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0"/>
  </p:notesMasterIdLst>
  <p:sldIdLst>
    <p:sldId id="256" r:id="rId2"/>
    <p:sldId id="584" r:id="rId3"/>
    <p:sldId id="586" r:id="rId4"/>
    <p:sldId id="588" r:id="rId5"/>
    <p:sldId id="587" r:id="rId6"/>
    <p:sldId id="550" r:id="rId7"/>
    <p:sldId id="551" r:id="rId8"/>
    <p:sldId id="552" r:id="rId9"/>
    <p:sldId id="553" r:id="rId10"/>
    <p:sldId id="554" r:id="rId11"/>
    <p:sldId id="555" r:id="rId12"/>
    <p:sldId id="556" r:id="rId13"/>
    <p:sldId id="557" r:id="rId14"/>
    <p:sldId id="558" r:id="rId15"/>
    <p:sldId id="559" r:id="rId16"/>
    <p:sldId id="560" r:id="rId17"/>
    <p:sldId id="561" r:id="rId18"/>
    <p:sldId id="562" r:id="rId19"/>
    <p:sldId id="563" r:id="rId20"/>
    <p:sldId id="564" r:id="rId21"/>
    <p:sldId id="565" r:id="rId22"/>
    <p:sldId id="566" r:id="rId23"/>
    <p:sldId id="567" r:id="rId24"/>
    <p:sldId id="568" r:id="rId25"/>
    <p:sldId id="569" r:id="rId26"/>
    <p:sldId id="570" r:id="rId27"/>
    <p:sldId id="571" r:id="rId28"/>
    <p:sldId id="589" r:id="rId29"/>
    <p:sldId id="572" r:id="rId30"/>
    <p:sldId id="573" r:id="rId31"/>
    <p:sldId id="574" r:id="rId32"/>
    <p:sldId id="575" r:id="rId33"/>
    <p:sldId id="576" r:id="rId34"/>
    <p:sldId id="577" r:id="rId35"/>
    <p:sldId id="578" r:id="rId36"/>
    <p:sldId id="579" r:id="rId37"/>
    <p:sldId id="580" r:id="rId38"/>
    <p:sldId id="581" r:id="rId39"/>
    <p:sldId id="582" r:id="rId40"/>
    <p:sldId id="583" r:id="rId41"/>
    <p:sldId id="549" r:id="rId42"/>
    <p:sldId id="259" r:id="rId43"/>
    <p:sldId id="548" r:id="rId44"/>
    <p:sldId id="598" r:id="rId45"/>
    <p:sldId id="599" r:id="rId46"/>
    <p:sldId id="628" r:id="rId47"/>
    <p:sldId id="600" r:id="rId48"/>
    <p:sldId id="601" r:id="rId49"/>
    <p:sldId id="264" r:id="rId50"/>
    <p:sldId id="265" r:id="rId51"/>
    <p:sldId id="594" r:id="rId52"/>
    <p:sldId id="593" r:id="rId53"/>
    <p:sldId id="592" r:id="rId54"/>
    <p:sldId id="595" r:id="rId55"/>
    <p:sldId id="596" r:id="rId56"/>
    <p:sldId id="591" r:id="rId57"/>
    <p:sldId id="590" r:id="rId58"/>
    <p:sldId id="597" r:id="rId59"/>
    <p:sldId id="602" r:id="rId60"/>
    <p:sldId id="629" r:id="rId61"/>
    <p:sldId id="612" r:id="rId62"/>
    <p:sldId id="603" r:id="rId63"/>
    <p:sldId id="604" r:id="rId64"/>
    <p:sldId id="605" r:id="rId65"/>
    <p:sldId id="606" r:id="rId66"/>
    <p:sldId id="607" r:id="rId67"/>
    <p:sldId id="608" r:id="rId68"/>
    <p:sldId id="631" r:id="rId69"/>
    <p:sldId id="630" r:id="rId70"/>
    <p:sldId id="609" r:id="rId71"/>
    <p:sldId id="611" r:id="rId72"/>
    <p:sldId id="613" r:id="rId73"/>
    <p:sldId id="616" r:id="rId74"/>
    <p:sldId id="614" r:id="rId75"/>
    <p:sldId id="617" r:id="rId76"/>
    <p:sldId id="618" r:id="rId77"/>
    <p:sldId id="619" r:id="rId78"/>
    <p:sldId id="620" r:id="rId79"/>
    <p:sldId id="621" r:id="rId80"/>
    <p:sldId id="622" r:id="rId81"/>
    <p:sldId id="623" r:id="rId82"/>
    <p:sldId id="624" r:id="rId83"/>
    <p:sldId id="625" r:id="rId84"/>
    <p:sldId id="626" r:id="rId85"/>
    <p:sldId id="632" r:id="rId86"/>
    <p:sldId id="633" r:id="rId87"/>
    <p:sldId id="634" r:id="rId88"/>
    <p:sldId id="702" r:id="rId89"/>
    <p:sldId id="703" r:id="rId90"/>
    <p:sldId id="704" r:id="rId91"/>
    <p:sldId id="705" r:id="rId92"/>
    <p:sldId id="706" r:id="rId93"/>
    <p:sldId id="707" r:id="rId94"/>
    <p:sldId id="708" r:id="rId95"/>
    <p:sldId id="709" r:id="rId96"/>
    <p:sldId id="710" r:id="rId97"/>
    <p:sldId id="711" r:id="rId98"/>
    <p:sldId id="712" r:id="rId99"/>
    <p:sldId id="713" r:id="rId100"/>
    <p:sldId id="714" r:id="rId101"/>
    <p:sldId id="715" r:id="rId102"/>
    <p:sldId id="716" r:id="rId103"/>
    <p:sldId id="717" r:id="rId104"/>
    <p:sldId id="718" r:id="rId105"/>
    <p:sldId id="719" r:id="rId106"/>
    <p:sldId id="720" r:id="rId107"/>
    <p:sldId id="700" r:id="rId108"/>
    <p:sldId id="693" r:id="rId109"/>
    <p:sldId id="694" r:id="rId110"/>
    <p:sldId id="695" r:id="rId111"/>
    <p:sldId id="696" r:id="rId112"/>
    <p:sldId id="697" r:id="rId113"/>
    <p:sldId id="698" r:id="rId114"/>
    <p:sldId id="699" r:id="rId115"/>
    <p:sldId id="701" r:id="rId116"/>
    <p:sldId id="664" r:id="rId117"/>
    <p:sldId id="665" r:id="rId118"/>
    <p:sldId id="666" r:id="rId119"/>
    <p:sldId id="667" r:id="rId120"/>
    <p:sldId id="670" r:id="rId121"/>
    <p:sldId id="671" r:id="rId122"/>
    <p:sldId id="672" r:id="rId123"/>
    <p:sldId id="437" r:id="rId124"/>
    <p:sldId id="454" r:id="rId125"/>
    <p:sldId id="455" r:id="rId126"/>
    <p:sldId id="456" r:id="rId127"/>
    <p:sldId id="457" r:id="rId128"/>
    <p:sldId id="458" r:id="rId129"/>
    <p:sldId id="459" r:id="rId130"/>
    <p:sldId id="460" r:id="rId131"/>
    <p:sldId id="461" r:id="rId132"/>
    <p:sldId id="507" r:id="rId133"/>
    <p:sldId id="685" r:id="rId134"/>
    <p:sldId id="627" r:id="rId135"/>
    <p:sldId id="687" r:id="rId136"/>
    <p:sldId id="688" r:id="rId137"/>
    <p:sldId id="689" r:id="rId138"/>
    <p:sldId id="690" r:id="rId139"/>
    <p:sldId id="691" r:id="rId140"/>
    <p:sldId id="692" r:id="rId141"/>
    <p:sldId id="506" r:id="rId142"/>
    <p:sldId id="508" r:id="rId143"/>
    <p:sldId id="510" r:id="rId144"/>
    <p:sldId id="462" r:id="rId145"/>
    <p:sldId id="463" r:id="rId146"/>
    <p:sldId id="464" r:id="rId147"/>
    <p:sldId id="465" r:id="rId148"/>
    <p:sldId id="471" r:id="rId149"/>
    <p:sldId id="476" r:id="rId150"/>
    <p:sldId id="477" r:id="rId151"/>
    <p:sldId id="478" r:id="rId152"/>
    <p:sldId id="489" r:id="rId153"/>
    <p:sldId id="490" r:id="rId154"/>
    <p:sldId id="491" r:id="rId155"/>
    <p:sldId id="499" r:id="rId156"/>
    <p:sldId id="500" r:id="rId157"/>
    <p:sldId id="501" r:id="rId158"/>
    <p:sldId id="721" r:id="rId1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59" autoAdjust="0"/>
    <p:restoredTop sz="94660"/>
  </p:normalViewPr>
  <p:slideViewPr>
    <p:cSldViewPr snapToGrid="0" snapToObjects="1">
      <p:cViewPr varScale="1">
        <p:scale>
          <a:sx n="110" d="100"/>
          <a:sy n="110" d="100"/>
        </p:scale>
        <p:origin x="-1096" y="-104"/>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28520"/>
    </p:cViewPr>
  </p:sorter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notesMaster" Target="notesMasters/notesMaster1.xml"/><Relationship Id="rId161" Type="http://schemas.openxmlformats.org/officeDocument/2006/relationships/printerSettings" Target="printerSettings/printerSettings1.bin"/><Relationship Id="rId16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viewProps" Target="viewProps.xml"/><Relationship Id="rId164" Type="http://schemas.openxmlformats.org/officeDocument/2006/relationships/theme" Target="theme/theme1.xml"/><Relationship Id="rId16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CB9393-FEEC-244C-8B76-A7B340802FCC}" type="datetimeFigureOut">
              <a:rPr lang="en-US" smtClean="0"/>
              <a:t>7/14/16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E42F4-3BBA-1E4A-9206-AB5E24DBF863}" type="slidenum">
              <a:rPr lang="en-US" smtClean="0"/>
              <a:t>‹#›</a:t>
            </a:fld>
            <a:endParaRPr lang="en-US"/>
          </a:p>
        </p:txBody>
      </p:sp>
    </p:spTree>
    <p:extLst>
      <p:ext uri="{BB962C8B-B14F-4D97-AF65-F5344CB8AC3E}">
        <p14:creationId xmlns:p14="http://schemas.microsoft.com/office/powerpoint/2010/main" val="629063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E42F4-3BBA-1E4A-9206-AB5E24DBF863}" type="slidenum">
              <a:rPr lang="en-US" smtClean="0"/>
              <a:t>11</a:t>
            </a:fld>
            <a:endParaRPr lang="en-US"/>
          </a:p>
        </p:txBody>
      </p:sp>
    </p:spTree>
    <p:extLst>
      <p:ext uri="{BB962C8B-B14F-4D97-AF65-F5344CB8AC3E}">
        <p14:creationId xmlns:p14="http://schemas.microsoft.com/office/powerpoint/2010/main" val="242985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40EA66-5F31-4C41-B49F-D2786927CE29}"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249920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0EA66-5F31-4C41-B49F-D2786927CE29}"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340333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0EA66-5F31-4C41-B49F-D2786927CE29}"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101632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0EA66-5F31-4C41-B49F-D2786927CE29}"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349159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40EA66-5F31-4C41-B49F-D2786927CE29}"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281468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40EA66-5F31-4C41-B49F-D2786927CE29}" type="datetimeFigureOut">
              <a:rPr lang="en-US" smtClean="0"/>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1012340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40EA66-5F31-4C41-B49F-D2786927CE29}" type="datetimeFigureOut">
              <a:rPr lang="en-US" smtClean="0"/>
              <a:t>7/14/16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13683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40EA66-5F31-4C41-B49F-D2786927CE29}" type="datetimeFigureOut">
              <a:rPr lang="en-US" smtClean="0"/>
              <a:t>7/14/16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357537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0EA66-5F31-4C41-B49F-D2786927CE29}" type="datetimeFigureOut">
              <a:rPr lang="en-US" smtClean="0"/>
              <a:t>7/14/16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3992399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0EA66-5F31-4C41-B49F-D2786927CE29}" type="datetimeFigureOut">
              <a:rPr lang="en-US" smtClean="0"/>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81421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0EA66-5F31-4C41-B49F-D2786927CE29}" type="datetimeFigureOut">
              <a:rPr lang="en-US" smtClean="0"/>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36723027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0EA66-5F31-4C41-B49F-D2786927CE29}" type="datetimeFigureOut">
              <a:rPr lang="en-US" smtClean="0"/>
              <a:t>7/14/16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39C9B-78FE-E142-B37B-4B01C2B1C79B}" type="slidenum">
              <a:rPr lang="en-US" smtClean="0"/>
              <a:t>‹#›</a:t>
            </a:fld>
            <a:endParaRPr lang="en-US"/>
          </a:p>
        </p:txBody>
      </p:sp>
    </p:spTree>
    <p:extLst>
      <p:ext uri="{BB962C8B-B14F-4D97-AF65-F5344CB8AC3E}">
        <p14:creationId xmlns:p14="http://schemas.microsoft.com/office/powerpoint/2010/main" val="204788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52790"/>
            <a:ext cx="7772400" cy="1470025"/>
          </a:xfrm>
        </p:spPr>
        <p:txBody>
          <a:bodyPr/>
          <a:lstStyle/>
          <a:p>
            <a:r>
              <a:rPr lang="en-US" b="1" dirty="0" smtClean="0">
                <a:solidFill>
                  <a:srgbClr val="FF0000"/>
                </a:solidFill>
              </a:rPr>
              <a:t>Suppression Issues – How to Litigate and How to Win</a:t>
            </a:r>
          </a:p>
        </p:txBody>
      </p:sp>
      <p:sp>
        <p:nvSpPr>
          <p:cNvPr id="3" name="Subtitle 2"/>
          <p:cNvSpPr>
            <a:spLocks noGrp="1"/>
          </p:cNvSpPr>
          <p:nvPr>
            <p:ph type="subTitle" idx="1"/>
          </p:nvPr>
        </p:nvSpPr>
        <p:spPr>
          <a:xfrm>
            <a:off x="1371600" y="3886199"/>
            <a:ext cx="6400800" cy="2589067"/>
          </a:xfrm>
        </p:spPr>
        <p:txBody>
          <a:bodyPr>
            <a:normAutofit fontScale="85000" lnSpcReduction="20000"/>
          </a:bodyPr>
          <a:lstStyle/>
          <a:p>
            <a:r>
              <a:rPr lang="en-US" b="1" dirty="0" smtClean="0">
                <a:solidFill>
                  <a:srgbClr val="FF0000"/>
                </a:solidFill>
              </a:rPr>
              <a:t>Presented by Don Flanary</a:t>
            </a:r>
          </a:p>
          <a:p>
            <a:r>
              <a:rPr lang="en-US" b="1" dirty="0" smtClean="0">
                <a:solidFill>
                  <a:srgbClr val="FF0000"/>
                </a:solidFill>
              </a:rPr>
              <a:t>Goldstein Goldstein and Hilley</a:t>
            </a:r>
          </a:p>
          <a:p>
            <a:r>
              <a:rPr lang="en-US" b="1" dirty="0" smtClean="0">
                <a:solidFill>
                  <a:srgbClr val="FF0000"/>
                </a:solidFill>
              </a:rPr>
              <a:t>Upholding Justice One Client at a Time</a:t>
            </a:r>
          </a:p>
          <a:p>
            <a:r>
              <a:rPr lang="en-US" b="1" dirty="0" smtClean="0">
                <a:solidFill>
                  <a:srgbClr val="FF0000"/>
                </a:solidFill>
              </a:rPr>
              <a:t>TCDLA</a:t>
            </a:r>
          </a:p>
          <a:p>
            <a:r>
              <a:rPr lang="en-US" dirty="0" smtClean="0">
                <a:solidFill>
                  <a:srgbClr val="FF0000"/>
                </a:solidFill>
              </a:rPr>
              <a:t>July 13, 2016</a:t>
            </a:r>
          </a:p>
          <a:p>
            <a:r>
              <a:rPr lang="en-US" dirty="0" smtClean="0">
                <a:solidFill>
                  <a:srgbClr val="FF0000"/>
                </a:solidFill>
              </a:rPr>
              <a:t>South Padre Island, Texas</a:t>
            </a:r>
            <a:endParaRPr lang="en-US" dirty="0">
              <a:solidFill>
                <a:srgbClr val="FF0000"/>
              </a:solidFill>
            </a:endParaRPr>
          </a:p>
        </p:txBody>
      </p:sp>
    </p:spTree>
    <p:extLst>
      <p:ext uri="{BB962C8B-B14F-4D97-AF65-F5344CB8AC3E}">
        <p14:creationId xmlns:p14="http://schemas.microsoft.com/office/powerpoint/2010/main" val="19451851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Unsigned Warrant</a:t>
            </a:r>
            <a:endParaRPr lang="en-US" dirty="0"/>
          </a:p>
        </p:txBody>
      </p:sp>
      <p:sp>
        <p:nvSpPr>
          <p:cNvPr id="3" name="Content Placeholder 2"/>
          <p:cNvSpPr>
            <a:spLocks noGrp="1"/>
          </p:cNvSpPr>
          <p:nvPr>
            <p:ph idx="1"/>
          </p:nvPr>
        </p:nvSpPr>
        <p:spPr/>
        <p:txBody>
          <a:bodyPr>
            <a:normAutofit fontScale="92500"/>
          </a:bodyPr>
          <a:lstStyle/>
          <a:p>
            <a:r>
              <a:rPr lang="en-US" dirty="0" smtClean="0">
                <a:latin typeface="Arial" panose="020B0604020202020204" pitchFamily="34" charset="0"/>
                <a:cs typeface="Arial" panose="020B0604020202020204" pitchFamily="34" charset="0"/>
              </a:rPr>
              <a:t>The </a:t>
            </a:r>
            <a:r>
              <a:rPr lang="en-US" b="1" u="sng" dirty="0" smtClean="0">
                <a:latin typeface="Arial" panose="020B0604020202020204" pitchFamily="34" charset="0"/>
                <a:cs typeface="Arial" panose="020B0604020202020204" pitchFamily="34" charset="0"/>
              </a:rPr>
              <a:t>good </a:t>
            </a:r>
            <a:r>
              <a:rPr lang="en-US" b="1" u="sng" dirty="0">
                <a:latin typeface="Arial" panose="020B0604020202020204" pitchFamily="34" charset="0"/>
                <a:cs typeface="Arial" panose="020B0604020202020204" pitchFamily="34" charset="0"/>
              </a:rPr>
              <a:t>faith exception </a:t>
            </a:r>
            <a:r>
              <a:rPr lang="en-US" dirty="0">
                <a:latin typeface="Arial" panose="020B0604020202020204" pitchFamily="34" charset="0"/>
                <a:cs typeface="Arial" panose="020B0604020202020204" pitchFamily="34" charset="0"/>
              </a:rPr>
              <a:t>to the exclusionary rule will allow the admission of evidence seized </a:t>
            </a:r>
            <a:r>
              <a:rPr lang="en-US" b="1" dirty="0">
                <a:latin typeface="Arial" panose="020B0604020202020204" pitchFamily="34" charset="0"/>
                <a:cs typeface="Arial" panose="020B0604020202020204" pitchFamily="34" charset="0"/>
              </a:rPr>
              <a:t>under an unsigned warrant so long as the warrant contained probable cause </a:t>
            </a:r>
            <a:r>
              <a:rPr lang="en-US" dirty="0">
                <a:latin typeface="Arial" panose="020B0604020202020204" pitchFamily="34" charset="0"/>
                <a:cs typeface="Arial" panose="020B0604020202020204" pitchFamily="34" charset="0"/>
              </a:rPr>
              <a:t>and was unsigned </a:t>
            </a:r>
            <a:r>
              <a:rPr lang="en-US" b="1" dirty="0">
                <a:latin typeface="Arial" panose="020B0604020202020204" pitchFamily="34" charset="0"/>
                <a:cs typeface="Arial" panose="020B0604020202020204" pitchFamily="34" charset="0"/>
              </a:rPr>
              <a:t>solely</a:t>
            </a:r>
            <a:r>
              <a:rPr lang="en-US" dirty="0">
                <a:latin typeface="Arial" panose="020B0604020202020204" pitchFamily="34" charset="0"/>
                <a:cs typeface="Arial" panose="020B0604020202020204" pitchFamily="34" charset="0"/>
              </a:rPr>
              <a:t> because of the </a:t>
            </a:r>
            <a:r>
              <a:rPr lang="en-US" b="1" u="sng" dirty="0">
                <a:latin typeface="Arial" panose="020B0604020202020204" pitchFamily="34" charset="0"/>
                <a:cs typeface="Arial" panose="020B0604020202020204" pitchFamily="34" charset="0"/>
              </a:rPr>
              <a:t>magistrate’s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oversight</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Dunn </a:t>
            </a:r>
            <a:r>
              <a:rPr lang="en-US" i="1" dirty="0">
                <a:latin typeface="Arial" panose="020B0604020202020204" pitchFamily="34" charset="0"/>
                <a:cs typeface="Arial" panose="020B0604020202020204" pitchFamily="34" charset="0"/>
              </a:rPr>
              <a:t>v. State</a:t>
            </a:r>
            <a:r>
              <a:rPr lang="en-US" dirty="0">
                <a:latin typeface="Arial" panose="020B0604020202020204" pitchFamily="34" charset="0"/>
                <a:cs typeface="Arial" panose="020B0604020202020204" pitchFamily="34" charset="0"/>
              </a:rPr>
              <a:t>, 951 S.W.2d 478 (Tex. Crim. App. 1997).</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2301782087"/>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0000"/>
                </a:solidFill>
              </a:rPr>
              <a:t>Riley and </a:t>
            </a:r>
            <a:r>
              <a:rPr lang="en-US" b="1" i="1" dirty="0" err="1">
                <a:solidFill>
                  <a:srgbClr val="000000"/>
                </a:solidFill>
              </a:rPr>
              <a:t>Wurie</a:t>
            </a:r>
            <a:endParaRPr lang="en-US" dirty="0">
              <a:solidFill>
                <a:srgbClr val="000000"/>
              </a:solidFill>
            </a:endParaRPr>
          </a:p>
        </p:txBody>
      </p:sp>
      <p:sp>
        <p:nvSpPr>
          <p:cNvPr id="3" name="Content Placeholder 2"/>
          <p:cNvSpPr>
            <a:spLocks noGrp="1"/>
          </p:cNvSpPr>
          <p:nvPr>
            <p:ph idx="1"/>
          </p:nvPr>
        </p:nvSpPr>
        <p:spPr/>
        <p:txBody>
          <a:bodyPr>
            <a:normAutofit fontScale="92500"/>
          </a:bodyPr>
          <a:lstStyle/>
          <a:p>
            <a:r>
              <a:rPr lang="en-US" dirty="0">
                <a:solidFill>
                  <a:srgbClr val="000000"/>
                </a:solidFill>
              </a:rPr>
              <a:t>Further, the potential for destruction of evidence by remote wiping or data encryption was </a:t>
            </a:r>
            <a:r>
              <a:rPr lang="en-US" b="1" dirty="0">
                <a:solidFill>
                  <a:srgbClr val="000000"/>
                </a:solidFill>
              </a:rPr>
              <a:t>not shown to be prevalent </a:t>
            </a:r>
            <a:r>
              <a:rPr lang="en-US" dirty="0">
                <a:solidFill>
                  <a:srgbClr val="000000"/>
                </a:solidFill>
              </a:rPr>
              <a:t>and could be </a:t>
            </a:r>
            <a:r>
              <a:rPr lang="en-US" b="1" dirty="0">
                <a:solidFill>
                  <a:srgbClr val="000000"/>
                </a:solidFill>
              </a:rPr>
              <a:t>countered by disabling the phones</a:t>
            </a:r>
            <a:r>
              <a:rPr lang="en-US" dirty="0">
                <a:solidFill>
                  <a:srgbClr val="000000"/>
                </a:solidFill>
              </a:rPr>
              <a:t>. </a:t>
            </a:r>
            <a:endParaRPr lang="en-US" dirty="0" smtClean="0">
              <a:solidFill>
                <a:srgbClr val="000000"/>
              </a:solidFill>
            </a:endParaRPr>
          </a:p>
          <a:p>
            <a:endParaRPr lang="en-US" dirty="0" smtClean="0">
              <a:solidFill>
                <a:srgbClr val="000000"/>
              </a:solidFill>
            </a:endParaRPr>
          </a:p>
          <a:p>
            <a:r>
              <a:rPr lang="en-US" dirty="0" smtClean="0">
                <a:solidFill>
                  <a:srgbClr val="000000"/>
                </a:solidFill>
              </a:rPr>
              <a:t>Moreover</a:t>
            </a:r>
            <a:r>
              <a:rPr lang="en-US" dirty="0">
                <a:solidFill>
                  <a:srgbClr val="000000"/>
                </a:solidFill>
              </a:rPr>
              <a:t>, the </a:t>
            </a:r>
            <a:r>
              <a:rPr lang="en-US" u="sng" dirty="0">
                <a:solidFill>
                  <a:srgbClr val="000000"/>
                </a:solidFill>
              </a:rPr>
              <a:t>immense storage capacity </a:t>
            </a:r>
            <a:r>
              <a:rPr lang="en-US" dirty="0">
                <a:solidFill>
                  <a:srgbClr val="000000"/>
                </a:solidFill>
              </a:rPr>
              <a:t>of modern cell phones </a:t>
            </a:r>
            <a:r>
              <a:rPr lang="en-US" b="1" u="sng" dirty="0">
                <a:solidFill>
                  <a:srgbClr val="000000"/>
                </a:solidFill>
              </a:rPr>
              <a:t>implicated privacy concerns </a:t>
            </a:r>
            <a:r>
              <a:rPr lang="en-US" dirty="0">
                <a:solidFill>
                  <a:srgbClr val="000000"/>
                </a:solidFill>
              </a:rPr>
              <a:t>with regard to the extent of information which could be accessed on the phones.</a:t>
            </a:r>
          </a:p>
          <a:p>
            <a:endParaRPr lang="en-US" dirty="0">
              <a:solidFill>
                <a:srgbClr val="000000"/>
              </a:solidFill>
            </a:endParaRPr>
          </a:p>
        </p:txBody>
      </p:sp>
    </p:spTree>
    <p:extLst>
      <p:ext uri="{BB962C8B-B14F-4D97-AF65-F5344CB8AC3E}">
        <p14:creationId xmlns:p14="http://schemas.microsoft.com/office/powerpoint/2010/main" val="3382897049"/>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i="1" dirty="0">
                <a:solidFill>
                  <a:srgbClr val="000000"/>
                </a:solidFill>
              </a:rPr>
              <a:t>State v. Granville</a:t>
            </a:r>
            <a:r>
              <a:rPr lang="en-US" sz="4000" b="1" dirty="0">
                <a:solidFill>
                  <a:srgbClr val="000000"/>
                </a:solidFill>
              </a:rPr>
              <a:t>, </a:t>
            </a:r>
            <a:br>
              <a:rPr lang="en-US" sz="4000" b="1" dirty="0">
                <a:solidFill>
                  <a:srgbClr val="000000"/>
                </a:solidFill>
              </a:rPr>
            </a:br>
            <a:r>
              <a:rPr lang="en-US" sz="4000" dirty="0">
                <a:solidFill>
                  <a:srgbClr val="000000"/>
                </a:solidFill>
              </a:rPr>
              <a:t>423 S.W.3d 399 (Tex </a:t>
            </a:r>
            <a:r>
              <a:rPr lang="en-US" sz="4000" dirty="0" err="1">
                <a:solidFill>
                  <a:srgbClr val="000000"/>
                </a:solidFill>
              </a:rPr>
              <a:t>Crim</a:t>
            </a:r>
            <a:r>
              <a:rPr lang="en-US" sz="4000" dirty="0">
                <a:solidFill>
                  <a:srgbClr val="000000"/>
                </a:solidFill>
              </a:rPr>
              <a:t> App 2014)</a:t>
            </a:r>
            <a:endParaRPr lang="en-US" sz="4000" b="1" dirty="0">
              <a:solidFill>
                <a:srgbClr val="000000"/>
              </a:solidFill>
            </a:endParaRPr>
          </a:p>
        </p:txBody>
      </p:sp>
      <p:sp>
        <p:nvSpPr>
          <p:cNvPr id="3" name="Content Placeholder 2"/>
          <p:cNvSpPr>
            <a:spLocks noGrp="1"/>
          </p:cNvSpPr>
          <p:nvPr>
            <p:ph idx="1"/>
          </p:nvPr>
        </p:nvSpPr>
        <p:spPr/>
        <p:txBody>
          <a:bodyPr/>
          <a:lstStyle/>
          <a:p>
            <a:r>
              <a:rPr lang="en-US" sz="3600" dirty="0">
                <a:solidFill>
                  <a:srgbClr val="000000"/>
                </a:solidFill>
              </a:rPr>
              <a:t>“We </a:t>
            </a:r>
            <a:r>
              <a:rPr lang="en-US" sz="3600" b="1" dirty="0">
                <a:solidFill>
                  <a:srgbClr val="000000"/>
                </a:solidFill>
              </a:rPr>
              <a:t>reject [the State’s] argument that a modern-day cell phone is like a pair of pants </a:t>
            </a:r>
            <a:r>
              <a:rPr lang="en-US" sz="3600" dirty="0">
                <a:solidFill>
                  <a:srgbClr val="000000"/>
                </a:solidFill>
              </a:rPr>
              <a:t>or a bag of groceries, for which a person loses all privacy protection once it is checked into a jail property room.”</a:t>
            </a:r>
          </a:p>
          <a:p>
            <a:endParaRPr lang="en-US" dirty="0">
              <a:solidFill>
                <a:srgbClr val="000000"/>
              </a:solidFill>
            </a:endParaRPr>
          </a:p>
        </p:txBody>
      </p:sp>
      <p:pic>
        <p:nvPicPr>
          <p:cNvPr id="1026" name="Picture 2" descr="C:\Users\Dante Dominguez\Desktop\G,G&amp;H\For Don\je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096" y="4643590"/>
            <a:ext cx="1259155" cy="21428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nte Dominguez\Desktop\G,G&amp;H\For Don\nonequ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9" y="4640263"/>
            <a:ext cx="11144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ante Dominguez\Desktop\G,G&amp;H\For Don\Cell-Phon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1" y="4487770"/>
            <a:ext cx="2152650" cy="2370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743427"/>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i="1" dirty="0">
                <a:solidFill>
                  <a:srgbClr val="000000"/>
                </a:solidFill>
              </a:rPr>
              <a:t>State v. Granville</a:t>
            </a:r>
            <a:endParaRPr lang="en-US" sz="4000" b="1" dirty="0">
              <a:solidFill>
                <a:srgbClr val="000000"/>
              </a:solidFill>
            </a:endParaRPr>
          </a:p>
        </p:txBody>
      </p:sp>
      <p:sp>
        <p:nvSpPr>
          <p:cNvPr id="3" name="Content Placeholder 2"/>
          <p:cNvSpPr>
            <a:spLocks noGrp="1"/>
          </p:cNvSpPr>
          <p:nvPr>
            <p:ph idx="1"/>
          </p:nvPr>
        </p:nvSpPr>
        <p:spPr/>
        <p:txBody>
          <a:bodyPr>
            <a:normAutofit/>
          </a:bodyPr>
          <a:lstStyle/>
          <a:p>
            <a:r>
              <a:rPr lang="en-US" sz="3200" dirty="0" smtClean="0">
                <a:solidFill>
                  <a:srgbClr val="000000"/>
                </a:solidFill>
              </a:rPr>
              <a:t>“A </a:t>
            </a:r>
            <a:r>
              <a:rPr lang="en-US" sz="3200" u="sng" dirty="0">
                <a:solidFill>
                  <a:srgbClr val="000000"/>
                </a:solidFill>
              </a:rPr>
              <a:t>cell phone is unlike other containers </a:t>
            </a:r>
            <a:r>
              <a:rPr lang="en-US" sz="3200" dirty="0">
                <a:solidFill>
                  <a:srgbClr val="000000"/>
                </a:solidFill>
              </a:rPr>
              <a:t>as it can receive, store, and transmit an almost unlimited amount of private information.</a:t>
            </a:r>
            <a:r>
              <a:rPr lang="en-US" sz="3200" dirty="0" smtClean="0">
                <a:solidFill>
                  <a:srgbClr val="000000"/>
                </a:solidFill>
              </a:rPr>
              <a:t>”</a:t>
            </a:r>
          </a:p>
          <a:p>
            <a:r>
              <a:rPr lang="en-US" sz="3200" dirty="0" smtClean="0">
                <a:solidFill>
                  <a:srgbClr val="000000"/>
                </a:solidFill>
              </a:rPr>
              <a:t>“</a:t>
            </a:r>
            <a:r>
              <a:rPr lang="en-US" sz="3200" dirty="0">
                <a:solidFill>
                  <a:srgbClr val="000000"/>
                </a:solidFill>
              </a:rPr>
              <a:t>T</a:t>
            </a:r>
            <a:r>
              <a:rPr lang="en-US" sz="3200" dirty="0" smtClean="0">
                <a:solidFill>
                  <a:srgbClr val="000000"/>
                </a:solidFill>
              </a:rPr>
              <a:t>he </a:t>
            </a:r>
            <a:r>
              <a:rPr lang="en-US" sz="3200" u="sng" dirty="0">
                <a:solidFill>
                  <a:srgbClr val="000000"/>
                </a:solidFill>
              </a:rPr>
              <a:t>potential for invasion of privacy</a:t>
            </a:r>
            <a:r>
              <a:rPr lang="en-US" sz="3200" dirty="0">
                <a:solidFill>
                  <a:srgbClr val="000000"/>
                </a:solidFill>
              </a:rPr>
              <a:t>, identify theft, or at a minimum, public embarrassment is </a:t>
            </a:r>
            <a:r>
              <a:rPr lang="en-US" sz="3200" u="sng" dirty="0">
                <a:solidFill>
                  <a:srgbClr val="000000"/>
                </a:solidFill>
              </a:rPr>
              <a:t>enormous</a:t>
            </a:r>
            <a:r>
              <a:rPr lang="en-US" sz="3200" dirty="0">
                <a:solidFill>
                  <a:srgbClr val="000000"/>
                </a:solidFill>
              </a:rPr>
              <a:t>.</a:t>
            </a:r>
            <a:r>
              <a:rPr lang="en-US" sz="3200" dirty="0" smtClean="0">
                <a:solidFill>
                  <a:srgbClr val="000000"/>
                </a:solidFill>
              </a:rPr>
              <a:t>”</a:t>
            </a:r>
            <a:endParaRPr lang="en-US" sz="3200"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197803907"/>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i="1" dirty="0">
                <a:solidFill>
                  <a:srgbClr val="000000"/>
                </a:solidFill>
              </a:rPr>
              <a:t>State v. Granville</a:t>
            </a:r>
            <a:endParaRPr lang="en-US" sz="4000" b="1" dirty="0">
              <a:solidFill>
                <a:srgbClr val="000000"/>
              </a:solidFill>
            </a:endParaRPr>
          </a:p>
        </p:txBody>
      </p:sp>
      <p:sp>
        <p:nvSpPr>
          <p:cNvPr id="3" name="Content Placeholder 2"/>
          <p:cNvSpPr>
            <a:spLocks noGrp="1"/>
          </p:cNvSpPr>
          <p:nvPr>
            <p:ph idx="1"/>
          </p:nvPr>
        </p:nvSpPr>
        <p:spPr/>
        <p:txBody>
          <a:bodyPr>
            <a:normAutofit/>
          </a:bodyPr>
          <a:lstStyle/>
          <a:p>
            <a:r>
              <a:rPr lang="en-US" sz="3200" dirty="0">
                <a:solidFill>
                  <a:srgbClr val="000000"/>
                </a:solidFill>
              </a:rPr>
              <a:t>“</a:t>
            </a:r>
            <a:r>
              <a:rPr lang="en-US" sz="3200" b="1" dirty="0">
                <a:solidFill>
                  <a:srgbClr val="000000"/>
                </a:solidFill>
              </a:rPr>
              <a:t>Searching a person’s cell phone </a:t>
            </a:r>
            <a:r>
              <a:rPr lang="en-US" sz="3200" dirty="0">
                <a:solidFill>
                  <a:srgbClr val="000000"/>
                </a:solidFill>
              </a:rPr>
              <a:t>is like searching his </a:t>
            </a:r>
            <a:r>
              <a:rPr lang="en-US" sz="3200" u="sng" dirty="0">
                <a:solidFill>
                  <a:srgbClr val="000000"/>
                </a:solidFill>
              </a:rPr>
              <a:t>home desk</a:t>
            </a:r>
            <a:r>
              <a:rPr lang="en-US" sz="3200" dirty="0">
                <a:solidFill>
                  <a:srgbClr val="000000"/>
                </a:solidFill>
              </a:rPr>
              <a:t>, </a:t>
            </a:r>
            <a:r>
              <a:rPr lang="en-US" sz="3200" u="sng" dirty="0">
                <a:solidFill>
                  <a:srgbClr val="000000"/>
                </a:solidFill>
              </a:rPr>
              <a:t>computer</a:t>
            </a:r>
            <a:r>
              <a:rPr lang="en-US" sz="3200" dirty="0">
                <a:solidFill>
                  <a:srgbClr val="000000"/>
                </a:solidFill>
              </a:rPr>
              <a:t>, </a:t>
            </a:r>
            <a:r>
              <a:rPr lang="en-US" sz="3200" u="sng" dirty="0">
                <a:solidFill>
                  <a:srgbClr val="000000"/>
                </a:solidFill>
              </a:rPr>
              <a:t>bank</a:t>
            </a:r>
            <a:r>
              <a:rPr lang="en-US" sz="3200" dirty="0">
                <a:solidFill>
                  <a:srgbClr val="000000"/>
                </a:solidFill>
              </a:rPr>
              <a:t> </a:t>
            </a:r>
            <a:r>
              <a:rPr lang="en-US" sz="3200" u="sng" dirty="0">
                <a:solidFill>
                  <a:srgbClr val="000000"/>
                </a:solidFill>
              </a:rPr>
              <a:t>vault</a:t>
            </a:r>
            <a:r>
              <a:rPr lang="en-US" sz="3200" dirty="0">
                <a:solidFill>
                  <a:srgbClr val="000000"/>
                </a:solidFill>
              </a:rPr>
              <a:t>, and </a:t>
            </a:r>
            <a:r>
              <a:rPr lang="en-US" sz="3200" u="sng" dirty="0">
                <a:solidFill>
                  <a:srgbClr val="000000"/>
                </a:solidFill>
              </a:rPr>
              <a:t>medicine cabinet </a:t>
            </a:r>
            <a:r>
              <a:rPr lang="en-US" sz="3200" dirty="0">
                <a:solidFill>
                  <a:srgbClr val="000000"/>
                </a:solidFill>
              </a:rPr>
              <a:t>all at once.  There is no doubt that the Fourth Amendment protects the subjective and reasonable privacy interest of citizens in their homes and in their personal ‘papers and effects.’”</a:t>
            </a:r>
          </a:p>
          <a:p>
            <a:endParaRPr lang="en-US" sz="3200" dirty="0">
              <a:solidFill>
                <a:srgbClr val="000000"/>
              </a:solidFill>
            </a:endParaRPr>
          </a:p>
        </p:txBody>
      </p:sp>
    </p:spTree>
    <p:extLst>
      <p:ext uri="{BB962C8B-B14F-4D97-AF65-F5344CB8AC3E}">
        <p14:creationId xmlns:p14="http://schemas.microsoft.com/office/powerpoint/2010/main" val="3325655264"/>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a:solidFill>
                  <a:srgbClr val="000000"/>
                </a:solidFill>
              </a:rPr>
              <a:t>State v. Granville</a:t>
            </a:r>
            <a:endParaRPr lang="en-US" sz="4000" dirty="0">
              <a:solidFill>
                <a:srgbClr val="000000"/>
              </a:solidFill>
            </a:endParaRPr>
          </a:p>
        </p:txBody>
      </p:sp>
      <p:sp>
        <p:nvSpPr>
          <p:cNvPr id="3" name="Content Placeholder 2"/>
          <p:cNvSpPr>
            <a:spLocks noGrp="1"/>
          </p:cNvSpPr>
          <p:nvPr>
            <p:ph idx="1"/>
          </p:nvPr>
        </p:nvSpPr>
        <p:spPr/>
        <p:txBody>
          <a:bodyPr>
            <a:normAutofit/>
          </a:bodyPr>
          <a:lstStyle/>
          <a:p>
            <a:r>
              <a:rPr lang="en-US" b="1" dirty="0" smtClean="0">
                <a:solidFill>
                  <a:srgbClr val="000000"/>
                </a:solidFill>
              </a:rPr>
              <a:t>Citizens do not lose their “expectation of privacy </a:t>
            </a:r>
            <a:r>
              <a:rPr lang="en-US" dirty="0" smtClean="0">
                <a:solidFill>
                  <a:srgbClr val="000000"/>
                </a:solidFill>
              </a:rPr>
              <a:t>in the contents of [their] </a:t>
            </a:r>
            <a:r>
              <a:rPr lang="en-US" b="1" dirty="0" smtClean="0">
                <a:solidFill>
                  <a:srgbClr val="000000"/>
                </a:solidFill>
              </a:rPr>
              <a:t>cell phone merely because [they have] been arrested </a:t>
            </a:r>
            <a:r>
              <a:rPr lang="en-US" dirty="0" smtClean="0">
                <a:solidFill>
                  <a:srgbClr val="000000"/>
                </a:solidFill>
              </a:rPr>
              <a:t>and </a:t>
            </a:r>
            <a:r>
              <a:rPr lang="en-US" dirty="0">
                <a:solidFill>
                  <a:srgbClr val="000000"/>
                </a:solidFill>
              </a:rPr>
              <a:t>[their] cell phone is in the custody of police for safekeeping.”  </a:t>
            </a:r>
            <a:endParaRPr lang="en-US" i="1" dirty="0">
              <a:solidFill>
                <a:srgbClr val="000000"/>
              </a:solidFill>
            </a:endParaRPr>
          </a:p>
        </p:txBody>
      </p:sp>
    </p:spTree>
    <p:extLst>
      <p:ext uri="{BB962C8B-B14F-4D97-AF65-F5344CB8AC3E}">
        <p14:creationId xmlns:p14="http://schemas.microsoft.com/office/powerpoint/2010/main" val="3674762563"/>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1102360" y="426078"/>
            <a:ext cx="7025985" cy="1120553"/>
          </a:xfrm>
          <a:prstGeom prst="rect">
            <a:avLst/>
          </a:prstGeom>
        </p:spPr>
        <p:txBody>
          <a:bodyPr vert="horz" wrap="square" lIns="0" tIns="0" rIns="0" bIns="0" rtlCol="0">
            <a:spAutoFit/>
          </a:bodyPr>
          <a:lstStyle/>
          <a:p>
            <a:pPr marL="1225745" marR="4559" indent="-1214918" algn="ctr">
              <a:lnSpc>
                <a:spcPct val="101200"/>
              </a:lnSpc>
            </a:pPr>
            <a:r>
              <a:rPr lang="en-US" sz="2400" b="1" spc="-22" dirty="0" smtClean="0">
                <a:latin typeface="Arial"/>
                <a:cs typeface="Arial"/>
              </a:rPr>
              <a:t>S</a:t>
            </a:r>
            <a:r>
              <a:rPr lang="en-US" sz="2400" b="1" spc="45" dirty="0" smtClean="0">
                <a:latin typeface="Arial"/>
                <a:cs typeface="Arial"/>
              </a:rPr>
              <a:t>T</a:t>
            </a:r>
            <a:r>
              <a:rPr lang="en-US" sz="2400" b="1" spc="-22" dirty="0" smtClean="0">
                <a:latin typeface="Arial"/>
                <a:cs typeface="Arial"/>
              </a:rPr>
              <a:t>A</a:t>
            </a:r>
            <a:r>
              <a:rPr lang="en-US" sz="2400" b="1" spc="45" dirty="0" smtClean="0">
                <a:latin typeface="Arial"/>
                <a:cs typeface="Arial"/>
              </a:rPr>
              <a:t>T</a:t>
            </a:r>
            <a:r>
              <a:rPr lang="en-US" sz="2400" b="1" spc="-22" dirty="0" smtClean="0">
                <a:latin typeface="Arial"/>
                <a:cs typeface="Arial"/>
              </a:rPr>
              <a:t>U</a:t>
            </a:r>
            <a:r>
              <a:rPr lang="en-US" sz="2400" b="1" spc="13" dirty="0" smtClean="0">
                <a:latin typeface="Arial"/>
                <a:cs typeface="Arial"/>
              </a:rPr>
              <a:t>TORY</a:t>
            </a:r>
            <a:endParaRPr lang="en-US" sz="2400" b="1" spc="-13" dirty="0" smtClean="0">
              <a:latin typeface="Arial"/>
              <a:cs typeface="Arial"/>
            </a:endParaRPr>
          </a:p>
          <a:p>
            <a:pPr marL="1225745" marR="4559" indent="-1214918">
              <a:lnSpc>
                <a:spcPct val="101200"/>
              </a:lnSpc>
            </a:pPr>
            <a:r>
              <a:rPr sz="2400" b="1" spc="-13" dirty="0" smtClean="0">
                <a:latin typeface="Arial"/>
                <a:cs typeface="Arial"/>
              </a:rPr>
              <a:t>Art</a:t>
            </a:r>
            <a:r>
              <a:rPr sz="2400" b="1" spc="-13" dirty="0">
                <a:latin typeface="Arial"/>
                <a:cs typeface="Arial"/>
              </a:rPr>
              <a:t>.</a:t>
            </a:r>
            <a:r>
              <a:rPr sz="2400" b="1" spc="-9" dirty="0">
                <a:latin typeface="Arial"/>
                <a:cs typeface="Arial"/>
              </a:rPr>
              <a:t> </a:t>
            </a:r>
            <a:r>
              <a:rPr sz="2400" b="1" spc="-13" dirty="0">
                <a:latin typeface="Arial"/>
                <a:cs typeface="Arial"/>
              </a:rPr>
              <a:t>18.0215. Access</a:t>
            </a:r>
            <a:r>
              <a:rPr sz="2400" b="1" spc="-22" dirty="0">
                <a:latin typeface="Arial"/>
                <a:cs typeface="Arial"/>
              </a:rPr>
              <a:t> </a:t>
            </a:r>
            <a:r>
              <a:rPr sz="2400" b="1" spc="-4" dirty="0">
                <a:latin typeface="Arial"/>
                <a:cs typeface="Arial"/>
              </a:rPr>
              <a:t>t</a:t>
            </a:r>
            <a:r>
              <a:rPr sz="2400" b="1" spc="-13" dirty="0">
                <a:latin typeface="Arial"/>
                <a:cs typeface="Arial"/>
              </a:rPr>
              <a:t>o</a:t>
            </a:r>
            <a:r>
              <a:rPr sz="2400" b="1" spc="-22" dirty="0">
                <a:latin typeface="Arial"/>
                <a:cs typeface="Arial"/>
              </a:rPr>
              <a:t> </a:t>
            </a:r>
            <a:r>
              <a:rPr sz="2400" b="1" spc="-18" dirty="0">
                <a:latin typeface="Arial"/>
                <a:cs typeface="Arial"/>
              </a:rPr>
              <a:t>Cel</a:t>
            </a:r>
            <a:r>
              <a:rPr sz="2400" b="1" spc="-22" dirty="0">
                <a:latin typeface="Arial"/>
                <a:cs typeface="Arial"/>
              </a:rPr>
              <a:t>l</a:t>
            </a:r>
            <a:r>
              <a:rPr sz="2400" b="1" dirty="0">
                <a:latin typeface="Arial"/>
                <a:cs typeface="Arial"/>
              </a:rPr>
              <a:t>u</a:t>
            </a:r>
            <a:r>
              <a:rPr sz="2400" b="1" spc="-22" dirty="0">
                <a:latin typeface="Arial"/>
                <a:cs typeface="Arial"/>
              </a:rPr>
              <a:t>l</a:t>
            </a:r>
            <a:r>
              <a:rPr sz="2400" b="1" spc="-13" dirty="0">
                <a:latin typeface="Arial"/>
                <a:cs typeface="Arial"/>
              </a:rPr>
              <a:t>ar</a:t>
            </a:r>
            <a:r>
              <a:rPr sz="2400" b="1" spc="-18" dirty="0">
                <a:latin typeface="Arial"/>
                <a:cs typeface="Arial"/>
              </a:rPr>
              <a:t> </a:t>
            </a:r>
            <a:r>
              <a:rPr sz="2400" b="1" spc="13" dirty="0">
                <a:latin typeface="Arial"/>
                <a:cs typeface="Arial"/>
              </a:rPr>
              <a:t>T</a:t>
            </a:r>
            <a:r>
              <a:rPr sz="2400" b="1" spc="-13" dirty="0">
                <a:latin typeface="Arial"/>
                <a:cs typeface="Arial"/>
              </a:rPr>
              <a:t>e</a:t>
            </a:r>
            <a:r>
              <a:rPr sz="2400" b="1" spc="-27" dirty="0">
                <a:latin typeface="Arial"/>
                <a:cs typeface="Arial"/>
              </a:rPr>
              <a:t>l</a:t>
            </a:r>
            <a:r>
              <a:rPr sz="2400" b="1" spc="-13" dirty="0">
                <a:latin typeface="Arial"/>
                <a:cs typeface="Arial"/>
              </a:rPr>
              <a:t>epho</a:t>
            </a:r>
            <a:r>
              <a:rPr sz="2400" b="1" spc="-22" dirty="0">
                <a:latin typeface="Arial"/>
                <a:cs typeface="Arial"/>
              </a:rPr>
              <a:t>n</a:t>
            </a:r>
            <a:r>
              <a:rPr sz="2400" b="1" spc="-13" dirty="0">
                <a:latin typeface="Arial"/>
                <a:cs typeface="Arial"/>
              </a:rPr>
              <a:t>e</a:t>
            </a:r>
            <a:r>
              <a:rPr sz="2400" b="1" dirty="0">
                <a:latin typeface="Arial"/>
                <a:cs typeface="Arial"/>
              </a:rPr>
              <a:t> </a:t>
            </a:r>
            <a:r>
              <a:rPr sz="2400" b="1" spc="-13" dirty="0" smtClean="0">
                <a:latin typeface="Arial"/>
                <a:cs typeface="Arial"/>
              </a:rPr>
              <a:t>or</a:t>
            </a:r>
            <a:r>
              <a:rPr lang="en-US" sz="2400" b="1" spc="-18" dirty="0">
                <a:latin typeface="Arial"/>
                <a:cs typeface="Arial"/>
              </a:rPr>
              <a:t> </a:t>
            </a:r>
            <a:r>
              <a:rPr sz="2400" b="1" spc="-22" dirty="0" smtClean="0">
                <a:latin typeface="Arial"/>
                <a:cs typeface="Arial"/>
              </a:rPr>
              <a:t>O</a:t>
            </a:r>
            <a:r>
              <a:rPr sz="2400" b="1" dirty="0" smtClean="0">
                <a:latin typeface="Arial"/>
                <a:cs typeface="Arial"/>
              </a:rPr>
              <a:t>t</a:t>
            </a:r>
            <a:r>
              <a:rPr sz="2400" b="1" spc="-13" dirty="0" smtClean="0">
                <a:latin typeface="Arial"/>
                <a:cs typeface="Arial"/>
              </a:rPr>
              <a:t>her</a:t>
            </a:r>
            <a:r>
              <a:rPr sz="2400" b="1" spc="-9" dirty="0" smtClean="0">
                <a:latin typeface="Arial"/>
                <a:cs typeface="Arial"/>
              </a:rPr>
              <a:t> </a:t>
            </a:r>
            <a:r>
              <a:rPr sz="2300" b="1" spc="18" dirty="0">
                <a:latin typeface="Arial"/>
                <a:cs typeface="Arial"/>
              </a:rPr>
              <a:t>W</a:t>
            </a:r>
            <a:r>
              <a:rPr sz="2300" b="1" spc="13" dirty="0">
                <a:latin typeface="Arial"/>
                <a:cs typeface="Arial"/>
              </a:rPr>
              <a:t>i</a:t>
            </a:r>
            <a:r>
              <a:rPr sz="2300" b="1" spc="9" dirty="0">
                <a:latin typeface="Arial"/>
                <a:cs typeface="Arial"/>
              </a:rPr>
              <a:t>re</a:t>
            </a:r>
            <a:r>
              <a:rPr sz="2300" b="1" spc="-9" dirty="0">
                <a:latin typeface="Arial"/>
                <a:cs typeface="Arial"/>
              </a:rPr>
              <a:t>l</a:t>
            </a:r>
            <a:r>
              <a:rPr sz="2300" b="1" spc="9" dirty="0">
                <a:latin typeface="Arial"/>
                <a:cs typeface="Arial"/>
              </a:rPr>
              <a:t>ess</a:t>
            </a:r>
            <a:r>
              <a:rPr sz="2300" b="1" spc="4" dirty="0">
                <a:latin typeface="Arial"/>
                <a:cs typeface="Arial"/>
              </a:rPr>
              <a:t> </a:t>
            </a:r>
            <a:r>
              <a:rPr sz="2300" b="1" spc="13" dirty="0">
                <a:latin typeface="Arial"/>
                <a:cs typeface="Arial"/>
              </a:rPr>
              <a:t>Commun</a:t>
            </a:r>
            <a:r>
              <a:rPr sz="2300" b="1" spc="-31" dirty="0">
                <a:latin typeface="Arial"/>
                <a:cs typeface="Arial"/>
              </a:rPr>
              <a:t>i</a:t>
            </a:r>
            <a:r>
              <a:rPr sz="2300" b="1" spc="22" dirty="0">
                <a:latin typeface="Arial"/>
                <a:cs typeface="Arial"/>
              </a:rPr>
              <a:t>c</a:t>
            </a:r>
            <a:r>
              <a:rPr sz="2300" b="1" spc="9" dirty="0">
                <a:latin typeface="Arial"/>
                <a:cs typeface="Arial"/>
              </a:rPr>
              <a:t>at</a:t>
            </a:r>
            <a:r>
              <a:rPr sz="2300" b="1" spc="-9" dirty="0">
                <a:latin typeface="Arial"/>
                <a:cs typeface="Arial"/>
              </a:rPr>
              <a:t>i</a:t>
            </a:r>
            <a:r>
              <a:rPr sz="2300" b="1" spc="9" dirty="0">
                <a:latin typeface="Arial"/>
                <a:cs typeface="Arial"/>
              </a:rPr>
              <a:t>ons</a:t>
            </a:r>
            <a:r>
              <a:rPr sz="2300" b="1" spc="4" dirty="0">
                <a:latin typeface="Arial"/>
                <a:cs typeface="Arial"/>
              </a:rPr>
              <a:t> </a:t>
            </a:r>
            <a:r>
              <a:rPr sz="2300" b="1" spc="13" dirty="0">
                <a:latin typeface="Arial"/>
                <a:cs typeface="Arial"/>
              </a:rPr>
              <a:t>Dev</a:t>
            </a:r>
            <a:r>
              <a:rPr sz="2300" b="1" spc="-9" dirty="0">
                <a:latin typeface="Arial"/>
                <a:cs typeface="Arial"/>
              </a:rPr>
              <a:t>i</a:t>
            </a:r>
            <a:r>
              <a:rPr sz="2300" b="1" spc="9" dirty="0">
                <a:latin typeface="Arial"/>
                <a:cs typeface="Arial"/>
              </a:rPr>
              <a:t>ce</a:t>
            </a:r>
            <a:endParaRPr sz="2300" b="1" dirty="0">
              <a:latin typeface="Arial"/>
              <a:cs typeface="Arial"/>
            </a:endParaRPr>
          </a:p>
        </p:txBody>
      </p:sp>
      <p:sp>
        <p:nvSpPr>
          <p:cNvPr id="8" name="object 8"/>
          <p:cNvSpPr txBox="1"/>
          <p:nvPr/>
        </p:nvSpPr>
        <p:spPr>
          <a:xfrm>
            <a:off x="573115" y="1975956"/>
            <a:ext cx="7985991" cy="2923852"/>
          </a:xfrm>
          <a:prstGeom prst="rect">
            <a:avLst/>
          </a:prstGeom>
        </p:spPr>
        <p:txBody>
          <a:bodyPr vert="horz" wrap="square" lIns="0" tIns="0" rIns="0" bIns="0" rtlCol="0">
            <a:spAutoFit/>
          </a:bodyPr>
          <a:lstStyle/>
          <a:p>
            <a:pPr marL="11397" marR="4559">
              <a:lnSpc>
                <a:spcPct val="100400"/>
              </a:lnSpc>
            </a:pPr>
            <a:r>
              <a:rPr sz="2800" dirty="0" smtClean="0">
                <a:latin typeface="Arial" panose="020B0604020202020204" pitchFamily="34" charset="0"/>
                <a:cs typeface="Arial" panose="020B0604020202020204" pitchFamily="34" charset="0"/>
              </a:rPr>
              <a:t>A</a:t>
            </a:r>
            <a:r>
              <a:rPr sz="2800" spc="-18" dirty="0" smtClean="0">
                <a:latin typeface="Arial" panose="020B0604020202020204" pitchFamily="34" charset="0"/>
                <a:cs typeface="Arial" panose="020B0604020202020204" pitchFamily="34" charset="0"/>
              </a:rPr>
              <a:t> </a:t>
            </a:r>
            <a:r>
              <a:rPr sz="2800" b="1" u="sng" dirty="0">
                <a:latin typeface="Arial" panose="020B0604020202020204" pitchFamily="34" charset="0"/>
                <a:cs typeface="Arial" panose="020B0604020202020204" pitchFamily="34" charset="0"/>
              </a:rPr>
              <a:t>p</a:t>
            </a:r>
            <a:r>
              <a:rPr sz="2800" b="1" u="sng" spc="-18" dirty="0">
                <a:latin typeface="Arial" panose="020B0604020202020204" pitchFamily="34" charset="0"/>
                <a:cs typeface="Arial" panose="020B0604020202020204" pitchFamily="34" charset="0"/>
              </a:rPr>
              <a:t>e</a:t>
            </a:r>
            <a:r>
              <a:rPr sz="2800" b="1" u="sng" spc="-22" dirty="0">
                <a:latin typeface="Arial" panose="020B0604020202020204" pitchFamily="34" charset="0"/>
                <a:cs typeface="Arial" panose="020B0604020202020204" pitchFamily="34" charset="0"/>
              </a:rPr>
              <a:t>a</a:t>
            </a:r>
            <a:r>
              <a:rPr sz="2800" b="1" u="sng" dirty="0">
                <a:latin typeface="Arial" panose="020B0604020202020204" pitchFamily="34" charset="0"/>
                <a:cs typeface="Arial" panose="020B0604020202020204" pitchFamily="34" charset="0"/>
              </a:rPr>
              <a:t>ce</a:t>
            </a:r>
            <a:r>
              <a:rPr sz="2800" b="1" u="sng" spc="-13" dirty="0">
                <a:latin typeface="Arial" panose="020B0604020202020204" pitchFamily="34" charset="0"/>
                <a:cs typeface="Arial" panose="020B0604020202020204" pitchFamily="34" charset="0"/>
              </a:rPr>
              <a:t> </a:t>
            </a:r>
            <a:r>
              <a:rPr sz="2800" b="1" u="sng" dirty="0">
                <a:latin typeface="Arial" panose="020B0604020202020204" pitchFamily="34" charset="0"/>
                <a:cs typeface="Arial" panose="020B0604020202020204" pitchFamily="34" charset="0"/>
              </a:rPr>
              <a:t>o</a:t>
            </a:r>
            <a:r>
              <a:rPr sz="2800" b="1" u="sng" spc="-18" dirty="0">
                <a:latin typeface="Arial" panose="020B0604020202020204" pitchFamily="34" charset="0"/>
                <a:cs typeface="Arial" panose="020B0604020202020204" pitchFamily="34" charset="0"/>
              </a:rPr>
              <a:t>f</a:t>
            </a:r>
            <a:r>
              <a:rPr sz="2800" b="1" u="sng" dirty="0">
                <a:latin typeface="Arial" panose="020B0604020202020204" pitchFamily="34" charset="0"/>
                <a:cs typeface="Arial" panose="020B0604020202020204" pitchFamily="34" charset="0"/>
              </a:rPr>
              <a:t>f</a:t>
            </a:r>
            <a:r>
              <a:rPr sz="2800" b="1" u="sng" spc="-18" dirty="0">
                <a:latin typeface="Arial" panose="020B0604020202020204" pitchFamily="34" charset="0"/>
                <a:cs typeface="Arial" panose="020B0604020202020204" pitchFamily="34" charset="0"/>
              </a:rPr>
              <a:t>i</a:t>
            </a:r>
            <a:r>
              <a:rPr sz="2800" b="1" u="sng" dirty="0">
                <a:latin typeface="Arial" panose="020B0604020202020204" pitchFamily="34" charset="0"/>
                <a:cs typeface="Arial" panose="020B0604020202020204" pitchFamily="34" charset="0"/>
              </a:rPr>
              <a:t>c</a:t>
            </a:r>
            <a:r>
              <a:rPr sz="2800" b="1" u="sng" spc="-13" dirty="0">
                <a:latin typeface="Arial" panose="020B0604020202020204" pitchFamily="34" charset="0"/>
                <a:cs typeface="Arial" panose="020B0604020202020204" pitchFamily="34" charset="0"/>
              </a:rPr>
              <a:t>e</a:t>
            </a:r>
            <a:r>
              <a:rPr sz="2800" b="1" u="sng" dirty="0">
                <a:latin typeface="Arial" panose="020B0604020202020204" pitchFamily="34" charset="0"/>
                <a:cs typeface="Arial" panose="020B0604020202020204" pitchFamily="34" charset="0"/>
              </a:rPr>
              <a:t>r</a:t>
            </a:r>
            <a:r>
              <a:rPr sz="2800" b="1" u="sng" spc="9" dirty="0">
                <a:latin typeface="Arial" panose="020B0604020202020204" pitchFamily="34" charset="0"/>
                <a:cs typeface="Arial" panose="020B0604020202020204" pitchFamily="34" charset="0"/>
              </a:rPr>
              <a:t> </a:t>
            </a:r>
            <a:r>
              <a:rPr sz="2800" b="1" u="sng" spc="-40" dirty="0">
                <a:latin typeface="Arial" panose="020B0604020202020204" pitchFamily="34" charset="0"/>
                <a:cs typeface="Arial" panose="020B0604020202020204" pitchFamily="34" charset="0"/>
              </a:rPr>
              <a:t>m</a:t>
            </a:r>
            <a:r>
              <a:rPr sz="2800" b="1" u="sng" spc="22" dirty="0">
                <a:latin typeface="Arial" panose="020B0604020202020204" pitchFamily="34" charset="0"/>
                <a:cs typeface="Arial" panose="020B0604020202020204" pitchFamily="34" charset="0"/>
              </a:rPr>
              <a:t>a</a:t>
            </a:r>
            <a:r>
              <a:rPr sz="2800" b="1" u="sng" dirty="0">
                <a:latin typeface="Arial" panose="020B0604020202020204" pitchFamily="34" charset="0"/>
                <a:cs typeface="Arial" panose="020B0604020202020204" pitchFamily="34" charset="0"/>
              </a:rPr>
              <a:t>y</a:t>
            </a:r>
            <a:r>
              <a:rPr sz="2800" b="1" u="sng" spc="-58" dirty="0">
                <a:latin typeface="Arial" panose="020B0604020202020204" pitchFamily="34" charset="0"/>
                <a:cs typeface="Arial" panose="020B0604020202020204" pitchFamily="34" charset="0"/>
              </a:rPr>
              <a:t> </a:t>
            </a:r>
            <a:r>
              <a:rPr sz="2800" b="1" u="sng" dirty="0">
                <a:latin typeface="Arial" panose="020B0604020202020204" pitchFamily="34" charset="0"/>
                <a:cs typeface="Arial" panose="020B0604020202020204" pitchFamily="34" charset="0"/>
              </a:rPr>
              <a:t>not</a:t>
            </a:r>
            <a:r>
              <a:rPr sz="2800" b="1" u="sng" spc="-13" dirty="0">
                <a:latin typeface="Arial" panose="020B0604020202020204" pitchFamily="34" charset="0"/>
                <a:cs typeface="Arial" panose="020B0604020202020204" pitchFamily="34" charset="0"/>
              </a:rPr>
              <a:t> </a:t>
            </a:r>
            <a:r>
              <a:rPr sz="2800" b="1" u="sng" dirty="0">
                <a:latin typeface="Arial" panose="020B0604020202020204" pitchFamily="34" charset="0"/>
                <a:cs typeface="Arial" panose="020B0604020202020204" pitchFamily="34" charset="0"/>
              </a:rPr>
              <a:t>s</a:t>
            </a:r>
            <a:r>
              <a:rPr sz="2800" b="1" u="sng" spc="-36" dirty="0">
                <a:latin typeface="Arial" panose="020B0604020202020204" pitchFamily="34" charset="0"/>
                <a:cs typeface="Arial" panose="020B0604020202020204" pitchFamily="34" charset="0"/>
              </a:rPr>
              <a:t>e</a:t>
            </a:r>
            <a:r>
              <a:rPr sz="2800" b="1" u="sng" dirty="0">
                <a:latin typeface="Arial" panose="020B0604020202020204" pitchFamily="34" charset="0"/>
                <a:cs typeface="Arial" panose="020B0604020202020204" pitchFamily="34" charset="0"/>
              </a:rPr>
              <a:t>a</a:t>
            </a:r>
            <a:r>
              <a:rPr sz="2800" b="1" u="sng" spc="-22" dirty="0">
                <a:latin typeface="Arial" panose="020B0604020202020204" pitchFamily="34" charset="0"/>
                <a:cs typeface="Arial" panose="020B0604020202020204" pitchFamily="34" charset="0"/>
              </a:rPr>
              <a:t>r</a:t>
            </a:r>
            <a:r>
              <a:rPr sz="2800" b="1" u="sng" dirty="0">
                <a:latin typeface="Arial" panose="020B0604020202020204" pitchFamily="34" charset="0"/>
                <a:cs typeface="Arial" panose="020B0604020202020204" pitchFamily="34" charset="0"/>
              </a:rPr>
              <a:t>ch</a:t>
            </a:r>
            <a:r>
              <a:rPr sz="2800" b="1" u="sng" spc="-4"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a p</a:t>
            </a:r>
            <a:r>
              <a:rPr sz="2800" spc="-18" dirty="0">
                <a:latin typeface="Arial" panose="020B0604020202020204" pitchFamily="34" charset="0"/>
                <a:cs typeface="Arial" panose="020B0604020202020204" pitchFamily="34" charset="0"/>
              </a:rPr>
              <a:t>e</a:t>
            </a:r>
            <a:r>
              <a:rPr sz="2800" dirty="0">
                <a:latin typeface="Arial" panose="020B0604020202020204" pitchFamily="34" charset="0"/>
                <a:cs typeface="Arial" panose="020B0604020202020204" pitchFamily="34" charset="0"/>
              </a:rPr>
              <a:t>rs</a:t>
            </a:r>
            <a:r>
              <a:rPr sz="2800" spc="-36" dirty="0">
                <a:latin typeface="Arial" panose="020B0604020202020204" pitchFamily="34" charset="0"/>
                <a:cs typeface="Arial" panose="020B0604020202020204" pitchFamily="34" charset="0"/>
              </a:rPr>
              <a:t>o</a:t>
            </a:r>
            <a:r>
              <a:rPr sz="2800" dirty="0">
                <a:latin typeface="Arial" panose="020B0604020202020204" pitchFamily="34" charset="0"/>
                <a:cs typeface="Arial" panose="020B0604020202020204" pitchFamily="34" charset="0"/>
              </a:rPr>
              <a:t>n</a:t>
            </a:r>
            <a:r>
              <a:rPr sz="2800" spc="-18" dirty="0">
                <a:latin typeface="Arial" panose="020B0604020202020204" pitchFamily="34" charset="0"/>
                <a:cs typeface="Arial" panose="020B0604020202020204" pitchFamily="34" charset="0"/>
              </a:rPr>
              <a:t>’</a:t>
            </a:r>
            <a:r>
              <a:rPr sz="2800" dirty="0">
                <a:latin typeface="Arial" panose="020B0604020202020204" pitchFamily="34" charset="0"/>
                <a:cs typeface="Arial" panose="020B0604020202020204" pitchFamily="34" charset="0"/>
              </a:rPr>
              <a:t>s</a:t>
            </a:r>
            <a:r>
              <a:rPr sz="2800" spc="-4"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c</a:t>
            </a:r>
            <a:r>
              <a:rPr sz="2800" spc="-13" dirty="0">
                <a:latin typeface="Arial" panose="020B0604020202020204" pitchFamily="34" charset="0"/>
                <a:cs typeface="Arial" panose="020B0604020202020204" pitchFamily="34" charset="0"/>
              </a:rPr>
              <a:t>e</a:t>
            </a:r>
            <a:r>
              <a:rPr sz="2800" dirty="0">
                <a:latin typeface="Arial" panose="020B0604020202020204" pitchFamily="34" charset="0"/>
                <a:cs typeface="Arial" panose="020B0604020202020204" pitchFamily="34" charset="0"/>
              </a:rPr>
              <a:t>l</a:t>
            </a:r>
            <a:r>
              <a:rPr sz="2800" spc="-9" dirty="0">
                <a:latin typeface="Arial" panose="020B0604020202020204" pitchFamily="34" charset="0"/>
                <a:cs typeface="Arial" panose="020B0604020202020204" pitchFamily="34" charset="0"/>
              </a:rPr>
              <a:t>l</a:t>
            </a:r>
            <a:r>
              <a:rPr sz="2800" dirty="0">
                <a:latin typeface="Arial" panose="020B0604020202020204" pitchFamily="34" charset="0"/>
                <a:cs typeface="Arial" panose="020B0604020202020204" pitchFamily="34" charset="0"/>
              </a:rPr>
              <a:t>u</a:t>
            </a:r>
            <a:r>
              <a:rPr sz="2800" spc="-13" dirty="0">
                <a:latin typeface="Arial" panose="020B0604020202020204" pitchFamily="34" charset="0"/>
                <a:cs typeface="Arial" panose="020B0604020202020204" pitchFamily="34" charset="0"/>
              </a:rPr>
              <a:t>l</a:t>
            </a:r>
            <a:r>
              <a:rPr sz="2800" spc="-22" dirty="0">
                <a:latin typeface="Arial" panose="020B0604020202020204" pitchFamily="34" charset="0"/>
                <a:cs typeface="Arial" panose="020B0604020202020204" pitchFamily="34" charset="0"/>
              </a:rPr>
              <a:t>a</a:t>
            </a:r>
            <a:r>
              <a:rPr sz="2800" dirty="0">
                <a:latin typeface="Arial" panose="020B0604020202020204" pitchFamily="34" charset="0"/>
                <a:cs typeface="Arial" panose="020B0604020202020204" pitchFamily="34" charset="0"/>
              </a:rPr>
              <a:t>r</a:t>
            </a:r>
            <a:r>
              <a:rPr sz="2800" spc="4" dirty="0">
                <a:latin typeface="Arial" panose="020B0604020202020204" pitchFamily="34" charset="0"/>
                <a:cs typeface="Arial" panose="020B0604020202020204" pitchFamily="34" charset="0"/>
              </a:rPr>
              <a:t> </a:t>
            </a:r>
            <a:r>
              <a:rPr sz="2800" spc="-22" dirty="0">
                <a:latin typeface="Arial" panose="020B0604020202020204" pitchFamily="34" charset="0"/>
                <a:cs typeface="Arial" panose="020B0604020202020204" pitchFamily="34" charset="0"/>
              </a:rPr>
              <a:t>t</a:t>
            </a:r>
            <a:r>
              <a:rPr sz="2800" dirty="0">
                <a:latin typeface="Arial" panose="020B0604020202020204" pitchFamily="34" charset="0"/>
                <a:cs typeface="Arial" panose="020B0604020202020204" pitchFamily="34" charset="0"/>
              </a:rPr>
              <a:t>e</a:t>
            </a:r>
            <a:r>
              <a:rPr sz="2800" spc="-13" dirty="0">
                <a:latin typeface="Arial" panose="020B0604020202020204" pitchFamily="34" charset="0"/>
                <a:cs typeface="Arial" panose="020B0604020202020204" pitchFamily="34" charset="0"/>
              </a:rPr>
              <a:t>l</a:t>
            </a:r>
            <a:r>
              <a:rPr sz="2800" dirty="0">
                <a:latin typeface="Arial" panose="020B0604020202020204" pitchFamily="34" charset="0"/>
                <a:cs typeface="Arial" panose="020B0604020202020204" pitchFamily="34" charset="0"/>
              </a:rPr>
              <a:t>e</a:t>
            </a:r>
            <a:r>
              <a:rPr sz="2800" spc="-18" dirty="0">
                <a:latin typeface="Arial" panose="020B0604020202020204" pitchFamily="34" charset="0"/>
                <a:cs typeface="Arial" panose="020B0604020202020204" pitchFamily="34" charset="0"/>
              </a:rPr>
              <a:t>p</a:t>
            </a:r>
            <a:r>
              <a:rPr sz="2800" spc="-22" dirty="0">
                <a:latin typeface="Arial" panose="020B0604020202020204" pitchFamily="34" charset="0"/>
                <a:cs typeface="Arial" panose="020B0604020202020204" pitchFamily="34" charset="0"/>
              </a:rPr>
              <a:t>h</a:t>
            </a:r>
            <a:r>
              <a:rPr sz="2800" dirty="0">
                <a:latin typeface="Arial" panose="020B0604020202020204" pitchFamily="34" charset="0"/>
                <a:cs typeface="Arial" panose="020B0604020202020204" pitchFamily="34" charset="0"/>
              </a:rPr>
              <a:t>o</a:t>
            </a:r>
            <a:r>
              <a:rPr sz="2800" spc="-18" dirty="0">
                <a:latin typeface="Arial" panose="020B0604020202020204" pitchFamily="34" charset="0"/>
                <a:cs typeface="Arial" panose="020B0604020202020204" pitchFamily="34" charset="0"/>
              </a:rPr>
              <a:t>n</a:t>
            </a:r>
            <a:r>
              <a:rPr sz="2800" dirty="0">
                <a:latin typeface="Arial" panose="020B0604020202020204" pitchFamily="34" charset="0"/>
                <a:cs typeface="Arial" panose="020B0604020202020204" pitchFamily="34" charset="0"/>
              </a:rPr>
              <a:t>e</a:t>
            </a:r>
            <a:r>
              <a:rPr sz="2800" spc="-13"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or</a:t>
            </a:r>
            <a:r>
              <a:rPr sz="2800" spc="-13"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o</a:t>
            </a:r>
            <a:r>
              <a:rPr sz="2800" spc="-18" dirty="0">
                <a:latin typeface="Arial" panose="020B0604020202020204" pitchFamily="34" charset="0"/>
                <a:cs typeface="Arial" panose="020B0604020202020204" pitchFamily="34" charset="0"/>
              </a:rPr>
              <a:t>t</a:t>
            </a:r>
            <a:r>
              <a:rPr sz="2800" dirty="0">
                <a:latin typeface="Arial" panose="020B0604020202020204" pitchFamily="34" charset="0"/>
                <a:cs typeface="Arial" panose="020B0604020202020204" pitchFamily="34" charset="0"/>
              </a:rPr>
              <a:t>h</a:t>
            </a:r>
            <a:r>
              <a:rPr sz="2800" spc="-18" dirty="0">
                <a:latin typeface="Arial" panose="020B0604020202020204" pitchFamily="34" charset="0"/>
                <a:cs typeface="Arial" panose="020B0604020202020204" pitchFamily="34" charset="0"/>
              </a:rPr>
              <a:t>e</a:t>
            </a:r>
            <a:r>
              <a:rPr sz="2800" dirty="0">
                <a:latin typeface="Arial" panose="020B0604020202020204" pitchFamily="34" charset="0"/>
                <a:cs typeface="Arial" panose="020B0604020202020204" pitchFamily="34" charset="0"/>
              </a:rPr>
              <a:t>r</a:t>
            </a:r>
            <a:r>
              <a:rPr sz="2800" spc="4" dirty="0">
                <a:latin typeface="Arial" panose="020B0604020202020204" pitchFamily="34" charset="0"/>
                <a:cs typeface="Arial" panose="020B0604020202020204" pitchFamily="34" charset="0"/>
              </a:rPr>
              <a:t> </a:t>
            </a:r>
            <a:r>
              <a:rPr sz="2800" spc="-31" dirty="0" smtClean="0">
                <a:latin typeface="Arial" panose="020B0604020202020204" pitchFamily="34" charset="0"/>
                <a:cs typeface="Arial" panose="020B0604020202020204" pitchFamily="34" charset="0"/>
              </a:rPr>
              <a:t>w</a:t>
            </a:r>
            <a:r>
              <a:rPr sz="2800" dirty="0" smtClean="0">
                <a:latin typeface="Arial" panose="020B0604020202020204" pitchFamily="34" charset="0"/>
                <a:cs typeface="Arial" panose="020B0604020202020204" pitchFamily="34" charset="0"/>
              </a:rPr>
              <a:t>ir</a:t>
            </a:r>
            <a:r>
              <a:rPr sz="2800" spc="-13" dirty="0" smtClean="0">
                <a:latin typeface="Arial" panose="020B0604020202020204" pitchFamily="34" charset="0"/>
                <a:cs typeface="Arial" panose="020B0604020202020204" pitchFamily="34" charset="0"/>
              </a:rPr>
              <a:t>e</a:t>
            </a:r>
            <a:r>
              <a:rPr sz="2800" dirty="0" smtClean="0">
                <a:latin typeface="Arial" panose="020B0604020202020204" pitchFamily="34" charset="0"/>
                <a:cs typeface="Arial" panose="020B0604020202020204" pitchFamily="34" charset="0"/>
              </a:rPr>
              <a:t>l</a:t>
            </a:r>
            <a:r>
              <a:rPr sz="2800" spc="-13" dirty="0" smtClean="0">
                <a:latin typeface="Arial" panose="020B0604020202020204" pitchFamily="34" charset="0"/>
                <a:cs typeface="Arial" panose="020B0604020202020204" pitchFamily="34" charset="0"/>
              </a:rPr>
              <a:t>e</a:t>
            </a:r>
            <a:r>
              <a:rPr sz="2800" dirty="0" smtClean="0">
                <a:latin typeface="Arial" panose="020B0604020202020204" pitchFamily="34" charset="0"/>
                <a:cs typeface="Arial" panose="020B0604020202020204" pitchFamily="34" charset="0"/>
              </a:rPr>
              <a:t>ss</a:t>
            </a:r>
            <a:r>
              <a:rPr lang="en-US" sz="2800" dirty="0" smtClean="0">
                <a:latin typeface="Arial" panose="020B0604020202020204" pitchFamily="34" charset="0"/>
                <a:cs typeface="Arial" panose="020B0604020202020204" pitchFamily="34" charset="0"/>
              </a:rPr>
              <a:t> </a:t>
            </a:r>
            <a:r>
              <a:rPr sz="2800" dirty="0" smtClean="0">
                <a:latin typeface="Arial" panose="020B0604020202020204" pitchFamily="34" charset="0"/>
                <a:cs typeface="Arial" panose="020B0604020202020204" pitchFamily="34" charset="0"/>
              </a:rPr>
              <a:t>com</a:t>
            </a:r>
            <a:r>
              <a:rPr sz="2800" spc="-45" dirty="0" smtClean="0">
                <a:latin typeface="Arial" panose="020B0604020202020204" pitchFamily="34" charset="0"/>
                <a:cs typeface="Arial" panose="020B0604020202020204" pitchFamily="34" charset="0"/>
              </a:rPr>
              <a:t>m</a:t>
            </a:r>
            <a:r>
              <a:rPr sz="2800" spc="-22" dirty="0" smtClean="0">
                <a:latin typeface="Arial" panose="020B0604020202020204" pitchFamily="34" charset="0"/>
                <a:cs typeface="Arial" panose="020B0604020202020204" pitchFamily="34" charset="0"/>
              </a:rPr>
              <a:t>u</a:t>
            </a:r>
            <a:r>
              <a:rPr sz="2800" dirty="0" smtClean="0">
                <a:latin typeface="Arial" panose="020B0604020202020204" pitchFamily="34" charset="0"/>
                <a:cs typeface="Arial" panose="020B0604020202020204" pitchFamily="34" charset="0"/>
              </a:rPr>
              <a:t>n</a:t>
            </a:r>
            <a:r>
              <a:rPr sz="2800" spc="-13" dirty="0" smtClean="0">
                <a:latin typeface="Arial" panose="020B0604020202020204" pitchFamily="34" charset="0"/>
                <a:cs typeface="Arial" panose="020B0604020202020204" pitchFamily="34" charset="0"/>
              </a:rPr>
              <a:t>i</a:t>
            </a:r>
            <a:r>
              <a:rPr sz="2800" dirty="0" smtClean="0">
                <a:latin typeface="Arial" panose="020B0604020202020204" pitchFamily="34" charset="0"/>
                <a:cs typeface="Arial" panose="020B0604020202020204" pitchFamily="34" charset="0"/>
              </a:rPr>
              <a:t>c</a:t>
            </a:r>
            <a:r>
              <a:rPr sz="2800" spc="-13" dirty="0" smtClean="0">
                <a:latin typeface="Arial" panose="020B0604020202020204" pitchFamily="34" charset="0"/>
                <a:cs typeface="Arial" panose="020B0604020202020204" pitchFamily="34" charset="0"/>
              </a:rPr>
              <a:t>a</a:t>
            </a:r>
            <a:r>
              <a:rPr sz="2800" dirty="0" smtClean="0">
                <a:latin typeface="Arial" panose="020B0604020202020204" pitchFamily="34" charset="0"/>
                <a:cs typeface="Arial" panose="020B0604020202020204" pitchFamily="34" charset="0"/>
              </a:rPr>
              <a:t>t</a:t>
            </a:r>
            <a:r>
              <a:rPr sz="2800" spc="-18" dirty="0" smtClean="0">
                <a:latin typeface="Arial" panose="020B0604020202020204" pitchFamily="34" charset="0"/>
                <a:cs typeface="Arial" panose="020B0604020202020204" pitchFamily="34" charset="0"/>
              </a:rPr>
              <a:t>i</a:t>
            </a:r>
            <a:r>
              <a:rPr sz="2800" dirty="0" smtClean="0">
                <a:latin typeface="Arial" panose="020B0604020202020204" pitchFamily="34" charset="0"/>
                <a:cs typeface="Arial" panose="020B0604020202020204" pitchFamily="34" charset="0"/>
              </a:rPr>
              <a:t>o</a:t>
            </a:r>
            <a:r>
              <a:rPr sz="2800" spc="-18" dirty="0" smtClean="0">
                <a:latin typeface="Arial" panose="020B0604020202020204" pitchFamily="34" charset="0"/>
                <a:cs typeface="Arial" panose="020B0604020202020204" pitchFamily="34" charset="0"/>
              </a:rPr>
              <a:t>n</a:t>
            </a:r>
            <a:r>
              <a:rPr sz="2800" dirty="0" smtClean="0">
                <a:latin typeface="Arial" panose="020B0604020202020204" pitchFamily="34" charset="0"/>
                <a:cs typeface="Arial" panose="020B0604020202020204" pitchFamily="34" charset="0"/>
              </a:rPr>
              <a:t>s</a:t>
            </a:r>
            <a:r>
              <a:rPr sz="2800" spc="-4" dirty="0" smtClean="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d</a:t>
            </a:r>
            <a:r>
              <a:rPr sz="2800" spc="-18" dirty="0">
                <a:latin typeface="Arial" panose="020B0604020202020204" pitchFamily="34" charset="0"/>
                <a:cs typeface="Arial" panose="020B0604020202020204" pitchFamily="34" charset="0"/>
              </a:rPr>
              <a:t>e</a:t>
            </a:r>
            <a:r>
              <a:rPr sz="2800" dirty="0">
                <a:latin typeface="Arial" panose="020B0604020202020204" pitchFamily="34" charset="0"/>
                <a:cs typeface="Arial" panose="020B0604020202020204" pitchFamily="34" charset="0"/>
              </a:rPr>
              <a:t>v</a:t>
            </a:r>
            <a:r>
              <a:rPr sz="2800" spc="-13" dirty="0">
                <a:latin typeface="Arial" panose="020B0604020202020204" pitchFamily="34" charset="0"/>
                <a:cs typeface="Arial" panose="020B0604020202020204" pitchFamily="34" charset="0"/>
              </a:rPr>
              <a:t>i</a:t>
            </a:r>
            <a:r>
              <a:rPr sz="2800" dirty="0">
                <a:latin typeface="Arial" panose="020B0604020202020204" pitchFamily="34" charset="0"/>
                <a:cs typeface="Arial" panose="020B0604020202020204" pitchFamily="34" charset="0"/>
              </a:rPr>
              <a:t>ce,</a:t>
            </a:r>
            <a:r>
              <a:rPr sz="2800" spc="-22" dirty="0">
                <a:latin typeface="Arial" panose="020B0604020202020204" pitchFamily="34" charset="0"/>
                <a:cs typeface="Arial" panose="020B0604020202020204" pitchFamily="34" charset="0"/>
              </a:rPr>
              <a:t> p</a:t>
            </a:r>
            <a:r>
              <a:rPr sz="2800" dirty="0">
                <a:latin typeface="Arial" panose="020B0604020202020204" pitchFamily="34" charset="0"/>
                <a:cs typeface="Arial" panose="020B0604020202020204" pitchFamily="34" charset="0"/>
              </a:rPr>
              <a:t>u</a:t>
            </a:r>
            <a:r>
              <a:rPr sz="2800" spc="-22" dirty="0">
                <a:latin typeface="Arial" panose="020B0604020202020204" pitchFamily="34" charset="0"/>
                <a:cs typeface="Arial" panose="020B0604020202020204" pitchFamily="34" charset="0"/>
              </a:rPr>
              <a:t>r</a:t>
            </a:r>
            <a:r>
              <a:rPr sz="2800" dirty="0">
                <a:latin typeface="Arial" panose="020B0604020202020204" pitchFamily="34" charset="0"/>
                <a:cs typeface="Arial" panose="020B0604020202020204" pitchFamily="34" charset="0"/>
              </a:rPr>
              <a:t>s</a:t>
            </a:r>
            <a:r>
              <a:rPr sz="2800" spc="-13" dirty="0">
                <a:latin typeface="Arial" panose="020B0604020202020204" pitchFamily="34" charset="0"/>
                <a:cs typeface="Arial" panose="020B0604020202020204" pitchFamily="34" charset="0"/>
              </a:rPr>
              <a:t>u</a:t>
            </a:r>
            <a:r>
              <a:rPr sz="2800" dirty="0">
                <a:latin typeface="Arial" panose="020B0604020202020204" pitchFamily="34" charset="0"/>
                <a:cs typeface="Arial" panose="020B0604020202020204" pitchFamily="34" charset="0"/>
              </a:rPr>
              <a:t>a</a:t>
            </a:r>
            <a:r>
              <a:rPr sz="2800" spc="-18" dirty="0">
                <a:latin typeface="Arial" panose="020B0604020202020204" pitchFamily="34" charset="0"/>
                <a:cs typeface="Arial" panose="020B0604020202020204" pitchFamily="34" charset="0"/>
              </a:rPr>
              <a:t>n</a:t>
            </a:r>
            <a:r>
              <a:rPr sz="2800" dirty="0">
                <a:latin typeface="Arial" panose="020B0604020202020204" pitchFamily="34" charset="0"/>
                <a:cs typeface="Arial" panose="020B0604020202020204" pitchFamily="34" charset="0"/>
              </a:rPr>
              <a:t>t</a:t>
            </a:r>
            <a:r>
              <a:rPr sz="2800" spc="4" dirty="0">
                <a:latin typeface="Arial" panose="020B0604020202020204" pitchFamily="34" charset="0"/>
                <a:cs typeface="Arial" panose="020B0604020202020204" pitchFamily="34" charset="0"/>
              </a:rPr>
              <a:t> </a:t>
            </a:r>
            <a:r>
              <a:rPr sz="2800" spc="-18" dirty="0">
                <a:latin typeface="Arial" panose="020B0604020202020204" pitchFamily="34" charset="0"/>
                <a:cs typeface="Arial" panose="020B0604020202020204" pitchFamily="34" charset="0"/>
              </a:rPr>
              <a:t>t</a:t>
            </a:r>
            <a:r>
              <a:rPr sz="2800" dirty="0">
                <a:latin typeface="Arial" panose="020B0604020202020204" pitchFamily="34" charset="0"/>
                <a:cs typeface="Arial" panose="020B0604020202020204" pitchFamily="34" charset="0"/>
              </a:rPr>
              <a:t>o</a:t>
            </a:r>
            <a:r>
              <a:rPr sz="2800" spc="-13"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a</a:t>
            </a:r>
            <a:r>
              <a:rPr sz="2800" spc="-13"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la</a:t>
            </a:r>
            <a:r>
              <a:rPr sz="2800" spc="-22" dirty="0">
                <a:latin typeface="Arial" panose="020B0604020202020204" pitchFamily="34" charset="0"/>
                <a:cs typeface="Arial" panose="020B0604020202020204" pitchFamily="34" charset="0"/>
              </a:rPr>
              <a:t>w</a:t>
            </a:r>
            <a:r>
              <a:rPr sz="2800" dirty="0">
                <a:latin typeface="Arial" panose="020B0604020202020204" pitchFamily="34" charset="0"/>
                <a:cs typeface="Arial" panose="020B0604020202020204" pitchFamily="34" charset="0"/>
              </a:rPr>
              <a:t>f</a:t>
            </a:r>
            <a:r>
              <a:rPr sz="2800" spc="-18" dirty="0">
                <a:latin typeface="Arial" panose="020B0604020202020204" pitchFamily="34" charset="0"/>
                <a:cs typeface="Arial" panose="020B0604020202020204" pitchFamily="34" charset="0"/>
              </a:rPr>
              <a:t>u</a:t>
            </a:r>
            <a:r>
              <a:rPr sz="2800" dirty="0">
                <a:latin typeface="Arial" panose="020B0604020202020204" pitchFamily="34" charset="0"/>
                <a:cs typeface="Arial" panose="020B0604020202020204" pitchFamily="34" charset="0"/>
              </a:rPr>
              <a:t>l ar</a:t>
            </a:r>
            <a:r>
              <a:rPr sz="2800" spc="-22" dirty="0">
                <a:latin typeface="Arial" panose="020B0604020202020204" pitchFamily="34" charset="0"/>
                <a:cs typeface="Arial" panose="020B0604020202020204" pitchFamily="34" charset="0"/>
              </a:rPr>
              <a:t>re</a:t>
            </a:r>
            <a:r>
              <a:rPr sz="2800" dirty="0">
                <a:latin typeface="Arial" panose="020B0604020202020204" pitchFamily="34" charset="0"/>
                <a:cs typeface="Arial" panose="020B0604020202020204" pitchFamily="34" charset="0"/>
              </a:rPr>
              <a:t>st</a:t>
            </a:r>
            <a:r>
              <a:rPr sz="2800" spc="-4"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of</a:t>
            </a:r>
            <a:r>
              <a:rPr sz="2800" spc="-13"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t</a:t>
            </a:r>
            <a:r>
              <a:rPr sz="2800" spc="-18" dirty="0">
                <a:latin typeface="Arial" panose="020B0604020202020204" pitchFamily="34" charset="0"/>
                <a:cs typeface="Arial" panose="020B0604020202020204" pitchFamily="34" charset="0"/>
              </a:rPr>
              <a:t>h</a:t>
            </a:r>
            <a:r>
              <a:rPr sz="2800" dirty="0">
                <a:latin typeface="Arial" panose="020B0604020202020204" pitchFamily="34" charset="0"/>
                <a:cs typeface="Arial" panose="020B0604020202020204" pitchFamily="34" charset="0"/>
              </a:rPr>
              <a:t>e</a:t>
            </a:r>
            <a:r>
              <a:rPr sz="2800" spc="-13" dirty="0">
                <a:latin typeface="Arial" panose="020B0604020202020204" pitchFamily="34" charset="0"/>
                <a:cs typeface="Arial" panose="020B0604020202020204" pitchFamily="34" charset="0"/>
              </a:rPr>
              <a:t> </a:t>
            </a:r>
            <a:r>
              <a:rPr sz="2800" spc="-22" dirty="0">
                <a:latin typeface="Arial" panose="020B0604020202020204" pitchFamily="34" charset="0"/>
                <a:cs typeface="Arial" panose="020B0604020202020204" pitchFamily="34" charset="0"/>
              </a:rPr>
              <a:t>pe</a:t>
            </a:r>
            <a:r>
              <a:rPr sz="2800" dirty="0">
                <a:latin typeface="Arial" panose="020B0604020202020204" pitchFamily="34" charset="0"/>
                <a:cs typeface="Arial" panose="020B0604020202020204" pitchFamily="34" charset="0"/>
              </a:rPr>
              <a:t>rson</a:t>
            </a:r>
            <a:r>
              <a:rPr sz="2800" spc="-22" dirty="0">
                <a:latin typeface="Arial" panose="020B0604020202020204" pitchFamily="34" charset="0"/>
                <a:cs typeface="Arial" panose="020B0604020202020204" pitchFamily="34" charset="0"/>
              </a:rPr>
              <a:t> </a:t>
            </a:r>
            <a:r>
              <a:rPr sz="2800" b="1" u="sng" spc="-31" dirty="0">
                <a:latin typeface="Arial" panose="020B0604020202020204" pitchFamily="34" charset="0"/>
                <a:cs typeface="Arial" panose="020B0604020202020204" pitchFamily="34" charset="0"/>
              </a:rPr>
              <a:t>w</a:t>
            </a:r>
            <a:r>
              <a:rPr sz="2800" b="1" u="sng" dirty="0">
                <a:latin typeface="Arial" panose="020B0604020202020204" pitchFamily="34" charset="0"/>
                <a:cs typeface="Arial" panose="020B0604020202020204" pitchFamily="34" charset="0"/>
              </a:rPr>
              <a:t>it</a:t>
            </a:r>
            <a:r>
              <a:rPr sz="2800" b="1" u="sng" spc="-13" dirty="0">
                <a:latin typeface="Arial" panose="020B0604020202020204" pitchFamily="34" charset="0"/>
                <a:cs typeface="Arial" panose="020B0604020202020204" pitchFamily="34" charset="0"/>
              </a:rPr>
              <a:t>h</a:t>
            </a:r>
            <a:r>
              <a:rPr sz="2800" b="1" u="sng" dirty="0">
                <a:latin typeface="Arial" panose="020B0604020202020204" pitchFamily="34" charset="0"/>
                <a:cs typeface="Arial" panose="020B0604020202020204" pitchFamily="34" charset="0"/>
              </a:rPr>
              <a:t>o</a:t>
            </a:r>
            <a:r>
              <a:rPr sz="2800" b="1" u="sng" spc="-18" dirty="0">
                <a:latin typeface="Arial" panose="020B0604020202020204" pitchFamily="34" charset="0"/>
                <a:cs typeface="Arial" panose="020B0604020202020204" pitchFamily="34" charset="0"/>
              </a:rPr>
              <a:t>u</a:t>
            </a:r>
            <a:r>
              <a:rPr sz="2800" b="1" u="sng" dirty="0">
                <a:latin typeface="Arial" panose="020B0604020202020204" pitchFamily="34" charset="0"/>
                <a:cs typeface="Arial" panose="020B0604020202020204" pitchFamily="34" charset="0"/>
              </a:rPr>
              <a:t>t</a:t>
            </a:r>
            <a:r>
              <a:rPr sz="2800" spc="9" dirty="0">
                <a:latin typeface="Arial" panose="020B0604020202020204" pitchFamily="34" charset="0"/>
                <a:cs typeface="Arial" panose="020B0604020202020204" pitchFamily="34" charset="0"/>
              </a:rPr>
              <a:t> </a:t>
            </a:r>
            <a:r>
              <a:rPr sz="2800" spc="-22" dirty="0">
                <a:latin typeface="Arial" panose="020B0604020202020204" pitchFamily="34" charset="0"/>
                <a:cs typeface="Arial" panose="020B0604020202020204" pitchFamily="34" charset="0"/>
              </a:rPr>
              <a:t>ob</a:t>
            </a:r>
            <a:r>
              <a:rPr sz="2800" dirty="0">
                <a:latin typeface="Arial" panose="020B0604020202020204" pitchFamily="34" charset="0"/>
                <a:cs typeface="Arial" panose="020B0604020202020204" pitchFamily="34" charset="0"/>
              </a:rPr>
              <a:t>ta</a:t>
            </a:r>
            <a:r>
              <a:rPr sz="2800" spc="-13" dirty="0">
                <a:latin typeface="Arial" panose="020B0604020202020204" pitchFamily="34" charset="0"/>
                <a:cs typeface="Arial" panose="020B0604020202020204" pitchFamily="34" charset="0"/>
              </a:rPr>
              <a:t>i</a:t>
            </a:r>
            <a:r>
              <a:rPr sz="2800" dirty="0">
                <a:latin typeface="Arial" panose="020B0604020202020204" pitchFamily="34" charset="0"/>
                <a:cs typeface="Arial" panose="020B0604020202020204" pitchFamily="34" charset="0"/>
              </a:rPr>
              <a:t>n</a:t>
            </a:r>
            <a:r>
              <a:rPr sz="2800" spc="-13" dirty="0">
                <a:latin typeface="Arial" panose="020B0604020202020204" pitchFamily="34" charset="0"/>
                <a:cs typeface="Arial" panose="020B0604020202020204" pitchFamily="34" charset="0"/>
              </a:rPr>
              <a:t>i</a:t>
            </a:r>
            <a:r>
              <a:rPr sz="2800" spc="-22" dirty="0">
                <a:latin typeface="Arial" panose="020B0604020202020204" pitchFamily="34" charset="0"/>
                <a:cs typeface="Arial" panose="020B0604020202020204" pitchFamily="34" charset="0"/>
              </a:rPr>
              <a:t>n</a:t>
            </a:r>
            <a:r>
              <a:rPr sz="2800" dirty="0">
                <a:latin typeface="Arial" panose="020B0604020202020204" pitchFamily="34" charset="0"/>
                <a:cs typeface="Arial" panose="020B0604020202020204" pitchFamily="34" charset="0"/>
              </a:rPr>
              <a:t>g</a:t>
            </a:r>
            <a:r>
              <a:rPr sz="2800" spc="-13"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a </a:t>
            </a:r>
            <a:r>
              <a:rPr sz="2800" b="1" u="sng" spc="-31" dirty="0">
                <a:latin typeface="Arial" panose="020B0604020202020204" pitchFamily="34" charset="0"/>
                <a:cs typeface="Arial" panose="020B0604020202020204" pitchFamily="34" charset="0"/>
              </a:rPr>
              <a:t>w</a:t>
            </a:r>
            <a:r>
              <a:rPr sz="2800" b="1" u="sng" dirty="0">
                <a:latin typeface="Arial" panose="020B0604020202020204" pitchFamily="34" charset="0"/>
                <a:cs typeface="Arial" panose="020B0604020202020204" pitchFamily="34" charset="0"/>
              </a:rPr>
              <a:t>arr</a:t>
            </a:r>
            <a:r>
              <a:rPr sz="2800" b="1" u="sng" spc="-22" dirty="0">
                <a:latin typeface="Arial" panose="020B0604020202020204" pitchFamily="34" charset="0"/>
                <a:cs typeface="Arial" panose="020B0604020202020204" pitchFamily="34" charset="0"/>
              </a:rPr>
              <a:t>a</a:t>
            </a:r>
            <a:r>
              <a:rPr sz="2800" b="1" u="sng" dirty="0">
                <a:latin typeface="Arial" panose="020B0604020202020204" pitchFamily="34" charset="0"/>
                <a:cs typeface="Arial" panose="020B0604020202020204" pitchFamily="34" charset="0"/>
              </a:rPr>
              <a:t>nt</a:t>
            </a:r>
            <a:r>
              <a:rPr sz="2800" spc="-9"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u</a:t>
            </a:r>
            <a:r>
              <a:rPr sz="2800" spc="-18" dirty="0">
                <a:latin typeface="Arial" panose="020B0604020202020204" pitchFamily="34" charset="0"/>
                <a:cs typeface="Arial" panose="020B0604020202020204" pitchFamily="34" charset="0"/>
              </a:rPr>
              <a:t>n</a:t>
            </a:r>
            <a:r>
              <a:rPr sz="2800" spc="-22" dirty="0">
                <a:latin typeface="Arial" panose="020B0604020202020204" pitchFamily="34" charset="0"/>
                <a:cs typeface="Arial" panose="020B0604020202020204" pitchFamily="34" charset="0"/>
              </a:rPr>
              <a:t>d</a:t>
            </a:r>
            <a:r>
              <a:rPr sz="2800" dirty="0">
                <a:latin typeface="Arial" panose="020B0604020202020204" pitchFamily="34" charset="0"/>
                <a:cs typeface="Arial" panose="020B0604020202020204" pitchFamily="34" charset="0"/>
              </a:rPr>
              <a:t>er</a:t>
            </a:r>
            <a:r>
              <a:rPr sz="2800" spc="-13" dirty="0">
                <a:latin typeface="Arial" panose="020B0604020202020204" pitchFamily="34" charset="0"/>
                <a:cs typeface="Arial" panose="020B0604020202020204" pitchFamily="34" charset="0"/>
              </a:rPr>
              <a:t> </a:t>
            </a:r>
            <a:r>
              <a:rPr sz="2800" spc="-22" dirty="0">
                <a:latin typeface="Arial" panose="020B0604020202020204" pitchFamily="34" charset="0"/>
                <a:cs typeface="Arial" panose="020B0604020202020204" pitchFamily="34" charset="0"/>
              </a:rPr>
              <a:t>t</a:t>
            </a:r>
            <a:r>
              <a:rPr sz="2800" dirty="0">
                <a:latin typeface="Arial" panose="020B0604020202020204" pitchFamily="34" charset="0"/>
                <a:cs typeface="Arial" panose="020B0604020202020204" pitchFamily="34" charset="0"/>
              </a:rPr>
              <a:t>h</a:t>
            </a:r>
            <a:r>
              <a:rPr sz="2800" spc="-13" dirty="0">
                <a:latin typeface="Arial" panose="020B0604020202020204" pitchFamily="34" charset="0"/>
                <a:cs typeface="Arial" panose="020B0604020202020204" pitchFamily="34" charset="0"/>
              </a:rPr>
              <a:t>i</a:t>
            </a:r>
            <a:r>
              <a:rPr sz="2800" dirty="0">
                <a:latin typeface="Arial" panose="020B0604020202020204" pitchFamily="34" charset="0"/>
                <a:cs typeface="Arial" panose="020B0604020202020204" pitchFamily="34" charset="0"/>
              </a:rPr>
              <a:t>s</a:t>
            </a:r>
            <a:r>
              <a:rPr sz="2800" spc="-4"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ar</a:t>
            </a:r>
            <a:r>
              <a:rPr sz="2800" spc="-22" dirty="0">
                <a:latin typeface="Arial" panose="020B0604020202020204" pitchFamily="34" charset="0"/>
                <a:cs typeface="Arial" panose="020B0604020202020204" pitchFamily="34" charset="0"/>
              </a:rPr>
              <a:t>t</a:t>
            </a:r>
            <a:r>
              <a:rPr sz="2800" dirty="0">
                <a:latin typeface="Arial" panose="020B0604020202020204" pitchFamily="34" charset="0"/>
                <a:cs typeface="Arial" panose="020B0604020202020204" pitchFamily="34" charset="0"/>
              </a:rPr>
              <a:t>icl</a:t>
            </a:r>
            <a:r>
              <a:rPr sz="2800" spc="-22" dirty="0">
                <a:latin typeface="Arial" panose="020B0604020202020204" pitchFamily="34" charset="0"/>
                <a:cs typeface="Arial" panose="020B0604020202020204" pitchFamily="34" charset="0"/>
              </a:rPr>
              <a:t>e</a:t>
            </a:r>
            <a:r>
              <a:rPr sz="2800" dirty="0">
                <a:latin typeface="Arial" panose="020B0604020202020204" pitchFamily="34" charset="0"/>
                <a:cs typeface="Arial" panose="020B0604020202020204" pitchFamily="34" charset="0"/>
              </a:rPr>
              <a:t>.</a:t>
            </a:r>
          </a:p>
          <a:p>
            <a:pPr>
              <a:spcBef>
                <a:spcPts val="34"/>
              </a:spcBef>
            </a:pPr>
            <a:endParaRPr dirty="0">
              <a:latin typeface="Arial" panose="020B0604020202020204" pitchFamily="34" charset="0"/>
              <a:cs typeface="Arial" panose="020B0604020202020204" pitchFamily="34" charset="0"/>
            </a:endParaRPr>
          </a:p>
          <a:p>
            <a:pPr marL="11397" marR="112830">
              <a:lnSpc>
                <a:spcPct val="100600"/>
              </a:lnSpc>
            </a:pPr>
            <a:r>
              <a:rPr sz="3100" i="1" spc="9" dirty="0" smtClean="0">
                <a:solidFill>
                  <a:srgbClr val="FFFFFF"/>
                </a:solidFill>
                <a:latin typeface="Arial"/>
                <a:cs typeface="Arial"/>
              </a:rPr>
              <a:t>3</a:t>
            </a:r>
            <a:r>
              <a:rPr sz="3100" i="1" spc="-4" dirty="0" smtClean="0">
                <a:solidFill>
                  <a:srgbClr val="FFFFFF"/>
                </a:solidFill>
                <a:latin typeface="Arial"/>
                <a:cs typeface="Arial"/>
              </a:rPr>
              <a:t>8</a:t>
            </a:r>
            <a:r>
              <a:rPr sz="3100" i="1" dirty="0" smtClean="0">
                <a:solidFill>
                  <a:srgbClr val="FFFFFF"/>
                </a:solidFill>
                <a:latin typeface="Arial"/>
                <a:cs typeface="Arial"/>
              </a:rPr>
              <a:t>.</a:t>
            </a:r>
            <a:r>
              <a:rPr sz="3100" i="1" spc="-22" dirty="0" smtClean="0">
                <a:solidFill>
                  <a:srgbClr val="FFFFFF"/>
                </a:solidFill>
                <a:latin typeface="Arial"/>
                <a:cs typeface="Arial"/>
              </a:rPr>
              <a:t>2</a:t>
            </a:r>
            <a:r>
              <a:rPr sz="3100" i="1" spc="-9" dirty="0" smtClean="0">
                <a:solidFill>
                  <a:srgbClr val="FFFFFF"/>
                </a:solidFill>
                <a:latin typeface="Arial"/>
                <a:cs typeface="Arial"/>
              </a:rPr>
              <a:t>3</a:t>
            </a:r>
            <a:r>
              <a:rPr sz="3100" i="1" spc="13" dirty="0">
                <a:solidFill>
                  <a:srgbClr val="FFFFFF"/>
                </a:solidFill>
                <a:latin typeface="Arial"/>
                <a:cs typeface="Arial"/>
              </a:rPr>
              <a:t>?</a:t>
            </a:r>
            <a:endParaRPr sz="3100" dirty="0">
              <a:latin typeface="Arial"/>
              <a:cs typeface="Arial"/>
            </a:endParaRPr>
          </a:p>
        </p:txBody>
      </p:sp>
    </p:spTree>
    <p:extLst>
      <p:ext uri="{BB962C8B-B14F-4D97-AF65-F5344CB8AC3E}">
        <p14:creationId xmlns:p14="http://schemas.microsoft.com/office/powerpoint/2010/main" val="1643277861"/>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Other Electronic Devices </a:t>
            </a:r>
            <a:endParaRPr lang="en-US" b="1"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Cell phones</a:t>
            </a:r>
          </a:p>
          <a:p>
            <a:r>
              <a:rPr lang="en-US" dirty="0" smtClean="0">
                <a:solidFill>
                  <a:srgbClr val="000000"/>
                </a:solidFill>
              </a:rPr>
              <a:t>Laptops</a:t>
            </a:r>
          </a:p>
          <a:p>
            <a:r>
              <a:rPr lang="en-US" dirty="0" smtClean="0">
                <a:solidFill>
                  <a:srgbClr val="000000"/>
                </a:solidFill>
              </a:rPr>
              <a:t>Tablets</a:t>
            </a:r>
          </a:p>
          <a:p>
            <a:r>
              <a:rPr lang="en-US" dirty="0" smtClean="0">
                <a:solidFill>
                  <a:srgbClr val="000000"/>
                </a:solidFill>
              </a:rPr>
              <a:t>USB drives</a:t>
            </a:r>
          </a:p>
          <a:p>
            <a:r>
              <a:rPr lang="en-US" dirty="0" smtClean="0">
                <a:solidFill>
                  <a:srgbClr val="000000"/>
                </a:solidFill>
              </a:rPr>
              <a:t>Digital Cameras</a:t>
            </a:r>
          </a:p>
          <a:p>
            <a:r>
              <a:rPr lang="en-US" dirty="0" smtClean="0">
                <a:solidFill>
                  <a:srgbClr val="000000"/>
                </a:solidFill>
              </a:rPr>
              <a:t>Smart </a:t>
            </a:r>
            <a:r>
              <a:rPr lang="en-US" dirty="0" err="1" smtClean="0">
                <a:solidFill>
                  <a:srgbClr val="000000"/>
                </a:solidFill>
              </a:rPr>
              <a:t>Tv’s</a:t>
            </a:r>
            <a:endParaRPr lang="en-US" dirty="0" smtClean="0">
              <a:solidFill>
                <a:srgbClr val="000000"/>
              </a:solidFill>
            </a:endParaRPr>
          </a:p>
          <a:p>
            <a:r>
              <a:rPr lang="en-US" dirty="0" smtClean="0">
                <a:solidFill>
                  <a:srgbClr val="000000"/>
                </a:solidFill>
              </a:rPr>
              <a:t>Fitness Trackers</a:t>
            </a:r>
            <a:endParaRPr lang="en-US" dirty="0">
              <a:solidFill>
                <a:srgbClr val="000000"/>
              </a:solidFill>
            </a:endParaRPr>
          </a:p>
        </p:txBody>
      </p:sp>
    </p:spTree>
    <p:extLst>
      <p:ext uri="{BB962C8B-B14F-4D97-AF65-F5344CB8AC3E}">
        <p14:creationId xmlns:p14="http://schemas.microsoft.com/office/powerpoint/2010/main" val="276263597"/>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Electronic Tracking</a:t>
            </a:r>
            <a:endParaRPr lang="en-US" b="1" dirty="0"/>
          </a:p>
        </p:txBody>
      </p:sp>
      <p:sp>
        <p:nvSpPr>
          <p:cNvPr id="3" name="Content Placeholder 2"/>
          <p:cNvSpPr>
            <a:spLocks noGrp="1"/>
          </p:cNvSpPr>
          <p:nvPr>
            <p:ph idx="1"/>
          </p:nvPr>
        </p:nvSpPr>
        <p:spPr/>
        <p:txBody>
          <a:bodyPr/>
          <a:lstStyle/>
          <a:p>
            <a:r>
              <a:rPr lang="en-US" dirty="0" smtClean="0"/>
              <a:t>Warrant Required for Electronic Tracking </a:t>
            </a:r>
          </a:p>
          <a:p>
            <a:r>
              <a:rPr lang="en-US" dirty="0"/>
              <a:t>TCCP 18.21, § 14(a), (c) </a:t>
            </a:r>
            <a:r>
              <a:rPr lang="en-US" dirty="0" smtClean="0"/>
              <a:t>permits </a:t>
            </a:r>
            <a:r>
              <a:rPr lang="en-US" dirty="0"/>
              <a:t>officers to install and use GPS upon sworn application to a district </a:t>
            </a:r>
            <a:r>
              <a:rPr lang="en-US" dirty="0" smtClean="0"/>
              <a:t>judge</a:t>
            </a:r>
            <a:endParaRPr lang="en-US" dirty="0"/>
          </a:p>
          <a:p>
            <a:endParaRPr lang="en-US" dirty="0"/>
          </a:p>
        </p:txBody>
      </p:sp>
    </p:spTree>
    <p:extLst>
      <p:ext uri="{BB962C8B-B14F-4D97-AF65-F5344CB8AC3E}">
        <p14:creationId xmlns:p14="http://schemas.microsoft.com/office/powerpoint/2010/main" val="2242764543"/>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58526" y="4772526"/>
            <a:ext cx="2085474" cy="2085474"/>
          </a:xfrm>
          <a:prstGeom prst="rect">
            <a:avLst/>
          </a:prstGeom>
        </p:spPr>
      </p:pic>
      <p:sp>
        <p:nvSpPr>
          <p:cNvPr id="2" name="Title 1"/>
          <p:cNvSpPr>
            <a:spLocks noGrp="1"/>
          </p:cNvSpPr>
          <p:nvPr>
            <p:ph type="title"/>
          </p:nvPr>
        </p:nvSpPr>
        <p:spPr/>
        <p:txBody>
          <a:bodyPr>
            <a:normAutofit fontScale="90000"/>
          </a:bodyPr>
          <a:lstStyle/>
          <a:p>
            <a:r>
              <a:rPr lang="en-US" b="1" i="1" dirty="0" smtClean="0"/>
              <a:t>U.S. v. Jones</a:t>
            </a:r>
            <a:r>
              <a:rPr lang="en-US" b="1" dirty="0" smtClean="0"/>
              <a:t>, </a:t>
            </a:r>
            <a:br>
              <a:rPr lang="en-US" b="1" dirty="0" smtClean="0"/>
            </a:br>
            <a:r>
              <a:rPr lang="en-US" b="1" dirty="0" smtClean="0"/>
              <a:t>132 </a:t>
            </a:r>
            <a:r>
              <a:rPr lang="en-US" b="1" dirty="0" err="1" smtClean="0"/>
              <a:t>S.Ct</a:t>
            </a:r>
            <a:r>
              <a:rPr lang="en-US" b="1" dirty="0" smtClean="0"/>
              <a:t>. 645 (2012)</a:t>
            </a:r>
            <a:endParaRPr lang="en-US" b="1" i="1" dirty="0"/>
          </a:p>
        </p:txBody>
      </p:sp>
      <p:sp>
        <p:nvSpPr>
          <p:cNvPr id="3" name="Content Placeholder 2"/>
          <p:cNvSpPr>
            <a:spLocks noGrp="1"/>
          </p:cNvSpPr>
          <p:nvPr>
            <p:ph idx="1"/>
          </p:nvPr>
        </p:nvSpPr>
        <p:spPr>
          <a:xfrm>
            <a:off x="457200" y="1417638"/>
            <a:ext cx="8229600" cy="4525963"/>
          </a:xfrm>
        </p:spPr>
        <p:txBody>
          <a:bodyPr>
            <a:normAutofit/>
          </a:bodyPr>
          <a:lstStyle/>
          <a:p>
            <a:r>
              <a:rPr lang="en-US" u="sng" dirty="0" smtClean="0"/>
              <a:t>Placing a GPS device </a:t>
            </a:r>
            <a:r>
              <a:rPr lang="en-US" dirty="0" smtClean="0"/>
              <a:t>on a vehicle and using it to </a:t>
            </a:r>
            <a:r>
              <a:rPr lang="en-US" u="sng" dirty="0" smtClean="0"/>
              <a:t>track a vehicle’s movement </a:t>
            </a:r>
            <a:r>
              <a:rPr lang="en-US" dirty="0" smtClean="0"/>
              <a:t>constitutes a search for 4</a:t>
            </a:r>
            <a:r>
              <a:rPr lang="en-US" baseline="30000" dirty="0" smtClean="0"/>
              <a:t>th</a:t>
            </a:r>
            <a:r>
              <a:rPr lang="en-US" dirty="0" smtClean="0"/>
              <a:t> Amendment purposes.</a:t>
            </a:r>
          </a:p>
          <a:p>
            <a:r>
              <a:rPr lang="en-US" dirty="0" smtClean="0"/>
              <a:t>Agents obtained a </a:t>
            </a:r>
            <a:r>
              <a:rPr lang="en-US" u="sng" dirty="0" smtClean="0"/>
              <a:t>warrant </a:t>
            </a:r>
            <a:r>
              <a:rPr lang="en-US" dirty="0" smtClean="0"/>
              <a:t>to placed a GPS device on Jones’ Jeep during a drug investigation. However, Agents placed the GPS on the vehicle </a:t>
            </a:r>
            <a:r>
              <a:rPr lang="en-US" u="sng" dirty="0" smtClean="0"/>
              <a:t>beyond the timing that the warrant allowed. </a:t>
            </a:r>
          </a:p>
        </p:txBody>
      </p:sp>
    </p:spTree>
    <p:extLst>
      <p:ext uri="{BB962C8B-B14F-4D97-AF65-F5344CB8AC3E}">
        <p14:creationId xmlns:p14="http://schemas.microsoft.com/office/powerpoint/2010/main" val="2090126579"/>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U.S. </a:t>
            </a:r>
            <a:r>
              <a:rPr lang="en-US" b="1" i="1" dirty="0" err="1" smtClean="0"/>
              <a:t>v</a:t>
            </a:r>
            <a:r>
              <a:rPr lang="en-US" b="1" i="1" dirty="0" smtClean="0"/>
              <a:t>. Jones</a:t>
            </a:r>
            <a:r>
              <a:rPr lang="en-US" b="1" dirty="0" smtClean="0"/>
              <a:t>, </a:t>
            </a:r>
            <a:br>
              <a:rPr lang="en-US" b="1" dirty="0" smtClean="0"/>
            </a:br>
            <a:r>
              <a:rPr lang="en-US" b="1" dirty="0" smtClean="0"/>
              <a:t>132 </a:t>
            </a:r>
            <a:r>
              <a:rPr lang="en-US" b="1" dirty="0" err="1" smtClean="0"/>
              <a:t>S.Ct</a:t>
            </a:r>
            <a:r>
              <a:rPr lang="en-US" b="1" dirty="0" smtClean="0"/>
              <a:t>. 645 (2012)</a:t>
            </a:r>
            <a:endParaRPr lang="en-US" b="1" i="1" dirty="0"/>
          </a:p>
        </p:txBody>
      </p:sp>
      <p:sp>
        <p:nvSpPr>
          <p:cNvPr id="3" name="Content Placeholder 2"/>
          <p:cNvSpPr>
            <a:spLocks noGrp="1"/>
          </p:cNvSpPr>
          <p:nvPr>
            <p:ph idx="1"/>
          </p:nvPr>
        </p:nvSpPr>
        <p:spPr>
          <a:xfrm>
            <a:off x="457200" y="1417638"/>
            <a:ext cx="8229600" cy="4708525"/>
          </a:xfrm>
        </p:spPr>
        <p:txBody>
          <a:bodyPr>
            <a:normAutofit fontScale="92500"/>
          </a:bodyPr>
          <a:lstStyle/>
          <a:p>
            <a:r>
              <a:rPr lang="en-US" dirty="0" smtClean="0"/>
              <a:t>Decision based on 18</a:t>
            </a:r>
            <a:r>
              <a:rPr lang="en-US" baseline="30000" dirty="0" smtClean="0"/>
              <a:t>th</a:t>
            </a:r>
            <a:r>
              <a:rPr lang="en-US" dirty="0" smtClean="0"/>
              <a:t> century law of </a:t>
            </a:r>
            <a:r>
              <a:rPr lang="en-US" u="sng" dirty="0" smtClean="0"/>
              <a:t>Trespass</a:t>
            </a:r>
          </a:p>
          <a:p>
            <a:r>
              <a:rPr lang="en-US" dirty="0" smtClean="0"/>
              <a:t>Although a </a:t>
            </a:r>
            <a:r>
              <a:rPr lang="en-US" u="sng" dirty="0" smtClean="0"/>
              <a:t>unanimous </a:t>
            </a:r>
            <a:r>
              <a:rPr lang="en-US" dirty="0" smtClean="0"/>
              <a:t>decision, </a:t>
            </a:r>
            <a:r>
              <a:rPr lang="en-US" u="sng" dirty="0" smtClean="0"/>
              <a:t>5-4 split </a:t>
            </a:r>
            <a:r>
              <a:rPr lang="en-US" dirty="0" smtClean="0"/>
              <a:t>on whether it is a violation as a </a:t>
            </a:r>
            <a:r>
              <a:rPr lang="en-US" u="sng" dirty="0" smtClean="0"/>
              <a:t>trespass </a:t>
            </a:r>
            <a:r>
              <a:rPr lang="en-US" dirty="0" smtClean="0"/>
              <a:t>on property </a:t>
            </a:r>
            <a:r>
              <a:rPr lang="en-US" u="sng" dirty="0" smtClean="0"/>
              <a:t>or </a:t>
            </a:r>
            <a:r>
              <a:rPr lang="en-US" dirty="0" smtClean="0"/>
              <a:t>a violation of </a:t>
            </a:r>
            <a:r>
              <a:rPr lang="en-US" u="sng" dirty="0" smtClean="0"/>
              <a:t>expectation of privacy</a:t>
            </a:r>
          </a:p>
          <a:p>
            <a:r>
              <a:rPr lang="en-US" dirty="0" smtClean="0"/>
              <a:t>Access to </a:t>
            </a:r>
            <a:r>
              <a:rPr lang="en-US" u="sng" dirty="0" smtClean="0"/>
              <a:t>factory installed </a:t>
            </a:r>
            <a:r>
              <a:rPr lang="en-US" dirty="0" smtClean="0"/>
              <a:t>or </a:t>
            </a:r>
            <a:r>
              <a:rPr lang="en-US" u="sng" dirty="0" smtClean="0"/>
              <a:t>cell phone GPS </a:t>
            </a:r>
            <a:r>
              <a:rPr lang="en-US" dirty="0" smtClean="0"/>
              <a:t>was </a:t>
            </a:r>
            <a:r>
              <a:rPr lang="en-US" u="sng" dirty="0" smtClean="0"/>
              <a:t>not addressed </a:t>
            </a:r>
            <a:r>
              <a:rPr lang="en-US" dirty="0" smtClean="0"/>
              <a:t>in </a:t>
            </a:r>
            <a:r>
              <a:rPr lang="en-US" i="1" dirty="0" smtClean="0"/>
              <a:t>Jones (</a:t>
            </a:r>
            <a:r>
              <a:rPr lang="en-US" dirty="0" err="1" smtClean="0"/>
              <a:t>Sotomayor</a:t>
            </a:r>
            <a:r>
              <a:rPr lang="en-US" dirty="0" smtClean="0"/>
              <a:t> concurring)</a:t>
            </a:r>
          </a:p>
          <a:p>
            <a:r>
              <a:rPr lang="en-US" dirty="0" smtClean="0"/>
              <a:t>Alito addresses Reasonable Expectation of Privacy and GPS</a:t>
            </a:r>
          </a:p>
          <a:p>
            <a:endParaRPr lang="en-US" dirty="0"/>
          </a:p>
        </p:txBody>
      </p:sp>
    </p:spTree>
    <p:extLst>
      <p:ext uri="{BB962C8B-B14F-4D97-AF65-F5344CB8AC3E}">
        <p14:creationId xmlns:p14="http://schemas.microsoft.com/office/powerpoint/2010/main" val="13962483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a:t>
            </a:r>
            <a:endParaRPr lang="en-US" dirty="0"/>
          </a:p>
        </p:txBody>
      </p:sp>
      <p:sp>
        <p:nvSpPr>
          <p:cNvPr id="3" name="Content Placeholder 2"/>
          <p:cNvSpPr>
            <a:spLocks noGrp="1"/>
          </p:cNvSpPr>
          <p:nvPr>
            <p:ph idx="1"/>
          </p:nvPr>
        </p:nvSpPr>
        <p:spPr/>
        <p:txBody>
          <a:bodyPr>
            <a:normAutofit fontScale="85000" lnSpcReduction="10000"/>
          </a:bodyPr>
          <a:lstStyle/>
          <a:p>
            <a:r>
              <a:rPr lang="en-US" dirty="0">
                <a:latin typeface="Arial" panose="020B0604020202020204" pitchFamily="34" charset="0"/>
                <a:ea typeface="Times New Roman" panose="02020603050405020304" pitchFamily="18" charset="0"/>
                <a:cs typeface="Arial" panose="020B0604020202020204" pitchFamily="34" charset="0"/>
              </a:rPr>
              <a:t>Sufficient</a:t>
            </a:r>
            <a:r>
              <a:rPr lang="en-US" spc="-2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probable</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cause</a:t>
            </a:r>
            <a:r>
              <a:rPr lang="en-US" spc="-2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to</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support</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2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warrant</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exists</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if</a:t>
            </a:r>
            <a:r>
              <a:rPr lang="en-US" spc="-2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facts</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contained</a:t>
            </a:r>
            <a:r>
              <a:rPr lang="en-US" b="1" u="sng" spc="-2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within</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the four</a:t>
            </a:r>
            <a:r>
              <a:rPr lang="en-US" b="1" u="sng" spc="-2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corners</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of</a:t>
            </a:r>
            <a:r>
              <a:rPr lang="en-US" spc="-2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affidavit</a:t>
            </a:r>
            <a:r>
              <a:rPr lang="en-US" spc="7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and</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2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reasonable</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inferences</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drawn</a:t>
            </a:r>
            <a:r>
              <a:rPr lang="en-US" spc="-2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therefrom</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justify</a:t>
            </a:r>
            <a:r>
              <a:rPr lang="en-US" b="1" u="sng" spc="-2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the</a:t>
            </a:r>
            <a:r>
              <a:rPr lang="en-US" b="1" u="sng" spc="10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magistrate’s</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conclusion</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that</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object</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of</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search</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is</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probably</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on</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premises</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to</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be</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searched</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at the</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time</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of</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issuance.</a:t>
            </a:r>
            <a:r>
              <a:rPr lang="en-US" spc="-15" dirty="0">
                <a:latin typeface="Arial" panose="020B0604020202020204" pitchFamily="34" charset="0"/>
                <a:ea typeface="Times New Roman" panose="02020603050405020304" pitchFamily="18" charset="0"/>
                <a:cs typeface="Arial" panose="020B0604020202020204" pitchFamily="34" charset="0"/>
              </a:rPr>
              <a:t> </a:t>
            </a:r>
            <a:endParaRPr lang="en-US" spc="-15" dirty="0" smtClean="0">
              <a:latin typeface="Arial" panose="020B0604020202020204" pitchFamily="34" charset="0"/>
              <a:ea typeface="Times New Roman" panose="02020603050405020304" pitchFamily="18" charset="0"/>
              <a:cs typeface="Arial" panose="020B0604020202020204" pitchFamily="34" charset="0"/>
            </a:endParaRPr>
          </a:p>
          <a:p>
            <a:r>
              <a:rPr lang="en-US" i="1" dirty="0" smtClean="0">
                <a:latin typeface="Arial" panose="020B0604020202020204" pitchFamily="34" charset="0"/>
                <a:ea typeface="Times New Roman" panose="02020603050405020304" pitchFamily="18" charset="0"/>
                <a:cs typeface="Arial" panose="020B0604020202020204" pitchFamily="34" charset="0"/>
              </a:rPr>
              <a:t>Cassias</a:t>
            </a:r>
            <a:r>
              <a:rPr lang="en-US" i="1" spc="-15" dirty="0" smtClean="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0"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719</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S.W.2d</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585</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Crim.</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1986);</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Ramos</a:t>
            </a:r>
            <a:r>
              <a:rPr lang="en-US" i="1" spc="-10"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 934</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S.W.2d</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358</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Crim.</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1996).</a:t>
            </a:r>
            <a:r>
              <a:rPr lang="en-US" spc="-15" dirty="0">
                <a:latin typeface="Arial" panose="020B0604020202020204" pitchFamily="34" charset="0"/>
                <a:ea typeface="Times New Roman" panose="02020603050405020304" pitchFamily="18" charset="0"/>
                <a:cs typeface="Arial" panose="020B0604020202020204" pitchFamily="34" charset="0"/>
              </a:rPr>
              <a:t> </a:t>
            </a:r>
            <a:endParaRPr lang="en-US" spc="-15" dirty="0" smtClean="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dirty="0">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4129403112"/>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3366FF"/>
                </a:solidFill>
                <a:latin typeface="+mn-lt"/>
              </a:rPr>
              <a:t>Electronic Tracking Post-</a:t>
            </a:r>
            <a:r>
              <a:rPr lang="en-US" b="1" i="1" dirty="0" smtClean="0">
                <a:solidFill>
                  <a:srgbClr val="3366FF"/>
                </a:solidFill>
                <a:latin typeface="+mn-lt"/>
              </a:rPr>
              <a:t>Jones</a:t>
            </a:r>
            <a:endParaRPr lang="en-US" b="1" dirty="0">
              <a:solidFill>
                <a:srgbClr val="3366FF"/>
              </a:solidFill>
              <a:latin typeface="+mn-lt"/>
            </a:endParaRPr>
          </a:p>
        </p:txBody>
      </p:sp>
      <p:sp>
        <p:nvSpPr>
          <p:cNvPr id="3" name="Content Placeholder 2"/>
          <p:cNvSpPr>
            <a:spLocks noGrp="1"/>
          </p:cNvSpPr>
          <p:nvPr>
            <p:ph idx="1"/>
          </p:nvPr>
        </p:nvSpPr>
        <p:spPr/>
        <p:txBody>
          <a:bodyPr>
            <a:normAutofit/>
          </a:bodyPr>
          <a:lstStyle/>
          <a:p>
            <a:pPr>
              <a:buNone/>
            </a:pPr>
            <a:r>
              <a:rPr lang="en-US" i="1" dirty="0" smtClean="0"/>
              <a:t> </a:t>
            </a:r>
            <a:endParaRPr lang="en-US" i="1" dirty="0"/>
          </a:p>
        </p:txBody>
      </p:sp>
      <p:pic>
        <p:nvPicPr>
          <p:cNvPr id="5" name="Picture 4"/>
          <p:cNvPicPr>
            <a:picLocks noChangeAspect="1"/>
          </p:cNvPicPr>
          <p:nvPr/>
        </p:nvPicPr>
        <p:blipFill>
          <a:blip r:embed="rId2"/>
          <a:stretch>
            <a:fillRect/>
          </a:stretch>
        </p:blipFill>
        <p:spPr>
          <a:xfrm>
            <a:off x="1320800" y="1586631"/>
            <a:ext cx="6502400" cy="4013200"/>
          </a:xfrm>
          <a:prstGeom prst="rect">
            <a:avLst/>
          </a:prstGeom>
        </p:spPr>
      </p:pic>
    </p:spTree>
    <p:extLst>
      <p:ext uri="{BB962C8B-B14F-4D97-AF65-F5344CB8AC3E}">
        <p14:creationId xmlns:p14="http://schemas.microsoft.com/office/powerpoint/2010/main" val="1483793351"/>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latin typeface="+mn-lt"/>
              </a:rPr>
              <a:t>State v. Jackson</a:t>
            </a:r>
            <a:r>
              <a:rPr lang="en-US" b="1" dirty="0">
                <a:latin typeface="+mn-lt"/>
              </a:rPr>
              <a:t>, 464 S.W.3d 724, (Tex. Crim. App. 2015</a:t>
            </a:r>
            <a:r>
              <a:rPr lang="en-US" b="1" dirty="0" smtClean="0">
                <a:latin typeface="+mn-lt"/>
              </a:rPr>
              <a:t>)</a:t>
            </a:r>
            <a:endParaRPr lang="en-US" dirty="0">
              <a:latin typeface="+mn-lt"/>
            </a:endParaRPr>
          </a:p>
        </p:txBody>
      </p:sp>
      <p:sp>
        <p:nvSpPr>
          <p:cNvPr id="3" name="Content Placeholder 2"/>
          <p:cNvSpPr>
            <a:spLocks noGrp="1"/>
          </p:cNvSpPr>
          <p:nvPr>
            <p:ph idx="1"/>
          </p:nvPr>
        </p:nvSpPr>
        <p:spPr/>
        <p:txBody>
          <a:bodyPr>
            <a:normAutofit lnSpcReduction="10000"/>
          </a:bodyPr>
          <a:lstStyle/>
          <a:p>
            <a:r>
              <a:rPr lang="en-US" dirty="0"/>
              <a:t>O</a:t>
            </a:r>
            <a:r>
              <a:rPr lang="en-US" dirty="0" smtClean="0"/>
              <a:t>fficers</a:t>
            </a:r>
            <a:r>
              <a:rPr lang="en-US" dirty="0"/>
              <a:t>, suspecting </a:t>
            </a:r>
            <a:r>
              <a:rPr lang="en-US" dirty="0" smtClean="0"/>
              <a:t>Defendant of </a:t>
            </a:r>
            <a:r>
              <a:rPr lang="en-US" u="sng" dirty="0" smtClean="0"/>
              <a:t>Meth trafficking</a:t>
            </a:r>
          </a:p>
          <a:p>
            <a:r>
              <a:rPr lang="en-US" dirty="0"/>
              <a:t>P</a:t>
            </a:r>
            <a:r>
              <a:rPr lang="en-US" dirty="0" smtClean="0"/>
              <a:t>laced </a:t>
            </a:r>
            <a:r>
              <a:rPr lang="en-US" dirty="0"/>
              <a:t>a </a:t>
            </a:r>
            <a:r>
              <a:rPr lang="en-US" u="sng" dirty="0" smtClean="0"/>
              <a:t>GPS </a:t>
            </a:r>
            <a:r>
              <a:rPr lang="en-US" u="sng" dirty="0"/>
              <a:t>tracking device </a:t>
            </a:r>
            <a:r>
              <a:rPr lang="en-US" dirty="0"/>
              <a:t>on his </a:t>
            </a:r>
            <a:r>
              <a:rPr lang="en-US" dirty="0" smtClean="0"/>
              <a:t>car</a:t>
            </a:r>
          </a:p>
          <a:p>
            <a:r>
              <a:rPr lang="en-US" dirty="0"/>
              <a:t>A</a:t>
            </a:r>
            <a:r>
              <a:rPr lang="en-US" dirty="0" smtClean="0"/>
              <a:t>ttempting to </a:t>
            </a:r>
            <a:r>
              <a:rPr lang="en-US" dirty="0"/>
              <a:t>ascertain when and where he was obtaining his supply</a:t>
            </a:r>
            <a:r>
              <a:rPr lang="en-US" dirty="0" smtClean="0"/>
              <a:t>.</a:t>
            </a:r>
          </a:p>
          <a:p>
            <a:r>
              <a:rPr lang="en-US" dirty="0"/>
              <a:t>Got an Article 18.21 </a:t>
            </a:r>
            <a:r>
              <a:rPr lang="en-US" u="sng" dirty="0"/>
              <a:t>warrant</a:t>
            </a:r>
            <a:r>
              <a:rPr lang="en-US" dirty="0"/>
              <a:t> </a:t>
            </a:r>
            <a:r>
              <a:rPr lang="en-US" dirty="0" smtClean="0"/>
              <a:t>for the GPS </a:t>
            </a:r>
            <a:r>
              <a:rPr lang="en-US" u="sng" dirty="0" smtClean="0"/>
              <a:t>after</a:t>
            </a:r>
            <a:r>
              <a:rPr lang="en-US" dirty="0" smtClean="0"/>
              <a:t> the </a:t>
            </a:r>
            <a:r>
              <a:rPr lang="en-US" u="sng" dirty="0" smtClean="0"/>
              <a:t>installed the monitor</a:t>
            </a:r>
          </a:p>
          <a:p>
            <a:r>
              <a:rPr lang="en-US" u="sng" dirty="0" smtClean="0"/>
              <a:t>Monitored his movement </a:t>
            </a:r>
            <a:r>
              <a:rPr lang="en-US" dirty="0" smtClean="0"/>
              <a:t>as </a:t>
            </a:r>
            <a:r>
              <a:rPr lang="en-US" dirty="0"/>
              <a:t>he traveled at speeds exceeding the </a:t>
            </a:r>
            <a:r>
              <a:rPr lang="en-US" dirty="0" smtClean="0"/>
              <a:t>speed </a:t>
            </a:r>
            <a:r>
              <a:rPr lang="en-US" dirty="0"/>
              <a:t>limit. </a:t>
            </a:r>
            <a:endParaRPr lang="en-US" dirty="0" smtClean="0"/>
          </a:p>
        </p:txBody>
      </p:sp>
    </p:spTree>
    <p:extLst>
      <p:ext uri="{BB962C8B-B14F-4D97-AF65-F5344CB8AC3E}">
        <p14:creationId xmlns:p14="http://schemas.microsoft.com/office/powerpoint/2010/main" val="1185410570"/>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latin typeface="+mn-lt"/>
              </a:rPr>
              <a:t>State v. Jackson</a:t>
            </a:r>
            <a:r>
              <a:rPr lang="en-US" b="1" dirty="0">
                <a:latin typeface="+mn-lt"/>
              </a:rPr>
              <a:t>, 464 S.W.3d 724, (Tex. Crim. App. 2015)</a:t>
            </a:r>
            <a:endParaRPr lang="en-US" dirty="0">
              <a:latin typeface="+mn-lt"/>
            </a:endParaRPr>
          </a:p>
        </p:txBody>
      </p:sp>
      <p:sp>
        <p:nvSpPr>
          <p:cNvPr id="3" name="Content Placeholder 2"/>
          <p:cNvSpPr>
            <a:spLocks noGrp="1"/>
          </p:cNvSpPr>
          <p:nvPr>
            <p:ph idx="1"/>
          </p:nvPr>
        </p:nvSpPr>
        <p:spPr/>
        <p:txBody>
          <a:bodyPr/>
          <a:lstStyle/>
          <a:p>
            <a:r>
              <a:rPr lang="en-US" u="sng" dirty="0"/>
              <a:t>Independently verified he was speeding </a:t>
            </a:r>
            <a:r>
              <a:rPr lang="en-US" dirty="0"/>
              <a:t>by pacing his car in their own unmarked vehicles. </a:t>
            </a:r>
          </a:p>
          <a:p>
            <a:r>
              <a:rPr lang="en-US" dirty="0" smtClean="0"/>
              <a:t>Later</a:t>
            </a:r>
            <a:r>
              <a:rPr lang="en-US" dirty="0"/>
              <a:t>, </a:t>
            </a:r>
            <a:r>
              <a:rPr lang="en-US" dirty="0" smtClean="0"/>
              <a:t>other </a:t>
            </a:r>
            <a:r>
              <a:rPr lang="en-US" dirty="0"/>
              <a:t>officer </a:t>
            </a:r>
            <a:r>
              <a:rPr lang="en-US" u="sng" dirty="0" smtClean="0"/>
              <a:t>verified </a:t>
            </a:r>
            <a:r>
              <a:rPr lang="en-US" u="sng" dirty="0"/>
              <a:t>by radar </a:t>
            </a:r>
            <a:r>
              <a:rPr lang="en-US" dirty="0"/>
              <a:t>that the Defendant was speeding and pulled him </a:t>
            </a:r>
            <a:r>
              <a:rPr lang="en-US" dirty="0" smtClean="0"/>
              <a:t>over</a:t>
            </a:r>
          </a:p>
          <a:p>
            <a:r>
              <a:rPr lang="en-US" dirty="0"/>
              <a:t>O</a:t>
            </a:r>
            <a:r>
              <a:rPr lang="en-US" dirty="0" smtClean="0"/>
              <a:t>btained his </a:t>
            </a:r>
            <a:r>
              <a:rPr lang="en-US" u="sng" dirty="0" smtClean="0"/>
              <a:t>consent to search</a:t>
            </a:r>
          </a:p>
          <a:p>
            <a:r>
              <a:rPr lang="en-US" dirty="0" smtClean="0"/>
              <a:t>Found </a:t>
            </a:r>
            <a:r>
              <a:rPr lang="en-US" b="1" u="sng" dirty="0" smtClean="0"/>
              <a:t>methamphetamine</a:t>
            </a:r>
            <a:r>
              <a:rPr lang="en-US" dirty="0" smtClean="0"/>
              <a:t> in the trunk</a:t>
            </a:r>
            <a:endParaRPr lang="en-US" dirty="0"/>
          </a:p>
        </p:txBody>
      </p:sp>
    </p:spTree>
    <p:extLst>
      <p:ext uri="{BB962C8B-B14F-4D97-AF65-F5344CB8AC3E}">
        <p14:creationId xmlns:p14="http://schemas.microsoft.com/office/powerpoint/2010/main" val="250103554"/>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latin typeface="+mn-lt"/>
              </a:rPr>
              <a:t>State v. Jackson</a:t>
            </a:r>
            <a:r>
              <a:rPr lang="en-US" b="1" dirty="0">
                <a:latin typeface="+mn-lt"/>
              </a:rPr>
              <a:t>, 464 S.W.3d 724, (Tex. Crim. App. 2015)</a:t>
            </a:r>
            <a:endParaRPr lang="en-US" dirty="0">
              <a:latin typeface="+mn-lt"/>
            </a:endParaRPr>
          </a:p>
        </p:txBody>
      </p:sp>
      <p:sp>
        <p:nvSpPr>
          <p:cNvPr id="3" name="Content Placeholder 2"/>
          <p:cNvSpPr>
            <a:spLocks noGrp="1"/>
          </p:cNvSpPr>
          <p:nvPr>
            <p:ph idx="1"/>
          </p:nvPr>
        </p:nvSpPr>
        <p:spPr/>
        <p:txBody>
          <a:bodyPr>
            <a:normAutofit/>
          </a:bodyPr>
          <a:lstStyle/>
          <a:p>
            <a:r>
              <a:rPr lang="en-US" dirty="0" smtClean="0"/>
              <a:t>As per </a:t>
            </a:r>
            <a:r>
              <a:rPr lang="en-US" i="1" u="sng" dirty="0" smtClean="0"/>
              <a:t>Jones</a:t>
            </a:r>
            <a:r>
              <a:rPr lang="en-US" dirty="0" smtClean="0"/>
              <a:t>, the </a:t>
            </a:r>
            <a:r>
              <a:rPr lang="en-US" dirty="0"/>
              <a:t>GPS tracking device and its use to monitor </a:t>
            </a:r>
            <a:r>
              <a:rPr lang="en-US" dirty="0" smtClean="0"/>
              <a:t>defendant </a:t>
            </a:r>
            <a:r>
              <a:rPr lang="en-US" u="sng" dirty="0" smtClean="0"/>
              <a:t>constituted </a:t>
            </a:r>
            <a:r>
              <a:rPr lang="en-US" u="sng" dirty="0"/>
              <a:t>a </a:t>
            </a:r>
            <a:r>
              <a:rPr lang="en-US" u="sng" dirty="0" smtClean="0"/>
              <a:t>search</a:t>
            </a:r>
          </a:p>
          <a:p>
            <a:r>
              <a:rPr lang="en-US" dirty="0" smtClean="0"/>
              <a:t>However,</a:t>
            </a:r>
          </a:p>
          <a:p>
            <a:r>
              <a:rPr lang="en-US" dirty="0"/>
              <a:t>t</a:t>
            </a:r>
            <a:r>
              <a:rPr lang="en-US" dirty="0" smtClean="0"/>
              <a:t>he </a:t>
            </a:r>
            <a:r>
              <a:rPr lang="en-US" b="1" u="sng" dirty="0"/>
              <a:t>independent verification</a:t>
            </a:r>
            <a:r>
              <a:rPr lang="en-US" dirty="0"/>
              <a:t> of defendant's </a:t>
            </a:r>
            <a:r>
              <a:rPr lang="en-US" b="1" u="sng" dirty="0"/>
              <a:t>speeding</a:t>
            </a:r>
            <a:r>
              <a:rPr lang="en-US" dirty="0"/>
              <a:t> was an </a:t>
            </a:r>
            <a:r>
              <a:rPr lang="en-US" b="1" u="sng" dirty="0"/>
              <a:t>intervening circumstance </a:t>
            </a:r>
            <a:r>
              <a:rPr lang="en-US" dirty="0"/>
              <a:t>that </a:t>
            </a:r>
            <a:r>
              <a:rPr lang="en-US" b="1" u="sng" dirty="0"/>
              <a:t>purged the primary taint </a:t>
            </a:r>
            <a:r>
              <a:rPr lang="en-US" dirty="0"/>
              <a:t>of the unconstitutional GPS tracking device </a:t>
            </a:r>
            <a:r>
              <a:rPr lang="en-US" dirty="0" smtClean="0"/>
              <a:t>search</a:t>
            </a:r>
            <a:endParaRPr lang="en-US" dirty="0"/>
          </a:p>
        </p:txBody>
      </p:sp>
    </p:spTree>
    <p:extLst>
      <p:ext uri="{BB962C8B-B14F-4D97-AF65-F5344CB8AC3E}">
        <p14:creationId xmlns:p14="http://schemas.microsoft.com/office/powerpoint/2010/main" val="2895499060"/>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latin typeface="+mn-lt"/>
              </a:rPr>
              <a:t>State v. Jackson</a:t>
            </a:r>
            <a:r>
              <a:rPr lang="en-US" b="1" dirty="0">
                <a:latin typeface="+mn-lt"/>
              </a:rPr>
              <a:t>, 464 S.W.3d 724, (Tex. Crim. App. 2015)</a:t>
            </a:r>
            <a:endParaRPr lang="en-US" dirty="0">
              <a:latin typeface="+mn-lt"/>
            </a:endParaRPr>
          </a:p>
        </p:txBody>
      </p:sp>
      <p:sp>
        <p:nvSpPr>
          <p:cNvPr id="3" name="Content Placeholder 2"/>
          <p:cNvSpPr>
            <a:spLocks noGrp="1"/>
          </p:cNvSpPr>
          <p:nvPr>
            <p:ph idx="1"/>
          </p:nvPr>
        </p:nvSpPr>
        <p:spPr/>
        <p:txBody>
          <a:bodyPr>
            <a:normAutofit lnSpcReduction="10000"/>
          </a:bodyPr>
          <a:lstStyle/>
          <a:p>
            <a:r>
              <a:rPr lang="en-US" dirty="0"/>
              <a:t>Defendant's detention and his consent to search, the discovery of the contraband, and his admission were </a:t>
            </a:r>
            <a:r>
              <a:rPr lang="en-US" b="1" u="sng" dirty="0"/>
              <a:t>sufficiently attenuated from the primary illegality;</a:t>
            </a:r>
            <a:r>
              <a:rPr lang="en-US" dirty="0"/>
              <a:t> </a:t>
            </a:r>
          </a:p>
          <a:p>
            <a:r>
              <a:rPr lang="en-US" dirty="0"/>
              <a:t>As </a:t>
            </a:r>
            <a:r>
              <a:rPr lang="en-US" dirty="0" smtClean="0"/>
              <a:t>TCCP </a:t>
            </a:r>
            <a:r>
              <a:rPr lang="en-US" dirty="0"/>
              <a:t>18.21, § 14(a), (c) permitted officers to install and use GPS upon sworn application to a district judge, the search was not a flagrant disregard of defendant's constitutional rights.</a:t>
            </a:r>
          </a:p>
          <a:p>
            <a:endParaRPr lang="en-US" dirty="0"/>
          </a:p>
        </p:txBody>
      </p:sp>
    </p:spTree>
    <p:extLst>
      <p:ext uri="{BB962C8B-B14F-4D97-AF65-F5344CB8AC3E}">
        <p14:creationId xmlns:p14="http://schemas.microsoft.com/office/powerpoint/2010/main" val="2028448263"/>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Traffic Stop Cases</a:t>
            </a:r>
            <a:endParaRPr lang="en-US" dirty="0"/>
          </a:p>
        </p:txBody>
      </p:sp>
      <p:sp>
        <p:nvSpPr>
          <p:cNvPr id="3" name="Content Placeholder 2"/>
          <p:cNvSpPr>
            <a:spLocks noGrp="1"/>
          </p:cNvSpPr>
          <p:nvPr>
            <p:ph idx="1"/>
          </p:nvPr>
        </p:nvSpPr>
        <p:spPr/>
        <p:txBody>
          <a:bodyPr/>
          <a:lstStyle/>
          <a:p>
            <a:r>
              <a:rPr lang="en-US" b="1" i="1" dirty="0" err="1"/>
              <a:t>Jaganathan</a:t>
            </a:r>
            <a:r>
              <a:rPr lang="en-US" b="1" i="1" dirty="0"/>
              <a:t> v. </a:t>
            </a:r>
            <a:r>
              <a:rPr lang="en-US" b="1" i="1" dirty="0" smtClean="0"/>
              <a:t>State</a:t>
            </a:r>
          </a:p>
          <a:p>
            <a:r>
              <a:rPr lang="en-US" b="1" i="1" dirty="0"/>
              <a:t>United States v. Alvarado-</a:t>
            </a:r>
            <a:r>
              <a:rPr lang="en-US" b="1" i="1" dirty="0" err="1"/>
              <a:t>Zarza</a:t>
            </a:r>
            <a:endParaRPr lang="en-US" dirty="0"/>
          </a:p>
        </p:txBody>
      </p:sp>
    </p:spTree>
    <p:extLst>
      <p:ext uri="{BB962C8B-B14F-4D97-AF65-F5344CB8AC3E}">
        <p14:creationId xmlns:p14="http://schemas.microsoft.com/office/powerpoint/2010/main" val="34628454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3366FF"/>
                </a:solidFill>
                <a:latin typeface="+mn-lt"/>
              </a:rPr>
              <a:t>Get out of the left lane!!!</a:t>
            </a:r>
            <a:endParaRPr lang="en-US" b="1" dirty="0">
              <a:solidFill>
                <a:srgbClr val="3366FF"/>
              </a:solidFill>
              <a:latin typeface="+mn-lt"/>
            </a:endParaRPr>
          </a:p>
        </p:txBody>
      </p:sp>
      <p:pic>
        <p:nvPicPr>
          <p:cNvPr id="5" name="Content Placeholder 4"/>
          <p:cNvPicPr>
            <a:picLocks noGrp="1" noChangeAspect="1"/>
          </p:cNvPicPr>
          <p:nvPr>
            <p:ph idx="1"/>
          </p:nvPr>
        </p:nvPicPr>
        <p:blipFill>
          <a:blip r:embed="rId2"/>
          <a:srcRect l="-87216" r="-87216"/>
          <a:stretch>
            <a:fillRect/>
          </a:stretch>
        </p:blipFill>
        <p:spPr/>
      </p:pic>
    </p:spTree>
    <p:extLst>
      <p:ext uri="{BB962C8B-B14F-4D97-AF65-F5344CB8AC3E}">
        <p14:creationId xmlns:p14="http://schemas.microsoft.com/office/powerpoint/2010/main" val="1460350940"/>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a:latin typeface="+mn-lt"/>
              </a:rPr>
              <a:t>Jaganathan</a:t>
            </a:r>
            <a:r>
              <a:rPr lang="en-US" b="1" i="1" dirty="0">
                <a:latin typeface="+mn-lt"/>
              </a:rPr>
              <a:t> v. State</a:t>
            </a:r>
            <a:r>
              <a:rPr lang="en-US" b="1" dirty="0">
                <a:latin typeface="+mn-lt"/>
              </a:rPr>
              <a:t>, 479 S.W.3d 244, (Tex. Crim. App. 2015</a:t>
            </a:r>
            <a:r>
              <a:rPr lang="en-US" b="1" dirty="0" smtClean="0">
                <a:latin typeface="+mn-lt"/>
              </a:rPr>
              <a:t>)</a:t>
            </a:r>
            <a:endParaRPr lang="en-US" b="1" dirty="0">
              <a:latin typeface="+mn-lt"/>
            </a:endParaRPr>
          </a:p>
        </p:txBody>
      </p:sp>
      <p:sp>
        <p:nvSpPr>
          <p:cNvPr id="3" name="Content Placeholder 2"/>
          <p:cNvSpPr>
            <a:spLocks noGrp="1"/>
          </p:cNvSpPr>
          <p:nvPr>
            <p:ph idx="1"/>
          </p:nvPr>
        </p:nvSpPr>
        <p:spPr/>
        <p:txBody>
          <a:bodyPr/>
          <a:lstStyle/>
          <a:p>
            <a:r>
              <a:rPr lang="en-US" dirty="0"/>
              <a:t>Defendant traveling in </a:t>
            </a:r>
            <a:r>
              <a:rPr lang="en-US" u="sng" dirty="0"/>
              <a:t>left </a:t>
            </a:r>
            <a:r>
              <a:rPr lang="en-US" u="sng" dirty="0" smtClean="0"/>
              <a:t>lane </a:t>
            </a:r>
            <a:r>
              <a:rPr lang="en-US" dirty="0" smtClean="0"/>
              <a:t>on I-10</a:t>
            </a:r>
            <a:endParaRPr lang="en-US" dirty="0"/>
          </a:p>
          <a:p>
            <a:r>
              <a:rPr lang="en-US" dirty="0"/>
              <a:t>Defendant passed a </a:t>
            </a:r>
            <a:r>
              <a:rPr lang="en-US" b="1" dirty="0"/>
              <a:t>"Left Lane for Passing Only" </a:t>
            </a:r>
            <a:r>
              <a:rPr lang="en-US" dirty="0"/>
              <a:t>sign </a:t>
            </a:r>
          </a:p>
          <a:p>
            <a:r>
              <a:rPr lang="en-US" b="1" dirty="0"/>
              <a:t>Remained</a:t>
            </a:r>
            <a:r>
              <a:rPr lang="en-US" dirty="0"/>
              <a:t> in the </a:t>
            </a:r>
            <a:r>
              <a:rPr lang="en-US" b="1" dirty="0"/>
              <a:t>left lane without passing. </a:t>
            </a:r>
          </a:p>
          <a:p>
            <a:r>
              <a:rPr lang="en-US" dirty="0" smtClean="0"/>
              <a:t>DPS conducted a </a:t>
            </a:r>
            <a:r>
              <a:rPr lang="en-US" b="1" dirty="0" smtClean="0"/>
              <a:t>Traffic </a:t>
            </a:r>
            <a:r>
              <a:rPr lang="en-US" b="1" dirty="0"/>
              <a:t>Stop</a:t>
            </a:r>
          </a:p>
          <a:p>
            <a:r>
              <a:rPr lang="en-US" b="1" u="sng" dirty="0"/>
              <a:t>Marijuana Found</a:t>
            </a:r>
          </a:p>
          <a:p>
            <a:endParaRPr lang="en-US" dirty="0"/>
          </a:p>
        </p:txBody>
      </p:sp>
    </p:spTree>
    <p:extLst>
      <p:ext uri="{BB962C8B-B14F-4D97-AF65-F5344CB8AC3E}">
        <p14:creationId xmlns:p14="http://schemas.microsoft.com/office/powerpoint/2010/main" val="3149540106"/>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a:latin typeface="+mn-lt"/>
              </a:rPr>
              <a:t>Jaganathan</a:t>
            </a:r>
            <a:r>
              <a:rPr lang="en-US" b="1" i="1" dirty="0">
                <a:latin typeface="+mn-lt"/>
              </a:rPr>
              <a:t> v. State</a:t>
            </a:r>
            <a:r>
              <a:rPr lang="en-US" b="1" dirty="0">
                <a:latin typeface="+mn-lt"/>
              </a:rPr>
              <a:t>, 479 S.W.3d 244, </a:t>
            </a:r>
            <a:r>
              <a:rPr lang="en-US" b="1" dirty="0" smtClean="0">
                <a:latin typeface="+mn-lt"/>
              </a:rPr>
              <a:t>(</a:t>
            </a:r>
            <a:r>
              <a:rPr lang="en-US" b="1" dirty="0">
                <a:latin typeface="+mn-lt"/>
              </a:rPr>
              <a:t>Tex. Crim. App. 2015)</a:t>
            </a:r>
            <a:br>
              <a:rPr lang="en-US" b="1" dirty="0">
                <a:latin typeface="+mn-lt"/>
              </a:rPr>
            </a:br>
            <a:endParaRPr lang="en-US" b="1" dirty="0">
              <a:latin typeface="+mn-lt"/>
            </a:endParaRPr>
          </a:p>
        </p:txBody>
      </p:sp>
      <p:sp>
        <p:nvSpPr>
          <p:cNvPr id="3" name="Content Placeholder 2"/>
          <p:cNvSpPr>
            <a:spLocks noGrp="1"/>
          </p:cNvSpPr>
          <p:nvPr>
            <p:ph idx="1"/>
          </p:nvPr>
        </p:nvSpPr>
        <p:spPr/>
        <p:txBody>
          <a:bodyPr>
            <a:normAutofit/>
          </a:bodyPr>
          <a:lstStyle/>
          <a:p>
            <a:r>
              <a:rPr lang="en-US" dirty="0" smtClean="0"/>
              <a:t>The stop </a:t>
            </a:r>
            <a:r>
              <a:rPr lang="en-US" b="1" dirty="0" smtClean="0"/>
              <a:t>WAS reasonable suspicion </a:t>
            </a:r>
            <a:r>
              <a:rPr lang="en-US" dirty="0" smtClean="0"/>
              <a:t>to conduct a traffic stop where defendant passed a: </a:t>
            </a:r>
          </a:p>
          <a:p>
            <a:r>
              <a:rPr lang="en-US" dirty="0" smtClean="0"/>
              <a:t>"</a:t>
            </a:r>
            <a:r>
              <a:rPr lang="en-US" b="1" dirty="0"/>
              <a:t>left lane for passing only sign</a:t>
            </a:r>
            <a:r>
              <a:rPr lang="en-US" dirty="0" smtClean="0"/>
              <a:t>,” </a:t>
            </a:r>
            <a:endParaRPr lang="en-US" dirty="0"/>
          </a:p>
          <a:p>
            <a:r>
              <a:rPr lang="en-US" dirty="0" smtClean="0"/>
              <a:t>and </a:t>
            </a:r>
          </a:p>
          <a:p>
            <a:r>
              <a:rPr lang="en-US" u="sng" dirty="0" smtClean="0"/>
              <a:t>according </a:t>
            </a:r>
            <a:r>
              <a:rPr lang="en-US" u="sng" dirty="0"/>
              <a:t>to the video </a:t>
            </a:r>
            <a:r>
              <a:rPr lang="en-US" dirty="0"/>
              <a:t>she was </a:t>
            </a:r>
            <a:r>
              <a:rPr lang="en-US" b="1" u="sng" dirty="0"/>
              <a:t>clearly driving in the left lane without passing </a:t>
            </a:r>
            <a:r>
              <a:rPr lang="en-US" dirty="0"/>
              <a:t>after driving past the </a:t>
            </a:r>
            <a:r>
              <a:rPr lang="en-US" dirty="0" smtClean="0"/>
              <a:t>sign</a:t>
            </a:r>
          </a:p>
          <a:p>
            <a:pPr marL="0" indent="0">
              <a:buNone/>
            </a:pPr>
            <a:endParaRPr lang="en-US" dirty="0"/>
          </a:p>
        </p:txBody>
      </p:sp>
    </p:spTree>
    <p:extLst>
      <p:ext uri="{BB962C8B-B14F-4D97-AF65-F5344CB8AC3E}">
        <p14:creationId xmlns:p14="http://schemas.microsoft.com/office/powerpoint/2010/main" val="955343133"/>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a:latin typeface="+mn-lt"/>
              </a:rPr>
              <a:t>Jaganathan</a:t>
            </a:r>
            <a:r>
              <a:rPr lang="en-US" b="1" i="1" dirty="0">
                <a:latin typeface="+mn-lt"/>
              </a:rPr>
              <a:t> v. State</a:t>
            </a:r>
            <a:r>
              <a:rPr lang="en-US" b="1" dirty="0">
                <a:latin typeface="+mn-lt"/>
              </a:rPr>
              <a:t>, 479 S.W.3d 244, (Tex. Crim. App. 2015</a:t>
            </a:r>
            <a:r>
              <a:rPr lang="en-US" b="1" dirty="0" smtClean="0">
                <a:latin typeface="+mn-lt"/>
              </a:rPr>
              <a:t>)</a:t>
            </a:r>
            <a:endParaRPr lang="en-US" dirty="0">
              <a:latin typeface="+mn-lt"/>
            </a:endParaRPr>
          </a:p>
        </p:txBody>
      </p:sp>
      <p:sp>
        <p:nvSpPr>
          <p:cNvPr id="3" name="Content Placeholder 2"/>
          <p:cNvSpPr>
            <a:spLocks noGrp="1"/>
          </p:cNvSpPr>
          <p:nvPr>
            <p:ph idx="1"/>
          </p:nvPr>
        </p:nvSpPr>
        <p:spPr/>
        <p:txBody>
          <a:bodyPr>
            <a:normAutofit fontScale="92500" lnSpcReduction="20000"/>
          </a:bodyPr>
          <a:lstStyle/>
          <a:p>
            <a:r>
              <a:rPr lang="en-US" dirty="0"/>
              <a:t>Sometimes it will be obvious that </a:t>
            </a:r>
            <a:r>
              <a:rPr lang="en-US" b="1" u="sng" dirty="0"/>
              <a:t>otherwise illegal conduct is justified </a:t>
            </a:r>
            <a:r>
              <a:rPr lang="en-US" dirty="0"/>
              <a:t>by </a:t>
            </a:r>
            <a:r>
              <a:rPr lang="en-US" u="sng" dirty="0"/>
              <a:t>surrounding circumstances</a:t>
            </a:r>
            <a:r>
              <a:rPr lang="en-US" dirty="0" smtClean="0"/>
              <a:t>.</a:t>
            </a:r>
          </a:p>
          <a:p>
            <a:pPr marL="0" indent="0">
              <a:buNone/>
            </a:pPr>
            <a:r>
              <a:rPr lang="en-US" dirty="0" smtClean="0"/>
              <a:t> </a:t>
            </a:r>
            <a:endParaRPr lang="en-US" dirty="0"/>
          </a:p>
          <a:p>
            <a:r>
              <a:rPr lang="en-US" dirty="0"/>
              <a:t>But </a:t>
            </a:r>
            <a:r>
              <a:rPr lang="en-US" b="1" dirty="0"/>
              <a:t>Defendant must show it was so obvious </a:t>
            </a:r>
            <a:r>
              <a:rPr lang="en-US" dirty="0"/>
              <a:t>that an </a:t>
            </a:r>
            <a:r>
              <a:rPr lang="en-US" u="sng" dirty="0"/>
              <a:t>objective officer </a:t>
            </a:r>
            <a:r>
              <a:rPr lang="en-US" dirty="0"/>
              <a:t>would be </a:t>
            </a:r>
            <a:r>
              <a:rPr lang="en-US" u="sng" dirty="0"/>
              <a:t>unreasonable</a:t>
            </a:r>
            <a:r>
              <a:rPr lang="en-US" dirty="0"/>
              <a:t> in </a:t>
            </a:r>
            <a:r>
              <a:rPr lang="en-US" u="sng" dirty="0"/>
              <a:t>failing to realize </a:t>
            </a:r>
            <a:r>
              <a:rPr lang="en-US" dirty="0"/>
              <a:t>that the person's conduct was allowed by law</a:t>
            </a:r>
            <a:r>
              <a:rPr lang="en-US" dirty="0" smtClean="0"/>
              <a:t>.</a:t>
            </a:r>
            <a:endParaRPr lang="en-US" dirty="0"/>
          </a:p>
          <a:p>
            <a:r>
              <a:rPr lang="en-US" dirty="0"/>
              <a:t>The facts </a:t>
            </a:r>
            <a:r>
              <a:rPr lang="en-US" dirty="0" smtClean="0"/>
              <a:t>here did </a:t>
            </a:r>
            <a:r>
              <a:rPr lang="en-US" dirty="0"/>
              <a:t>not establish beyond question that the </a:t>
            </a:r>
            <a:r>
              <a:rPr lang="en-US" b="1" u="sng" dirty="0"/>
              <a:t>Defendant needed to remain in the left lane for safety purposes</a:t>
            </a:r>
            <a:r>
              <a:rPr lang="en-US" dirty="0"/>
              <a:t>. </a:t>
            </a:r>
          </a:p>
          <a:p>
            <a:endParaRPr lang="en-US" dirty="0"/>
          </a:p>
        </p:txBody>
      </p:sp>
    </p:spTree>
    <p:extLst>
      <p:ext uri="{BB962C8B-B14F-4D97-AF65-F5344CB8AC3E}">
        <p14:creationId xmlns:p14="http://schemas.microsoft.com/office/powerpoint/2010/main" val="619892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a:t>
            </a:r>
            <a:endParaRPr lang="en-US" dirty="0"/>
          </a:p>
        </p:txBody>
      </p:sp>
      <p:sp>
        <p:nvSpPr>
          <p:cNvPr id="3" name="Content Placeholder 2"/>
          <p:cNvSpPr>
            <a:spLocks noGrp="1"/>
          </p:cNvSpPr>
          <p:nvPr>
            <p:ph idx="1"/>
          </p:nvPr>
        </p:nvSpPr>
        <p:spPr/>
        <p:txBody>
          <a:bodyPr>
            <a:normAutofit fontScale="85000" lnSpcReduction="10000"/>
          </a:bodyPr>
          <a:lstStyle/>
          <a:p>
            <a:r>
              <a:rPr lang="en-US" dirty="0">
                <a:latin typeface="Arial" panose="020B0604020202020204" pitchFamily="34" charset="0"/>
                <a:ea typeface="Times New Roman" panose="02020603050405020304" pitchFamily="18" charset="0"/>
                <a:cs typeface="Arial" panose="020B0604020202020204" pitchFamily="34" charset="0"/>
              </a:rPr>
              <a:t>The</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determination</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of</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legal</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adequacy</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of</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an</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affidavit</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in</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support</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of</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search</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warrant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is to</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be</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made</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within</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the</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four</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corners</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of</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the</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document</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involved.</a:t>
            </a:r>
            <a:r>
              <a:rPr lang="en-US" spc="-15" dirty="0">
                <a:latin typeface="Arial" panose="020B0604020202020204" pitchFamily="34" charset="0"/>
                <a:ea typeface="Times New Roman" panose="02020603050405020304" pitchFamily="18" charset="0"/>
                <a:cs typeface="Arial" panose="020B0604020202020204" pitchFamily="34" charset="0"/>
              </a:rPr>
              <a:t> </a:t>
            </a:r>
            <a:endParaRPr lang="en-US" spc="-15" dirty="0" smtClean="0">
              <a:latin typeface="Arial" panose="020B0604020202020204" pitchFamily="34" charset="0"/>
              <a:ea typeface="Times New Roman" panose="02020603050405020304" pitchFamily="18" charset="0"/>
              <a:cs typeface="Arial" panose="020B0604020202020204" pitchFamily="34" charset="0"/>
            </a:endParaRPr>
          </a:p>
          <a:p>
            <a:r>
              <a:rPr lang="en-US" i="1" dirty="0" smtClean="0">
                <a:latin typeface="Arial" panose="020B0604020202020204" pitchFamily="34" charset="0"/>
                <a:ea typeface="Times New Roman" panose="02020603050405020304" pitchFamily="18" charset="0"/>
                <a:cs typeface="Arial" panose="020B0604020202020204" pitchFamily="34" charset="0"/>
              </a:rPr>
              <a:t>Serrano</a:t>
            </a:r>
            <a:r>
              <a:rPr lang="en-US" i="1" spc="-15" dirty="0" smtClean="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123</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S.W.3d</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53, 58</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Austin</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2003,</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pet.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ref’d</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(citing</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Jones</a:t>
            </a:r>
            <a:r>
              <a:rPr lang="en-US" i="1" spc="-10"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0"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833</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S.W.2d</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118,</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123</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Crim. App.</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1992);</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Oubre</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0"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542</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S.W.2d</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875,</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877</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Crim.</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1976);</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Mayfield</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800 S.W.2d</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932,</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934</a:t>
            </a:r>
            <a:r>
              <a:rPr lang="en-US" spc="-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a:t>
            </a:r>
            <a:r>
              <a:rPr lang="en-US" spc="-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San</a:t>
            </a:r>
            <a:r>
              <a:rPr lang="en-US" spc="-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Antonio</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1990,</a:t>
            </a:r>
            <a:r>
              <a:rPr lang="en-US" spc="-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no</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pet.)).</a:t>
            </a:r>
            <a:r>
              <a:rPr lang="en-US" dirty="0">
                <a:latin typeface="Times New Roman" panose="02020603050405020304" pitchFamily="18" charset="0"/>
                <a:ea typeface="Times New Roman" panose="02020603050405020304" pitchFamily="18" charset="0"/>
                <a:cs typeface="Times New Roman" panose="02020603050405020304" pitchFamily="18" charset="0"/>
              </a:rPr>
              <a:t/>
            </a:r>
            <a:br>
              <a:rPr lang="en-US" dirty="0">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060871367"/>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504" y="939810"/>
            <a:ext cx="8858992" cy="745629"/>
          </a:xfrm>
        </p:spPr>
        <p:txBody>
          <a:bodyPr>
            <a:normAutofit fontScale="90000"/>
          </a:bodyPr>
          <a:lstStyle/>
          <a:p>
            <a:pPr lvl="0"/>
            <a:r>
              <a:rPr lang="en-US" b="1" i="1" dirty="0" smtClean="0">
                <a:latin typeface="+mn-lt"/>
              </a:rPr>
              <a:t>United States v. Alvarado-</a:t>
            </a:r>
            <a:r>
              <a:rPr lang="en-US" b="1" i="1" dirty="0" err="1" smtClean="0">
                <a:latin typeface="+mn-lt"/>
              </a:rPr>
              <a:t>Zarza</a:t>
            </a:r>
            <a:r>
              <a:rPr lang="en-US" b="1" dirty="0" smtClean="0">
                <a:latin typeface="+mn-lt"/>
              </a:rPr>
              <a:t>, </a:t>
            </a:r>
            <a:br>
              <a:rPr lang="en-US" b="1" dirty="0" smtClean="0">
                <a:latin typeface="+mn-lt"/>
              </a:rPr>
            </a:br>
            <a:r>
              <a:rPr lang="en-US" b="1" dirty="0" smtClean="0">
                <a:latin typeface="+mn-lt"/>
              </a:rPr>
              <a:t>782 F.3d 246 (5th Cir. 2015)</a:t>
            </a:r>
            <a:endParaRPr lang="en-US" b="1" dirty="0">
              <a:latin typeface="+mn-lt"/>
            </a:endParaRPr>
          </a:p>
        </p:txBody>
      </p:sp>
      <p:sp>
        <p:nvSpPr>
          <p:cNvPr id="4" name="Content Placeholder 3"/>
          <p:cNvSpPr>
            <a:spLocks noGrp="1"/>
          </p:cNvSpPr>
          <p:nvPr>
            <p:ph idx="1"/>
          </p:nvPr>
        </p:nvSpPr>
        <p:spPr>
          <a:xfrm>
            <a:off x="225631" y="2280062"/>
            <a:ext cx="8193973" cy="4037611"/>
          </a:xfrm>
        </p:spPr>
        <p:txBody>
          <a:bodyPr>
            <a:normAutofit/>
          </a:bodyPr>
          <a:lstStyle/>
          <a:p>
            <a:pPr lvl="0" algn="just"/>
            <a:r>
              <a:rPr lang="en-US" u="sng" dirty="0" smtClean="0"/>
              <a:t>Traffic stop </a:t>
            </a:r>
            <a:r>
              <a:rPr lang="en-US" dirty="0" smtClean="0"/>
              <a:t>near Mexican Boarder</a:t>
            </a:r>
          </a:p>
          <a:p>
            <a:pPr lvl="0" algn="just"/>
            <a:r>
              <a:rPr lang="en-US" dirty="0" smtClean="0"/>
              <a:t>Officer </a:t>
            </a:r>
            <a:r>
              <a:rPr lang="en-US" b="1" dirty="0" smtClean="0"/>
              <a:t>claimed</a:t>
            </a:r>
            <a:r>
              <a:rPr lang="en-US" dirty="0" smtClean="0"/>
              <a:t> the D made a </a:t>
            </a:r>
            <a:r>
              <a:rPr lang="en-US" b="1" u="sng" dirty="0" smtClean="0"/>
              <a:t>“TURN</a:t>
            </a:r>
            <a:r>
              <a:rPr lang="en-US" dirty="0" smtClean="0"/>
              <a:t>” during a lane change</a:t>
            </a:r>
          </a:p>
          <a:p>
            <a:pPr lvl="0" algn="just"/>
            <a:r>
              <a:rPr lang="en-US" u="sng" dirty="0" smtClean="0"/>
              <a:t>Consent</a:t>
            </a:r>
            <a:r>
              <a:rPr lang="en-US" dirty="0" smtClean="0"/>
              <a:t> to Search</a:t>
            </a:r>
          </a:p>
          <a:p>
            <a:pPr lvl="0" algn="just"/>
            <a:r>
              <a:rPr lang="en-US" u="sng" dirty="0" smtClean="0"/>
              <a:t>Cocaine</a:t>
            </a:r>
            <a:r>
              <a:rPr lang="en-US" dirty="0" smtClean="0"/>
              <a:t> found</a:t>
            </a:r>
          </a:p>
          <a:p>
            <a:pPr lvl="0" algn="just"/>
            <a:r>
              <a:rPr lang="en-US" dirty="0" smtClean="0"/>
              <a:t>Motion to suppress </a:t>
            </a:r>
            <a:r>
              <a:rPr lang="en-US" b="1" dirty="0" smtClean="0"/>
              <a:t>challenging Reasonable Suspicion</a:t>
            </a:r>
          </a:p>
        </p:txBody>
      </p:sp>
    </p:spTree>
    <p:extLst>
      <p:ext uri="{BB962C8B-B14F-4D97-AF65-F5344CB8AC3E}">
        <p14:creationId xmlns:p14="http://schemas.microsoft.com/office/powerpoint/2010/main" val="1643198858"/>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504" y="939810"/>
            <a:ext cx="8858992" cy="745629"/>
          </a:xfrm>
        </p:spPr>
        <p:txBody>
          <a:bodyPr>
            <a:normAutofit fontScale="90000"/>
          </a:bodyPr>
          <a:lstStyle/>
          <a:p>
            <a:pPr lvl="0"/>
            <a:r>
              <a:rPr lang="en-US" b="1" i="1" dirty="0" smtClean="0">
                <a:latin typeface="+mn-lt"/>
              </a:rPr>
              <a:t>United States v. Alvarado-</a:t>
            </a:r>
            <a:r>
              <a:rPr lang="en-US" b="1" i="1" dirty="0" err="1" smtClean="0">
                <a:latin typeface="+mn-lt"/>
              </a:rPr>
              <a:t>Zarza</a:t>
            </a:r>
            <a:r>
              <a:rPr lang="en-US" b="1" dirty="0" smtClean="0">
                <a:latin typeface="+mn-lt"/>
              </a:rPr>
              <a:t>, </a:t>
            </a:r>
            <a:br>
              <a:rPr lang="en-US" b="1" dirty="0" smtClean="0">
                <a:latin typeface="+mn-lt"/>
              </a:rPr>
            </a:br>
            <a:r>
              <a:rPr lang="en-US" b="1" dirty="0" smtClean="0">
                <a:latin typeface="+mn-lt"/>
              </a:rPr>
              <a:t>782 F.3d 246 (5th Cir. 2015) </a:t>
            </a:r>
            <a:r>
              <a:rPr lang="en-US" dirty="0" smtClean="0">
                <a:effectLst/>
                <a:latin typeface="+mn-lt"/>
              </a:rPr>
              <a:t/>
            </a:r>
            <a:br>
              <a:rPr lang="en-US" dirty="0" smtClean="0">
                <a:effectLst/>
                <a:latin typeface="+mn-lt"/>
              </a:rPr>
            </a:br>
            <a:endParaRPr lang="en-US" dirty="0">
              <a:latin typeface="+mn-lt"/>
            </a:endParaRPr>
          </a:p>
        </p:txBody>
      </p:sp>
      <p:sp>
        <p:nvSpPr>
          <p:cNvPr id="4" name="Content Placeholder 3"/>
          <p:cNvSpPr>
            <a:spLocks noGrp="1"/>
          </p:cNvSpPr>
          <p:nvPr>
            <p:ph idx="1"/>
          </p:nvPr>
        </p:nvSpPr>
        <p:spPr>
          <a:xfrm>
            <a:off x="225631" y="2280062"/>
            <a:ext cx="8193973" cy="4037611"/>
          </a:xfrm>
        </p:spPr>
        <p:txBody>
          <a:bodyPr>
            <a:normAutofit/>
          </a:bodyPr>
          <a:lstStyle/>
          <a:p>
            <a:pPr lvl="0" algn="just"/>
            <a:r>
              <a:rPr lang="en-US" dirty="0" smtClean="0"/>
              <a:t>Tex Trans Code- “</a:t>
            </a:r>
            <a:r>
              <a:rPr lang="en-US" b="1" dirty="0" smtClean="0"/>
              <a:t>operator shall signal 100 feet before turn”</a:t>
            </a:r>
          </a:p>
          <a:p>
            <a:pPr lvl="0" algn="just"/>
            <a:r>
              <a:rPr lang="en-US" b="1" u="sng" dirty="0" smtClean="0"/>
              <a:t>The lane change was NOT a “turn”</a:t>
            </a:r>
          </a:p>
          <a:p>
            <a:pPr algn="just"/>
            <a:r>
              <a:rPr lang="en-US" dirty="0"/>
              <a:t>Officer’s </a:t>
            </a:r>
            <a:r>
              <a:rPr lang="en-US" b="1" dirty="0"/>
              <a:t>mistake of law was NOT objectively reasonable</a:t>
            </a:r>
          </a:p>
          <a:p>
            <a:pPr lvl="0" algn="just"/>
            <a:endParaRPr lang="en-US" dirty="0" smtClean="0"/>
          </a:p>
          <a:p>
            <a:pPr lvl="0" algn="just"/>
            <a:endParaRPr lang="en-US" dirty="0"/>
          </a:p>
        </p:txBody>
      </p:sp>
    </p:spTree>
    <p:extLst>
      <p:ext uri="{BB962C8B-B14F-4D97-AF65-F5344CB8AC3E}">
        <p14:creationId xmlns:p14="http://schemas.microsoft.com/office/powerpoint/2010/main" val="2010818506"/>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504" y="939810"/>
            <a:ext cx="8858992" cy="745629"/>
          </a:xfrm>
        </p:spPr>
        <p:txBody>
          <a:bodyPr>
            <a:normAutofit fontScale="90000"/>
          </a:bodyPr>
          <a:lstStyle/>
          <a:p>
            <a:pPr lvl="0"/>
            <a:r>
              <a:rPr lang="en-US" b="1" i="1" dirty="0" smtClean="0">
                <a:latin typeface="+mn-lt"/>
              </a:rPr>
              <a:t>United States v. Alvarado-</a:t>
            </a:r>
            <a:r>
              <a:rPr lang="en-US" b="1" i="1" dirty="0" err="1" smtClean="0">
                <a:latin typeface="+mn-lt"/>
              </a:rPr>
              <a:t>Zarza</a:t>
            </a:r>
            <a:r>
              <a:rPr lang="en-US" b="1" dirty="0" smtClean="0">
                <a:latin typeface="+mn-lt"/>
              </a:rPr>
              <a:t>, </a:t>
            </a:r>
            <a:br>
              <a:rPr lang="en-US" b="1" dirty="0" smtClean="0">
                <a:latin typeface="+mn-lt"/>
              </a:rPr>
            </a:br>
            <a:r>
              <a:rPr lang="en-US" b="1" dirty="0" smtClean="0">
                <a:latin typeface="+mn-lt"/>
              </a:rPr>
              <a:t>782 F.3d 246 (5th Cir. 2015) </a:t>
            </a:r>
            <a:r>
              <a:rPr lang="en-US" dirty="0" smtClean="0">
                <a:effectLst/>
                <a:latin typeface="+mn-lt"/>
              </a:rPr>
              <a:t/>
            </a:r>
            <a:br>
              <a:rPr lang="en-US" dirty="0" smtClean="0">
                <a:effectLst/>
                <a:latin typeface="+mn-lt"/>
              </a:rPr>
            </a:br>
            <a:endParaRPr lang="en-US" dirty="0">
              <a:latin typeface="+mn-lt"/>
            </a:endParaRPr>
          </a:p>
        </p:txBody>
      </p:sp>
      <p:sp>
        <p:nvSpPr>
          <p:cNvPr id="4" name="Content Placeholder 3"/>
          <p:cNvSpPr>
            <a:spLocks noGrp="1"/>
          </p:cNvSpPr>
          <p:nvPr>
            <p:ph idx="1"/>
          </p:nvPr>
        </p:nvSpPr>
        <p:spPr>
          <a:xfrm>
            <a:off x="225631" y="2280062"/>
            <a:ext cx="8193973" cy="4037611"/>
          </a:xfrm>
        </p:spPr>
        <p:txBody>
          <a:bodyPr>
            <a:normAutofit lnSpcReduction="10000"/>
          </a:bodyPr>
          <a:lstStyle/>
          <a:p>
            <a:pPr lvl="0" algn="just"/>
            <a:r>
              <a:rPr lang="en-US" dirty="0" smtClean="0"/>
              <a:t>Remember in </a:t>
            </a:r>
            <a:r>
              <a:rPr lang="en-US" i="1" dirty="0" err="1" smtClean="0"/>
              <a:t>Heien</a:t>
            </a:r>
            <a:r>
              <a:rPr lang="en-US" i="1" dirty="0" smtClean="0"/>
              <a:t> v. North Carolina</a:t>
            </a:r>
            <a:r>
              <a:rPr lang="en-US" dirty="0" smtClean="0"/>
              <a:t>, 135 S. Ct. 530 (2014) the mistake was reasonable because:</a:t>
            </a:r>
          </a:p>
          <a:p>
            <a:pPr lvl="1" algn="just"/>
            <a:r>
              <a:rPr lang="en-US" dirty="0" smtClean="0"/>
              <a:t>1. statue was ambiguous</a:t>
            </a:r>
          </a:p>
          <a:p>
            <a:pPr lvl="1" algn="just"/>
            <a:r>
              <a:rPr lang="en-US" dirty="0" smtClean="0"/>
              <a:t>2 no previous appellate court rulings</a:t>
            </a:r>
          </a:p>
          <a:p>
            <a:pPr lvl="0" algn="just"/>
            <a:r>
              <a:rPr lang="en-US" b="1" i="1" dirty="0" smtClean="0">
                <a:solidFill>
                  <a:srgbClr val="FF0000"/>
                </a:solidFill>
              </a:rPr>
              <a:t>Reasonable suspicion cannot rest upon a mistake of law or fact unless the mistake is objectively reasonable</a:t>
            </a:r>
          </a:p>
          <a:p>
            <a:pPr lvl="0" algn="just"/>
            <a:endParaRPr lang="en-US" dirty="0" smtClean="0"/>
          </a:p>
          <a:p>
            <a:pPr lvl="0" algn="just"/>
            <a:endParaRPr lang="en-US" dirty="0"/>
          </a:p>
        </p:txBody>
      </p:sp>
    </p:spTree>
    <p:extLst>
      <p:ext uri="{BB962C8B-B14F-4D97-AF65-F5344CB8AC3E}">
        <p14:creationId xmlns:p14="http://schemas.microsoft.com/office/powerpoint/2010/main" val="707442883"/>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Attaching K-9 Searches</a:t>
            </a:r>
            <a:endParaRPr lang="en-US" b="1"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9045" b="9045"/>
          <a:stretch>
            <a:fillRect/>
          </a:stretch>
        </p:blipFill>
        <p:spPr bwMode="auto">
          <a:xfrm>
            <a:off x="1247359" y="1765929"/>
            <a:ext cx="6464231" cy="355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420824"/>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b="1">
                <a:latin typeface="Calibri" charset="0"/>
                <a:ea typeface="ＭＳ Ｐゴシック" charset="0"/>
                <a:cs typeface="ＭＳ Ｐゴシック" charset="0"/>
              </a:rPr>
              <a:t>Areas to Sniff out Success</a:t>
            </a:r>
          </a:p>
        </p:txBody>
      </p:sp>
      <p:sp>
        <p:nvSpPr>
          <p:cNvPr id="21507"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Was there violation of the Fourth Amend.? </a:t>
            </a:r>
          </a:p>
          <a:p>
            <a:pPr lvl="2" algn="just" eaLnBrk="1" hangingPunct="1"/>
            <a:r>
              <a:rPr lang="en-US">
                <a:latin typeface="Calibri" charset="0"/>
                <a:ea typeface="ＭＳ Ｐゴシック" charset="0"/>
              </a:rPr>
              <a:t>(a lot of bark, no bite)</a:t>
            </a:r>
          </a:p>
          <a:p>
            <a:pPr algn="just" eaLnBrk="1" hangingPunct="1"/>
            <a:r>
              <a:rPr lang="en-US">
                <a:latin typeface="Calibri" charset="0"/>
                <a:ea typeface="ＭＳ Ｐゴシック" charset="0"/>
                <a:cs typeface="ＭＳ Ｐゴシック" charset="0"/>
              </a:rPr>
              <a:t>Was the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K-9 Alert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reliable to establish P. C.? </a:t>
            </a:r>
          </a:p>
          <a:p>
            <a:pPr lvl="2" algn="just" eaLnBrk="1" hangingPunct="1"/>
            <a:r>
              <a:rPr lang="en-US">
                <a:latin typeface="Calibri" charset="0"/>
                <a:ea typeface="ＭＳ Ｐゴシック" charset="0"/>
              </a:rPr>
              <a:t>(the Real Focus)</a:t>
            </a:r>
          </a:p>
          <a:p>
            <a:pPr lvl="3" algn="just" eaLnBrk="1" hangingPunct="1"/>
            <a:r>
              <a:rPr lang="en-US">
                <a:latin typeface="Calibri" charset="0"/>
                <a:ea typeface="ＭＳ Ｐゴシック" charset="0"/>
              </a:rPr>
              <a:t>Look at the actions of the Narcotics Detection Team.</a:t>
            </a:r>
          </a:p>
          <a:p>
            <a:pPr lvl="3" algn="just" eaLnBrk="1" hangingPunct="1"/>
            <a:r>
              <a:rPr lang="en-US">
                <a:latin typeface="Calibri" charset="0"/>
                <a:ea typeface="ＭＳ Ｐゴシック" charset="0"/>
              </a:rPr>
              <a:t>Look at the </a:t>
            </a:r>
            <a:r>
              <a:rPr lang="ja-JP" altLang="en-US">
                <a:latin typeface="Calibri" charset="0"/>
                <a:ea typeface="ＭＳ Ｐゴシック" charset="0"/>
              </a:rPr>
              <a:t>“</a:t>
            </a:r>
            <a:r>
              <a:rPr lang="en-US">
                <a:latin typeface="Calibri" charset="0"/>
                <a:ea typeface="ＭＳ Ｐゴシック" charset="0"/>
              </a:rPr>
              <a:t>Alert</a:t>
            </a:r>
            <a:r>
              <a:rPr lang="ja-JP" altLang="en-US">
                <a:latin typeface="Calibri" charset="0"/>
                <a:ea typeface="ＭＳ Ｐゴシック" charset="0"/>
              </a:rPr>
              <a:t>”</a:t>
            </a:r>
            <a:r>
              <a:rPr lang="en-US">
                <a:latin typeface="Calibri" charset="0"/>
                <a:ea typeface="ＭＳ Ｐゴシック" charset="0"/>
              </a:rPr>
              <a:t> itself.</a:t>
            </a:r>
          </a:p>
          <a:p>
            <a:pPr lvl="3" algn="just" eaLnBrk="1" hangingPunct="1"/>
            <a:r>
              <a:rPr lang="en-US">
                <a:latin typeface="Calibri" charset="0"/>
                <a:ea typeface="ＭＳ Ｐゴシック" charset="0"/>
              </a:rPr>
              <a:t>Look at the Reliability of the K-9.</a:t>
            </a:r>
          </a:p>
        </p:txBody>
      </p:sp>
    </p:spTree>
    <p:extLst>
      <p:ext uri="{BB962C8B-B14F-4D97-AF65-F5344CB8AC3E}">
        <p14:creationId xmlns:p14="http://schemas.microsoft.com/office/powerpoint/2010/main" val="1118617686"/>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b="1">
                <a:latin typeface="Calibri" charset="0"/>
                <a:ea typeface="ＭＳ Ｐゴシック" charset="0"/>
                <a:cs typeface="ＭＳ Ｐゴシック" charset="0"/>
              </a:rPr>
              <a:t>Narcotics Detection Team</a:t>
            </a:r>
          </a:p>
        </p:txBody>
      </p:sp>
      <p:sp>
        <p:nvSpPr>
          <p:cNvPr id="22531" name="Content Placeholder 2"/>
          <p:cNvSpPr>
            <a:spLocks noGrp="1"/>
          </p:cNvSpPr>
          <p:nvPr>
            <p:ph idx="1"/>
          </p:nvPr>
        </p:nvSpPr>
        <p:spPr>
          <a:xfrm>
            <a:off x="457200" y="1600200"/>
            <a:ext cx="4876800" cy="4525963"/>
          </a:xfrm>
        </p:spPr>
        <p:txBody>
          <a:bodyPr/>
          <a:lstStyle/>
          <a:p>
            <a:pPr eaLnBrk="1" hangingPunct="1"/>
            <a:r>
              <a:rPr lang="en-US">
                <a:latin typeface="Calibri" charset="0"/>
                <a:ea typeface="ＭＳ Ｐゴシック" charset="0"/>
                <a:cs typeface="ＭＳ Ｐゴシック" charset="0"/>
              </a:rPr>
              <a:t>The Team works as a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Unit.</a:t>
            </a:r>
            <a:r>
              <a:rPr lang="ja-JP" altLang="en-US">
                <a:latin typeface="Calibri" charset="0"/>
                <a:ea typeface="ＭＳ Ｐゴシック" charset="0"/>
                <a:cs typeface="ＭＳ Ｐゴシック" charset="0"/>
              </a:rPr>
              <a:t>”</a:t>
            </a:r>
            <a:endParaRPr lang="en-US">
              <a:latin typeface="Calibri" charset="0"/>
              <a:ea typeface="ＭＳ Ｐゴシック" charset="0"/>
              <a:cs typeface="ＭＳ Ｐゴシック" charset="0"/>
            </a:endParaRPr>
          </a:p>
          <a:p>
            <a:pPr eaLnBrk="1" hangingPunct="1"/>
            <a:r>
              <a:rPr lang="en-US">
                <a:latin typeface="Calibri" charset="0"/>
                <a:ea typeface="ＭＳ Ｐゴシック" charset="0"/>
                <a:cs typeface="ＭＳ Ｐゴシック" charset="0"/>
              </a:rPr>
              <a:t>A trained Handler.</a:t>
            </a:r>
          </a:p>
          <a:p>
            <a:pPr eaLnBrk="1" hangingPunct="1"/>
            <a:r>
              <a:rPr lang="en-US">
                <a:latin typeface="Calibri" charset="0"/>
                <a:ea typeface="ＭＳ Ｐゴシック" charset="0"/>
                <a:cs typeface="ＭＳ Ｐゴシック" charset="0"/>
              </a:rPr>
              <a:t>A trained K-9.</a:t>
            </a:r>
          </a:p>
          <a:p>
            <a:pPr eaLnBrk="1" hangingPunct="1"/>
            <a:r>
              <a:rPr lang="en-US">
                <a:latin typeface="Calibri" charset="0"/>
                <a:ea typeface="ＭＳ Ｐゴシック" charset="0"/>
                <a:cs typeface="ＭＳ Ｐゴシック" charset="0"/>
              </a:rPr>
              <a:t>Reliable only when both are working together properly.</a:t>
            </a:r>
          </a:p>
        </p:txBody>
      </p:sp>
      <p:pic>
        <p:nvPicPr>
          <p:cNvPr id="225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048000"/>
            <a:ext cx="36195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395618"/>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b="1">
                <a:latin typeface="Calibri" charset="0"/>
                <a:ea typeface="ＭＳ Ｐゴシック" charset="0"/>
                <a:cs typeface="ＭＳ Ｐゴシック" charset="0"/>
              </a:rPr>
              <a:t>In General, a Sniff is not a Search</a:t>
            </a:r>
          </a:p>
        </p:txBody>
      </p:sp>
      <p:sp>
        <p:nvSpPr>
          <p:cNvPr id="23555" name="Content Placeholder 2"/>
          <p:cNvSpPr>
            <a:spLocks noGrp="1"/>
          </p:cNvSpPr>
          <p:nvPr>
            <p:ph idx="1"/>
          </p:nvPr>
        </p:nvSpPr>
        <p:spPr/>
        <p:txBody>
          <a:bodyPr/>
          <a:lstStyle/>
          <a:p>
            <a:pPr algn="just" eaLnBrk="1" hangingPunct="1"/>
            <a:r>
              <a:rPr lang="en-US" sz="3000" i="1">
                <a:latin typeface="Calibri" charset="0"/>
                <a:ea typeface="ＭＳ Ｐゴシック" charset="0"/>
                <a:cs typeface="ＭＳ Ｐゴシック" charset="0"/>
              </a:rPr>
              <a:t>U.S. v. Place</a:t>
            </a:r>
            <a:r>
              <a:rPr lang="en-US" sz="3000">
                <a:latin typeface="Calibri" charset="0"/>
                <a:ea typeface="ＭＳ Ｐゴシック" charset="0"/>
                <a:cs typeface="ＭＳ Ｐゴシック" charset="0"/>
              </a:rPr>
              <a:t>, 462 U.S. 696 (1983)</a:t>
            </a:r>
          </a:p>
          <a:p>
            <a:pPr lvl="1" algn="just" eaLnBrk="1" hangingPunct="1"/>
            <a:r>
              <a:rPr lang="en-US" sz="2600">
                <a:latin typeface="Calibri" charset="0"/>
                <a:ea typeface="ＭＳ Ｐゴシック" charset="0"/>
              </a:rPr>
              <a:t>Exposure of luggage to a </a:t>
            </a:r>
            <a:r>
              <a:rPr lang="en-US" sz="2600" u="sng">
                <a:latin typeface="Calibri" charset="0"/>
                <a:ea typeface="ＭＳ Ｐゴシック" charset="0"/>
              </a:rPr>
              <a:t>trained </a:t>
            </a:r>
            <a:r>
              <a:rPr lang="en-US" sz="2600">
                <a:latin typeface="Calibri" charset="0"/>
                <a:ea typeface="ＭＳ Ｐゴシック" charset="0"/>
              </a:rPr>
              <a:t>narcotics-detection dog is not a search for 4</a:t>
            </a:r>
            <a:r>
              <a:rPr lang="en-US" sz="2600" baseline="30000">
                <a:latin typeface="Calibri" charset="0"/>
                <a:ea typeface="ＭＳ Ｐゴシック" charset="0"/>
              </a:rPr>
              <a:t>th</a:t>
            </a:r>
            <a:r>
              <a:rPr lang="en-US" sz="2600">
                <a:latin typeface="Calibri" charset="0"/>
                <a:ea typeface="ＭＳ Ｐゴシック" charset="0"/>
              </a:rPr>
              <a:t> Amendment purposes.</a:t>
            </a:r>
          </a:p>
          <a:p>
            <a:pPr algn="just" eaLnBrk="1" hangingPunct="1"/>
            <a:r>
              <a:rPr lang="en-US" sz="3000" i="1">
                <a:latin typeface="Calibri" charset="0"/>
                <a:ea typeface="ＭＳ Ｐゴシック" charset="0"/>
                <a:cs typeface="ＭＳ Ｐゴシック" charset="0"/>
              </a:rPr>
              <a:t>Illinois v. Caballes</a:t>
            </a:r>
            <a:r>
              <a:rPr lang="en-US" sz="3000">
                <a:latin typeface="Calibri" charset="0"/>
                <a:ea typeface="ＭＳ Ｐゴシック" charset="0"/>
                <a:cs typeface="ＭＳ Ｐゴシック" charset="0"/>
              </a:rPr>
              <a:t>, 543 U.S. 405 (2005)</a:t>
            </a:r>
          </a:p>
          <a:p>
            <a:pPr lvl="1" algn="just" eaLnBrk="1" hangingPunct="1"/>
            <a:r>
              <a:rPr lang="en-US" sz="2600">
                <a:latin typeface="Calibri" charset="0"/>
                <a:ea typeface="ＭＳ Ｐゴシック" charset="0"/>
              </a:rPr>
              <a:t>Where </a:t>
            </a:r>
            <a:r>
              <a:rPr lang="en-US" sz="2600" u="sng">
                <a:latin typeface="Calibri" charset="0"/>
                <a:ea typeface="ＭＳ Ｐゴシック" charset="0"/>
              </a:rPr>
              <a:t>lawful </a:t>
            </a:r>
            <a:r>
              <a:rPr lang="en-US" sz="2600">
                <a:latin typeface="Calibri" charset="0"/>
                <a:ea typeface="ＭＳ Ｐゴシック" charset="0"/>
              </a:rPr>
              <a:t>traffic stop did not </a:t>
            </a:r>
            <a:r>
              <a:rPr lang="en-US" sz="2600" u="sng">
                <a:latin typeface="Calibri" charset="0"/>
                <a:ea typeface="ＭＳ Ｐゴシック" charset="0"/>
              </a:rPr>
              <a:t>extend beyond time necessary</a:t>
            </a:r>
            <a:r>
              <a:rPr lang="en-US" sz="2600">
                <a:latin typeface="Calibri" charset="0"/>
                <a:ea typeface="ＭＳ Ｐゴシック" charset="0"/>
              </a:rPr>
              <a:t> to issue ticket and conduct inquires incident to the stop, other officer</a:t>
            </a:r>
            <a:r>
              <a:rPr lang="ja-JP" altLang="en-US" sz="2600">
                <a:latin typeface="Calibri" charset="0"/>
                <a:ea typeface="ＭＳ Ｐゴシック" charset="0"/>
              </a:rPr>
              <a:t>’</a:t>
            </a:r>
            <a:r>
              <a:rPr lang="en-US" sz="2600">
                <a:latin typeface="Calibri" charset="0"/>
                <a:ea typeface="ＭＳ Ｐゴシック" charset="0"/>
              </a:rPr>
              <a:t>s arrival and use of narcotics detection dog to sniff around the </a:t>
            </a:r>
            <a:r>
              <a:rPr lang="en-US" sz="2600" u="sng">
                <a:latin typeface="Calibri" charset="0"/>
                <a:ea typeface="ＭＳ Ｐゴシック" charset="0"/>
              </a:rPr>
              <a:t>exterior </a:t>
            </a:r>
            <a:r>
              <a:rPr lang="en-US" sz="2600">
                <a:latin typeface="Calibri" charset="0"/>
                <a:ea typeface="ＭＳ Ｐゴシック" charset="0"/>
              </a:rPr>
              <a:t>of vehicle did not rise to level of infringement of 4</a:t>
            </a:r>
            <a:r>
              <a:rPr lang="en-US" sz="2600" baseline="30000">
                <a:latin typeface="Calibri" charset="0"/>
                <a:ea typeface="ＭＳ Ｐゴシック" charset="0"/>
              </a:rPr>
              <a:t>th</a:t>
            </a:r>
            <a:r>
              <a:rPr lang="en-US" sz="2600">
                <a:latin typeface="Calibri" charset="0"/>
                <a:ea typeface="ＭＳ Ｐゴシック" charset="0"/>
              </a:rPr>
              <a:t> Amendment rights.</a:t>
            </a:r>
          </a:p>
        </p:txBody>
      </p:sp>
    </p:spTree>
    <p:extLst>
      <p:ext uri="{BB962C8B-B14F-4D97-AF65-F5344CB8AC3E}">
        <p14:creationId xmlns:p14="http://schemas.microsoft.com/office/powerpoint/2010/main" val="739150001"/>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i="1">
                <a:latin typeface="Calibri" charset="0"/>
                <a:ea typeface="ＭＳ Ｐゴシック" charset="0"/>
                <a:cs typeface="ＭＳ Ｐゴシック" charset="0"/>
              </a:rPr>
              <a:t>U.S. v. Place,</a:t>
            </a:r>
            <a:r>
              <a:rPr lang="en-US">
                <a:latin typeface="Calibri" charset="0"/>
                <a:ea typeface="ＭＳ Ｐゴシック" charset="0"/>
                <a:cs typeface="ＭＳ Ｐゴシック" charset="0"/>
              </a:rPr>
              <a:t> 462 U.S. 696 (1983)</a:t>
            </a:r>
            <a:endParaRPr lang="en-US" b="1">
              <a:latin typeface="Calibri" charset="0"/>
              <a:ea typeface="ＭＳ Ｐゴシック" charset="0"/>
              <a:cs typeface="ＭＳ Ｐゴシック" charset="0"/>
            </a:endParaRPr>
          </a:p>
        </p:txBody>
      </p:sp>
      <p:sp>
        <p:nvSpPr>
          <p:cNvPr id="24579"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Passenger in Miami International Airport suspected of carrying Narcotics.</a:t>
            </a:r>
          </a:p>
          <a:p>
            <a:pPr eaLnBrk="1" hangingPunct="1"/>
            <a:r>
              <a:rPr lang="en-US">
                <a:latin typeface="Calibri" charset="0"/>
                <a:ea typeface="ＭＳ Ｐゴシック" charset="0"/>
                <a:cs typeface="ＭＳ Ｐゴシック" charset="0"/>
              </a:rPr>
              <a:t>Passenger arrived at La Guardia and DEA seized his bags based on discrepancies on address tags and nervous behavior.</a:t>
            </a:r>
          </a:p>
          <a:p>
            <a:pPr eaLnBrk="1" hangingPunct="1"/>
            <a:r>
              <a:rPr lang="en-US">
                <a:latin typeface="Calibri" charset="0"/>
                <a:ea typeface="ＭＳ Ｐゴシック" charset="0"/>
                <a:cs typeface="ＭＳ Ｐゴシック" charset="0"/>
              </a:rPr>
              <a:t>Took bags to Kennedy Airport and subjected to a drug-dog sniff. </a:t>
            </a:r>
          </a:p>
          <a:p>
            <a:pPr eaLnBrk="1" hangingPunct="1"/>
            <a:r>
              <a:rPr lang="en-US">
                <a:latin typeface="Calibri" charset="0"/>
                <a:ea typeface="ＭＳ Ｐゴシック" charset="0"/>
                <a:cs typeface="ＭＳ Ｐゴシック" charset="0"/>
              </a:rPr>
              <a:t>Dog alerted.</a:t>
            </a:r>
          </a:p>
        </p:txBody>
      </p:sp>
    </p:spTree>
    <p:extLst>
      <p:ext uri="{BB962C8B-B14F-4D97-AF65-F5344CB8AC3E}">
        <p14:creationId xmlns:p14="http://schemas.microsoft.com/office/powerpoint/2010/main" val="2922731784"/>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b="1" i="1">
                <a:latin typeface="Calibri" charset="0"/>
                <a:ea typeface="ＭＳ Ｐゴシック" charset="0"/>
                <a:cs typeface="ＭＳ Ｐゴシック" charset="0"/>
              </a:rPr>
              <a:t>U.S. v. Place,</a:t>
            </a:r>
            <a:r>
              <a:rPr lang="en-US">
                <a:latin typeface="Calibri" charset="0"/>
                <a:ea typeface="ＭＳ Ｐゴシック" charset="0"/>
                <a:cs typeface="ＭＳ Ｐゴシック" charset="0"/>
              </a:rPr>
              <a:t> 462 U.S. 696 (1983)</a:t>
            </a:r>
            <a:endParaRPr lang="en-US" b="1">
              <a:latin typeface="Calibri" charset="0"/>
              <a:ea typeface="ＭＳ Ｐゴシック" charset="0"/>
              <a:cs typeface="ＭＳ Ｐゴシック" charset="0"/>
            </a:endParaRPr>
          </a:p>
        </p:txBody>
      </p:sp>
      <p:sp>
        <p:nvSpPr>
          <p:cNvPr id="25603"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Rational:</a:t>
            </a:r>
          </a:p>
          <a:p>
            <a:pPr lvl="1" eaLnBrk="1" hangingPunct="1"/>
            <a:r>
              <a:rPr lang="en-US">
                <a:latin typeface="Calibri" charset="0"/>
                <a:ea typeface="ＭＳ Ｐゴシック" charset="0"/>
              </a:rPr>
              <a:t>The initial taking of the luggage was a reasonable temporary seizure under </a:t>
            </a:r>
            <a:r>
              <a:rPr lang="en-US" i="1">
                <a:latin typeface="Calibri" charset="0"/>
                <a:ea typeface="ＭＳ Ｐゴシック" charset="0"/>
              </a:rPr>
              <a:t>Terry</a:t>
            </a:r>
            <a:endParaRPr lang="en-US">
              <a:latin typeface="Calibri" charset="0"/>
              <a:ea typeface="ＭＳ Ｐゴシック" charset="0"/>
            </a:endParaRPr>
          </a:p>
          <a:p>
            <a:pPr lvl="1" eaLnBrk="1" hangingPunct="1"/>
            <a:r>
              <a:rPr lang="ja-JP" altLang="en-US" i="1">
                <a:latin typeface="Calibri" charset="0"/>
                <a:ea typeface="ＭＳ Ｐゴシック" charset="0"/>
              </a:rPr>
              <a:t>“</a:t>
            </a:r>
            <a:r>
              <a:rPr lang="en-US" i="1">
                <a:latin typeface="Calibri" charset="0"/>
                <a:ea typeface="ＭＳ Ｐゴシック" charset="0"/>
              </a:rPr>
              <a:t>A K-9 sniff by a well-trained narcotics detection dog,…  </a:t>
            </a:r>
            <a:r>
              <a:rPr lang="en-US" i="1" u="sng">
                <a:latin typeface="Calibri" charset="0"/>
                <a:ea typeface="ＭＳ Ｐゴシック" charset="0"/>
              </a:rPr>
              <a:t>does not require opening the luggage</a:t>
            </a:r>
            <a:r>
              <a:rPr lang="en-US" i="1">
                <a:latin typeface="Calibri" charset="0"/>
                <a:ea typeface="ＭＳ Ｐゴシック" charset="0"/>
              </a:rPr>
              <a:t>.</a:t>
            </a:r>
            <a:r>
              <a:rPr lang="ja-JP" altLang="en-US" i="1">
                <a:latin typeface="Calibri" charset="0"/>
                <a:ea typeface="ＭＳ Ｐゴシック" charset="0"/>
              </a:rPr>
              <a:t>”</a:t>
            </a:r>
            <a:r>
              <a:rPr lang="en-US" i="1">
                <a:latin typeface="Calibri" charset="0"/>
                <a:ea typeface="ＭＳ Ｐゴシック" charset="0"/>
              </a:rPr>
              <a:t> </a:t>
            </a:r>
          </a:p>
          <a:p>
            <a:pPr lvl="1" eaLnBrk="1" hangingPunct="1"/>
            <a:r>
              <a:rPr lang="ja-JP" altLang="en-US" i="1">
                <a:latin typeface="Calibri" charset="0"/>
                <a:ea typeface="ＭＳ Ｐゴシック" charset="0"/>
              </a:rPr>
              <a:t>“</a:t>
            </a:r>
            <a:r>
              <a:rPr lang="en-US" i="1">
                <a:latin typeface="Calibri" charset="0"/>
                <a:ea typeface="ＭＳ Ｐゴシック" charset="0"/>
              </a:rPr>
              <a:t>It </a:t>
            </a:r>
            <a:r>
              <a:rPr lang="en-US" i="1" u="sng">
                <a:latin typeface="Calibri" charset="0"/>
                <a:ea typeface="ＭＳ Ｐゴシック" charset="0"/>
              </a:rPr>
              <a:t>does not expose non-contraband items </a:t>
            </a:r>
            <a:r>
              <a:rPr lang="en-US" i="1">
                <a:latin typeface="Calibri" charset="0"/>
                <a:ea typeface="ＭＳ Ｐゴシック" charset="0"/>
              </a:rPr>
              <a:t>that otherwise would remain </a:t>
            </a:r>
            <a:r>
              <a:rPr lang="en-US" i="1" u="sng">
                <a:latin typeface="Calibri" charset="0"/>
                <a:ea typeface="ＭＳ Ｐゴシック" charset="0"/>
              </a:rPr>
              <a:t>hidden from public view</a:t>
            </a:r>
            <a:r>
              <a:rPr lang="en-US" i="1">
                <a:latin typeface="Calibri" charset="0"/>
                <a:ea typeface="ＭＳ Ｐゴシック" charset="0"/>
              </a:rPr>
              <a:t>, as does, for example, the officers rummaging through the contents of the luggage.</a:t>
            </a:r>
            <a:r>
              <a:rPr lang="ja-JP" altLang="en-US" i="1">
                <a:latin typeface="Calibri" charset="0"/>
                <a:ea typeface="ＭＳ Ｐゴシック" charset="0"/>
              </a:rPr>
              <a:t>”</a:t>
            </a:r>
            <a:endParaRPr lang="en-US" i="1">
              <a:latin typeface="Calibri" charset="0"/>
              <a:ea typeface="ＭＳ Ｐゴシック" charset="0"/>
            </a:endParaRPr>
          </a:p>
        </p:txBody>
      </p:sp>
    </p:spTree>
    <p:extLst>
      <p:ext uri="{BB962C8B-B14F-4D97-AF65-F5344CB8AC3E}">
        <p14:creationId xmlns:p14="http://schemas.microsoft.com/office/powerpoint/2010/main" val="3065267653"/>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b="1" i="1">
                <a:latin typeface="Calibri" charset="0"/>
                <a:ea typeface="ＭＳ Ｐゴシック" charset="0"/>
                <a:cs typeface="ＭＳ Ｐゴシック" charset="0"/>
              </a:rPr>
              <a:t>U.S. v. Place,</a:t>
            </a:r>
            <a:r>
              <a:rPr lang="en-US">
                <a:latin typeface="Calibri" charset="0"/>
                <a:ea typeface="ＭＳ Ｐゴシック" charset="0"/>
                <a:cs typeface="ＭＳ Ｐゴシック" charset="0"/>
              </a:rPr>
              <a:t> 462 U.S. 696 (1983)</a:t>
            </a:r>
            <a:endParaRPr lang="en-US" b="1">
              <a:latin typeface="Calibri" charset="0"/>
              <a:ea typeface="ＭＳ Ｐゴシック" charset="0"/>
              <a:cs typeface="ＭＳ Ｐゴシック" charset="0"/>
            </a:endParaRPr>
          </a:p>
        </p:txBody>
      </p:sp>
      <p:sp>
        <p:nvSpPr>
          <p:cNvPr id="26627"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Rational:</a:t>
            </a:r>
          </a:p>
          <a:p>
            <a:pPr lvl="1" eaLnBrk="1" hangingPunct="1"/>
            <a:r>
              <a:rPr lang="en-US">
                <a:latin typeface="Calibri" charset="0"/>
                <a:ea typeface="ＭＳ Ｐゴシック" charset="0"/>
              </a:rPr>
              <a:t>The is </a:t>
            </a:r>
            <a:r>
              <a:rPr lang="ja-JP" altLang="en-US" i="1">
                <a:latin typeface="Calibri" charset="0"/>
                <a:ea typeface="ＭＳ Ｐゴシック" charset="0"/>
              </a:rPr>
              <a:t>“</a:t>
            </a:r>
            <a:r>
              <a:rPr lang="en-US" i="1" u="sng">
                <a:latin typeface="Calibri" charset="0"/>
                <a:ea typeface="ＭＳ Ｐゴシック" charset="0"/>
              </a:rPr>
              <a:t>much less intrusive </a:t>
            </a:r>
            <a:r>
              <a:rPr lang="en-US" i="1">
                <a:latin typeface="Calibri" charset="0"/>
                <a:ea typeface="ＭＳ Ｐゴシック" charset="0"/>
              </a:rPr>
              <a:t>than a typical search.</a:t>
            </a:r>
            <a:r>
              <a:rPr lang="ja-JP" altLang="en-US" i="1">
                <a:latin typeface="Calibri" charset="0"/>
                <a:ea typeface="ＭＳ Ｐゴシック" charset="0"/>
              </a:rPr>
              <a:t>”</a:t>
            </a:r>
            <a:endParaRPr lang="en-US" i="1">
              <a:latin typeface="Calibri" charset="0"/>
              <a:ea typeface="ＭＳ Ｐゴシック" charset="0"/>
            </a:endParaRPr>
          </a:p>
          <a:p>
            <a:pPr lvl="1" eaLnBrk="1" hangingPunct="1"/>
            <a:r>
              <a:rPr lang="en-US">
                <a:latin typeface="Calibri" charset="0"/>
                <a:ea typeface="ＭＳ Ｐゴシック" charset="0"/>
              </a:rPr>
              <a:t>A sniff </a:t>
            </a:r>
            <a:r>
              <a:rPr lang="en-US" u="sng">
                <a:latin typeface="Calibri" charset="0"/>
                <a:ea typeface="ＭＳ Ｐゴシック" charset="0"/>
              </a:rPr>
              <a:t>does not subject the property owner </a:t>
            </a:r>
            <a:r>
              <a:rPr lang="en-US">
                <a:latin typeface="Calibri" charset="0"/>
                <a:ea typeface="ＭＳ Ｐゴシック" charset="0"/>
              </a:rPr>
              <a:t>to </a:t>
            </a:r>
            <a:r>
              <a:rPr lang="ja-JP" altLang="en-US">
                <a:latin typeface="Calibri" charset="0"/>
                <a:ea typeface="ＭＳ Ｐゴシック" charset="0"/>
              </a:rPr>
              <a:t>“</a:t>
            </a:r>
            <a:r>
              <a:rPr lang="en-US" i="1" u="sng">
                <a:latin typeface="Calibri" charset="0"/>
                <a:ea typeface="ＭＳ Ｐゴシック" charset="0"/>
              </a:rPr>
              <a:t>embarrassment and inconvenience </a:t>
            </a:r>
            <a:r>
              <a:rPr lang="en-US" i="1">
                <a:latin typeface="Calibri" charset="0"/>
                <a:ea typeface="ＭＳ Ｐゴシック" charset="0"/>
              </a:rPr>
              <a:t>of a less discriminate and more intrusive investigation method.</a:t>
            </a:r>
            <a:r>
              <a:rPr lang="ja-JP" altLang="en-US" i="1">
                <a:latin typeface="Calibri" charset="0"/>
                <a:ea typeface="ＭＳ Ｐゴシック" charset="0"/>
              </a:rPr>
              <a:t>”</a:t>
            </a:r>
            <a:endParaRPr lang="en-US" i="1">
              <a:latin typeface="Calibri" charset="0"/>
              <a:ea typeface="ＭＳ Ｐゴシック" charset="0"/>
            </a:endParaRPr>
          </a:p>
        </p:txBody>
      </p:sp>
    </p:spTree>
    <p:extLst>
      <p:ext uri="{BB962C8B-B14F-4D97-AF65-F5344CB8AC3E}">
        <p14:creationId xmlns:p14="http://schemas.microsoft.com/office/powerpoint/2010/main" val="15588863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a:t>
            </a:r>
            <a:endParaRPr lang="en-US" dirty="0"/>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ea typeface="Times New Roman" panose="02020603050405020304" pitchFamily="18" charset="0"/>
                <a:cs typeface="Arial" panose="020B0604020202020204" pitchFamily="34" charset="0"/>
              </a:rPr>
              <a:t>The</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facts</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found</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in</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search</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warrant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affidavit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must show</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that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t>
            </a:r>
            <a:r>
              <a:rPr lang="en-US" b="1" u="sng" dirty="0">
                <a:latin typeface="Arial" panose="020B0604020202020204" pitchFamily="34" charset="0"/>
                <a:ea typeface="Times New Roman" panose="02020603050405020304" pitchFamily="18" charset="0"/>
                <a:cs typeface="Arial" panose="020B0604020202020204" pitchFamily="34" charset="0"/>
              </a:rPr>
              <a:t>there</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is</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a</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fair</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probability</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that</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contraband</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or</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evidence</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of</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a</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crime</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will</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be</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found</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in</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that particular</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place.”</a:t>
            </a:r>
            <a:r>
              <a:rPr lang="en-US" b="1" u="sng" spc="270" dirty="0">
                <a:latin typeface="Arial" panose="020B0604020202020204" pitchFamily="34" charset="0"/>
                <a:ea typeface="Times New Roman" panose="02020603050405020304" pitchFamily="18" charset="0"/>
                <a:cs typeface="Arial" panose="020B0604020202020204" pitchFamily="34" charset="0"/>
              </a:rPr>
              <a:t> </a:t>
            </a:r>
          </a:p>
          <a:p>
            <a:r>
              <a:rPr lang="en-US" i="1" dirty="0">
                <a:latin typeface="Arial" panose="020B0604020202020204" pitchFamily="34" charset="0"/>
                <a:ea typeface="Times New Roman" panose="02020603050405020304" pitchFamily="18" charset="0"/>
                <a:cs typeface="Arial" panose="020B0604020202020204" pitchFamily="34" charset="0"/>
              </a:rPr>
              <a:t>Illinois</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Gates</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462</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U.S.</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213</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(1983);</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McLain</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337</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S.W.3d</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268</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br>
              <a:rPr lang="en-US" dirty="0">
                <a:latin typeface="Arial" panose="020B0604020202020204" pitchFamily="34" charset="0"/>
                <a:ea typeface="Times New Roman" panose="02020603050405020304" pitchFamily="18" charset="0"/>
                <a:cs typeface="Arial" panose="020B0604020202020204" pitchFamily="34" charset="0"/>
              </a:rPr>
            </a:br>
            <a:r>
              <a:rPr lang="en-US" dirty="0">
                <a:latin typeface="Arial" panose="020B0604020202020204" pitchFamily="34" charset="0"/>
                <a:ea typeface="Times New Roman" panose="02020603050405020304" pitchFamily="18" charset="0"/>
                <a:cs typeface="Arial" panose="020B0604020202020204" pitchFamily="34" charset="0"/>
              </a:rPr>
              <a:t>Crim.</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2011).</a:t>
            </a:r>
            <a:r>
              <a:rPr lang="en-US" dirty="0">
                <a:latin typeface="Times New Roman" panose="02020603050405020304" pitchFamily="18" charset="0"/>
                <a:ea typeface="Times New Roman" panose="02020603050405020304" pitchFamily="18" charset="0"/>
              </a:rPr>
              <a:t/>
            </a:r>
            <a:br>
              <a:rPr lang="en-US" dirty="0">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352387682"/>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pPr eaLnBrk="1" hangingPunct="1"/>
            <a:r>
              <a:rPr lang="en-US" sz="4000" b="1" i="1">
                <a:latin typeface="Calibri" charset="0"/>
                <a:ea typeface="ＭＳ Ｐゴシック" charset="0"/>
                <a:cs typeface="ＭＳ Ｐゴシック" charset="0"/>
              </a:rPr>
              <a:t>Illinois v. Caballes,</a:t>
            </a:r>
            <a:r>
              <a:rPr lang="en-US" sz="4000">
                <a:latin typeface="Calibri" charset="0"/>
                <a:ea typeface="ＭＳ Ｐゴシック" charset="0"/>
                <a:cs typeface="ＭＳ Ｐゴシック" charset="0"/>
              </a:rPr>
              <a:t> </a:t>
            </a:r>
            <a:r>
              <a:rPr lang="en-US" sz="4000" b="1">
                <a:latin typeface="Calibri" charset="0"/>
                <a:ea typeface="ＭＳ Ｐゴシック" charset="0"/>
                <a:cs typeface="ＭＳ Ｐゴシック" charset="0"/>
              </a:rPr>
              <a:t>543 U.S. 405 (2005)</a:t>
            </a:r>
          </a:p>
        </p:txBody>
      </p:sp>
      <p:sp>
        <p:nvSpPr>
          <p:cNvPr id="27651"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Motorist stopped with R.S. for a lawful traffic violation.</a:t>
            </a:r>
          </a:p>
          <a:p>
            <a:pPr eaLnBrk="1" hangingPunct="1"/>
            <a:r>
              <a:rPr lang="en-US">
                <a:latin typeface="Calibri" charset="0"/>
                <a:ea typeface="ＭＳ Ｐゴシック" charset="0"/>
                <a:cs typeface="ＭＳ Ｐゴシック" charset="0"/>
              </a:rPr>
              <a:t>While a warning citation being written, second officer arrived with K-9 and sniffed exterior of vehicle.</a:t>
            </a:r>
          </a:p>
          <a:p>
            <a:pPr eaLnBrk="1" hangingPunct="1"/>
            <a:r>
              <a:rPr lang="en-US">
                <a:latin typeface="Calibri" charset="0"/>
                <a:ea typeface="ＭＳ Ｐゴシック" charset="0"/>
                <a:cs typeface="ＭＳ Ｐゴシック" charset="0"/>
              </a:rPr>
              <a:t>Stop lasted no more than 10 minutes.</a:t>
            </a:r>
          </a:p>
          <a:p>
            <a:pPr eaLnBrk="1" hangingPunct="1"/>
            <a:r>
              <a:rPr lang="en-US">
                <a:latin typeface="Calibri" charset="0"/>
                <a:ea typeface="ＭＳ Ｐゴシック" charset="0"/>
                <a:cs typeface="ＭＳ Ｐゴシック" charset="0"/>
              </a:rPr>
              <a:t>Dog Alerted.</a:t>
            </a:r>
          </a:p>
          <a:p>
            <a:pPr eaLnBrk="1" hangingPunct="1"/>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2753145486"/>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b="1" i="1">
                <a:latin typeface="Calibri" charset="0"/>
                <a:ea typeface="ＭＳ Ｐゴシック" charset="0"/>
                <a:cs typeface="ＭＳ Ｐゴシック" charset="0"/>
              </a:rPr>
              <a:t>Caballes </a:t>
            </a:r>
            <a:r>
              <a:rPr lang="en-US" b="1">
                <a:latin typeface="Calibri" charset="0"/>
                <a:ea typeface="ＭＳ Ｐゴシック" charset="0"/>
                <a:cs typeface="ＭＳ Ｐゴシック" charset="0"/>
              </a:rPr>
              <a:t>Sniff </a:t>
            </a:r>
          </a:p>
        </p:txBody>
      </p:sp>
      <p:sp>
        <p:nvSpPr>
          <p:cNvPr id="28675" name="Content Placeholder 2"/>
          <p:cNvSpPr>
            <a:spLocks noGrp="1"/>
          </p:cNvSpPr>
          <p:nvPr>
            <p:ph idx="1"/>
          </p:nvPr>
        </p:nvSpPr>
        <p:spPr/>
        <p:txBody>
          <a:bodyPr/>
          <a:lstStyle/>
          <a:p>
            <a:pPr algn="just" eaLnBrk="1" hangingPunct="1"/>
            <a:r>
              <a:rPr lang="en-US" u="sng">
                <a:latin typeface="Calibri" charset="0"/>
                <a:ea typeface="ＭＳ Ｐゴシック" charset="0"/>
                <a:cs typeface="ＭＳ Ｐゴシック" charset="0"/>
              </a:rPr>
              <a:t>Trained</a:t>
            </a:r>
            <a:r>
              <a:rPr lang="en-US">
                <a:latin typeface="Calibri" charset="0"/>
                <a:ea typeface="ＭＳ Ｐゴシック" charset="0"/>
                <a:cs typeface="ＭＳ Ｐゴシック" charset="0"/>
              </a:rPr>
              <a:t> narcotics detection K-9 Team</a:t>
            </a:r>
          </a:p>
          <a:p>
            <a:pPr algn="just" eaLnBrk="1" hangingPunct="1"/>
            <a:r>
              <a:rPr lang="en-US">
                <a:latin typeface="Calibri" charset="0"/>
                <a:ea typeface="ＭＳ Ｐゴシック" charset="0"/>
                <a:cs typeface="ＭＳ Ｐゴシック" charset="0"/>
              </a:rPr>
              <a:t> </a:t>
            </a:r>
            <a:r>
              <a:rPr lang="en-US" u="sng">
                <a:latin typeface="Calibri" charset="0"/>
                <a:ea typeface="ＭＳ Ｐゴシック" charset="0"/>
                <a:cs typeface="ＭＳ Ｐゴシック" charset="0"/>
              </a:rPr>
              <a:t>Lawful</a:t>
            </a:r>
            <a:r>
              <a:rPr lang="en-US">
                <a:latin typeface="Calibri" charset="0"/>
                <a:ea typeface="ＭＳ Ｐゴシック" charset="0"/>
                <a:cs typeface="ＭＳ Ｐゴシック" charset="0"/>
              </a:rPr>
              <a:t> traffic stop</a:t>
            </a:r>
          </a:p>
          <a:p>
            <a:pPr eaLnBrk="1" hangingPunct="1"/>
            <a:r>
              <a:rPr lang="en-US">
                <a:latin typeface="Calibri" charset="0"/>
                <a:ea typeface="ＭＳ Ｐゴシック" charset="0"/>
                <a:cs typeface="ＭＳ Ｐゴシック" charset="0"/>
              </a:rPr>
              <a:t>Traffic stop does not </a:t>
            </a:r>
            <a:r>
              <a:rPr lang="en-US" u="sng">
                <a:latin typeface="Calibri" charset="0"/>
                <a:ea typeface="ＭＳ Ｐゴシック" charset="0"/>
                <a:cs typeface="ＭＳ Ｐゴシック" charset="0"/>
              </a:rPr>
              <a:t>extended beyond time necessary</a:t>
            </a:r>
          </a:p>
          <a:p>
            <a:pPr algn="just" eaLnBrk="1" hangingPunct="1"/>
            <a:r>
              <a:rPr lang="en-US">
                <a:latin typeface="Calibri" charset="0"/>
                <a:ea typeface="ＭＳ Ｐゴシック" charset="0"/>
                <a:cs typeface="ＭＳ Ｐゴシック" charset="0"/>
              </a:rPr>
              <a:t>Sniff around the </a:t>
            </a:r>
            <a:r>
              <a:rPr lang="en-US" u="sng">
                <a:latin typeface="Calibri" charset="0"/>
                <a:ea typeface="ＭＳ Ｐゴシック" charset="0"/>
                <a:cs typeface="ＭＳ Ｐゴシック" charset="0"/>
              </a:rPr>
              <a:t>exterior</a:t>
            </a:r>
            <a:r>
              <a:rPr lang="en-US">
                <a:latin typeface="Calibri" charset="0"/>
                <a:ea typeface="ＭＳ Ｐゴシック" charset="0"/>
                <a:cs typeface="ＭＳ Ｐゴシック" charset="0"/>
              </a:rPr>
              <a:t> of vehicle  </a:t>
            </a:r>
          </a:p>
        </p:txBody>
      </p:sp>
    </p:spTree>
    <p:extLst>
      <p:ext uri="{BB962C8B-B14F-4D97-AF65-F5344CB8AC3E}">
        <p14:creationId xmlns:p14="http://schemas.microsoft.com/office/powerpoint/2010/main" val="3773517873"/>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b="1" i="1" dirty="0" smtClean="0"/>
              <a:t>United States v. Rodriguez</a:t>
            </a:r>
            <a:r>
              <a:rPr lang="en-US" b="1" dirty="0" smtClean="0"/>
              <a:t/>
            </a:r>
            <a:br>
              <a:rPr lang="en-US" b="1" dirty="0" smtClean="0"/>
            </a:br>
            <a:r>
              <a:rPr lang="en-US" sz="3200" b="1" dirty="0">
                <a:cs typeface="Arial" panose="020B0604020202020204" pitchFamily="34" charset="0"/>
              </a:rPr>
              <a:t>135 S. Ct. 1609 </a:t>
            </a:r>
            <a:r>
              <a:rPr lang="en-US" sz="3600" b="1" dirty="0" smtClean="0"/>
              <a:t>(2015)</a:t>
            </a:r>
            <a:endParaRPr lang="en-US" sz="3600" b="1" dirty="0"/>
          </a:p>
        </p:txBody>
      </p:sp>
      <p:sp>
        <p:nvSpPr>
          <p:cNvPr id="3" name="Content Placeholder 2"/>
          <p:cNvSpPr>
            <a:spLocks noGrp="1"/>
          </p:cNvSpPr>
          <p:nvPr>
            <p:ph idx="1"/>
          </p:nvPr>
        </p:nvSpPr>
        <p:spPr/>
        <p:txBody>
          <a:bodyPr/>
          <a:lstStyle/>
          <a:p>
            <a:r>
              <a:rPr lang="en-US" dirty="0"/>
              <a:t>O</a:t>
            </a:r>
            <a:r>
              <a:rPr lang="en-US" dirty="0" smtClean="0"/>
              <a:t>fficers </a:t>
            </a:r>
            <a:r>
              <a:rPr lang="en-US" b="1" dirty="0"/>
              <a:t>may not extend the length of a traffic stop</a:t>
            </a:r>
            <a:r>
              <a:rPr lang="en-US" dirty="0"/>
              <a:t> to conduct a dog sniff </a:t>
            </a:r>
            <a:r>
              <a:rPr lang="en-US" b="1" dirty="0"/>
              <a:t>unrelated to the original purpose </a:t>
            </a:r>
            <a:r>
              <a:rPr lang="en-US" dirty="0"/>
              <a:t>of the </a:t>
            </a:r>
            <a:r>
              <a:rPr lang="en-US" dirty="0" smtClean="0"/>
              <a:t>stop</a:t>
            </a:r>
          </a:p>
        </p:txBody>
      </p:sp>
    </p:spTree>
    <p:extLst>
      <p:ext uri="{BB962C8B-B14F-4D97-AF65-F5344CB8AC3E}">
        <p14:creationId xmlns:p14="http://schemas.microsoft.com/office/powerpoint/2010/main" val="1048414634"/>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3366FF"/>
                </a:solidFill>
                <a:latin typeface="+mn-lt"/>
              </a:rPr>
              <a:t>Searching Homes that </a:t>
            </a:r>
            <a:br>
              <a:rPr lang="en-US" b="1" dirty="0" smtClean="0">
                <a:solidFill>
                  <a:srgbClr val="3366FF"/>
                </a:solidFill>
                <a:latin typeface="+mn-lt"/>
              </a:rPr>
            </a:br>
            <a:r>
              <a:rPr lang="en-US" b="1" dirty="0" smtClean="0">
                <a:solidFill>
                  <a:srgbClr val="3366FF"/>
                </a:solidFill>
                <a:latin typeface="+mn-lt"/>
              </a:rPr>
              <a:t>smell like Weed</a:t>
            </a:r>
            <a:endParaRPr lang="en-US" b="1" dirty="0">
              <a:solidFill>
                <a:srgbClr val="3366FF"/>
              </a:solidFill>
              <a:latin typeface="+mn-lt"/>
            </a:endParaRPr>
          </a:p>
        </p:txBody>
      </p:sp>
      <p:pic>
        <p:nvPicPr>
          <p:cNvPr id="4" name="Content Placeholder 3"/>
          <p:cNvPicPr>
            <a:picLocks noGrp="1" noChangeAspect="1"/>
          </p:cNvPicPr>
          <p:nvPr>
            <p:ph idx="1"/>
          </p:nvPr>
        </p:nvPicPr>
        <p:blipFill>
          <a:blip r:embed="rId2"/>
          <a:srcRect t="1496" b="1496"/>
          <a:stretch>
            <a:fillRect/>
          </a:stretch>
        </p:blipFill>
        <p:spPr/>
      </p:pic>
    </p:spTree>
    <p:extLst>
      <p:ext uri="{BB962C8B-B14F-4D97-AF65-F5344CB8AC3E}">
        <p14:creationId xmlns:p14="http://schemas.microsoft.com/office/powerpoint/2010/main" val="771511913"/>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latin typeface="Calibri"/>
                <a:ea typeface="ＭＳ Ｐゴシック" charset="0"/>
                <a:cs typeface="Calibri"/>
              </a:rPr>
              <a:t>Florida v. </a:t>
            </a:r>
            <a:r>
              <a:rPr lang="en-US" b="1" i="1" dirty="0" err="1">
                <a:latin typeface="Calibri"/>
                <a:ea typeface="ＭＳ Ｐゴシック" charset="0"/>
                <a:cs typeface="Calibri"/>
              </a:rPr>
              <a:t>Jardines</a:t>
            </a:r>
            <a:r>
              <a:rPr lang="en-US" dirty="0">
                <a:latin typeface="Calibri"/>
                <a:ea typeface="ＭＳ Ｐゴシック" charset="0"/>
                <a:cs typeface="Calibri"/>
              </a:rPr>
              <a:t>, </a:t>
            </a:r>
            <a:br>
              <a:rPr lang="en-US" dirty="0">
                <a:latin typeface="Calibri"/>
                <a:ea typeface="ＭＳ Ｐゴシック" charset="0"/>
                <a:cs typeface="Calibri"/>
              </a:rPr>
            </a:br>
            <a:r>
              <a:rPr lang="en-US" sz="4000" dirty="0">
                <a:latin typeface="Calibri"/>
                <a:ea typeface="ＭＳ Ｐゴシック" charset="0"/>
                <a:cs typeface="Calibri"/>
              </a:rPr>
              <a:t>569 U.S. 1 (2013)</a:t>
            </a:r>
            <a:endParaRPr lang="en-US" dirty="0">
              <a:latin typeface="Calibri"/>
              <a:cs typeface="Calibri"/>
            </a:endParaRPr>
          </a:p>
        </p:txBody>
      </p:sp>
      <p:sp>
        <p:nvSpPr>
          <p:cNvPr id="3" name="Content Placeholder 2"/>
          <p:cNvSpPr>
            <a:spLocks noGrp="1"/>
          </p:cNvSpPr>
          <p:nvPr>
            <p:ph idx="1"/>
          </p:nvPr>
        </p:nvSpPr>
        <p:spPr/>
        <p:txBody>
          <a:bodyPr>
            <a:normAutofit lnSpcReduction="10000"/>
          </a:bodyPr>
          <a:lstStyle/>
          <a:p>
            <a:r>
              <a:rPr lang="en-US" dirty="0">
                <a:latin typeface="Calibri (body)"/>
                <a:cs typeface="Calibri (body)"/>
              </a:rPr>
              <a:t>Police use of a trained narcotics detection dog to sniff on the </a:t>
            </a:r>
            <a:r>
              <a:rPr lang="en-US" b="1" dirty="0">
                <a:latin typeface="Calibri (body)"/>
                <a:cs typeface="Calibri (body)"/>
              </a:rPr>
              <a:t>front porch of a private home is a "search</a:t>
            </a:r>
            <a:r>
              <a:rPr lang="en-US" dirty="0">
                <a:latin typeface="Calibri (body)"/>
                <a:cs typeface="Calibri (body)"/>
              </a:rPr>
              <a:t>" within the meaning of the Fourth Amendment and therefore, without consent, requires both probable cause and a warrant</a:t>
            </a:r>
            <a:r>
              <a:rPr lang="en-US" dirty="0" smtClean="0">
                <a:latin typeface="Calibri (body)"/>
                <a:ea typeface="ＭＳ Ｐゴシック" charset="0"/>
                <a:cs typeface="Calibri (body)"/>
              </a:rPr>
              <a:t>.</a:t>
            </a:r>
          </a:p>
          <a:p>
            <a:pPr algn="just"/>
            <a:r>
              <a:rPr lang="en-US" dirty="0">
                <a:latin typeface="Calibri (body)"/>
                <a:ea typeface="ＭＳ Ｐゴシック" charset="0"/>
                <a:cs typeface="Calibri (body)"/>
              </a:rPr>
              <a:t>Scalia used 18</a:t>
            </a:r>
            <a:r>
              <a:rPr lang="en-US" baseline="30000" dirty="0">
                <a:latin typeface="Calibri (body)"/>
                <a:ea typeface="ＭＳ Ｐゴシック" charset="0"/>
                <a:cs typeface="Calibri (body)"/>
              </a:rPr>
              <a:t>th</a:t>
            </a:r>
            <a:r>
              <a:rPr lang="en-US" dirty="0">
                <a:latin typeface="Calibri (body)"/>
                <a:ea typeface="ＭＳ Ｐゴシック" charset="0"/>
                <a:cs typeface="Calibri (body)"/>
              </a:rPr>
              <a:t> Century trespass law </a:t>
            </a:r>
          </a:p>
          <a:p>
            <a:pPr algn="just"/>
            <a:r>
              <a:rPr lang="en-US" dirty="0">
                <a:latin typeface="Calibri (body)"/>
                <a:ea typeface="ＭＳ Ｐゴシック" charset="0"/>
                <a:cs typeface="Calibri (body)"/>
              </a:rPr>
              <a:t>The </a:t>
            </a:r>
            <a:r>
              <a:rPr lang="en-US" b="1" dirty="0">
                <a:latin typeface="Calibri (body)"/>
                <a:ea typeface="ＭＳ Ｐゴシック" charset="0"/>
                <a:cs typeface="Calibri (body)"/>
              </a:rPr>
              <a:t>violation is the trespass </a:t>
            </a:r>
            <a:r>
              <a:rPr lang="en-US" dirty="0">
                <a:latin typeface="Calibri (body)"/>
                <a:ea typeface="ＭＳ Ｐゴシック" charset="0"/>
                <a:cs typeface="Calibri (body)"/>
              </a:rPr>
              <a:t>on the person’s property much </a:t>
            </a:r>
            <a:endParaRPr lang="en-US" sz="3600" dirty="0">
              <a:latin typeface="Calibri (body)"/>
              <a:ea typeface="ＭＳ Ｐゴシック" charset="0"/>
              <a:cs typeface="Calibri (body)"/>
            </a:endParaRPr>
          </a:p>
          <a:p>
            <a:endParaRPr lang="en-US" dirty="0">
              <a:latin typeface="Arial"/>
              <a:ea typeface="ＭＳ Ｐゴシック" charset="0"/>
              <a:cs typeface="Arial"/>
            </a:endParaRPr>
          </a:p>
          <a:p>
            <a:endParaRPr lang="en-US" dirty="0"/>
          </a:p>
        </p:txBody>
      </p:sp>
    </p:spTree>
    <p:extLst>
      <p:ext uri="{BB962C8B-B14F-4D97-AF65-F5344CB8AC3E}">
        <p14:creationId xmlns:p14="http://schemas.microsoft.com/office/powerpoint/2010/main" val="3993676771"/>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latin typeface="+mn-lt"/>
              </a:rPr>
              <a:t>State v. </a:t>
            </a:r>
            <a:r>
              <a:rPr lang="en-US" b="1" i="1" dirty="0" err="1">
                <a:latin typeface="+mn-lt"/>
              </a:rPr>
              <a:t>Rendon</a:t>
            </a:r>
            <a:r>
              <a:rPr lang="en-US" b="1" dirty="0">
                <a:latin typeface="+mn-lt"/>
              </a:rPr>
              <a:t>, 477 S.W.3d 805</a:t>
            </a:r>
            <a:br>
              <a:rPr lang="en-US" b="1" dirty="0">
                <a:latin typeface="+mn-lt"/>
              </a:rPr>
            </a:br>
            <a:r>
              <a:rPr lang="en-US" b="1" dirty="0">
                <a:latin typeface="+mn-lt"/>
              </a:rPr>
              <a:t>(Tex. Crim. App. 2015)</a:t>
            </a:r>
            <a:endParaRPr lang="en-US" dirty="0">
              <a:latin typeface="+mn-lt"/>
            </a:endParaRPr>
          </a:p>
        </p:txBody>
      </p:sp>
      <p:sp>
        <p:nvSpPr>
          <p:cNvPr id="3" name="Content Placeholder 2"/>
          <p:cNvSpPr>
            <a:spLocks noGrp="1"/>
          </p:cNvSpPr>
          <p:nvPr>
            <p:ph idx="1"/>
          </p:nvPr>
        </p:nvSpPr>
        <p:spPr/>
        <p:txBody>
          <a:bodyPr>
            <a:normAutofit lnSpcReduction="10000"/>
          </a:bodyPr>
          <a:lstStyle/>
          <a:p>
            <a:pPr marL="228600" lvl="2">
              <a:spcBef>
                <a:spcPts val="1000"/>
              </a:spcBef>
            </a:pPr>
            <a:r>
              <a:rPr lang="en-US" sz="2800" dirty="0" smtClean="0"/>
              <a:t>Detectives took a drug-detection dog to the defendant’s car and then the front door of his apartment</a:t>
            </a:r>
          </a:p>
          <a:p>
            <a:pPr marL="228600" lvl="2">
              <a:spcBef>
                <a:spcPts val="1000"/>
              </a:spcBef>
            </a:pPr>
            <a:r>
              <a:rPr lang="en-US" sz="2800" dirty="0" smtClean="0"/>
              <a:t>After a positive alert detectives got a search warrant and found 2 pounds of marijuana</a:t>
            </a:r>
          </a:p>
          <a:p>
            <a:pPr marL="228600" lvl="2">
              <a:spcBef>
                <a:spcPts val="1000"/>
              </a:spcBef>
            </a:pPr>
            <a:r>
              <a:rPr lang="en-US" sz="2800" dirty="0" smtClean="0"/>
              <a:t>Trial Court granted motion to suppress reasoning that the landing outside the Apt door was “curtilage” of the defendant’s apartment even though it was in the public or common area because the the landing “</a:t>
            </a:r>
            <a:r>
              <a:rPr lang="en-US" sz="2800" u="sng" dirty="0" smtClean="0"/>
              <a:t>led only and directly to the Defendant’s door</a:t>
            </a:r>
            <a:r>
              <a:rPr lang="en-US" sz="2800" dirty="0" smtClean="0"/>
              <a:t>”</a:t>
            </a:r>
          </a:p>
          <a:p>
            <a:pPr marL="228600" lvl="2">
              <a:spcBef>
                <a:spcPts val="1000"/>
              </a:spcBef>
            </a:pPr>
            <a:endParaRPr lang="en-US" sz="2800" dirty="0" smtClean="0"/>
          </a:p>
          <a:p>
            <a:pPr marL="228600" lvl="2">
              <a:spcBef>
                <a:spcPts val="1000"/>
              </a:spcBef>
            </a:pPr>
            <a:endParaRPr lang="en-US" sz="2800" dirty="0"/>
          </a:p>
        </p:txBody>
      </p:sp>
    </p:spTree>
    <p:extLst>
      <p:ext uri="{BB962C8B-B14F-4D97-AF65-F5344CB8AC3E}">
        <p14:creationId xmlns:p14="http://schemas.microsoft.com/office/powerpoint/2010/main" val="970638707"/>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
            </a:r>
            <a:br>
              <a:rPr lang="en-US" dirty="0">
                <a:latin typeface="+mn-lt"/>
              </a:rPr>
            </a:br>
            <a:r>
              <a:rPr lang="en-US" b="1" i="1" dirty="0">
                <a:latin typeface="+mn-lt"/>
              </a:rPr>
              <a:t>State v. </a:t>
            </a:r>
            <a:r>
              <a:rPr lang="en-US" b="1" i="1" dirty="0" err="1">
                <a:latin typeface="+mn-lt"/>
              </a:rPr>
              <a:t>Cuong</a:t>
            </a:r>
            <a:r>
              <a:rPr lang="en-US" b="1" i="1" dirty="0">
                <a:latin typeface="+mn-lt"/>
              </a:rPr>
              <a:t> </a:t>
            </a:r>
            <a:r>
              <a:rPr lang="en-US" b="1" i="1" dirty="0" err="1">
                <a:latin typeface="+mn-lt"/>
              </a:rPr>
              <a:t>Phu</a:t>
            </a:r>
            <a:r>
              <a:rPr lang="en-US" b="1" i="1" dirty="0">
                <a:latin typeface="+mn-lt"/>
              </a:rPr>
              <a:t> Le</a:t>
            </a:r>
            <a:r>
              <a:rPr lang="en-US" b="1" dirty="0">
                <a:latin typeface="+mn-lt"/>
              </a:rPr>
              <a:t>, 463 S.W.3d 872, (Tex. Crim. App. 2015)</a:t>
            </a:r>
            <a:br>
              <a:rPr lang="en-US" b="1" dirty="0">
                <a:latin typeface="+mn-lt"/>
              </a:rPr>
            </a:br>
            <a:endParaRPr lang="en-US" b="1" dirty="0">
              <a:latin typeface="+mn-lt"/>
            </a:endParaRPr>
          </a:p>
        </p:txBody>
      </p:sp>
      <p:sp>
        <p:nvSpPr>
          <p:cNvPr id="3" name="Content Placeholder 2"/>
          <p:cNvSpPr>
            <a:spLocks noGrp="1"/>
          </p:cNvSpPr>
          <p:nvPr>
            <p:ph idx="1"/>
          </p:nvPr>
        </p:nvSpPr>
        <p:spPr>
          <a:xfrm>
            <a:off x="628650" y="1690689"/>
            <a:ext cx="7886700" cy="4968017"/>
          </a:xfrm>
        </p:spPr>
        <p:txBody>
          <a:bodyPr>
            <a:normAutofit fontScale="92500"/>
          </a:bodyPr>
          <a:lstStyle/>
          <a:p>
            <a:r>
              <a:rPr lang="en-US" dirty="0"/>
              <a:t>Sheriff's Department received a report from </a:t>
            </a:r>
            <a:r>
              <a:rPr lang="en-US" b="1" dirty="0"/>
              <a:t>concerned citizen </a:t>
            </a:r>
            <a:r>
              <a:rPr lang="en-US" dirty="0"/>
              <a:t>about </a:t>
            </a:r>
            <a:r>
              <a:rPr lang="en-US" b="1" dirty="0"/>
              <a:t>suspicious activity</a:t>
            </a:r>
            <a:r>
              <a:rPr lang="en-US" dirty="0"/>
              <a:t>. </a:t>
            </a:r>
            <a:endParaRPr lang="en-US" dirty="0" smtClean="0"/>
          </a:p>
          <a:p>
            <a:r>
              <a:rPr lang="en-US" b="1" dirty="0" smtClean="0"/>
              <a:t>Young </a:t>
            </a:r>
            <a:r>
              <a:rPr lang="en-US" b="1" dirty="0"/>
              <a:t>Asian males </a:t>
            </a:r>
            <a:r>
              <a:rPr lang="en-US" dirty="0"/>
              <a:t>arriving at the residence though </a:t>
            </a:r>
            <a:r>
              <a:rPr lang="en-US" b="1" dirty="0"/>
              <a:t>no one had moved any furniture </a:t>
            </a:r>
            <a:r>
              <a:rPr lang="en-US" dirty="0"/>
              <a:t>into the home</a:t>
            </a:r>
            <a:r>
              <a:rPr lang="en-US" dirty="0" smtClean="0"/>
              <a:t>.</a:t>
            </a:r>
          </a:p>
          <a:p>
            <a:r>
              <a:rPr lang="en-US" dirty="0" smtClean="0"/>
              <a:t> </a:t>
            </a:r>
            <a:r>
              <a:rPr lang="en-US" dirty="0"/>
              <a:t>They did not engage in any </a:t>
            </a:r>
            <a:r>
              <a:rPr lang="en-US" b="1" dirty="0"/>
              <a:t>normal household activities</a:t>
            </a:r>
            <a:r>
              <a:rPr lang="en-US" dirty="0"/>
              <a:t> such as yard work or washing cars. </a:t>
            </a:r>
            <a:endParaRPr lang="en-US" dirty="0" smtClean="0"/>
          </a:p>
          <a:p>
            <a:r>
              <a:rPr lang="en-US" dirty="0" smtClean="0"/>
              <a:t>They </a:t>
            </a:r>
            <a:r>
              <a:rPr lang="en-US" dirty="0"/>
              <a:t>did not see any </a:t>
            </a:r>
            <a:r>
              <a:rPr lang="en-US" b="1" dirty="0"/>
              <a:t>lights inside the residence </a:t>
            </a:r>
            <a:r>
              <a:rPr lang="en-US" dirty="0"/>
              <a:t>even when the young males </a:t>
            </a:r>
            <a:r>
              <a:rPr lang="en-US" dirty="0" smtClean="0"/>
              <a:t>visited</a:t>
            </a:r>
            <a:endParaRPr lang="en-US" dirty="0"/>
          </a:p>
        </p:txBody>
      </p:sp>
    </p:spTree>
    <p:extLst>
      <p:ext uri="{BB962C8B-B14F-4D97-AF65-F5344CB8AC3E}">
        <p14:creationId xmlns:p14="http://schemas.microsoft.com/office/powerpoint/2010/main" val="4035644548"/>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
            </a:r>
            <a:br>
              <a:rPr lang="en-US" dirty="0">
                <a:latin typeface="+mn-lt"/>
              </a:rPr>
            </a:br>
            <a:r>
              <a:rPr lang="en-US" b="1" i="1" dirty="0" smtClean="0">
                <a:latin typeface="+mn-lt"/>
              </a:rPr>
              <a:t>State </a:t>
            </a:r>
            <a:r>
              <a:rPr lang="en-US" b="1" i="1" dirty="0">
                <a:latin typeface="+mn-lt"/>
              </a:rPr>
              <a:t>v. </a:t>
            </a:r>
            <a:r>
              <a:rPr lang="en-US" b="1" i="1" dirty="0" err="1" smtClean="0">
                <a:latin typeface="+mn-lt"/>
              </a:rPr>
              <a:t>Cuong</a:t>
            </a:r>
            <a:r>
              <a:rPr lang="en-US" b="1" i="1" dirty="0" smtClean="0">
                <a:latin typeface="+mn-lt"/>
              </a:rPr>
              <a:t> </a:t>
            </a:r>
            <a:r>
              <a:rPr lang="en-US" b="1" i="1" dirty="0" err="1" smtClean="0">
                <a:latin typeface="+mn-lt"/>
              </a:rPr>
              <a:t>Phu</a:t>
            </a:r>
            <a:r>
              <a:rPr lang="en-US" b="1" i="1" dirty="0" smtClean="0">
                <a:latin typeface="+mn-lt"/>
              </a:rPr>
              <a:t> </a:t>
            </a:r>
            <a:r>
              <a:rPr lang="en-US" b="1" i="1" dirty="0">
                <a:latin typeface="+mn-lt"/>
              </a:rPr>
              <a:t>Le</a:t>
            </a:r>
            <a:r>
              <a:rPr lang="en-US" b="1" dirty="0">
                <a:latin typeface="+mn-lt"/>
              </a:rPr>
              <a:t>, 463 S.W.3d 872, (Tex. Crim. App. 2015)</a:t>
            </a:r>
            <a:br>
              <a:rPr lang="en-US" b="1" dirty="0">
                <a:latin typeface="+mn-lt"/>
              </a:rPr>
            </a:br>
            <a:endParaRPr lang="en-US" dirty="0">
              <a:latin typeface="+mn-lt"/>
            </a:endParaRPr>
          </a:p>
        </p:txBody>
      </p:sp>
      <p:sp>
        <p:nvSpPr>
          <p:cNvPr id="3" name="Content Placeholder 2"/>
          <p:cNvSpPr>
            <a:spLocks noGrp="1"/>
          </p:cNvSpPr>
          <p:nvPr>
            <p:ph idx="1"/>
          </p:nvPr>
        </p:nvSpPr>
        <p:spPr/>
        <p:txBody>
          <a:bodyPr>
            <a:normAutofit lnSpcReduction="10000"/>
          </a:bodyPr>
          <a:lstStyle/>
          <a:p>
            <a:r>
              <a:rPr lang="en-US" dirty="0"/>
              <a:t>Officers observed residence and observed </a:t>
            </a:r>
            <a:r>
              <a:rPr lang="en-US" b="1" dirty="0"/>
              <a:t>drawn blinds consistent</a:t>
            </a:r>
            <a:r>
              <a:rPr lang="en-US" dirty="0"/>
              <a:t> with the citizen’s report</a:t>
            </a:r>
          </a:p>
          <a:p>
            <a:r>
              <a:rPr lang="en-US" dirty="0" smtClean="0"/>
              <a:t>Officer </a:t>
            </a:r>
            <a:r>
              <a:rPr lang="en-US" b="1" dirty="0"/>
              <a:t>subpoenaed electric bills</a:t>
            </a:r>
            <a:r>
              <a:rPr lang="en-US" dirty="0"/>
              <a:t>. Defendant was the </a:t>
            </a:r>
            <a:r>
              <a:rPr lang="en-US" b="1" dirty="0"/>
              <a:t>same person who was on the bill </a:t>
            </a:r>
          </a:p>
          <a:p>
            <a:r>
              <a:rPr lang="en-US" dirty="0"/>
              <a:t>Officers </a:t>
            </a:r>
            <a:r>
              <a:rPr lang="en-US" b="1" dirty="0"/>
              <a:t>heard the air condition running </a:t>
            </a:r>
            <a:r>
              <a:rPr lang="en-US" dirty="0"/>
              <a:t>continuously even though it was cool </a:t>
            </a:r>
            <a:r>
              <a:rPr lang="en-US" dirty="0" smtClean="0"/>
              <a:t>outside.</a:t>
            </a:r>
          </a:p>
          <a:p>
            <a:r>
              <a:rPr lang="en-US" dirty="0" smtClean="0"/>
              <a:t>Officers </a:t>
            </a:r>
            <a:r>
              <a:rPr lang="en-US" dirty="0"/>
              <a:t>found it </a:t>
            </a:r>
            <a:r>
              <a:rPr lang="en-US" b="1" dirty="0"/>
              <a:t>consistent with a indoor marijuana grow</a:t>
            </a:r>
          </a:p>
          <a:p>
            <a:endParaRPr lang="en-US" dirty="0"/>
          </a:p>
        </p:txBody>
      </p:sp>
    </p:spTree>
    <p:extLst>
      <p:ext uri="{BB962C8B-B14F-4D97-AF65-F5344CB8AC3E}">
        <p14:creationId xmlns:p14="http://schemas.microsoft.com/office/powerpoint/2010/main" val="1300063674"/>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mn-lt"/>
              </a:rPr>
              <a:t/>
            </a:r>
            <a:br>
              <a:rPr lang="en-US" b="1" dirty="0">
                <a:latin typeface="+mn-lt"/>
              </a:rPr>
            </a:br>
            <a:r>
              <a:rPr lang="en-US" b="1" i="1" dirty="0">
                <a:latin typeface="+mn-lt"/>
              </a:rPr>
              <a:t>State v. </a:t>
            </a:r>
            <a:r>
              <a:rPr lang="en-US" b="1" i="1" dirty="0" err="1">
                <a:latin typeface="+mn-lt"/>
              </a:rPr>
              <a:t>Cuong</a:t>
            </a:r>
            <a:r>
              <a:rPr lang="en-US" b="1" i="1" dirty="0">
                <a:latin typeface="+mn-lt"/>
              </a:rPr>
              <a:t> </a:t>
            </a:r>
            <a:r>
              <a:rPr lang="en-US" b="1" i="1" dirty="0" err="1">
                <a:latin typeface="+mn-lt"/>
              </a:rPr>
              <a:t>Phu</a:t>
            </a:r>
            <a:r>
              <a:rPr lang="en-US" b="1" i="1" dirty="0">
                <a:latin typeface="+mn-lt"/>
              </a:rPr>
              <a:t> Le</a:t>
            </a:r>
            <a:r>
              <a:rPr lang="en-US" b="1" dirty="0">
                <a:latin typeface="+mn-lt"/>
              </a:rPr>
              <a:t>, 463 S.W.3d 872, (Tex. Crim. App. 2015)</a:t>
            </a:r>
            <a:br>
              <a:rPr lang="en-US" b="1" dirty="0">
                <a:latin typeface="+mn-lt"/>
              </a:rPr>
            </a:br>
            <a:endParaRPr lang="en-US" b="1" dirty="0">
              <a:latin typeface="+mn-lt"/>
            </a:endParaRPr>
          </a:p>
        </p:txBody>
      </p:sp>
      <p:sp>
        <p:nvSpPr>
          <p:cNvPr id="3" name="Content Placeholder 2"/>
          <p:cNvSpPr>
            <a:spLocks noGrp="1"/>
          </p:cNvSpPr>
          <p:nvPr>
            <p:ph idx="1"/>
          </p:nvPr>
        </p:nvSpPr>
        <p:spPr/>
        <p:txBody>
          <a:bodyPr>
            <a:normAutofit lnSpcReduction="10000"/>
          </a:bodyPr>
          <a:lstStyle/>
          <a:p>
            <a:r>
              <a:rPr lang="en-US" dirty="0"/>
              <a:t>Officers walked up to the sidewalk and </a:t>
            </a:r>
            <a:r>
              <a:rPr lang="en-US" b="1" dirty="0"/>
              <a:t>stood at the front door. </a:t>
            </a:r>
            <a:r>
              <a:rPr lang="en-US" dirty="0"/>
              <a:t>Officers could </a:t>
            </a:r>
            <a:r>
              <a:rPr lang="en-US" b="1" dirty="0"/>
              <a:t>smell marijuana</a:t>
            </a:r>
          </a:p>
          <a:p>
            <a:r>
              <a:rPr lang="en-US" dirty="0"/>
              <a:t>Officer conducted a </a:t>
            </a:r>
            <a:r>
              <a:rPr lang="en-US" b="1" dirty="0"/>
              <a:t>traffic stop </a:t>
            </a:r>
            <a:r>
              <a:rPr lang="en-US" dirty="0"/>
              <a:t>of the Defendant for a traffic violation </a:t>
            </a:r>
            <a:r>
              <a:rPr lang="en-US" b="1" dirty="0"/>
              <a:t>after leaving the house </a:t>
            </a:r>
            <a:r>
              <a:rPr lang="en-US" dirty="0"/>
              <a:t>and </a:t>
            </a:r>
            <a:r>
              <a:rPr lang="en-US" b="1" dirty="0"/>
              <a:t>smelled marijuana </a:t>
            </a:r>
            <a:r>
              <a:rPr lang="en-US" dirty="0"/>
              <a:t>in the car. </a:t>
            </a:r>
          </a:p>
          <a:p>
            <a:r>
              <a:rPr lang="en-US" dirty="0"/>
              <a:t>Officer then called for a </a:t>
            </a:r>
            <a:r>
              <a:rPr lang="en-US" b="1" dirty="0"/>
              <a:t>K-9 who alerted </a:t>
            </a:r>
            <a:r>
              <a:rPr lang="en-US" dirty="0"/>
              <a:t>on the front of the house</a:t>
            </a:r>
          </a:p>
          <a:p>
            <a:r>
              <a:rPr lang="en-US" dirty="0"/>
              <a:t>Based on all of the info, officers got a </a:t>
            </a:r>
            <a:r>
              <a:rPr lang="en-US" b="1" dirty="0" smtClean="0"/>
              <a:t>warrant</a:t>
            </a:r>
            <a:endParaRPr lang="en-US" b="1" dirty="0"/>
          </a:p>
        </p:txBody>
      </p:sp>
    </p:spTree>
    <p:extLst>
      <p:ext uri="{BB962C8B-B14F-4D97-AF65-F5344CB8AC3E}">
        <p14:creationId xmlns:p14="http://schemas.microsoft.com/office/powerpoint/2010/main" val="2656220927"/>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8000"/>
                </a:solidFill>
                <a:latin typeface="+mn-lt"/>
              </a:rPr>
              <a:t>358 </a:t>
            </a:r>
            <a:r>
              <a:rPr lang="en-US" b="1" dirty="0" smtClean="0">
                <a:solidFill>
                  <a:srgbClr val="008000"/>
                </a:solidFill>
                <a:latin typeface="+mn-lt"/>
              </a:rPr>
              <a:t>Plants </a:t>
            </a:r>
            <a:r>
              <a:rPr lang="en-US" b="1" dirty="0">
                <a:solidFill>
                  <a:srgbClr val="008000"/>
                </a:solidFill>
                <a:latin typeface="+mn-lt"/>
              </a:rPr>
              <a:t>F</a:t>
            </a:r>
            <a:r>
              <a:rPr lang="en-US" b="1" dirty="0" smtClean="0">
                <a:solidFill>
                  <a:srgbClr val="008000"/>
                </a:solidFill>
                <a:latin typeface="+mn-lt"/>
              </a:rPr>
              <a:t>ound </a:t>
            </a:r>
            <a:r>
              <a:rPr lang="en-US" b="1" dirty="0">
                <a:solidFill>
                  <a:srgbClr val="008000"/>
                </a:solidFill>
                <a:latin typeface="+mn-lt"/>
              </a:rPr>
              <a:t>I</a:t>
            </a:r>
            <a:r>
              <a:rPr lang="en-US" b="1" dirty="0" smtClean="0">
                <a:solidFill>
                  <a:srgbClr val="008000"/>
                </a:solidFill>
                <a:latin typeface="+mn-lt"/>
              </a:rPr>
              <a:t>nside</a:t>
            </a:r>
            <a:endParaRPr lang="en-US" b="1" dirty="0">
              <a:solidFill>
                <a:srgbClr val="008000"/>
              </a:solidFill>
              <a:latin typeface="+mn-lt"/>
            </a:endParaRPr>
          </a:p>
        </p:txBody>
      </p:sp>
      <p:pic>
        <p:nvPicPr>
          <p:cNvPr id="4" name="Content Placeholder 3"/>
          <p:cNvPicPr>
            <a:picLocks noGrp="1" noChangeAspect="1"/>
          </p:cNvPicPr>
          <p:nvPr>
            <p:ph idx="1"/>
          </p:nvPr>
        </p:nvPicPr>
        <p:blipFill>
          <a:blip r:embed="rId2"/>
          <a:srcRect t="22413" b="22413"/>
          <a:stretch>
            <a:fillRect/>
          </a:stretch>
        </p:blipFill>
        <p:spPr/>
      </p:pic>
    </p:spTree>
    <p:extLst>
      <p:ext uri="{BB962C8B-B14F-4D97-AF65-F5344CB8AC3E}">
        <p14:creationId xmlns:p14="http://schemas.microsoft.com/office/powerpoint/2010/main" val="30110123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a:t>
            </a:r>
            <a:endParaRPr lang="en-US" dirty="0"/>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ea typeface="Times New Roman" panose="02020603050405020304" pitchFamily="18" charset="0"/>
                <a:cs typeface="Arial" panose="020B0604020202020204" pitchFamily="34" charset="0"/>
              </a:rPr>
              <a:t>Where</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failures</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in</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affidavit</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result</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in</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failure</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to</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allege</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how</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the</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conduct</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cited</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could result</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in</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a</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violation</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of</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law,</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affidavit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fails</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to</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set</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forth</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probable</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cause.</a:t>
            </a:r>
            <a:r>
              <a:rPr lang="en-US" b="1" u="sng" spc="-15" dirty="0">
                <a:latin typeface="Arial" panose="020B0604020202020204" pitchFamily="34" charset="0"/>
                <a:ea typeface="Times New Roman" panose="02020603050405020304" pitchFamily="18" charset="0"/>
                <a:cs typeface="Arial" panose="020B0604020202020204" pitchFamily="34" charset="0"/>
              </a:rPr>
              <a:t> </a:t>
            </a:r>
            <a:endParaRPr lang="en-US" b="1" u="sng" spc="-15" dirty="0" smtClean="0">
              <a:latin typeface="Arial" panose="020B0604020202020204" pitchFamily="34" charset="0"/>
              <a:ea typeface="Times New Roman" panose="02020603050405020304" pitchFamily="18" charset="0"/>
              <a:cs typeface="Arial" panose="020B0604020202020204" pitchFamily="34" charset="0"/>
            </a:endParaRPr>
          </a:p>
          <a:p>
            <a:r>
              <a:rPr lang="en-US" i="1" dirty="0" smtClean="0">
                <a:latin typeface="Arial" panose="020B0604020202020204" pitchFamily="34" charset="0"/>
                <a:ea typeface="Times New Roman" panose="02020603050405020304" pitchFamily="18" charset="0"/>
                <a:cs typeface="Arial" panose="020B0604020202020204" pitchFamily="34" charset="0"/>
              </a:rPr>
              <a:t>Hall</a:t>
            </a:r>
            <a:r>
              <a:rPr lang="en-US" i="1" spc="-15" dirty="0" smtClean="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795 S.W.2d</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195</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Crim.</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1990).</a:t>
            </a:r>
            <a:br>
              <a:rPr lang="en-US" dirty="0">
                <a:latin typeface="Arial" panose="020B0604020202020204" pitchFamily="34" charset="0"/>
                <a:ea typeface="Times New Roman" panose="02020603050405020304" pitchFamily="18" charset="0"/>
                <a:cs typeface="Arial" panose="020B0604020202020204" pitchFamily="34" charset="0"/>
              </a:rPr>
            </a:br>
            <a:endParaRPr lang="en-US" dirty="0"/>
          </a:p>
        </p:txBody>
      </p:sp>
    </p:spTree>
    <p:extLst>
      <p:ext uri="{BB962C8B-B14F-4D97-AF65-F5344CB8AC3E}">
        <p14:creationId xmlns:p14="http://schemas.microsoft.com/office/powerpoint/2010/main" val="1608964071"/>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i="1" dirty="0">
                <a:latin typeface="+mn-lt"/>
              </a:rPr>
              <a:t>State v. </a:t>
            </a:r>
            <a:r>
              <a:rPr lang="en-US" b="1" i="1" dirty="0" err="1" smtClean="0">
                <a:latin typeface="+mn-lt"/>
              </a:rPr>
              <a:t>Cuong</a:t>
            </a:r>
            <a:r>
              <a:rPr lang="en-US" b="1" i="1" dirty="0" smtClean="0">
                <a:latin typeface="+mn-lt"/>
              </a:rPr>
              <a:t> </a:t>
            </a:r>
            <a:r>
              <a:rPr lang="en-US" b="1" i="1" dirty="0" err="1">
                <a:latin typeface="+mn-lt"/>
              </a:rPr>
              <a:t>Phu</a:t>
            </a:r>
            <a:r>
              <a:rPr lang="en-US" b="1" i="1" dirty="0">
                <a:latin typeface="+mn-lt"/>
              </a:rPr>
              <a:t> Le</a:t>
            </a:r>
            <a:r>
              <a:rPr lang="en-US" b="1" dirty="0">
                <a:latin typeface="+mn-lt"/>
              </a:rPr>
              <a:t>, 463 S.W.3d </a:t>
            </a:r>
            <a:r>
              <a:rPr lang="en-US" b="1" dirty="0" smtClean="0">
                <a:latin typeface="+mn-lt"/>
              </a:rPr>
              <a:t>872, (</a:t>
            </a:r>
            <a:r>
              <a:rPr lang="en-US" b="1" dirty="0">
                <a:latin typeface="+mn-lt"/>
              </a:rPr>
              <a:t>Tex. Crim. App. 2015)</a:t>
            </a:r>
            <a:br>
              <a:rPr lang="en-US" b="1" dirty="0">
                <a:latin typeface="+mn-lt"/>
              </a:rPr>
            </a:br>
            <a:endParaRPr lang="en-US" b="1" dirty="0">
              <a:latin typeface="+mn-lt"/>
            </a:endParaRPr>
          </a:p>
        </p:txBody>
      </p:sp>
      <p:sp>
        <p:nvSpPr>
          <p:cNvPr id="3" name="Content Placeholder 2"/>
          <p:cNvSpPr>
            <a:spLocks noGrp="1"/>
          </p:cNvSpPr>
          <p:nvPr>
            <p:ph idx="1"/>
          </p:nvPr>
        </p:nvSpPr>
        <p:spPr/>
        <p:txBody>
          <a:bodyPr>
            <a:normAutofit fontScale="85000" lnSpcReduction="20000"/>
          </a:bodyPr>
          <a:lstStyle/>
          <a:p>
            <a:r>
              <a:rPr lang="en-US" dirty="0" smtClean="0"/>
              <a:t>The Search </a:t>
            </a:r>
            <a:r>
              <a:rPr lang="en-US" dirty="0"/>
              <a:t>warrant affidavit for the residence, </a:t>
            </a:r>
            <a:r>
              <a:rPr lang="en-US" u="sng" dirty="0"/>
              <a:t>minus the drug-dog's alert,</a:t>
            </a:r>
            <a:r>
              <a:rPr lang="en-US" dirty="0"/>
              <a:t> </a:t>
            </a:r>
            <a:r>
              <a:rPr lang="en-US" b="1" u="sng" dirty="0"/>
              <a:t>clearly established probable </a:t>
            </a:r>
            <a:r>
              <a:rPr lang="en-US" b="1" u="sng" dirty="0" smtClean="0"/>
              <a:t>cause</a:t>
            </a:r>
            <a:endParaRPr lang="en-US" b="1" u="sng" dirty="0"/>
          </a:p>
          <a:p>
            <a:r>
              <a:rPr lang="en-US" dirty="0"/>
              <a:t>B</a:t>
            </a:r>
            <a:r>
              <a:rPr lang="en-US" dirty="0" smtClean="0"/>
              <a:t>ecause </a:t>
            </a:r>
            <a:r>
              <a:rPr lang="en-US" dirty="0"/>
              <a:t>the </a:t>
            </a:r>
            <a:r>
              <a:rPr lang="en-US" u="sng" dirty="0"/>
              <a:t>tip came from a </a:t>
            </a:r>
            <a:r>
              <a:rPr lang="en-US" b="1" u="sng" dirty="0"/>
              <a:t>concerned citizen </a:t>
            </a:r>
            <a:r>
              <a:rPr lang="en-US" dirty="0"/>
              <a:t>in good standing in the community, and the </a:t>
            </a:r>
            <a:r>
              <a:rPr lang="en-US" u="sng" dirty="0"/>
              <a:t>citizen's </a:t>
            </a:r>
            <a:r>
              <a:rPr lang="en-US" b="1" u="sng" dirty="0"/>
              <a:t>detailed information</a:t>
            </a:r>
            <a:r>
              <a:rPr lang="en-US" b="1" dirty="0"/>
              <a:t> </a:t>
            </a:r>
            <a:r>
              <a:rPr lang="en-US" dirty="0"/>
              <a:t>was </a:t>
            </a:r>
            <a:r>
              <a:rPr lang="en-US" b="1" u="sng" dirty="0"/>
              <a:t>verified by the officers </a:t>
            </a:r>
            <a:r>
              <a:rPr lang="en-US" dirty="0"/>
              <a:t>over their three-week investigation. </a:t>
            </a:r>
            <a:endParaRPr lang="en-US" dirty="0" smtClean="0"/>
          </a:p>
          <a:p>
            <a:r>
              <a:rPr lang="en-US" dirty="0" smtClean="0"/>
              <a:t>One </a:t>
            </a:r>
            <a:r>
              <a:rPr lang="en-US" dirty="0"/>
              <a:t>officer </a:t>
            </a:r>
            <a:r>
              <a:rPr lang="en-US" u="sng" dirty="0" smtClean="0"/>
              <a:t>verified the </a:t>
            </a:r>
            <a:r>
              <a:rPr lang="en-US" b="1" u="sng" dirty="0" smtClean="0"/>
              <a:t>smell of raw marijuana </a:t>
            </a:r>
            <a:r>
              <a:rPr lang="en-US" dirty="0" smtClean="0"/>
              <a:t>at </a:t>
            </a:r>
            <a:r>
              <a:rPr lang="en-US" dirty="0"/>
              <a:t>the front door of the residence and the other officer </a:t>
            </a:r>
            <a:r>
              <a:rPr lang="en-US" b="1" u="sng" dirty="0"/>
              <a:t>smelled r</a:t>
            </a:r>
            <a:r>
              <a:rPr lang="en-US" b="1" u="sng" dirty="0" smtClean="0"/>
              <a:t>aw </a:t>
            </a:r>
            <a:r>
              <a:rPr lang="en-US" b="1" u="sng" dirty="0"/>
              <a:t>marijuana on defendant's person </a:t>
            </a:r>
            <a:r>
              <a:rPr lang="en-US" dirty="0"/>
              <a:t>and in his car after he saw defendant leave the residence with the suspected marijuana growing operation</a:t>
            </a:r>
            <a:r>
              <a:rPr lang="en-US" dirty="0" smtClean="0"/>
              <a:t>.</a:t>
            </a:r>
            <a:r>
              <a:rPr lang="en-US" dirty="0"/>
              <a:t> </a:t>
            </a:r>
          </a:p>
          <a:p>
            <a:endParaRPr lang="en-US" dirty="0"/>
          </a:p>
        </p:txBody>
      </p:sp>
    </p:spTree>
    <p:extLst>
      <p:ext uri="{BB962C8B-B14F-4D97-AF65-F5344CB8AC3E}">
        <p14:creationId xmlns:p14="http://schemas.microsoft.com/office/powerpoint/2010/main" val="3661322738"/>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i="1" dirty="0">
                <a:latin typeface="Calibri"/>
                <a:ea typeface="ＭＳ Ｐゴシック" charset="0"/>
                <a:cs typeface="Calibri"/>
              </a:rPr>
              <a:t>Florida v. Harris</a:t>
            </a:r>
            <a:r>
              <a:rPr lang="en-US" sz="4000" b="1" dirty="0" smtClean="0">
                <a:latin typeface="Calibri"/>
                <a:ea typeface="ＭＳ Ｐゴシック" charset="0"/>
                <a:cs typeface="Calibri"/>
              </a:rPr>
              <a:t>, </a:t>
            </a:r>
            <a:r>
              <a:rPr lang="en-US" sz="3600" dirty="0" smtClean="0">
                <a:latin typeface="Calibri"/>
                <a:ea typeface="ＭＳ Ｐゴシック" charset="0"/>
                <a:cs typeface="Calibri"/>
              </a:rPr>
              <a:t/>
            </a:r>
            <a:br>
              <a:rPr lang="en-US" sz="3600" dirty="0" smtClean="0">
                <a:latin typeface="Calibri"/>
                <a:ea typeface="ＭＳ Ｐゴシック" charset="0"/>
                <a:cs typeface="Calibri"/>
              </a:rPr>
            </a:br>
            <a:r>
              <a:rPr lang="en-US" sz="3100" dirty="0" smtClean="0">
                <a:latin typeface="Calibri"/>
                <a:ea typeface="ＭＳ Ｐゴシック" charset="0"/>
                <a:cs typeface="Calibri"/>
              </a:rPr>
              <a:t>568 US.___ (2013) </a:t>
            </a:r>
            <a:endParaRPr lang="en-US" sz="3100" dirty="0">
              <a:latin typeface="Calibri"/>
              <a:cs typeface="Calibri"/>
            </a:endParaRPr>
          </a:p>
        </p:txBody>
      </p:sp>
      <p:sp>
        <p:nvSpPr>
          <p:cNvPr id="3" name="Content Placeholder 2"/>
          <p:cNvSpPr>
            <a:spLocks noGrp="1"/>
          </p:cNvSpPr>
          <p:nvPr>
            <p:ph idx="1"/>
          </p:nvPr>
        </p:nvSpPr>
        <p:spPr/>
        <p:txBody>
          <a:bodyPr>
            <a:normAutofit fontScale="92500" lnSpcReduction="10000"/>
          </a:bodyPr>
          <a:lstStyle/>
          <a:p>
            <a:r>
              <a:rPr lang="en-US" dirty="0" smtClean="0"/>
              <a:t>SCOUTS </a:t>
            </a:r>
            <a:r>
              <a:rPr lang="en-US" dirty="0"/>
              <a:t>addressed the </a:t>
            </a:r>
            <a:r>
              <a:rPr lang="en-US" b="1" u="sng" dirty="0"/>
              <a:t>reliability of a dog sniff </a:t>
            </a:r>
            <a:r>
              <a:rPr lang="en-US" dirty="0"/>
              <a:t>by a detection dog trained to identify narcotics, under the specific context of whether law enforcement’s assertions that the dog is trained or certified is sufficient to establish probable cause for a search of a vehicle under the Fourth Amendment. </a:t>
            </a:r>
            <a:r>
              <a:rPr lang="en-US" i="1" dirty="0"/>
              <a:t>Harris</a:t>
            </a:r>
            <a:r>
              <a:rPr lang="en-US" dirty="0"/>
              <a:t> was the first Supreme Court case to </a:t>
            </a:r>
            <a:r>
              <a:rPr lang="en-US" b="1" u="sng" dirty="0"/>
              <a:t>challenge the dog's reliability</a:t>
            </a:r>
            <a:r>
              <a:rPr lang="en-US" dirty="0"/>
              <a:t>, backed by data that asserts that on average, up to 80% of a dog's alerts are wrong.</a:t>
            </a:r>
            <a:endParaRPr lang="en-US" sz="2800" dirty="0"/>
          </a:p>
          <a:p>
            <a:pPr marL="0" indent="0">
              <a:buNone/>
            </a:pPr>
            <a:endParaRPr lang="en-US" dirty="0"/>
          </a:p>
          <a:p>
            <a:endParaRPr lang="en-US" dirty="0"/>
          </a:p>
        </p:txBody>
      </p:sp>
    </p:spTree>
    <p:extLst>
      <p:ext uri="{BB962C8B-B14F-4D97-AF65-F5344CB8AC3E}">
        <p14:creationId xmlns:p14="http://schemas.microsoft.com/office/powerpoint/2010/main" val="1715918853"/>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i="1" dirty="0">
                <a:latin typeface="Calibri"/>
                <a:ea typeface="ＭＳ Ｐゴシック" charset="0"/>
                <a:cs typeface="Calibri"/>
              </a:rPr>
              <a:t>Florida v. Harris</a:t>
            </a:r>
            <a:r>
              <a:rPr lang="en-US" sz="4000" b="1" dirty="0" smtClean="0">
                <a:latin typeface="Calibri"/>
                <a:ea typeface="ＭＳ Ｐゴシック" charset="0"/>
                <a:cs typeface="Calibri"/>
              </a:rPr>
              <a:t>, </a:t>
            </a:r>
            <a:r>
              <a:rPr lang="en-US" sz="3600" dirty="0" smtClean="0">
                <a:latin typeface="Calibri"/>
                <a:ea typeface="ＭＳ Ｐゴシック" charset="0"/>
                <a:cs typeface="Calibri"/>
              </a:rPr>
              <a:t/>
            </a:r>
            <a:br>
              <a:rPr lang="en-US" sz="3600" dirty="0" smtClean="0">
                <a:latin typeface="Calibri"/>
                <a:ea typeface="ＭＳ Ｐゴシック" charset="0"/>
                <a:cs typeface="Calibri"/>
              </a:rPr>
            </a:br>
            <a:r>
              <a:rPr lang="en-US" sz="3100" dirty="0" smtClean="0">
                <a:latin typeface="Calibri"/>
                <a:ea typeface="ＭＳ Ｐゴシック" charset="0"/>
                <a:cs typeface="Calibri"/>
              </a:rPr>
              <a:t>568 US.___ (2013) </a:t>
            </a:r>
            <a:endParaRPr lang="en-US" sz="3100" dirty="0">
              <a:latin typeface="Calibri"/>
              <a:cs typeface="Calibri"/>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r>
              <a:rPr lang="en-US" dirty="0"/>
              <a:t>The Court unanimously held that </a:t>
            </a:r>
            <a:r>
              <a:rPr lang="en-US" b="1" u="sng" dirty="0"/>
              <a:t>if a bona fide organization has certified a dog </a:t>
            </a:r>
            <a:r>
              <a:rPr lang="en-US" dirty="0"/>
              <a:t>after testing his </a:t>
            </a:r>
            <a:r>
              <a:rPr lang="en-US" u="sng" dirty="0"/>
              <a:t>reliability in a controlled setting</a:t>
            </a:r>
            <a:r>
              <a:rPr lang="en-US" dirty="0"/>
              <a:t>, or if the dog has </a:t>
            </a:r>
            <a:r>
              <a:rPr lang="en-US" b="1" u="sng" dirty="0"/>
              <a:t>recently and successfully completed a training </a:t>
            </a:r>
            <a:r>
              <a:rPr lang="en-US" dirty="0"/>
              <a:t>program that evaluated his proficiency, a court can presume (subject to any conflicting evidence offered) that the </a:t>
            </a:r>
            <a:r>
              <a:rPr lang="en-US" b="1" u="sng" dirty="0"/>
              <a:t>dog's alert provides probable cause</a:t>
            </a:r>
            <a:r>
              <a:rPr lang="en-US" dirty="0"/>
              <a:t> to search, using a </a:t>
            </a:r>
            <a:r>
              <a:rPr lang="en-US" b="1" u="sng" dirty="0"/>
              <a:t>"totality-of-the-circumstances</a:t>
            </a:r>
            <a:r>
              <a:rPr lang="en-US" dirty="0"/>
              <a:t>" approach.</a:t>
            </a:r>
            <a:endParaRPr lang="en-US" sz="2800" dirty="0"/>
          </a:p>
          <a:p>
            <a:endParaRPr lang="en-US" dirty="0"/>
          </a:p>
        </p:txBody>
      </p:sp>
    </p:spTree>
    <p:extLst>
      <p:ext uri="{BB962C8B-B14F-4D97-AF65-F5344CB8AC3E}">
        <p14:creationId xmlns:p14="http://schemas.microsoft.com/office/powerpoint/2010/main" val="3097327792"/>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i="1" dirty="0">
                <a:latin typeface="Calibri"/>
                <a:ea typeface="ＭＳ Ｐゴシック" charset="0"/>
                <a:cs typeface="Calibri"/>
              </a:rPr>
              <a:t>Florida v. Harris</a:t>
            </a:r>
            <a:r>
              <a:rPr lang="en-US" sz="4000" b="1" dirty="0" smtClean="0">
                <a:latin typeface="Calibri"/>
                <a:ea typeface="ＭＳ Ｐゴシック" charset="0"/>
                <a:cs typeface="Calibri"/>
              </a:rPr>
              <a:t>, </a:t>
            </a:r>
            <a:r>
              <a:rPr lang="en-US" sz="3600" dirty="0" smtClean="0">
                <a:latin typeface="Calibri"/>
                <a:ea typeface="ＭＳ Ｐゴシック" charset="0"/>
                <a:cs typeface="Calibri"/>
              </a:rPr>
              <a:t/>
            </a:r>
            <a:br>
              <a:rPr lang="en-US" sz="3600" dirty="0" smtClean="0">
                <a:latin typeface="Calibri"/>
                <a:ea typeface="ＭＳ Ｐゴシック" charset="0"/>
                <a:cs typeface="Calibri"/>
              </a:rPr>
            </a:br>
            <a:r>
              <a:rPr lang="en-US" sz="3100" dirty="0" smtClean="0">
                <a:latin typeface="Calibri"/>
                <a:ea typeface="ＭＳ Ｐゴシック" charset="0"/>
                <a:cs typeface="Calibri"/>
              </a:rPr>
              <a:t>568 US.___ (2013) </a:t>
            </a:r>
            <a:endParaRPr lang="en-US" sz="3100" dirty="0">
              <a:latin typeface="Calibri"/>
              <a:cs typeface="Calibri"/>
            </a:endParaRPr>
          </a:p>
        </p:txBody>
      </p:sp>
      <p:sp>
        <p:nvSpPr>
          <p:cNvPr id="3" name="Content Placeholder 2"/>
          <p:cNvSpPr>
            <a:spLocks noGrp="1"/>
          </p:cNvSpPr>
          <p:nvPr>
            <p:ph idx="1"/>
          </p:nvPr>
        </p:nvSpPr>
        <p:spPr/>
        <p:txBody>
          <a:bodyPr>
            <a:normAutofit/>
          </a:bodyPr>
          <a:lstStyle/>
          <a:p>
            <a:pPr marL="0" indent="0">
              <a:buNone/>
            </a:pPr>
            <a:endParaRPr lang="en-US" dirty="0"/>
          </a:p>
          <a:p>
            <a:r>
              <a:rPr lang="en-US" dirty="0" smtClean="0"/>
              <a:t>Most important point,</a:t>
            </a:r>
          </a:p>
          <a:p>
            <a:r>
              <a:rPr lang="en-US" dirty="0" smtClean="0"/>
              <a:t>You can look to the underlying reliability of the K9</a:t>
            </a:r>
            <a:endParaRPr lang="en-US" dirty="0"/>
          </a:p>
          <a:p>
            <a:endParaRPr lang="en-US" dirty="0"/>
          </a:p>
        </p:txBody>
      </p:sp>
    </p:spTree>
    <p:extLst>
      <p:ext uri="{BB962C8B-B14F-4D97-AF65-F5344CB8AC3E}">
        <p14:creationId xmlns:p14="http://schemas.microsoft.com/office/powerpoint/2010/main" val="4210353227"/>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4000" b="1" u="sng">
                <a:latin typeface="Calibri" charset="0"/>
                <a:ea typeface="ＭＳ Ｐゴシック" charset="0"/>
                <a:cs typeface="ＭＳ Ｐゴシック" charset="0"/>
              </a:rPr>
              <a:t>Trained</a:t>
            </a:r>
            <a:r>
              <a:rPr lang="en-US" sz="4000" b="1">
                <a:latin typeface="Calibri" charset="0"/>
                <a:ea typeface="ＭＳ Ｐゴシック" charset="0"/>
                <a:cs typeface="ＭＳ Ｐゴシック" charset="0"/>
              </a:rPr>
              <a:t> Narcotics Detection K-9 Team</a:t>
            </a:r>
          </a:p>
        </p:txBody>
      </p:sp>
      <p:sp>
        <p:nvSpPr>
          <p:cNvPr id="29699" name="Content Placeholder 2"/>
          <p:cNvSpPr>
            <a:spLocks noGrp="1"/>
          </p:cNvSpPr>
          <p:nvPr>
            <p:ph idx="1"/>
          </p:nvPr>
        </p:nvSpPr>
        <p:spPr/>
        <p:txBody>
          <a:bodyPr/>
          <a:lstStyle/>
          <a:p>
            <a:pPr algn="just" eaLnBrk="1" hangingPunct="1"/>
            <a:r>
              <a:rPr lang="en-US">
                <a:latin typeface="Calibri" charset="0"/>
                <a:ea typeface="ＭＳ Ｐゴシック" charset="0"/>
                <a:cs typeface="ＭＳ Ｐゴシック" charset="0"/>
              </a:rPr>
              <a:t>The K-9 alert must be </a:t>
            </a:r>
            <a:r>
              <a:rPr lang="en-US" u="sng">
                <a:latin typeface="Calibri" charset="0"/>
                <a:ea typeface="ＭＳ Ｐゴシック" charset="0"/>
                <a:cs typeface="ＭＳ Ｐゴシック" charset="0"/>
              </a:rPr>
              <a:t>sufficiently reliable </a:t>
            </a:r>
            <a:r>
              <a:rPr lang="en-US">
                <a:latin typeface="Calibri" charset="0"/>
                <a:ea typeface="ＭＳ Ｐゴシック" charset="0"/>
                <a:cs typeface="ＭＳ Ｐゴシック" charset="0"/>
              </a:rPr>
              <a:t>to </a:t>
            </a:r>
            <a:r>
              <a:rPr lang="en-US" u="sng">
                <a:latin typeface="Calibri" charset="0"/>
                <a:ea typeface="ＭＳ Ｐゴシック" charset="0"/>
                <a:cs typeface="ＭＳ Ｐゴシック" charset="0"/>
              </a:rPr>
              <a:t>provide probable cause </a:t>
            </a:r>
            <a:r>
              <a:rPr lang="en-US">
                <a:latin typeface="Calibri" charset="0"/>
                <a:ea typeface="ＭＳ Ｐゴシック" charset="0"/>
                <a:cs typeface="ＭＳ Ｐゴシック" charset="0"/>
              </a:rPr>
              <a:t>to conduct the search.</a:t>
            </a:r>
          </a:p>
          <a:p>
            <a:pPr algn="just" eaLnBrk="1" hangingPunct="1"/>
            <a:r>
              <a:rPr lang="en-US">
                <a:latin typeface="Calibri" charset="0"/>
                <a:ea typeface="ＭＳ Ｐゴシック" charset="0"/>
                <a:cs typeface="ＭＳ Ｐゴシック" charset="0"/>
              </a:rPr>
              <a:t>Therefore, the Hander </a:t>
            </a:r>
            <a:r>
              <a:rPr lang="en-US" u="sng">
                <a:latin typeface="Calibri" charset="0"/>
                <a:ea typeface="ＭＳ Ｐゴシック" charset="0"/>
                <a:cs typeface="ＭＳ Ｐゴシック" charset="0"/>
              </a:rPr>
              <a:t>and</a:t>
            </a:r>
            <a:r>
              <a:rPr lang="en-US">
                <a:latin typeface="Calibri" charset="0"/>
                <a:ea typeface="ＭＳ Ｐゴシック" charset="0"/>
                <a:cs typeface="ＭＳ Ｐゴシック" charset="0"/>
              </a:rPr>
              <a:t> the Dog must have received proper training  and  be current in that training.</a:t>
            </a:r>
          </a:p>
          <a:p>
            <a:pPr algn="just" eaLnBrk="1" hangingPunct="1"/>
            <a:r>
              <a:rPr lang="en-US">
                <a:latin typeface="Calibri" charset="0"/>
                <a:ea typeface="ＭＳ Ｐゴシック" charset="0"/>
                <a:cs typeface="ＭＳ Ｐゴシック" charset="0"/>
              </a:rPr>
              <a:t>Testimony and records must support proper training.</a:t>
            </a:r>
          </a:p>
        </p:txBody>
      </p:sp>
    </p:spTree>
    <p:extLst>
      <p:ext uri="{BB962C8B-B14F-4D97-AF65-F5344CB8AC3E}">
        <p14:creationId xmlns:p14="http://schemas.microsoft.com/office/powerpoint/2010/main" val="2488033396"/>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4000" b="1" u="sng">
                <a:latin typeface="Calibri" charset="0"/>
                <a:ea typeface="ＭＳ Ｐゴシック" charset="0"/>
                <a:cs typeface="ＭＳ Ｐゴシック" charset="0"/>
              </a:rPr>
              <a:t>Trained</a:t>
            </a:r>
            <a:r>
              <a:rPr lang="en-US" sz="4000" b="1">
                <a:latin typeface="Calibri" charset="0"/>
                <a:ea typeface="ＭＳ Ｐゴシック" charset="0"/>
                <a:cs typeface="ＭＳ Ｐゴシック" charset="0"/>
              </a:rPr>
              <a:t> Narcotics Detection K-9 Team</a:t>
            </a:r>
          </a:p>
        </p:txBody>
      </p:sp>
      <p:sp>
        <p:nvSpPr>
          <p:cNvPr id="30723" name="Content Placeholder 2"/>
          <p:cNvSpPr>
            <a:spLocks noGrp="1"/>
          </p:cNvSpPr>
          <p:nvPr>
            <p:ph idx="1"/>
          </p:nvPr>
        </p:nvSpPr>
        <p:spPr/>
        <p:txBody>
          <a:bodyPr/>
          <a:lstStyle/>
          <a:p>
            <a:pPr eaLnBrk="1" hangingPunct="1">
              <a:lnSpc>
                <a:spcPct val="80000"/>
              </a:lnSpc>
            </a:pPr>
            <a:r>
              <a:rPr lang="en-US" sz="3000">
                <a:latin typeface="Calibri" charset="0"/>
                <a:ea typeface="ＭＳ Ｐゴシック" charset="0"/>
                <a:cs typeface="ＭＳ Ｐゴシック" charset="0"/>
              </a:rPr>
              <a:t>Remember FRE 702 </a:t>
            </a:r>
            <a:r>
              <a:rPr lang="en-US" sz="3000" i="1">
                <a:latin typeface="Calibri" charset="0"/>
                <a:ea typeface="ＭＳ Ｐゴシック" charset="0"/>
                <a:cs typeface="ＭＳ Ｐゴシック" charset="0"/>
              </a:rPr>
              <a:t>Expert requirements.</a:t>
            </a:r>
          </a:p>
          <a:p>
            <a:pPr eaLnBrk="1" hangingPunct="1">
              <a:lnSpc>
                <a:spcPct val="80000"/>
              </a:lnSpc>
            </a:pPr>
            <a:r>
              <a:rPr lang="en-US" sz="3000">
                <a:latin typeface="Calibri" charset="0"/>
                <a:ea typeface="ＭＳ Ｐゴシック" charset="0"/>
                <a:cs typeface="ＭＳ Ｐゴシック" charset="0"/>
              </a:rPr>
              <a:t>The </a:t>
            </a:r>
            <a:r>
              <a:rPr lang="en-US" sz="3000" u="sng">
                <a:latin typeface="Calibri" charset="0"/>
                <a:ea typeface="ＭＳ Ｐゴシック" charset="0"/>
                <a:cs typeface="ＭＳ Ｐゴシック" charset="0"/>
              </a:rPr>
              <a:t>training that officers receive varies </a:t>
            </a:r>
            <a:r>
              <a:rPr lang="en-US" sz="3000">
                <a:latin typeface="Calibri" charset="0"/>
                <a:ea typeface="ＭＳ Ｐゴシック" charset="0"/>
                <a:cs typeface="ＭＳ Ｐゴシック" charset="0"/>
              </a:rPr>
              <a:t>greatly from department to department.</a:t>
            </a:r>
          </a:p>
          <a:p>
            <a:pPr eaLnBrk="1" hangingPunct="1">
              <a:lnSpc>
                <a:spcPct val="80000"/>
              </a:lnSpc>
            </a:pPr>
            <a:r>
              <a:rPr lang="en-US" sz="3000">
                <a:latin typeface="Calibri" charset="0"/>
                <a:ea typeface="ＭＳ Ｐゴシック" charset="0"/>
                <a:cs typeface="ＭＳ Ｐゴシック" charset="0"/>
              </a:rPr>
              <a:t>The </a:t>
            </a:r>
            <a:r>
              <a:rPr lang="en-US" sz="3000" u="sng">
                <a:latin typeface="Calibri" charset="0"/>
                <a:ea typeface="ＭＳ Ｐゴシック" charset="0"/>
                <a:cs typeface="ＭＳ Ｐゴシック" charset="0"/>
              </a:rPr>
              <a:t>training records </a:t>
            </a:r>
            <a:r>
              <a:rPr lang="en-US" sz="3000">
                <a:latin typeface="Calibri" charset="0"/>
                <a:ea typeface="ＭＳ Ｐゴシック" charset="0"/>
                <a:cs typeface="ＭＳ Ｐゴシック" charset="0"/>
              </a:rPr>
              <a:t>for the K-9 should be </a:t>
            </a:r>
            <a:r>
              <a:rPr lang="en-US" sz="3000" u="sng">
                <a:latin typeface="Calibri" charset="0"/>
                <a:ea typeface="ＭＳ Ｐゴシック" charset="0"/>
                <a:cs typeface="ＭＳ Ｐゴシック" charset="0"/>
              </a:rPr>
              <a:t>extensive and detailed</a:t>
            </a:r>
            <a:r>
              <a:rPr lang="en-US" sz="3000">
                <a:latin typeface="Calibri" charset="0"/>
                <a:ea typeface="ＭＳ Ｐゴシック" charset="0"/>
                <a:cs typeface="ＭＳ Ｐゴシック" charset="0"/>
              </a:rPr>
              <a:t>.</a:t>
            </a:r>
          </a:p>
          <a:p>
            <a:pPr eaLnBrk="1" hangingPunct="1">
              <a:lnSpc>
                <a:spcPct val="80000"/>
              </a:lnSpc>
            </a:pPr>
            <a:r>
              <a:rPr lang="en-US" sz="3000">
                <a:latin typeface="Calibri" charset="0"/>
                <a:ea typeface="ＭＳ Ｐゴシック" charset="0"/>
                <a:cs typeface="ＭＳ Ｐゴシック" charset="0"/>
              </a:rPr>
              <a:t>The training records should include a </a:t>
            </a:r>
            <a:r>
              <a:rPr lang="en-US" sz="3000" u="sng">
                <a:latin typeface="Calibri" charset="0"/>
                <a:ea typeface="ＭＳ Ｐゴシック" charset="0"/>
                <a:cs typeface="ＭＳ Ｐゴシック" charset="0"/>
              </a:rPr>
              <a:t>log of every training session </a:t>
            </a:r>
            <a:r>
              <a:rPr lang="en-US" sz="3000">
                <a:latin typeface="Calibri" charset="0"/>
                <a:ea typeface="ＭＳ Ｐゴシック" charset="0"/>
                <a:cs typeface="ＭＳ Ｐゴシック" charset="0"/>
              </a:rPr>
              <a:t>as well as </a:t>
            </a:r>
            <a:r>
              <a:rPr lang="en-US" sz="3000" u="sng">
                <a:latin typeface="Calibri" charset="0"/>
                <a:ea typeface="ＭＳ Ｐゴシック" charset="0"/>
                <a:cs typeface="ＭＳ Ｐゴシック" charset="0"/>
              </a:rPr>
              <a:t>every use of the dog </a:t>
            </a:r>
            <a:r>
              <a:rPr lang="en-US" sz="3000">
                <a:latin typeface="Calibri" charset="0"/>
                <a:ea typeface="ＭＳ Ｐゴシック" charset="0"/>
                <a:cs typeface="ＭＳ Ｐゴシック" charset="0"/>
              </a:rPr>
              <a:t>in the field.</a:t>
            </a:r>
          </a:p>
          <a:p>
            <a:pPr eaLnBrk="1" hangingPunct="1">
              <a:lnSpc>
                <a:spcPct val="80000"/>
              </a:lnSpc>
            </a:pPr>
            <a:r>
              <a:rPr lang="en-US" sz="3000">
                <a:latin typeface="Calibri" charset="0"/>
                <a:ea typeface="ＭＳ Ｐゴシック" charset="0"/>
                <a:cs typeface="ＭＳ Ｐゴシック" charset="0"/>
              </a:rPr>
              <a:t>K-9s should receive a minimum of </a:t>
            </a:r>
            <a:r>
              <a:rPr lang="en-US" sz="3000" u="sng">
                <a:latin typeface="Calibri" charset="0"/>
                <a:ea typeface="ＭＳ Ｐゴシック" charset="0"/>
                <a:cs typeface="ＭＳ Ｐゴシック" charset="0"/>
              </a:rPr>
              <a:t>4 hours </a:t>
            </a:r>
            <a:r>
              <a:rPr lang="en-US" sz="3000">
                <a:latin typeface="Calibri" charset="0"/>
                <a:ea typeface="ＭＳ Ｐゴシック" charset="0"/>
                <a:cs typeface="ＭＳ Ｐゴシック" charset="0"/>
              </a:rPr>
              <a:t>training per week.</a:t>
            </a:r>
          </a:p>
        </p:txBody>
      </p:sp>
    </p:spTree>
    <p:extLst>
      <p:ext uri="{BB962C8B-B14F-4D97-AF65-F5344CB8AC3E}">
        <p14:creationId xmlns:p14="http://schemas.microsoft.com/office/powerpoint/2010/main" val="4136903261"/>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z="4000" b="1" u="sng">
                <a:latin typeface="Calibri" charset="0"/>
                <a:ea typeface="ＭＳ Ｐゴシック" charset="0"/>
                <a:cs typeface="ＭＳ Ｐゴシック" charset="0"/>
              </a:rPr>
              <a:t>Trained</a:t>
            </a:r>
            <a:r>
              <a:rPr lang="en-US" sz="4000" b="1">
                <a:latin typeface="Calibri" charset="0"/>
                <a:ea typeface="ＭＳ Ｐゴシック" charset="0"/>
                <a:cs typeface="ＭＳ Ｐゴシック" charset="0"/>
              </a:rPr>
              <a:t> Narcotics Detection K-9 Team</a:t>
            </a:r>
          </a:p>
        </p:txBody>
      </p:sp>
      <p:sp>
        <p:nvSpPr>
          <p:cNvPr id="31747" name="Content Placeholder 2"/>
          <p:cNvSpPr>
            <a:spLocks noGrp="1"/>
          </p:cNvSpPr>
          <p:nvPr>
            <p:ph idx="1"/>
          </p:nvPr>
        </p:nvSpPr>
        <p:spPr/>
        <p:txBody>
          <a:bodyPr/>
          <a:lstStyle/>
          <a:p>
            <a:pPr eaLnBrk="1" hangingPunct="1"/>
            <a:r>
              <a:rPr lang="en-US" u="sng">
                <a:latin typeface="Calibri" charset="0"/>
                <a:ea typeface="ＭＳ Ｐゴシック" charset="0"/>
                <a:cs typeface="ＭＳ Ｐゴシック" charset="0"/>
              </a:rPr>
              <a:t>The dog </a:t>
            </a:r>
            <a:r>
              <a:rPr lang="en-US" b="1" u="sng">
                <a:latin typeface="Calibri" charset="0"/>
                <a:ea typeface="ＭＳ Ｐゴシック" charset="0"/>
                <a:cs typeface="ＭＳ Ｐゴシック" charset="0"/>
              </a:rPr>
              <a:t>must</a:t>
            </a:r>
            <a:r>
              <a:rPr lang="en-US" u="sng">
                <a:latin typeface="Calibri" charset="0"/>
                <a:ea typeface="ＭＳ Ｐゴシック" charset="0"/>
                <a:cs typeface="ＭＳ Ｐゴシック" charset="0"/>
              </a:rPr>
              <a:t> be trained, certified and reliable. </a:t>
            </a:r>
            <a:r>
              <a:rPr lang="en-US">
                <a:latin typeface="Calibri" charset="0"/>
                <a:ea typeface="ＭＳ Ｐゴシック" charset="0"/>
                <a:cs typeface="ＭＳ Ｐゴシック" charset="0"/>
              </a:rPr>
              <a:t>The dog does not have to be 100% accurate or perfect. The courts have recognized the fact that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false responses</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false positives</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or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false alerts</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occur and </a:t>
            </a:r>
            <a:r>
              <a:rPr lang="en-US" b="1">
                <a:latin typeface="Calibri" charset="0"/>
                <a:ea typeface="ＭＳ Ｐゴシック" charset="0"/>
                <a:cs typeface="ＭＳ Ｐゴシック" charset="0"/>
              </a:rPr>
              <a:t>dogs can be as low as 54% accurate.</a:t>
            </a:r>
            <a:r>
              <a:rPr lang="en-US">
                <a:latin typeface="Calibri" charset="0"/>
                <a:ea typeface="ＭＳ Ｐゴシック" charset="0"/>
                <a:cs typeface="ＭＳ Ｐゴシック" charset="0"/>
              </a:rPr>
              <a:t> </a:t>
            </a:r>
            <a:r>
              <a:rPr lang="en-US" i="1">
                <a:latin typeface="Calibri" charset="0"/>
                <a:ea typeface="ＭＳ Ｐゴシック" charset="0"/>
                <a:cs typeface="ＭＳ Ｐゴシック" charset="0"/>
              </a:rPr>
              <a:t>United States v Cedano-Arellano</a:t>
            </a:r>
            <a:r>
              <a:rPr lang="en-US">
                <a:latin typeface="Calibri" charset="0"/>
                <a:ea typeface="ＭＳ Ｐゴシック" charset="0"/>
                <a:cs typeface="ＭＳ Ｐゴシック" charset="0"/>
              </a:rPr>
              <a:t>, 332 F. 3d 568 (9</a:t>
            </a:r>
            <a:r>
              <a:rPr lang="en-US" baseline="30000">
                <a:latin typeface="Calibri" charset="0"/>
                <a:ea typeface="ＭＳ Ｐゴシック" charset="0"/>
                <a:cs typeface="ＭＳ Ｐゴシック" charset="0"/>
              </a:rPr>
              <a:t>th</a:t>
            </a:r>
            <a:r>
              <a:rPr lang="en-US">
                <a:latin typeface="Calibri" charset="0"/>
                <a:ea typeface="ＭＳ Ｐゴシック" charset="0"/>
                <a:cs typeface="ＭＳ Ｐゴシック" charset="0"/>
              </a:rPr>
              <a:t> Cir 2003)</a:t>
            </a:r>
          </a:p>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621657265"/>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z="4000" b="1" u="sng">
                <a:latin typeface="Calibri" charset="0"/>
                <a:ea typeface="ＭＳ Ｐゴシック" charset="0"/>
                <a:cs typeface="ＭＳ Ｐゴシック" charset="0"/>
              </a:rPr>
              <a:t>Trained</a:t>
            </a:r>
            <a:r>
              <a:rPr lang="en-US" sz="4000" b="1">
                <a:latin typeface="Calibri" charset="0"/>
                <a:ea typeface="ＭＳ Ｐゴシック" charset="0"/>
                <a:cs typeface="ＭＳ Ｐゴシック" charset="0"/>
              </a:rPr>
              <a:t> Narcotics Detection K-9 Team</a:t>
            </a:r>
          </a:p>
        </p:txBody>
      </p:sp>
      <p:sp>
        <p:nvSpPr>
          <p:cNvPr id="32771" name="Content Placeholder 2"/>
          <p:cNvSpPr>
            <a:spLocks noGrp="1"/>
          </p:cNvSpPr>
          <p:nvPr>
            <p:ph idx="1"/>
          </p:nvPr>
        </p:nvSpPr>
        <p:spPr/>
        <p:txBody>
          <a:bodyPr/>
          <a:lstStyle/>
          <a:p>
            <a:pPr eaLnBrk="1" hangingPunct="1">
              <a:lnSpc>
                <a:spcPct val="80000"/>
              </a:lnSpc>
            </a:pPr>
            <a:r>
              <a:rPr lang="en-US" sz="3000">
                <a:latin typeface="Calibri" charset="0"/>
                <a:ea typeface="ＭＳ Ｐゴシック" charset="0"/>
                <a:cs typeface="ＭＳ Ｐゴシック" charset="0"/>
              </a:rPr>
              <a:t>While the vast majority of cases in most jurisdictions simply require a showing that the dog was </a:t>
            </a:r>
            <a:r>
              <a:rPr lang="ja-JP" altLang="en-US" sz="3000">
                <a:latin typeface="Calibri" charset="0"/>
                <a:ea typeface="ＭＳ Ｐゴシック" charset="0"/>
                <a:cs typeface="ＭＳ Ｐゴシック" charset="0"/>
              </a:rPr>
              <a:t>“</a:t>
            </a:r>
            <a:r>
              <a:rPr lang="en-US" sz="3000">
                <a:latin typeface="Calibri" charset="0"/>
                <a:ea typeface="ＭＳ Ｐゴシック" charset="0"/>
                <a:cs typeface="ＭＳ Ｐゴシック" charset="0"/>
              </a:rPr>
              <a:t>trained,</a:t>
            </a:r>
            <a:r>
              <a:rPr lang="ja-JP" altLang="en-US" sz="3000">
                <a:latin typeface="Calibri" charset="0"/>
                <a:ea typeface="ＭＳ Ｐゴシック" charset="0"/>
                <a:cs typeface="ＭＳ Ｐゴシック" charset="0"/>
              </a:rPr>
              <a:t>”</a:t>
            </a:r>
            <a:r>
              <a:rPr lang="en-US" sz="3000">
                <a:latin typeface="Calibri" charset="0"/>
                <a:ea typeface="ＭＳ Ｐゴシック" charset="0"/>
                <a:cs typeface="ＭＳ Ｐゴシック" charset="0"/>
              </a:rPr>
              <a:t> the following issue can provide fertile ground for cross-examination of the officer regarding the sufficiency of training:</a:t>
            </a:r>
          </a:p>
          <a:p>
            <a:pPr eaLnBrk="1" hangingPunct="1">
              <a:lnSpc>
                <a:spcPct val="80000"/>
              </a:lnSpc>
            </a:pPr>
            <a:r>
              <a:rPr lang="en-US" sz="3000">
                <a:latin typeface="Calibri" charset="0"/>
                <a:ea typeface="ＭＳ Ｐゴシック" charset="0"/>
                <a:cs typeface="ＭＳ Ｐゴシック" charset="0"/>
              </a:rPr>
              <a:t>Type of training.</a:t>
            </a:r>
          </a:p>
          <a:p>
            <a:pPr eaLnBrk="1" hangingPunct="1">
              <a:lnSpc>
                <a:spcPct val="80000"/>
              </a:lnSpc>
            </a:pPr>
            <a:r>
              <a:rPr lang="en-US" sz="3000">
                <a:latin typeface="Calibri" charset="0"/>
                <a:ea typeface="ＭＳ Ｐゴシック" charset="0"/>
                <a:cs typeface="ＭＳ Ｐゴシック" charset="0"/>
              </a:rPr>
              <a:t>Duration of training.</a:t>
            </a:r>
          </a:p>
          <a:p>
            <a:pPr eaLnBrk="1" hangingPunct="1">
              <a:lnSpc>
                <a:spcPct val="80000"/>
              </a:lnSpc>
            </a:pPr>
            <a:r>
              <a:rPr lang="en-US" sz="3000">
                <a:latin typeface="Calibri" charset="0"/>
                <a:ea typeface="ＭＳ Ｐゴシック" charset="0"/>
                <a:cs typeface="ＭＳ Ｐゴシック" charset="0"/>
              </a:rPr>
              <a:t>Date of last training.</a:t>
            </a:r>
          </a:p>
          <a:p>
            <a:pPr eaLnBrk="1" hangingPunct="1">
              <a:lnSpc>
                <a:spcPct val="80000"/>
              </a:lnSpc>
            </a:pPr>
            <a:r>
              <a:rPr lang="en-US" sz="3000">
                <a:latin typeface="Calibri" charset="0"/>
                <a:ea typeface="ＭＳ Ｐゴシック" charset="0"/>
                <a:cs typeface="ＭＳ Ｐゴシック" charset="0"/>
              </a:rPr>
              <a:t>Ability of officer to explain training.</a:t>
            </a:r>
          </a:p>
          <a:p>
            <a:pPr eaLnBrk="1" hangingPunct="1">
              <a:lnSpc>
                <a:spcPct val="80000"/>
              </a:lnSpc>
            </a:pPr>
            <a:r>
              <a:rPr lang="en-US" sz="3000">
                <a:latin typeface="Calibri" charset="0"/>
                <a:ea typeface="ＭＳ Ｐゴシック" charset="0"/>
                <a:cs typeface="ＭＳ Ｐゴシック" charset="0"/>
              </a:rPr>
              <a:t>Relevancy of training to actual field use.</a:t>
            </a:r>
          </a:p>
        </p:txBody>
      </p:sp>
    </p:spTree>
    <p:extLst>
      <p:ext uri="{BB962C8B-B14F-4D97-AF65-F5344CB8AC3E}">
        <p14:creationId xmlns:p14="http://schemas.microsoft.com/office/powerpoint/2010/main" val="3077766195"/>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r>
              <a:rPr lang="en-US" sz="4000" b="1">
                <a:latin typeface="Calibri" charset="0"/>
                <a:ea typeface="ＭＳ Ｐゴシック" charset="0"/>
                <a:cs typeface="ＭＳ Ｐゴシック" charset="0"/>
              </a:rPr>
              <a:t>Discovery of K-9 Training and Certification Materials</a:t>
            </a:r>
          </a:p>
        </p:txBody>
      </p:sp>
      <p:sp>
        <p:nvSpPr>
          <p:cNvPr id="38915" name="Content Placeholder 2"/>
          <p:cNvSpPr>
            <a:spLocks noGrp="1"/>
          </p:cNvSpPr>
          <p:nvPr>
            <p:ph idx="1"/>
          </p:nvPr>
        </p:nvSpPr>
        <p:spPr/>
        <p:txBody>
          <a:bodyPr/>
          <a:lstStyle/>
          <a:p>
            <a:pPr eaLnBrk="1" hangingPunct="1">
              <a:lnSpc>
                <a:spcPct val="80000"/>
              </a:lnSpc>
            </a:pPr>
            <a:r>
              <a:rPr lang="en-US" sz="2200">
                <a:latin typeface="Calibri" charset="0"/>
                <a:ea typeface="ＭＳ Ｐゴシック" charset="0"/>
                <a:cs typeface="ＭＳ Ｐゴシック" charset="0"/>
              </a:rPr>
              <a:t>The following should be discovered: </a:t>
            </a:r>
          </a:p>
          <a:p>
            <a:pPr eaLnBrk="1" hangingPunct="1">
              <a:lnSpc>
                <a:spcPct val="80000"/>
              </a:lnSpc>
            </a:pPr>
            <a:r>
              <a:rPr lang="en-US" sz="2200">
                <a:latin typeface="Calibri" charset="0"/>
                <a:ea typeface="ＭＳ Ｐゴシック" charset="0"/>
                <a:cs typeface="ＭＳ Ｐゴシック" charset="0"/>
              </a:rPr>
              <a:t>1. Verification that the canine was trained to detect the </a:t>
            </a:r>
            <a:r>
              <a:rPr lang="en-US" sz="2200" u="sng">
                <a:latin typeface="Calibri" charset="0"/>
                <a:ea typeface="ＭＳ Ｐゴシック" charset="0"/>
                <a:cs typeface="ＭＳ Ｐゴシック" charset="0"/>
              </a:rPr>
              <a:t>odors for the particular drug.</a:t>
            </a:r>
          </a:p>
          <a:p>
            <a:pPr eaLnBrk="1" hangingPunct="1">
              <a:lnSpc>
                <a:spcPct val="80000"/>
              </a:lnSpc>
            </a:pPr>
            <a:r>
              <a:rPr lang="en-US" sz="2200">
                <a:latin typeface="Calibri" charset="0"/>
                <a:ea typeface="ＭＳ Ｐゴシック" charset="0"/>
                <a:cs typeface="ＭＳ Ｐゴシック" charset="0"/>
              </a:rPr>
              <a:t>2. Verification of the canine</a:t>
            </a:r>
            <a:r>
              <a:rPr lang="ja-JP" altLang="en-US" sz="2200">
                <a:latin typeface="Calibri" charset="0"/>
                <a:ea typeface="ＭＳ Ｐゴシック" charset="0"/>
                <a:cs typeface="ＭＳ Ｐゴシック" charset="0"/>
              </a:rPr>
              <a:t>’</a:t>
            </a:r>
            <a:r>
              <a:rPr lang="en-US" sz="2200">
                <a:latin typeface="Calibri" charset="0"/>
                <a:ea typeface="ＭＳ Ｐゴシック" charset="0"/>
                <a:cs typeface="ＭＳ Ｐゴシック" charset="0"/>
              </a:rPr>
              <a:t>s </a:t>
            </a:r>
            <a:r>
              <a:rPr lang="en-US" sz="2200" u="sng">
                <a:latin typeface="Calibri" charset="0"/>
                <a:ea typeface="ＭＳ Ｐゴシック" charset="0"/>
                <a:cs typeface="ＭＳ Ｐゴシック" charset="0"/>
              </a:rPr>
              <a:t>success rate.</a:t>
            </a:r>
          </a:p>
          <a:p>
            <a:pPr eaLnBrk="1" hangingPunct="1">
              <a:lnSpc>
                <a:spcPct val="80000"/>
              </a:lnSpc>
            </a:pPr>
            <a:r>
              <a:rPr lang="en-US" sz="2200">
                <a:latin typeface="Calibri" charset="0"/>
                <a:ea typeface="ＭＳ Ｐゴシック" charset="0"/>
                <a:cs typeface="ＭＳ Ｐゴシック" charset="0"/>
              </a:rPr>
              <a:t>3. The </a:t>
            </a:r>
            <a:r>
              <a:rPr lang="en-US" sz="2200" u="sng">
                <a:latin typeface="Calibri" charset="0"/>
                <a:ea typeface="ＭＳ Ｐゴシック" charset="0"/>
                <a:cs typeface="ＭＳ Ｐゴシック" charset="0"/>
              </a:rPr>
              <a:t>method </a:t>
            </a:r>
            <a:r>
              <a:rPr lang="en-US" sz="2200">
                <a:latin typeface="Calibri" charset="0"/>
                <a:ea typeface="ＭＳ Ｐゴシック" charset="0"/>
                <a:cs typeface="ＭＳ Ｐゴシック" charset="0"/>
              </a:rPr>
              <a:t>used to train the canine to indicate an alert.</a:t>
            </a:r>
          </a:p>
          <a:p>
            <a:pPr eaLnBrk="1" hangingPunct="1">
              <a:lnSpc>
                <a:spcPct val="80000"/>
              </a:lnSpc>
            </a:pPr>
            <a:r>
              <a:rPr lang="en-US" sz="2200">
                <a:latin typeface="Calibri" charset="0"/>
                <a:ea typeface="ＭＳ Ｐゴシック" charset="0"/>
                <a:cs typeface="ＭＳ Ｐゴシック" charset="0"/>
              </a:rPr>
              <a:t>4. The </a:t>
            </a:r>
            <a:r>
              <a:rPr lang="en-US" sz="2200" u="sng">
                <a:latin typeface="Calibri" charset="0"/>
                <a:ea typeface="ＭＳ Ｐゴシック" charset="0"/>
                <a:cs typeface="ＭＳ Ｐゴシック" charset="0"/>
              </a:rPr>
              <a:t>type </a:t>
            </a:r>
            <a:r>
              <a:rPr lang="en-US" sz="2200">
                <a:latin typeface="Calibri" charset="0"/>
                <a:ea typeface="ＭＳ Ｐゴシック" charset="0"/>
                <a:cs typeface="ＭＳ Ｐゴシック" charset="0"/>
              </a:rPr>
              <a:t>of alert used.</a:t>
            </a:r>
          </a:p>
          <a:p>
            <a:pPr eaLnBrk="1" hangingPunct="1">
              <a:lnSpc>
                <a:spcPct val="80000"/>
              </a:lnSpc>
            </a:pPr>
            <a:r>
              <a:rPr lang="en-US" sz="2200">
                <a:latin typeface="Calibri" charset="0"/>
                <a:ea typeface="ＭＳ Ｐゴシック" charset="0"/>
                <a:cs typeface="ＭＳ Ｐゴシック" charset="0"/>
              </a:rPr>
              <a:t>5. A </a:t>
            </a:r>
            <a:r>
              <a:rPr lang="en-US" sz="2200" u="sng">
                <a:latin typeface="Calibri" charset="0"/>
                <a:ea typeface="ＭＳ Ｐゴシック" charset="0"/>
                <a:cs typeface="ＭＳ Ｐゴシック" charset="0"/>
              </a:rPr>
              <a:t>statement </a:t>
            </a:r>
            <a:r>
              <a:rPr lang="en-US" sz="2200">
                <a:latin typeface="Calibri" charset="0"/>
                <a:ea typeface="ＭＳ Ｐゴシック" charset="0"/>
                <a:cs typeface="ＭＳ Ｐゴシック" charset="0"/>
              </a:rPr>
              <a:t>showing that the canine </a:t>
            </a:r>
            <a:r>
              <a:rPr lang="en-US" sz="2200" u="sng">
                <a:latin typeface="Calibri" charset="0"/>
                <a:ea typeface="ＭＳ Ｐゴシック" charset="0"/>
                <a:cs typeface="ＭＳ Ｐゴシック" charset="0"/>
              </a:rPr>
              <a:t>positively alerted </a:t>
            </a:r>
            <a:r>
              <a:rPr lang="en-US" sz="2200">
                <a:latin typeface="Calibri" charset="0"/>
                <a:ea typeface="ＭＳ Ｐゴシック" charset="0"/>
                <a:cs typeface="ＭＳ Ｐゴシック" charset="0"/>
              </a:rPr>
              <a:t>to the presence of narcotics in the proper fashion.</a:t>
            </a:r>
          </a:p>
          <a:p>
            <a:pPr eaLnBrk="1" hangingPunct="1">
              <a:lnSpc>
                <a:spcPct val="80000"/>
              </a:lnSpc>
            </a:pPr>
            <a:r>
              <a:rPr lang="en-US" sz="2200">
                <a:latin typeface="Calibri" charset="0"/>
                <a:ea typeface="ＭＳ Ｐゴシック" charset="0"/>
                <a:cs typeface="ＭＳ Ｐゴシック" charset="0"/>
              </a:rPr>
              <a:t>6. </a:t>
            </a:r>
            <a:r>
              <a:rPr lang="en-US" sz="2200" u="sng">
                <a:latin typeface="Calibri" charset="0"/>
                <a:ea typeface="ＭＳ Ｐゴシック" charset="0"/>
                <a:cs typeface="ＭＳ Ｐゴシック" charset="0"/>
              </a:rPr>
              <a:t>Proof </a:t>
            </a:r>
            <a:r>
              <a:rPr lang="en-US" sz="2200">
                <a:latin typeface="Calibri" charset="0"/>
                <a:ea typeface="ＭＳ Ｐゴシック" charset="0"/>
                <a:cs typeface="ＭＳ Ｐゴシック" charset="0"/>
              </a:rPr>
              <a:t>of the canine</a:t>
            </a:r>
            <a:r>
              <a:rPr lang="ja-JP" altLang="en-US" sz="2200">
                <a:latin typeface="Calibri" charset="0"/>
                <a:ea typeface="ＭＳ Ｐゴシック" charset="0"/>
                <a:cs typeface="ＭＳ Ｐゴシック" charset="0"/>
              </a:rPr>
              <a:t>’</a:t>
            </a:r>
            <a:r>
              <a:rPr lang="en-US" sz="2200">
                <a:latin typeface="Calibri" charset="0"/>
                <a:ea typeface="ＭＳ Ｐゴシック" charset="0"/>
                <a:cs typeface="ＭＳ Ｐゴシック" charset="0"/>
              </a:rPr>
              <a:t>s </a:t>
            </a:r>
            <a:r>
              <a:rPr lang="en-US" sz="2200" u="sng">
                <a:latin typeface="Calibri" charset="0"/>
                <a:ea typeface="ＭＳ Ｐゴシック" charset="0"/>
                <a:cs typeface="ＭＳ Ｐゴシック" charset="0"/>
              </a:rPr>
              <a:t>certification</a:t>
            </a:r>
            <a:r>
              <a:rPr lang="en-US" sz="2200">
                <a:latin typeface="Calibri" charset="0"/>
                <a:ea typeface="ＭＳ Ｐゴシック" charset="0"/>
                <a:cs typeface="ＭＳ Ｐゴシック" charset="0"/>
              </a:rPr>
              <a:t>.</a:t>
            </a:r>
          </a:p>
          <a:p>
            <a:pPr eaLnBrk="1" hangingPunct="1">
              <a:lnSpc>
                <a:spcPct val="80000"/>
              </a:lnSpc>
            </a:pPr>
            <a:r>
              <a:rPr lang="en-US" sz="2200">
                <a:latin typeface="Calibri" charset="0"/>
                <a:ea typeface="ＭＳ Ｐゴシック" charset="0"/>
                <a:cs typeface="ＭＳ Ｐゴシック" charset="0"/>
              </a:rPr>
              <a:t>7. </a:t>
            </a:r>
            <a:r>
              <a:rPr lang="en-US" sz="2200" u="sng">
                <a:latin typeface="Calibri" charset="0"/>
                <a:ea typeface="ＭＳ Ｐゴシック" charset="0"/>
                <a:cs typeface="ＭＳ Ｐゴシック" charset="0"/>
              </a:rPr>
              <a:t>Proof </a:t>
            </a:r>
            <a:r>
              <a:rPr lang="en-US" sz="2200">
                <a:latin typeface="Calibri" charset="0"/>
                <a:ea typeface="ＭＳ Ｐゴシック" charset="0"/>
                <a:cs typeface="ＭＳ Ｐゴシック" charset="0"/>
              </a:rPr>
              <a:t>that the canine has </a:t>
            </a:r>
            <a:r>
              <a:rPr lang="en-US" sz="2200" u="sng">
                <a:latin typeface="Calibri" charset="0"/>
                <a:ea typeface="ＭＳ Ｐゴシック" charset="0"/>
                <a:cs typeface="ＭＳ Ｐゴシック" charset="0"/>
              </a:rPr>
              <a:t>continued to meet all certification </a:t>
            </a:r>
            <a:r>
              <a:rPr lang="en-US" sz="2200">
                <a:latin typeface="Calibri" charset="0"/>
                <a:ea typeface="ＭＳ Ｐゴシック" charset="0"/>
                <a:cs typeface="ＭＳ Ｐゴシック" charset="0"/>
              </a:rPr>
              <a:t>requirements and </a:t>
            </a:r>
            <a:r>
              <a:rPr lang="en-US" sz="2200" u="sng">
                <a:latin typeface="Calibri" charset="0"/>
                <a:ea typeface="ＭＳ Ｐゴシック" charset="0"/>
                <a:cs typeface="ＭＳ Ｐゴシック" charset="0"/>
              </a:rPr>
              <a:t>received necessary training </a:t>
            </a:r>
            <a:r>
              <a:rPr lang="en-US" sz="2200">
                <a:latin typeface="Calibri" charset="0"/>
                <a:ea typeface="ＭＳ Ｐゴシック" charset="0"/>
                <a:cs typeface="ＭＳ Ｐゴシック" charset="0"/>
              </a:rPr>
              <a:t>on a </a:t>
            </a:r>
            <a:r>
              <a:rPr lang="en-US" sz="2200" u="sng">
                <a:latin typeface="Calibri" charset="0"/>
                <a:ea typeface="ＭＳ Ｐゴシック" charset="0"/>
                <a:cs typeface="ＭＳ Ｐゴシック" charset="0"/>
              </a:rPr>
              <a:t>regular basis</a:t>
            </a:r>
            <a:r>
              <a:rPr lang="en-US" sz="2200">
                <a:latin typeface="Calibri" charset="0"/>
                <a:ea typeface="ＭＳ Ｐゴシック" charset="0"/>
                <a:cs typeface="ＭＳ Ｐゴシック" charset="0"/>
              </a:rPr>
              <a:t>.</a:t>
            </a:r>
          </a:p>
          <a:p>
            <a:pPr eaLnBrk="1" hangingPunct="1">
              <a:lnSpc>
                <a:spcPct val="80000"/>
              </a:lnSpc>
            </a:pPr>
            <a:r>
              <a:rPr lang="en-US" sz="2200">
                <a:latin typeface="Calibri" charset="0"/>
                <a:ea typeface="ＭＳ Ｐゴシック" charset="0"/>
                <a:cs typeface="ＭＳ Ｐゴシック" charset="0"/>
              </a:rPr>
              <a:t>8. </a:t>
            </a:r>
            <a:r>
              <a:rPr lang="en-US" sz="2200" u="sng">
                <a:latin typeface="Calibri" charset="0"/>
                <a:ea typeface="ＭＳ Ｐゴシック" charset="0"/>
                <a:cs typeface="ＭＳ Ｐゴシック" charset="0"/>
              </a:rPr>
              <a:t>Verification </a:t>
            </a:r>
            <a:r>
              <a:rPr lang="en-US" sz="2200">
                <a:latin typeface="Calibri" charset="0"/>
                <a:ea typeface="ＭＳ Ｐゴシック" charset="0"/>
                <a:cs typeface="ＭＳ Ｐゴシック" charset="0"/>
              </a:rPr>
              <a:t>that the </a:t>
            </a:r>
            <a:r>
              <a:rPr lang="en-US" sz="2200" u="sng">
                <a:latin typeface="Calibri" charset="0"/>
                <a:ea typeface="ＭＳ Ｐゴシック" charset="0"/>
                <a:cs typeface="ＭＳ Ｐゴシック" charset="0"/>
              </a:rPr>
              <a:t>handler has been trained </a:t>
            </a:r>
            <a:r>
              <a:rPr lang="en-US" sz="2200">
                <a:latin typeface="Calibri" charset="0"/>
                <a:ea typeface="ＭＳ Ｐゴシック" charset="0"/>
                <a:cs typeface="ＭＳ Ｐゴシック" charset="0"/>
              </a:rPr>
              <a:t>to handle narcotics-detection canines. </a:t>
            </a:r>
          </a:p>
          <a:p>
            <a:pPr eaLnBrk="1" hangingPunct="1">
              <a:lnSpc>
                <a:spcPct val="80000"/>
              </a:lnSpc>
            </a:pPr>
            <a:endParaRPr lang="en-US" sz="220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89701636"/>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z="4000" b="1">
                <a:latin typeface="Calibri" charset="0"/>
                <a:ea typeface="ＭＳ Ｐゴシック" charset="0"/>
                <a:cs typeface="ＭＳ Ｐゴシック" charset="0"/>
              </a:rPr>
              <a:t>Sniff Around the </a:t>
            </a:r>
            <a:r>
              <a:rPr lang="en-US" sz="4000" b="1" u="sng">
                <a:latin typeface="Calibri" charset="0"/>
                <a:ea typeface="ＭＳ Ｐゴシック" charset="0"/>
                <a:cs typeface="ＭＳ Ｐゴシック" charset="0"/>
              </a:rPr>
              <a:t>Exterior</a:t>
            </a:r>
            <a:r>
              <a:rPr lang="en-US" sz="4000" b="1">
                <a:latin typeface="Calibri" charset="0"/>
                <a:ea typeface="ＭＳ Ｐゴシック" charset="0"/>
                <a:cs typeface="ＭＳ Ｐゴシック" charset="0"/>
              </a:rPr>
              <a:t> of Vehicle  </a:t>
            </a:r>
          </a:p>
        </p:txBody>
      </p:sp>
      <p:sp>
        <p:nvSpPr>
          <p:cNvPr id="44035" name="Content Placeholder 2"/>
          <p:cNvSpPr>
            <a:spLocks noGrp="1"/>
          </p:cNvSpPr>
          <p:nvPr>
            <p:ph idx="1"/>
          </p:nvPr>
        </p:nvSpPr>
        <p:spPr/>
        <p:txBody>
          <a:bodyPr/>
          <a:lstStyle/>
          <a:p>
            <a:pPr eaLnBrk="1" hangingPunct="1">
              <a:lnSpc>
                <a:spcPct val="90000"/>
              </a:lnSpc>
            </a:pPr>
            <a:r>
              <a:rPr lang="en-US">
                <a:latin typeface="Calibri" charset="0"/>
                <a:ea typeface="ＭＳ Ｐゴシック" charset="0"/>
                <a:cs typeface="ＭＳ Ｐゴシック" charset="0"/>
              </a:rPr>
              <a:t>The sniff must be limited to the exterior of vehicle.</a:t>
            </a:r>
          </a:p>
          <a:p>
            <a:pPr eaLnBrk="1" hangingPunct="1">
              <a:lnSpc>
                <a:spcPct val="90000"/>
              </a:lnSpc>
            </a:pPr>
            <a:r>
              <a:rPr lang="en-US" u="sng">
                <a:latin typeface="Calibri" charset="0"/>
                <a:ea typeface="ＭＳ Ｐゴシック" charset="0"/>
                <a:cs typeface="ＭＳ Ｐゴシック" charset="0"/>
              </a:rPr>
              <a:t>Dog cannot be taken in to the vehicle without prior probable cause</a:t>
            </a:r>
            <a:r>
              <a:rPr lang="en-US">
                <a:latin typeface="Calibri" charset="0"/>
                <a:ea typeface="ＭＳ Ｐゴシック" charset="0"/>
                <a:cs typeface="ＭＳ Ｐゴシック" charset="0"/>
              </a:rPr>
              <a:t>.</a:t>
            </a:r>
          </a:p>
          <a:p>
            <a:pPr eaLnBrk="1" hangingPunct="1">
              <a:lnSpc>
                <a:spcPct val="90000"/>
              </a:lnSpc>
            </a:pPr>
            <a:r>
              <a:rPr lang="en-US">
                <a:latin typeface="Calibri" charset="0"/>
                <a:ea typeface="ＭＳ Ｐゴシック" charset="0"/>
                <a:cs typeface="ＭＳ Ｐゴシック" charset="0"/>
              </a:rPr>
              <a:t>*</a:t>
            </a:r>
            <a:r>
              <a:rPr lang="en-US" i="1">
                <a:latin typeface="Calibri" charset="0"/>
                <a:ea typeface="ＭＳ Ｐゴシック" charset="0"/>
                <a:cs typeface="ＭＳ Ｐゴシック" charset="0"/>
              </a:rPr>
              <a:t>What if the dog jumps in?</a:t>
            </a:r>
          </a:p>
          <a:p>
            <a:pPr eaLnBrk="1" hangingPunct="1">
              <a:lnSpc>
                <a:spcPct val="90000"/>
              </a:lnSpc>
            </a:pPr>
            <a:r>
              <a:rPr lang="en-US" i="1">
                <a:latin typeface="Calibri" charset="0"/>
                <a:ea typeface="ＭＳ Ｐゴシック" charset="0"/>
                <a:cs typeface="ＭＳ Ｐゴシック" charset="0"/>
              </a:rPr>
              <a:t>*What if the dog </a:t>
            </a:r>
            <a:r>
              <a:rPr lang="ja-JP" altLang="en-US" i="1">
                <a:latin typeface="Calibri" charset="0"/>
                <a:ea typeface="ＭＳ Ｐゴシック" charset="0"/>
                <a:cs typeface="ＭＳ Ｐゴシック" charset="0"/>
              </a:rPr>
              <a:t>“</a:t>
            </a:r>
            <a:r>
              <a:rPr lang="en-US" i="1">
                <a:latin typeface="Calibri" charset="0"/>
                <a:ea typeface="ＭＳ Ｐゴシック" charset="0"/>
                <a:cs typeface="ＭＳ Ｐゴシック" charset="0"/>
              </a:rPr>
              <a:t>breaks the plane</a:t>
            </a:r>
            <a:r>
              <a:rPr lang="ja-JP" altLang="en-US" i="1">
                <a:latin typeface="Calibri" charset="0"/>
                <a:ea typeface="ＭＳ Ｐゴシック" charset="0"/>
                <a:cs typeface="ＭＳ Ｐゴシック" charset="0"/>
              </a:rPr>
              <a:t>”</a:t>
            </a:r>
            <a:r>
              <a:rPr lang="en-US" i="1">
                <a:latin typeface="Calibri" charset="0"/>
                <a:ea typeface="ＭＳ Ｐゴシック" charset="0"/>
                <a:cs typeface="ＭＳ Ｐゴシック" charset="0"/>
              </a:rPr>
              <a:t> of the window?</a:t>
            </a:r>
          </a:p>
          <a:p>
            <a:pPr eaLnBrk="1" hangingPunct="1">
              <a:lnSpc>
                <a:spcPct val="90000"/>
              </a:lnSpc>
            </a:pPr>
            <a:r>
              <a:rPr lang="en-US" i="1">
                <a:latin typeface="Calibri" charset="0"/>
                <a:ea typeface="ＭＳ Ｐゴシック" charset="0"/>
                <a:cs typeface="ＭＳ Ｐゴシック" charset="0"/>
              </a:rPr>
              <a:t>*What if the officer opens the door for the dog?</a:t>
            </a: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1472879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a:t>
            </a:r>
            <a:endParaRPr lang="en-US" dirty="0"/>
          </a:p>
        </p:txBody>
      </p:sp>
      <p:sp>
        <p:nvSpPr>
          <p:cNvPr id="3" name="Content Placeholder 2"/>
          <p:cNvSpPr>
            <a:spLocks noGrp="1"/>
          </p:cNvSpPr>
          <p:nvPr>
            <p:ph idx="1"/>
          </p:nvPr>
        </p:nvSpPr>
        <p:spPr/>
        <p:txBody>
          <a:bodyPr>
            <a:normAutofit/>
          </a:bodyPr>
          <a:lstStyle/>
          <a:p>
            <a:r>
              <a:rPr lang="en-US" b="1" u="sng" dirty="0" smtClean="0">
                <a:latin typeface="Arial" panose="020B0604020202020204" pitchFamily="34" charset="0"/>
                <a:ea typeface="Times New Roman" panose="02020603050405020304" pitchFamily="18" charset="0"/>
                <a:cs typeface="Arial" panose="020B0604020202020204" pitchFamily="34" charset="0"/>
              </a:rPr>
              <a:t>Mere</a:t>
            </a:r>
            <a:r>
              <a:rPr lang="en-US" b="1" u="sng" spc="-15" dirty="0" smtClean="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possession</a:t>
            </a:r>
            <a:r>
              <a:rPr lang="en-US" b="1" u="sng" spc="-1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of</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drugs</a:t>
            </a:r>
            <a:r>
              <a:rPr lang="en-US" b="1" u="sng" spc="-1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is</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not</a:t>
            </a:r>
            <a:r>
              <a:rPr lang="en-US" b="1" u="sng" spc="-1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enough</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to</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warrant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search</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of</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person’s</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residence.</a:t>
            </a:r>
          </a:p>
          <a:p>
            <a:r>
              <a:rPr lang="en-US" i="1" dirty="0" err="1">
                <a:latin typeface="Arial" panose="020B0604020202020204" pitchFamily="34" charset="0"/>
                <a:ea typeface="Times New Roman" panose="02020603050405020304" pitchFamily="18" charset="0"/>
                <a:cs typeface="Arial" panose="020B0604020202020204" pitchFamily="34" charset="0"/>
              </a:rPr>
              <a:t>Ozuna</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0"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88</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S.W.3d</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307</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App.-San</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Antonio</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2002,</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pet.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ref’d</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citing</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Cassias</a:t>
            </a:r>
            <a:r>
              <a:rPr lang="en-US" i="1" spc="-10"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0"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 719</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S.W.2d</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585</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Crim.</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1986).</a:t>
            </a:r>
            <a:br>
              <a:rPr lang="en-US" dirty="0">
                <a:latin typeface="Arial" panose="020B0604020202020204" pitchFamily="34" charset="0"/>
                <a:ea typeface="Times New Roman" panose="02020603050405020304" pitchFamily="18" charset="0"/>
                <a:cs typeface="Arial" panose="020B0604020202020204" pitchFamily="34" charset="0"/>
              </a:rPr>
            </a:br>
            <a:r>
              <a:rPr lang="en-US" dirty="0">
                <a:latin typeface="Arial" panose="020B0604020202020204" pitchFamily="34" charset="0"/>
                <a:ea typeface="Times New Roman" panose="02020603050405020304" pitchFamily="18" charset="0"/>
                <a:cs typeface="Arial" panose="020B0604020202020204" pitchFamily="34" charset="0"/>
              </a:rPr>
              <a:t>	</a:t>
            </a:r>
            <a:endParaRPr lang="en-US" dirty="0"/>
          </a:p>
          <a:p>
            <a:endParaRPr lang="en-US" dirty="0"/>
          </a:p>
        </p:txBody>
      </p:sp>
    </p:spTree>
    <p:extLst>
      <p:ext uri="{BB962C8B-B14F-4D97-AF65-F5344CB8AC3E}">
        <p14:creationId xmlns:p14="http://schemas.microsoft.com/office/powerpoint/2010/main" val="2132529351"/>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fontScale="90000"/>
          </a:bodyPr>
          <a:lstStyle/>
          <a:p>
            <a:r>
              <a:rPr lang="en-US" sz="4000" b="1" i="1" dirty="0" smtClean="0"/>
              <a:t>Rodriguez </a:t>
            </a:r>
            <a:r>
              <a:rPr lang="en-US" sz="4000" b="1" dirty="0" smtClean="0"/>
              <a:t>and </a:t>
            </a:r>
            <a:r>
              <a:rPr lang="en-US" sz="4000" b="1" i="1" dirty="0" err="1" smtClean="0">
                <a:latin typeface="Calibri" charset="0"/>
                <a:ea typeface="ＭＳ Ｐゴシック" charset="0"/>
                <a:cs typeface="ＭＳ Ｐゴシック" charset="0"/>
              </a:rPr>
              <a:t>Caballes</a:t>
            </a:r>
            <a:r>
              <a:rPr lang="en-US" sz="4000" b="1" i="1" dirty="0" smtClean="0">
                <a:latin typeface="Calibri" charset="0"/>
                <a:ea typeface="ＭＳ Ｐゴシック" charset="0"/>
                <a:cs typeface="ＭＳ Ｐゴシック" charset="0"/>
              </a:rPr>
              <a:t> </a:t>
            </a:r>
            <a:r>
              <a:rPr lang="en-US" sz="4000" b="1" dirty="0">
                <a:latin typeface="Calibri" charset="0"/>
                <a:ea typeface="ＭＳ Ｐゴシック" charset="0"/>
                <a:cs typeface="ＭＳ Ｐゴシック" charset="0"/>
              </a:rPr>
              <a:t>Did Not Challenge the Alert</a:t>
            </a:r>
          </a:p>
        </p:txBody>
      </p:sp>
      <p:sp>
        <p:nvSpPr>
          <p:cNvPr id="45059" name="Content Placeholder 2"/>
          <p:cNvSpPr>
            <a:spLocks noGrp="1"/>
          </p:cNvSpPr>
          <p:nvPr>
            <p:ph idx="1"/>
          </p:nvPr>
        </p:nvSpPr>
        <p:spPr/>
        <p:txBody>
          <a:bodyPr/>
          <a:lstStyle/>
          <a:p>
            <a:r>
              <a:rPr lang="en-US" dirty="0">
                <a:latin typeface="Calibri" charset="0"/>
                <a:ea typeface="ＭＳ Ｐゴシック" charset="0"/>
                <a:cs typeface="ＭＳ Ｐゴシック" charset="0"/>
              </a:rPr>
              <a:t>Remember that </a:t>
            </a:r>
            <a:r>
              <a:rPr lang="en-US" i="1" dirty="0" smtClean="0"/>
              <a:t>Rodriguez</a:t>
            </a:r>
            <a:r>
              <a:rPr lang="en-US" b="1" i="1" dirty="0" smtClean="0"/>
              <a:t> </a:t>
            </a:r>
            <a:r>
              <a:rPr lang="en-US" dirty="0" smtClean="0"/>
              <a:t> and </a:t>
            </a:r>
            <a:r>
              <a:rPr lang="en-US" i="1" dirty="0" err="1" smtClean="0">
                <a:latin typeface="Calibri" charset="0"/>
                <a:ea typeface="ＭＳ Ｐゴシック" charset="0"/>
                <a:cs typeface="ＭＳ Ｐゴシック" charset="0"/>
              </a:rPr>
              <a:t>Caballes</a:t>
            </a:r>
            <a:r>
              <a:rPr lang="en-US" dirty="0" smtClean="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only dealt with:</a:t>
            </a:r>
          </a:p>
          <a:p>
            <a:pPr algn="just" eaLnBrk="1" hangingPunct="1"/>
            <a:r>
              <a:rPr lang="en-US" u="sng" dirty="0">
                <a:latin typeface="Calibri" charset="0"/>
                <a:ea typeface="ＭＳ Ｐゴシック" charset="0"/>
                <a:cs typeface="ＭＳ Ｐゴシック" charset="0"/>
              </a:rPr>
              <a:t>Trained</a:t>
            </a:r>
            <a:r>
              <a:rPr lang="en-US" dirty="0">
                <a:latin typeface="Calibri" charset="0"/>
                <a:ea typeface="ＭＳ Ｐゴシック" charset="0"/>
                <a:cs typeface="ＭＳ Ｐゴシック" charset="0"/>
              </a:rPr>
              <a:t> K-9 Team.</a:t>
            </a:r>
          </a:p>
          <a:p>
            <a:pPr algn="just" eaLnBrk="1" hangingPunct="1"/>
            <a:r>
              <a:rPr lang="en-US" u="sng" dirty="0">
                <a:latin typeface="Calibri" charset="0"/>
                <a:ea typeface="ＭＳ Ｐゴシック" charset="0"/>
                <a:cs typeface="ＭＳ Ｐゴシック" charset="0"/>
              </a:rPr>
              <a:t>Lawful</a:t>
            </a:r>
            <a:r>
              <a:rPr lang="en-US" dirty="0">
                <a:latin typeface="Calibri" charset="0"/>
                <a:ea typeface="ＭＳ Ｐゴシック" charset="0"/>
                <a:cs typeface="ＭＳ Ｐゴシック" charset="0"/>
              </a:rPr>
              <a:t> traffic stop.</a:t>
            </a:r>
          </a:p>
          <a:p>
            <a:pPr algn="just" eaLnBrk="1" hangingPunct="1"/>
            <a:r>
              <a:rPr lang="en-US" u="sng" dirty="0">
                <a:latin typeface="Calibri" charset="0"/>
                <a:ea typeface="ＭＳ Ｐゴシック" charset="0"/>
                <a:cs typeface="ＭＳ Ｐゴシック" charset="0"/>
              </a:rPr>
              <a:t>D</a:t>
            </a:r>
            <a:r>
              <a:rPr lang="en-US" u="sng" dirty="0" smtClean="0">
                <a:latin typeface="Calibri" charset="0"/>
                <a:ea typeface="ＭＳ Ｐゴシック" charset="0"/>
                <a:cs typeface="ＭＳ Ｐゴシック" charset="0"/>
              </a:rPr>
              <a:t>uration</a:t>
            </a:r>
            <a:r>
              <a:rPr lang="en-US" dirty="0" smtClean="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of traffic stop. </a:t>
            </a:r>
            <a:endParaRPr lang="en-US" u="sng" dirty="0">
              <a:latin typeface="Calibri" charset="0"/>
              <a:ea typeface="ＭＳ Ｐゴシック" charset="0"/>
              <a:cs typeface="ＭＳ Ｐゴシック" charset="0"/>
            </a:endParaRPr>
          </a:p>
          <a:p>
            <a:pPr algn="just" eaLnBrk="1" hangingPunct="1"/>
            <a:r>
              <a:rPr lang="en-US" dirty="0">
                <a:latin typeface="Calibri" charset="0"/>
                <a:ea typeface="ＭＳ Ｐゴシック" charset="0"/>
                <a:cs typeface="ＭＳ Ｐゴシック" charset="0"/>
              </a:rPr>
              <a:t>Sniff of </a:t>
            </a:r>
            <a:r>
              <a:rPr lang="en-US" u="sng" dirty="0">
                <a:latin typeface="Calibri" charset="0"/>
                <a:ea typeface="ＭＳ Ｐゴシック" charset="0"/>
                <a:cs typeface="ＭＳ Ｐゴシック" charset="0"/>
              </a:rPr>
              <a:t>Exterior</a:t>
            </a:r>
            <a:r>
              <a:rPr lang="en-US" dirty="0">
                <a:latin typeface="Calibri" charset="0"/>
                <a:ea typeface="ＭＳ Ｐゴシック" charset="0"/>
                <a:cs typeface="ＭＳ Ｐゴシック" charset="0"/>
              </a:rPr>
              <a:t> of vehicle.</a:t>
            </a:r>
          </a:p>
          <a:p>
            <a:pPr eaLnBrk="1" hangingPunct="1"/>
            <a:r>
              <a:rPr lang="en-US" dirty="0">
                <a:latin typeface="Calibri" charset="0"/>
                <a:ea typeface="ＭＳ Ｐゴシック" charset="0"/>
                <a:cs typeface="ＭＳ Ｐゴシック" charset="0"/>
              </a:rPr>
              <a:t> THE ALERT ITSELF WAS NOT CHALLENGED</a:t>
            </a:r>
          </a:p>
        </p:txBody>
      </p:sp>
    </p:spTree>
    <p:extLst>
      <p:ext uri="{BB962C8B-B14F-4D97-AF65-F5344CB8AC3E}">
        <p14:creationId xmlns:p14="http://schemas.microsoft.com/office/powerpoint/2010/main" val="2378871545"/>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z="4000" b="1" i="1">
                <a:latin typeface="Calibri" charset="0"/>
                <a:ea typeface="ＭＳ Ｐゴシック" charset="0"/>
                <a:cs typeface="ＭＳ Ｐゴシック" charset="0"/>
              </a:rPr>
              <a:t>Caballes </a:t>
            </a:r>
            <a:r>
              <a:rPr lang="en-US" sz="4000" b="1">
                <a:latin typeface="Calibri" charset="0"/>
                <a:ea typeface="ＭＳ Ｐゴシック" charset="0"/>
                <a:cs typeface="ＭＳ Ｐゴシック" charset="0"/>
              </a:rPr>
              <a:t>Did Not Challenge the Alert</a:t>
            </a:r>
          </a:p>
        </p:txBody>
      </p:sp>
      <p:sp>
        <p:nvSpPr>
          <p:cNvPr id="46083"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The vast majority of K-9 Sniff case law deals with the factors surrounding and leading up to the search.</a:t>
            </a:r>
          </a:p>
          <a:p>
            <a:pPr eaLnBrk="1" hangingPunct="1"/>
            <a:r>
              <a:rPr lang="en-US">
                <a:latin typeface="Calibri" charset="0"/>
                <a:ea typeface="ＭＳ Ｐゴシック" charset="0"/>
                <a:cs typeface="ＭＳ Ｐゴシック" charset="0"/>
              </a:rPr>
              <a:t>Most case law does not deal with the validity of the Alert itself.</a:t>
            </a:r>
          </a:p>
        </p:txBody>
      </p:sp>
    </p:spTree>
    <p:extLst>
      <p:ext uri="{BB962C8B-B14F-4D97-AF65-F5344CB8AC3E}">
        <p14:creationId xmlns:p14="http://schemas.microsoft.com/office/powerpoint/2010/main" val="287610180"/>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b="1">
                <a:latin typeface="Calibri" charset="0"/>
                <a:ea typeface="ＭＳ Ｐゴシック" charset="0"/>
                <a:cs typeface="ＭＳ Ｐゴシック" charset="0"/>
              </a:rPr>
              <a:t>Persons</a:t>
            </a:r>
          </a:p>
        </p:txBody>
      </p:sp>
      <p:sp>
        <p:nvSpPr>
          <p:cNvPr id="57347" name="Content Placeholder 2"/>
          <p:cNvSpPr>
            <a:spLocks noGrp="1"/>
          </p:cNvSpPr>
          <p:nvPr>
            <p:ph idx="1"/>
          </p:nvPr>
        </p:nvSpPr>
        <p:spPr/>
        <p:txBody>
          <a:bodyPr/>
          <a:lstStyle/>
          <a:p>
            <a:pPr algn="just" eaLnBrk="1" hangingPunct="1">
              <a:lnSpc>
                <a:spcPct val="90000"/>
              </a:lnSpc>
            </a:pPr>
            <a:r>
              <a:rPr lang="en-US">
                <a:latin typeface="Calibri" charset="0"/>
                <a:ea typeface="ＭＳ Ｐゴシック" charset="0"/>
                <a:cs typeface="ＭＳ Ｐゴシック" charset="0"/>
              </a:rPr>
              <a:t>The </a:t>
            </a:r>
            <a:r>
              <a:rPr lang="en-US" u="sng">
                <a:latin typeface="Calibri" charset="0"/>
                <a:ea typeface="ＭＳ Ｐゴシック" charset="0"/>
                <a:cs typeface="ＭＳ Ｐゴシック" charset="0"/>
              </a:rPr>
              <a:t>non-contact </a:t>
            </a:r>
            <a:r>
              <a:rPr lang="en-US">
                <a:latin typeface="Calibri" charset="0"/>
                <a:ea typeface="ＭＳ Ｐゴシック" charset="0"/>
                <a:cs typeface="ＭＳ Ｐゴシック" charset="0"/>
              </a:rPr>
              <a:t>dog sniff of a passenger, after the dog had alerted to the presence of narcotics in the passenger compartment of a bus, was not a search within the meaning of the Fourth Amendment. The </a:t>
            </a:r>
            <a:r>
              <a:rPr lang="en-US" u="sng">
                <a:latin typeface="Calibri" charset="0"/>
                <a:ea typeface="ＭＳ Ｐゴシック" charset="0"/>
                <a:cs typeface="ＭＳ Ｐゴシック" charset="0"/>
              </a:rPr>
              <a:t>dog was four to five feet away</a:t>
            </a:r>
            <a:r>
              <a:rPr lang="en-US">
                <a:latin typeface="Calibri" charset="0"/>
                <a:ea typeface="ＭＳ Ｐゴシック" charset="0"/>
                <a:cs typeface="ＭＳ Ｐゴシック" charset="0"/>
              </a:rPr>
              <a:t> from the passenger when sniffed, and the </a:t>
            </a:r>
            <a:r>
              <a:rPr lang="en-US" u="sng">
                <a:latin typeface="Calibri" charset="0"/>
                <a:ea typeface="ＭＳ Ｐゴシック" charset="0"/>
                <a:cs typeface="ＭＳ Ｐゴシック" charset="0"/>
              </a:rPr>
              <a:t>handler did not intend to have the dog sniff the passenger </a:t>
            </a:r>
            <a:r>
              <a:rPr lang="en-US">
                <a:latin typeface="Calibri" charset="0"/>
                <a:ea typeface="ＭＳ Ｐゴシック" charset="0"/>
                <a:cs typeface="ＭＳ Ｐゴシック" charset="0"/>
              </a:rPr>
              <a:t>as he exited the bus. </a:t>
            </a:r>
            <a:r>
              <a:rPr lang="en-US" i="1">
                <a:latin typeface="Calibri" charset="0"/>
                <a:ea typeface="ＭＳ Ｐゴシック" charset="0"/>
                <a:cs typeface="ＭＳ Ｐゴシック" charset="0"/>
              </a:rPr>
              <a:t>United States v. Reyes</a:t>
            </a:r>
            <a:r>
              <a:rPr lang="en-US">
                <a:latin typeface="Calibri" charset="0"/>
                <a:ea typeface="ＭＳ Ｐゴシック" charset="0"/>
                <a:cs typeface="ＭＳ Ｐゴシック" charset="0"/>
              </a:rPr>
              <a:t>, 349 F.3d 219 (5</a:t>
            </a:r>
            <a:r>
              <a:rPr lang="en-US" baseline="30000">
                <a:latin typeface="Calibri" charset="0"/>
                <a:ea typeface="ＭＳ Ｐゴシック" charset="0"/>
                <a:cs typeface="ＭＳ Ｐゴシック" charset="0"/>
              </a:rPr>
              <a:t>th</a:t>
            </a:r>
            <a:r>
              <a:rPr lang="en-US">
                <a:latin typeface="Calibri" charset="0"/>
                <a:ea typeface="ＭＳ Ｐゴシック" charset="0"/>
                <a:cs typeface="ＭＳ Ｐゴシック" charset="0"/>
              </a:rPr>
              <a:t> Cir. 2003).</a:t>
            </a:r>
          </a:p>
          <a:p>
            <a:pPr eaLnBrk="1" hangingPunct="1">
              <a:lnSpc>
                <a:spcPct val="90000"/>
              </a:lnSpc>
            </a:pP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748918156"/>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b="1">
                <a:latin typeface="Calibri" charset="0"/>
                <a:ea typeface="ＭＳ Ｐゴシック" charset="0"/>
                <a:cs typeface="ＭＳ Ｐゴシック" charset="0"/>
              </a:rPr>
              <a:t>Persons</a:t>
            </a:r>
          </a:p>
        </p:txBody>
      </p:sp>
      <p:sp>
        <p:nvSpPr>
          <p:cNvPr id="58371" name="Content Placeholder 2"/>
          <p:cNvSpPr>
            <a:spLocks noGrp="1"/>
          </p:cNvSpPr>
          <p:nvPr>
            <p:ph idx="1"/>
          </p:nvPr>
        </p:nvSpPr>
        <p:spPr/>
        <p:txBody>
          <a:bodyPr/>
          <a:lstStyle/>
          <a:p>
            <a:pPr algn="just" eaLnBrk="1" hangingPunct="1"/>
            <a:r>
              <a:rPr lang="en-US">
                <a:latin typeface="Calibri" charset="0"/>
                <a:ea typeface="ＭＳ Ｐゴシック" charset="0"/>
                <a:cs typeface="ＭＳ Ｐゴシック" charset="0"/>
              </a:rPr>
              <a:t>BUT:</a:t>
            </a:r>
          </a:p>
          <a:p>
            <a:pPr eaLnBrk="1" hangingPunct="1"/>
            <a:r>
              <a:rPr lang="en-US">
                <a:latin typeface="Calibri" charset="0"/>
                <a:ea typeface="ＭＳ Ｐゴシック" charset="0"/>
                <a:cs typeface="ＭＳ Ｐゴシック" charset="0"/>
              </a:rPr>
              <a:t>An </a:t>
            </a:r>
            <a:r>
              <a:rPr lang="en-US" u="sng">
                <a:latin typeface="Calibri" charset="0"/>
                <a:ea typeface="ＭＳ Ｐゴシック" charset="0"/>
                <a:cs typeface="ＭＳ Ｐゴシック" charset="0"/>
              </a:rPr>
              <a:t>up close sniffing of a person</a:t>
            </a:r>
            <a:r>
              <a:rPr lang="en-US">
                <a:latin typeface="Calibri" charset="0"/>
                <a:ea typeface="ＭＳ Ｐゴシック" charset="0"/>
                <a:cs typeface="ＭＳ Ｐゴシック" charset="0"/>
              </a:rPr>
              <a:t> at the border by a trained K-9 </a:t>
            </a:r>
            <a:r>
              <a:rPr lang="en-US" u="sng">
                <a:latin typeface="Calibri" charset="0"/>
                <a:ea typeface="ＭＳ Ｐゴシック" charset="0"/>
                <a:cs typeface="ＭＳ Ｐゴシック" charset="0"/>
              </a:rPr>
              <a:t>offends reasonable expectations of privacy</a:t>
            </a:r>
            <a:r>
              <a:rPr lang="en-US">
                <a:latin typeface="Calibri" charset="0"/>
                <a:ea typeface="ＭＳ Ｐゴシック" charset="0"/>
                <a:cs typeface="ＭＳ Ｐゴシック" charset="0"/>
              </a:rPr>
              <a:t> and is thus a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search</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under the 4</a:t>
            </a:r>
            <a:r>
              <a:rPr lang="en-US" baseline="30000">
                <a:latin typeface="Calibri" charset="0"/>
                <a:ea typeface="ＭＳ Ｐゴシック" charset="0"/>
                <a:cs typeface="ＭＳ Ｐゴシック" charset="0"/>
              </a:rPr>
              <a:t>th</a:t>
            </a:r>
            <a:r>
              <a:rPr lang="en-US">
                <a:latin typeface="Calibri" charset="0"/>
                <a:ea typeface="ＭＳ Ｐゴシック" charset="0"/>
                <a:cs typeface="ＭＳ Ｐゴシック" charset="0"/>
              </a:rPr>
              <a:t> Amendment. </a:t>
            </a:r>
            <a:r>
              <a:rPr lang="en-US" i="1">
                <a:latin typeface="Calibri" charset="0"/>
                <a:ea typeface="ＭＳ Ｐゴシック" charset="0"/>
                <a:cs typeface="ＭＳ Ｐゴシック" charset="0"/>
              </a:rPr>
              <a:t>U.S. v. Kelly, </a:t>
            </a:r>
            <a:r>
              <a:rPr lang="en-US">
                <a:latin typeface="Calibri" charset="0"/>
                <a:ea typeface="ＭＳ Ｐゴシック" charset="0"/>
                <a:cs typeface="ＭＳ Ｐゴシック" charset="0"/>
              </a:rPr>
              <a:t>302 F.3d 291 (5</a:t>
            </a:r>
            <a:r>
              <a:rPr lang="en-US" baseline="30000">
                <a:latin typeface="Calibri" charset="0"/>
                <a:ea typeface="ＭＳ Ｐゴシック" charset="0"/>
                <a:cs typeface="ＭＳ Ｐゴシック" charset="0"/>
              </a:rPr>
              <a:t>th</a:t>
            </a:r>
            <a:r>
              <a:rPr lang="en-US">
                <a:latin typeface="Calibri" charset="0"/>
                <a:ea typeface="ＭＳ Ｐゴシック" charset="0"/>
                <a:cs typeface="ＭＳ Ｐゴシック" charset="0"/>
              </a:rPr>
              <a:t> Cir. 2002.)</a:t>
            </a:r>
          </a:p>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582942470"/>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z="4000" b="1">
                <a:latin typeface="Calibri" charset="0"/>
                <a:ea typeface="ＭＳ Ｐゴシック" charset="0"/>
                <a:cs typeface="ＭＳ Ｐゴシック" charset="0"/>
              </a:rPr>
              <a:t>Border Exception to 4</a:t>
            </a:r>
            <a:r>
              <a:rPr lang="en-US" sz="4000" b="1" baseline="30000">
                <a:latin typeface="Calibri" charset="0"/>
                <a:ea typeface="ＭＳ Ｐゴシック" charset="0"/>
                <a:cs typeface="ＭＳ Ｐゴシック" charset="0"/>
              </a:rPr>
              <a:t>th</a:t>
            </a:r>
            <a:r>
              <a:rPr lang="en-US" sz="4000" b="1">
                <a:latin typeface="Calibri" charset="0"/>
                <a:ea typeface="ＭＳ Ｐゴシック" charset="0"/>
                <a:cs typeface="ＭＳ Ｐゴシック" charset="0"/>
              </a:rPr>
              <a:t> Amendment</a:t>
            </a:r>
          </a:p>
        </p:txBody>
      </p:sp>
      <p:sp>
        <p:nvSpPr>
          <p:cNvPr id="59395" name="Content Placeholder 2"/>
          <p:cNvSpPr>
            <a:spLocks noGrp="1"/>
          </p:cNvSpPr>
          <p:nvPr>
            <p:ph idx="1"/>
          </p:nvPr>
        </p:nvSpPr>
        <p:spPr/>
        <p:txBody>
          <a:bodyPr/>
          <a:lstStyle/>
          <a:p>
            <a:pPr eaLnBrk="1" hangingPunct="1">
              <a:lnSpc>
                <a:spcPct val="90000"/>
              </a:lnSpc>
            </a:pPr>
            <a:r>
              <a:rPr lang="en-US">
                <a:latin typeface="Calibri" charset="0"/>
                <a:ea typeface="ＭＳ Ｐゴシック" charset="0"/>
                <a:cs typeface="ＭＳ Ｐゴシック" charset="0"/>
              </a:rPr>
              <a:t>Under the </a:t>
            </a:r>
            <a:r>
              <a:rPr lang="ja-JP" altLang="en-US">
                <a:latin typeface="Calibri" charset="0"/>
                <a:ea typeface="ＭＳ Ｐゴシック" charset="0"/>
                <a:cs typeface="ＭＳ Ｐゴシック" charset="0"/>
              </a:rPr>
              <a:t>“</a:t>
            </a:r>
            <a:r>
              <a:rPr lang="en-US" u="sng">
                <a:latin typeface="Calibri" charset="0"/>
                <a:ea typeface="ＭＳ Ｐゴシック" charset="0"/>
                <a:cs typeface="ＭＳ Ｐゴシック" charset="0"/>
              </a:rPr>
              <a:t>border-search doctrine</a:t>
            </a:r>
            <a:r>
              <a:rPr lang="en-US">
                <a:latin typeface="Calibri" charset="0"/>
                <a:ea typeface="ＭＳ Ｐゴシック" charset="0"/>
                <a:cs typeface="ＭＳ Ｐゴシック" charset="0"/>
              </a:rPr>
              <a: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government agents </a:t>
            </a:r>
            <a:r>
              <a:rPr lang="en-US" u="sng">
                <a:latin typeface="Calibri" charset="0"/>
                <a:ea typeface="ＭＳ Ｐゴシック" charset="0"/>
                <a:cs typeface="ＭＳ Ｐゴシック" charset="0"/>
              </a:rPr>
              <a:t>may conduct routine searches</a:t>
            </a:r>
            <a:r>
              <a:rPr lang="en-US">
                <a:latin typeface="Calibri" charset="0"/>
                <a:ea typeface="ＭＳ Ｐゴシック" charset="0"/>
                <a:cs typeface="ＭＳ Ｐゴシック" charset="0"/>
              </a:rPr>
              <a:t> at international borders or their functional equivalents without probable cause, a warrant, or any suspicion to justify a search. </a:t>
            </a:r>
            <a:r>
              <a:rPr lang="en-US" i="1">
                <a:latin typeface="Calibri" charset="0"/>
                <a:ea typeface="ＭＳ Ｐゴシック" charset="0"/>
                <a:cs typeface="ＭＳ Ｐゴシック" charset="0"/>
              </a:rPr>
              <a:t>U.S. v. Rivas,</a:t>
            </a:r>
            <a:r>
              <a:rPr lang="en-US">
                <a:latin typeface="Calibri" charset="0"/>
                <a:ea typeface="ＭＳ Ｐゴシック" charset="0"/>
                <a:cs typeface="ＭＳ Ｐゴシック" charset="0"/>
              </a:rPr>
              <a:t> 157 F.3d 364, at 367 (5</a:t>
            </a:r>
            <a:r>
              <a:rPr lang="en-US" baseline="30000">
                <a:latin typeface="Calibri" charset="0"/>
                <a:ea typeface="ＭＳ Ｐゴシック" charset="0"/>
                <a:cs typeface="ＭＳ Ｐゴシック" charset="0"/>
              </a:rPr>
              <a:t>th</a:t>
            </a:r>
            <a:r>
              <a:rPr lang="en-US">
                <a:latin typeface="Calibri" charset="0"/>
                <a:ea typeface="ＭＳ Ｐゴシック" charset="0"/>
                <a:cs typeface="ＭＳ Ｐゴシック" charset="0"/>
              </a:rPr>
              <a:t> Cir. 1998).</a:t>
            </a:r>
          </a:p>
          <a:p>
            <a:pPr eaLnBrk="1" hangingPunct="1">
              <a:lnSpc>
                <a:spcPct val="90000"/>
              </a:lnSpc>
            </a:pPr>
            <a:r>
              <a:rPr lang="en-US">
                <a:latin typeface="Calibri" charset="0"/>
                <a:ea typeface="ＭＳ Ｐゴシック" charset="0"/>
                <a:cs typeface="ＭＳ Ｐゴシック" charset="0"/>
              </a:rPr>
              <a:t>But the stop and search must be </a:t>
            </a:r>
            <a:r>
              <a:rPr lang="en-US" u="sng">
                <a:latin typeface="Calibri" charset="0"/>
                <a:ea typeface="ＭＳ Ｐゴシック" charset="0"/>
                <a:cs typeface="ＭＳ Ｐゴシック" charset="0"/>
              </a:rPr>
              <a:t>ROUTINE</a:t>
            </a:r>
            <a:r>
              <a:rPr lang="en-US">
                <a:latin typeface="Calibri" charset="0"/>
                <a:ea typeface="ＭＳ Ｐゴシック" charset="0"/>
                <a:cs typeface="ＭＳ Ｐゴシック" charset="0"/>
              </a:rPr>
              <a:t>!!!!</a:t>
            </a:r>
          </a:p>
          <a:p>
            <a:pPr eaLnBrk="1" hangingPunct="1">
              <a:lnSpc>
                <a:spcPct val="90000"/>
              </a:lnSpc>
            </a:pPr>
            <a:r>
              <a:rPr lang="en-US">
                <a:latin typeface="Calibri" charset="0"/>
                <a:ea typeface="ＭＳ Ｐゴシック" charset="0"/>
                <a:cs typeface="ＭＳ Ｐゴシック" charset="0"/>
              </a:rPr>
              <a:t>Otherwise, reasonable suspicion is required.</a:t>
            </a:r>
          </a:p>
        </p:txBody>
      </p:sp>
    </p:spTree>
    <p:extLst>
      <p:ext uri="{BB962C8B-B14F-4D97-AF65-F5344CB8AC3E}">
        <p14:creationId xmlns:p14="http://schemas.microsoft.com/office/powerpoint/2010/main" val="3907232063"/>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ormAutofit fontScale="90000"/>
          </a:bodyPr>
          <a:lstStyle/>
          <a:p>
            <a:pPr eaLnBrk="1" hangingPunct="1"/>
            <a:r>
              <a:rPr lang="en-US" sz="4000" b="1">
                <a:latin typeface="Calibri" charset="0"/>
                <a:ea typeface="ＭＳ Ｐゴシック" charset="0"/>
                <a:cs typeface="ＭＳ Ｐゴシック" charset="0"/>
              </a:rPr>
              <a:t>The Focus of the </a:t>
            </a:r>
            <a:br>
              <a:rPr lang="en-US" sz="4000" b="1">
                <a:latin typeface="Calibri" charset="0"/>
                <a:ea typeface="ＭＳ Ｐゴシック" charset="0"/>
                <a:cs typeface="ＭＳ Ｐゴシック" charset="0"/>
              </a:rPr>
            </a:br>
            <a:r>
              <a:rPr lang="en-US" sz="4000" b="1">
                <a:latin typeface="Calibri" charset="0"/>
                <a:ea typeface="ＭＳ Ｐゴシック" charset="0"/>
                <a:cs typeface="ＭＳ Ｐゴシック" charset="0"/>
              </a:rPr>
              <a:t>Motion to Suppress</a:t>
            </a:r>
          </a:p>
        </p:txBody>
      </p:sp>
      <p:sp>
        <p:nvSpPr>
          <p:cNvPr id="67587" name="Content Placeholder 2"/>
          <p:cNvSpPr>
            <a:spLocks noGrp="1"/>
          </p:cNvSpPr>
          <p:nvPr>
            <p:ph idx="1"/>
          </p:nvPr>
        </p:nvSpPr>
        <p:spPr/>
        <p:txBody>
          <a:bodyPr/>
          <a:lstStyle/>
          <a:p>
            <a:pPr eaLnBrk="1" hangingPunct="1">
              <a:buFont typeface="Arial" charset="0"/>
              <a:buNone/>
            </a:pPr>
            <a:endParaRPr lang="en-US">
              <a:latin typeface="Calibri" charset="0"/>
              <a:ea typeface="ＭＳ Ｐゴシック" charset="0"/>
              <a:cs typeface="ＭＳ Ｐゴシック" charset="0"/>
            </a:endParaRPr>
          </a:p>
          <a:p>
            <a:pPr eaLnBrk="1" hangingPunct="1"/>
            <a:r>
              <a:rPr lang="en-US">
                <a:latin typeface="Calibri" charset="0"/>
                <a:ea typeface="ＭＳ Ｐゴシック" charset="0"/>
                <a:cs typeface="ＭＳ Ｐゴシック" charset="0"/>
              </a:rPr>
              <a:t>Was the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Alert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a:t>
            </a:r>
            <a:r>
              <a:rPr lang="en-US" u="sng">
                <a:latin typeface="Calibri" charset="0"/>
                <a:ea typeface="ＭＳ Ｐゴシック" charset="0"/>
                <a:cs typeface="ＭＳ Ｐゴシック" charset="0"/>
              </a:rPr>
              <a:t>sufficiently reliable </a:t>
            </a:r>
            <a:r>
              <a:rPr lang="en-US">
                <a:latin typeface="Calibri" charset="0"/>
                <a:ea typeface="ＭＳ Ｐゴシック" charset="0"/>
                <a:cs typeface="ＭＳ Ｐゴシック" charset="0"/>
              </a:rPr>
              <a:t>to establish probable cause for the Search?</a:t>
            </a:r>
          </a:p>
          <a:p>
            <a:pPr lvl="1" eaLnBrk="1" hangingPunct="1"/>
            <a:r>
              <a:rPr lang="en-US">
                <a:latin typeface="Calibri" charset="0"/>
                <a:ea typeface="ＭＳ Ｐゴシック" charset="0"/>
              </a:rPr>
              <a:t>Look at the Alert itself</a:t>
            </a:r>
          </a:p>
          <a:p>
            <a:pPr lvl="1" eaLnBrk="1" hangingPunct="1"/>
            <a:r>
              <a:rPr lang="en-US">
                <a:latin typeface="Calibri" charset="0"/>
                <a:ea typeface="ＭＳ Ｐゴシック" charset="0"/>
              </a:rPr>
              <a:t>Explore the reliability of the Team to do its job</a:t>
            </a:r>
          </a:p>
          <a:p>
            <a:pPr lvl="2" eaLnBrk="1" hangingPunct="1"/>
            <a:r>
              <a:rPr lang="en-US">
                <a:latin typeface="Calibri" charset="0"/>
                <a:ea typeface="ＭＳ Ｐゴシック" charset="0"/>
              </a:rPr>
              <a:t>Was the Team properly trained?</a:t>
            </a:r>
          </a:p>
          <a:p>
            <a:pPr lvl="2" eaLnBrk="1" hangingPunct="1"/>
            <a:r>
              <a:rPr lang="en-US">
                <a:latin typeface="Calibri" charset="0"/>
                <a:ea typeface="ＭＳ Ｐゴシック" charset="0"/>
              </a:rPr>
              <a:t>Does the Team execute its job according to that training?</a:t>
            </a:r>
          </a:p>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680809168"/>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b="1">
                <a:latin typeface="Calibri" charset="0"/>
                <a:ea typeface="ＭＳ Ｐゴシック" charset="0"/>
                <a:cs typeface="ＭＳ Ｐゴシック" charset="0"/>
              </a:rPr>
              <a:t>Was it a legitimate </a:t>
            </a:r>
            <a:r>
              <a:rPr lang="ja-JP" altLang="en-US" b="1">
                <a:latin typeface="Calibri" charset="0"/>
                <a:ea typeface="ＭＳ Ｐゴシック" charset="0"/>
                <a:cs typeface="ＭＳ Ｐゴシック" charset="0"/>
              </a:rPr>
              <a:t>“</a:t>
            </a:r>
            <a:r>
              <a:rPr lang="en-US" b="1">
                <a:latin typeface="Calibri" charset="0"/>
                <a:ea typeface="ＭＳ Ｐゴシック" charset="0"/>
                <a:cs typeface="ＭＳ Ｐゴシック" charset="0"/>
              </a:rPr>
              <a:t>Alert</a:t>
            </a:r>
            <a:r>
              <a:rPr lang="ja-JP" altLang="en-US" b="1">
                <a:latin typeface="Calibri" charset="0"/>
                <a:ea typeface="ＭＳ Ｐゴシック" charset="0"/>
                <a:cs typeface="ＭＳ Ｐゴシック" charset="0"/>
              </a:rPr>
              <a:t>”</a:t>
            </a:r>
            <a:r>
              <a:rPr lang="en-US" b="1">
                <a:latin typeface="Calibri" charset="0"/>
                <a:ea typeface="ＭＳ Ｐゴシック" charset="0"/>
                <a:cs typeface="ＭＳ Ｐゴシック" charset="0"/>
              </a:rPr>
              <a:t>?</a:t>
            </a:r>
          </a:p>
        </p:txBody>
      </p:sp>
      <p:sp>
        <p:nvSpPr>
          <p:cNvPr id="68611"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A trained or conditioned response by a K-9 to a stimulus.</a:t>
            </a:r>
          </a:p>
          <a:p>
            <a:pPr eaLnBrk="1" hangingPunct="1"/>
            <a:r>
              <a:rPr lang="en-US">
                <a:latin typeface="Calibri" charset="0"/>
                <a:ea typeface="ＭＳ Ｐゴシック" charset="0"/>
                <a:cs typeface="ＭＳ Ｐゴシック" charset="0"/>
              </a:rPr>
              <a:t>Two types of alerts:</a:t>
            </a:r>
          </a:p>
          <a:p>
            <a:pPr lvl="1" eaLnBrk="1" hangingPunct="1"/>
            <a:r>
              <a:rPr lang="en-US">
                <a:latin typeface="Calibri" charset="0"/>
                <a:ea typeface="ＭＳ Ｐゴシック" charset="0"/>
              </a:rPr>
              <a:t>Passive </a:t>
            </a:r>
          </a:p>
          <a:p>
            <a:pPr lvl="2" eaLnBrk="1" hangingPunct="1"/>
            <a:r>
              <a:rPr lang="en-US">
                <a:latin typeface="Calibri" charset="0"/>
                <a:ea typeface="ＭＳ Ｐゴシック" charset="0"/>
              </a:rPr>
              <a:t>Sitting, stop and stare, lay down, a bark, something passive and non-aggressive.</a:t>
            </a:r>
          </a:p>
          <a:p>
            <a:pPr lvl="1" eaLnBrk="1" hangingPunct="1"/>
            <a:r>
              <a:rPr lang="en-US">
                <a:latin typeface="Calibri" charset="0"/>
                <a:ea typeface="ＭＳ Ｐゴシック" charset="0"/>
              </a:rPr>
              <a:t>Aggressive</a:t>
            </a:r>
          </a:p>
          <a:p>
            <a:pPr lvl="2" eaLnBrk="1" hangingPunct="1"/>
            <a:r>
              <a:rPr lang="en-US">
                <a:latin typeface="Calibri" charset="0"/>
                <a:ea typeface="ＭＳ Ｐゴシック" charset="0"/>
              </a:rPr>
              <a:t>Scratching, clawing, and/or biting</a:t>
            </a:r>
          </a:p>
        </p:txBody>
      </p:sp>
    </p:spTree>
    <p:extLst>
      <p:ext uri="{BB962C8B-B14F-4D97-AF65-F5344CB8AC3E}">
        <p14:creationId xmlns:p14="http://schemas.microsoft.com/office/powerpoint/2010/main" val="1937924117"/>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fontScale="90000"/>
          </a:bodyPr>
          <a:lstStyle/>
          <a:p>
            <a:pPr eaLnBrk="1" hangingPunct="1"/>
            <a:r>
              <a:rPr lang="en-US" sz="4000" b="1">
                <a:latin typeface="Calibri" charset="0"/>
                <a:ea typeface="ＭＳ Ｐゴシック" charset="0"/>
                <a:cs typeface="ＭＳ Ｐゴシック" charset="0"/>
              </a:rPr>
              <a:t>Reasons for different types</a:t>
            </a:r>
            <a:br>
              <a:rPr lang="en-US" sz="4000" b="1">
                <a:latin typeface="Calibri" charset="0"/>
                <a:ea typeface="ＭＳ Ｐゴシック" charset="0"/>
                <a:cs typeface="ＭＳ Ｐゴシック" charset="0"/>
              </a:rPr>
            </a:br>
            <a:r>
              <a:rPr lang="en-US" sz="4000" b="1">
                <a:latin typeface="Calibri" charset="0"/>
                <a:ea typeface="ＭＳ Ｐゴシック" charset="0"/>
                <a:cs typeface="ＭＳ Ｐゴシック" charset="0"/>
              </a:rPr>
              <a:t>Alerts</a:t>
            </a:r>
          </a:p>
        </p:txBody>
      </p:sp>
      <p:sp>
        <p:nvSpPr>
          <p:cNvPr id="69635"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Passive alerts are used for explosives, to prevent to personal property damage, and minimize liability.</a:t>
            </a:r>
          </a:p>
          <a:p>
            <a:pPr eaLnBrk="1" hangingPunct="1"/>
            <a:r>
              <a:rPr lang="en-US">
                <a:latin typeface="Calibri" charset="0"/>
                <a:ea typeface="ＭＳ Ｐゴシック" charset="0"/>
                <a:cs typeface="ＭＳ Ｐゴシック" charset="0"/>
              </a:rPr>
              <a:t>Aggressive alerts is a more natural response for the dog and easier to train.</a:t>
            </a:r>
          </a:p>
          <a:p>
            <a:pPr eaLnBrk="1" hangingPunct="1"/>
            <a:r>
              <a:rPr lang="en-US">
                <a:latin typeface="Calibri" charset="0"/>
                <a:ea typeface="ＭＳ Ｐゴシック" charset="0"/>
                <a:cs typeface="ＭＳ Ｐゴシック" charset="0"/>
              </a:rPr>
              <a:t>Neither are better than the other.</a:t>
            </a:r>
          </a:p>
        </p:txBody>
      </p:sp>
    </p:spTree>
    <p:extLst>
      <p:ext uri="{BB962C8B-B14F-4D97-AF65-F5344CB8AC3E}">
        <p14:creationId xmlns:p14="http://schemas.microsoft.com/office/powerpoint/2010/main" val="3504492700"/>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6456"/>
            <a:ext cx="8229600" cy="1143000"/>
          </a:xfrm>
        </p:spPr>
        <p:txBody>
          <a:bodyPr/>
          <a:lstStyle/>
          <a:p>
            <a:r>
              <a:rPr lang="en-US" dirty="0" smtClean="0"/>
              <a:t>THE END</a:t>
            </a:r>
            <a:endParaRPr lang="en-US" dirty="0"/>
          </a:p>
        </p:txBody>
      </p:sp>
    </p:spTree>
    <p:extLst>
      <p:ext uri="{BB962C8B-B14F-4D97-AF65-F5344CB8AC3E}">
        <p14:creationId xmlns:p14="http://schemas.microsoft.com/office/powerpoint/2010/main" val="2365745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Hearsay Allowed</a:t>
            </a:r>
            <a:endParaRPr lang="en-US" dirty="0"/>
          </a:p>
        </p:txBody>
      </p:sp>
      <p:sp>
        <p:nvSpPr>
          <p:cNvPr id="3" name="Content Placeholder 2"/>
          <p:cNvSpPr>
            <a:spLocks noGrp="1"/>
          </p:cNvSpPr>
          <p:nvPr>
            <p:ph idx="1"/>
          </p:nvPr>
        </p:nvSpPr>
        <p:spPr/>
        <p:txBody>
          <a:bodyPr/>
          <a:lstStyle/>
          <a:p>
            <a:r>
              <a:rPr lang="en-US" b="1" u="sng" dirty="0">
                <a:latin typeface="Arial" panose="020B0604020202020204" pitchFamily="34" charset="0"/>
                <a:ea typeface="Times New Roman" panose="02020603050405020304" pitchFamily="18" charset="0"/>
                <a:cs typeface="Arial" panose="020B0604020202020204" pitchFamily="34" charset="0"/>
              </a:rPr>
              <a:t>H</a:t>
            </a:r>
            <a:r>
              <a:rPr lang="en-US" b="1" u="sng" dirty="0" smtClean="0">
                <a:latin typeface="Arial" panose="020B0604020202020204" pitchFamily="34" charset="0"/>
                <a:ea typeface="Times New Roman" panose="02020603050405020304" pitchFamily="18" charset="0"/>
                <a:cs typeface="Arial" panose="020B0604020202020204" pitchFamily="34" charset="0"/>
              </a:rPr>
              <a:t>earsay</a:t>
            </a:r>
            <a:r>
              <a:rPr lang="en-US" b="1" u="sng" spc="-15" dirty="0" smtClean="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on</a:t>
            </a:r>
            <a:r>
              <a:rPr lang="en-US" b="1" u="sng" spc="-10" dirty="0">
                <a:latin typeface="Arial" panose="020B0604020202020204" pitchFamily="34" charset="0"/>
                <a:ea typeface="Times New Roman" panose="02020603050405020304" pitchFamily="18" charset="0"/>
                <a:cs typeface="Arial" panose="020B0604020202020204" pitchFamily="34" charset="0"/>
              </a:rPr>
              <a:t> </a:t>
            </a:r>
            <a:r>
              <a:rPr lang="en-US" b="1" u="sng" dirty="0" smtClean="0">
                <a:latin typeface="Arial" panose="020B0604020202020204" pitchFamily="34" charset="0"/>
                <a:ea typeface="Times New Roman" panose="02020603050405020304" pitchFamily="18" charset="0"/>
                <a:cs typeface="Arial" panose="020B0604020202020204" pitchFamily="34" charset="0"/>
              </a:rPr>
              <a:t>hearsay</a:t>
            </a:r>
            <a:r>
              <a:rPr lang="en-US" b="1" u="sng" spc="-15" dirty="0" smtClean="0">
                <a:latin typeface="Arial" panose="020B0604020202020204" pitchFamily="34" charset="0"/>
                <a:ea typeface="Times New Roman" panose="02020603050405020304" pitchFamily="18" charset="0"/>
                <a:cs typeface="Arial" panose="020B0604020202020204" pitchFamily="34" charset="0"/>
              </a:rPr>
              <a:t> allowed</a:t>
            </a:r>
            <a:r>
              <a:rPr lang="en-US" spc="-15" dirty="0" smtClean="0">
                <a:latin typeface="Arial" panose="020B0604020202020204" pitchFamily="34" charset="0"/>
                <a:ea typeface="Times New Roman" panose="02020603050405020304" pitchFamily="18" charset="0"/>
                <a:cs typeface="Arial" panose="020B0604020202020204" pitchFamily="34" charset="0"/>
              </a:rPr>
              <a:t> </a:t>
            </a:r>
            <a:r>
              <a:rPr lang="en-US" dirty="0" smtClean="0">
                <a:latin typeface="Arial" panose="020B0604020202020204" pitchFamily="34" charset="0"/>
                <a:ea typeface="Times New Roman" panose="02020603050405020304" pitchFamily="18" charset="0"/>
                <a:cs typeface="Arial" panose="020B0604020202020204" pitchFamily="34" charset="0"/>
              </a:rPr>
              <a:t>to</a:t>
            </a:r>
            <a:r>
              <a:rPr lang="en-US" spc="-15" dirty="0" smtClean="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form</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factual</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basis</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for</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warrant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so</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long</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as</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there</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is a</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substantial</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basis</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for</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crediting</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the</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hearsay</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each</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level.</a:t>
            </a:r>
            <a:r>
              <a:rPr lang="en-US" spc="-15" dirty="0">
                <a:latin typeface="Arial" panose="020B0604020202020204" pitchFamily="34" charset="0"/>
                <a:ea typeface="Times New Roman" panose="02020603050405020304" pitchFamily="18" charset="0"/>
                <a:cs typeface="Arial" panose="020B0604020202020204" pitchFamily="34" charset="0"/>
              </a:rPr>
              <a:t> </a:t>
            </a:r>
            <a:endParaRPr lang="en-US" spc="-15" dirty="0" smtClean="0">
              <a:latin typeface="Arial" panose="020B0604020202020204" pitchFamily="34" charset="0"/>
              <a:ea typeface="Times New Roman" panose="02020603050405020304" pitchFamily="18" charset="0"/>
              <a:cs typeface="Arial" panose="020B0604020202020204" pitchFamily="34" charset="0"/>
            </a:endParaRPr>
          </a:p>
          <a:p>
            <a:r>
              <a:rPr lang="en-US" i="1" dirty="0" smtClean="0">
                <a:latin typeface="Arial" panose="020B0604020202020204" pitchFamily="34" charset="0"/>
                <a:ea typeface="Times New Roman" panose="02020603050405020304" pitchFamily="18" charset="0"/>
                <a:cs typeface="Arial" panose="020B0604020202020204" pitchFamily="34" charset="0"/>
              </a:rPr>
              <a:t>Hall</a:t>
            </a:r>
            <a:r>
              <a:rPr lang="en-US" i="1" spc="-15" dirty="0" smtClean="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795</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S.W.2d</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195</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br>
              <a:rPr lang="en-US" dirty="0">
                <a:latin typeface="Arial" panose="020B0604020202020204" pitchFamily="34" charset="0"/>
                <a:ea typeface="Times New Roman" panose="02020603050405020304" pitchFamily="18" charset="0"/>
                <a:cs typeface="Arial" panose="020B0604020202020204" pitchFamily="34" charset="0"/>
              </a:rPr>
            </a:br>
            <a:r>
              <a:rPr lang="en-US" dirty="0">
                <a:latin typeface="Arial" panose="020B0604020202020204" pitchFamily="34" charset="0"/>
                <a:ea typeface="Times New Roman" panose="02020603050405020304" pitchFamily="18" charset="0"/>
                <a:cs typeface="Arial" panose="020B0604020202020204" pitchFamily="34" charset="0"/>
              </a:rPr>
              <a:t>Crim.</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1990);</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Hennessy</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660</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S.W.2d</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87</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Crim.</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1983).</a:t>
            </a:r>
            <a:br>
              <a:rPr lang="en-US" dirty="0">
                <a:latin typeface="Arial" panose="020B0604020202020204" pitchFamily="34" charset="0"/>
                <a:ea typeface="Times New Roman" panose="02020603050405020304" pitchFamily="18" charset="0"/>
                <a:cs typeface="Arial" panose="020B0604020202020204" pitchFamily="34" charset="0"/>
              </a:rPr>
            </a:br>
            <a:endParaRPr lang="en-US" dirty="0"/>
          </a:p>
        </p:txBody>
      </p:sp>
    </p:spTree>
    <p:extLst>
      <p:ext uri="{BB962C8B-B14F-4D97-AF65-F5344CB8AC3E}">
        <p14:creationId xmlns:p14="http://schemas.microsoft.com/office/powerpoint/2010/main" val="19670273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Totality of Circumstances</a:t>
            </a:r>
            <a:endParaRPr lang="en-US" dirty="0"/>
          </a:p>
        </p:txBody>
      </p:sp>
      <p:sp>
        <p:nvSpPr>
          <p:cNvPr id="3" name="Content Placeholder 2"/>
          <p:cNvSpPr>
            <a:spLocks noGrp="1"/>
          </p:cNvSpPr>
          <p:nvPr>
            <p:ph idx="1"/>
          </p:nvPr>
        </p:nvSpPr>
        <p:spPr/>
        <p:txBody>
          <a:bodyPr>
            <a:normAutofit fontScale="92500"/>
          </a:bodyPr>
          <a:lstStyle/>
          <a:p>
            <a:r>
              <a:rPr lang="en-US" altLang="en-US" dirty="0" smtClean="0">
                <a:latin typeface="Arial" panose="020B0604020202020204" pitchFamily="34" charset="0"/>
                <a:ea typeface="Times New Roman" panose="02020603050405020304" pitchFamily="18" charset="0"/>
                <a:cs typeface="Arial" panose="020B0604020202020204" pitchFamily="34" charset="0"/>
              </a:rPr>
              <a:t>A </a:t>
            </a:r>
            <a:r>
              <a:rPr lang="en-US" altLang="en-US" b="1" u="sng" dirty="0">
                <a:latin typeface="Arial" panose="020B0604020202020204" pitchFamily="34" charset="0"/>
                <a:ea typeface="Times New Roman" panose="02020603050405020304" pitchFamily="18" charset="0"/>
                <a:cs typeface="Arial" panose="020B0604020202020204" pitchFamily="34" charset="0"/>
              </a:rPr>
              <a:t>totality of the circumstances </a:t>
            </a:r>
            <a:r>
              <a:rPr lang="en-US" altLang="en-US" dirty="0">
                <a:latin typeface="Arial" panose="020B0604020202020204" pitchFamily="34" charset="0"/>
                <a:ea typeface="Times New Roman" panose="02020603050405020304" pitchFamily="18" charset="0"/>
                <a:cs typeface="Arial" panose="020B0604020202020204" pitchFamily="34" charset="0"/>
              </a:rPr>
              <a:t>test is applied to the facts in the affidavit in </a:t>
            </a:r>
            <a:r>
              <a:rPr lang="en-US" altLang="en-US" b="1" u="sng" dirty="0">
                <a:latin typeface="Arial" panose="020B0604020202020204" pitchFamily="34" charset="0"/>
                <a:ea typeface="Times New Roman" panose="02020603050405020304" pitchFamily="18" charset="0"/>
                <a:cs typeface="Arial" panose="020B0604020202020204" pitchFamily="34" charset="0"/>
              </a:rPr>
              <a:t>determining whether or not probable cause existed </a:t>
            </a:r>
            <a:r>
              <a:rPr lang="en-US" altLang="en-US" dirty="0">
                <a:latin typeface="Arial" panose="020B0604020202020204" pitchFamily="34" charset="0"/>
                <a:ea typeface="Times New Roman" panose="02020603050405020304" pitchFamily="18" charset="0"/>
                <a:cs typeface="Arial" panose="020B0604020202020204" pitchFamily="34" charset="0"/>
              </a:rPr>
              <a:t>to issue the warrant. </a:t>
            </a:r>
            <a:endParaRPr lang="en-US" altLang="en-US" dirty="0" smtClean="0">
              <a:latin typeface="Arial" panose="020B0604020202020204" pitchFamily="34" charset="0"/>
              <a:ea typeface="Times New Roman" panose="02020603050405020304" pitchFamily="18" charset="0"/>
              <a:cs typeface="Arial" panose="020B0604020202020204" pitchFamily="34" charset="0"/>
            </a:endParaRPr>
          </a:p>
          <a:p>
            <a:r>
              <a:rPr lang="en-US" altLang="en-US" i="1" dirty="0" smtClean="0">
                <a:latin typeface="Arial" panose="020B0604020202020204" pitchFamily="34" charset="0"/>
                <a:ea typeface="Times New Roman" panose="02020603050405020304" pitchFamily="18" charset="0"/>
                <a:cs typeface="Arial" panose="020B0604020202020204" pitchFamily="34" charset="0"/>
              </a:rPr>
              <a:t>Illinois </a:t>
            </a:r>
            <a:r>
              <a:rPr lang="en-US" altLang="en-US" i="1" dirty="0">
                <a:latin typeface="Arial" panose="020B0604020202020204" pitchFamily="34" charset="0"/>
                <a:ea typeface="Times New Roman" panose="02020603050405020304" pitchFamily="18" charset="0"/>
                <a:cs typeface="Arial" panose="020B0604020202020204" pitchFamily="34" charset="0"/>
              </a:rPr>
              <a:t>v. Gates</a:t>
            </a:r>
            <a:r>
              <a:rPr lang="en-US" altLang="en-US" dirty="0">
                <a:latin typeface="Arial" panose="020B0604020202020204" pitchFamily="34" charset="0"/>
                <a:ea typeface="Times New Roman" panose="02020603050405020304" pitchFamily="18" charset="0"/>
                <a:cs typeface="Arial" panose="020B0604020202020204" pitchFamily="34" charset="0"/>
              </a:rPr>
              <a:t>, 462 U.S. 213, 103 </a:t>
            </a:r>
            <a:r>
              <a:rPr lang="en-US" altLang="en-US" dirty="0" err="1">
                <a:latin typeface="Arial" panose="020B0604020202020204" pitchFamily="34" charset="0"/>
                <a:ea typeface="Times New Roman" panose="02020603050405020304" pitchFamily="18" charset="0"/>
                <a:cs typeface="Arial" panose="020B0604020202020204" pitchFamily="34" charset="0"/>
              </a:rPr>
              <a:t>S.Ct</a:t>
            </a:r>
            <a:r>
              <a:rPr lang="en-US" altLang="en-US" dirty="0">
                <a:latin typeface="Arial" panose="020B0604020202020204" pitchFamily="34" charset="0"/>
                <a:ea typeface="Times New Roman" panose="02020603050405020304" pitchFamily="18" charset="0"/>
                <a:cs typeface="Arial" panose="020B0604020202020204" pitchFamily="34" charset="0"/>
              </a:rPr>
              <a:t>. 2317 (1983); </a:t>
            </a:r>
            <a:r>
              <a:rPr lang="en-US" altLang="en-US" i="1" dirty="0">
                <a:latin typeface="Arial" panose="020B0604020202020204" pitchFamily="34" charset="0"/>
                <a:ea typeface="Times New Roman" panose="02020603050405020304" pitchFamily="18" charset="0"/>
                <a:cs typeface="Arial" panose="020B0604020202020204" pitchFamily="34" charset="0"/>
              </a:rPr>
              <a:t>Bower v. State</a:t>
            </a:r>
            <a:r>
              <a:rPr lang="en-US" altLang="en-US" dirty="0">
                <a:latin typeface="Arial" panose="020B0604020202020204" pitchFamily="34" charset="0"/>
                <a:ea typeface="Times New Roman" panose="02020603050405020304" pitchFamily="18" charset="0"/>
                <a:cs typeface="Arial" panose="020B0604020202020204" pitchFamily="34" charset="0"/>
              </a:rPr>
              <a:t>, 769 S.W.2d 887 (</a:t>
            </a:r>
            <a:r>
              <a:rPr lang="en-US" altLang="en-US" dirty="0" err="1">
                <a:latin typeface="Arial" panose="020B0604020202020204" pitchFamily="34" charset="0"/>
                <a:ea typeface="Times New Roman" panose="02020603050405020304" pitchFamily="18" charset="0"/>
                <a:cs typeface="Arial" panose="020B0604020202020204" pitchFamily="34" charset="0"/>
              </a:rPr>
              <a:t>Tex.Cr</a:t>
            </a:r>
            <a:r>
              <a:rPr lang="en-US" altLang="en-US" dirty="0">
                <a:latin typeface="Arial" panose="020B0604020202020204" pitchFamily="34" charset="0"/>
                <a:ea typeface="Times New Roman" panose="02020603050405020304" pitchFamily="18" charset="0"/>
                <a:cs typeface="Arial" panose="020B0604020202020204" pitchFamily="34" charset="0"/>
              </a:rPr>
              <a:t>. App. 1989); </a:t>
            </a:r>
            <a:r>
              <a:rPr lang="en-US" altLang="en-US" i="1" dirty="0">
                <a:latin typeface="Arial" panose="020B0604020202020204" pitchFamily="34" charset="0"/>
                <a:ea typeface="Times New Roman" panose="02020603050405020304" pitchFamily="18" charset="0"/>
                <a:cs typeface="Arial" panose="020B0604020202020204" pitchFamily="34" charset="0"/>
              </a:rPr>
              <a:t>Ramos v. State</a:t>
            </a:r>
            <a:r>
              <a:rPr lang="en-US" altLang="en-US" dirty="0">
                <a:latin typeface="Arial" panose="020B0604020202020204" pitchFamily="34" charset="0"/>
                <a:ea typeface="Times New Roman" panose="02020603050405020304" pitchFamily="18" charset="0"/>
                <a:cs typeface="Arial" panose="020B0604020202020204" pitchFamily="34" charset="0"/>
              </a:rPr>
              <a:t>, 934</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ea typeface="Times New Roman" panose="02020603050405020304" pitchFamily="18" charset="0"/>
                <a:cs typeface="Arial" panose="020B0604020202020204" pitchFamily="34" charset="0"/>
              </a:rPr>
              <a:t>S.W.2d 358 (Tex. Crim. App. 1996).</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12730245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Totality of Circumstances</a:t>
            </a:r>
            <a:endParaRPr lang="en-US" dirty="0"/>
          </a:p>
        </p:txBody>
      </p:sp>
      <p:sp>
        <p:nvSpPr>
          <p:cNvPr id="3" name="Content Placeholder 2"/>
          <p:cNvSpPr>
            <a:spLocks noGrp="1"/>
          </p:cNvSpPr>
          <p:nvPr>
            <p:ph idx="1"/>
          </p:nvPr>
        </p:nvSpPr>
        <p:spPr/>
        <p:txBody>
          <a:bodyPr>
            <a:normAutofit lnSpcReduction="10000"/>
          </a:bodyPr>
          <a:lstStyle/>
          <a:p>
            <a:r>
              <a:rPr lang="en-US" altLang="en-US" dirty="0">
                <a:latin typeface="Arial" panose="020B0604020202020204" pitchFamily="34" charset="0"/>
                <a:ea typeface="Times New Roman" panose="02020603050405020304" pitchFamily="18" charset="0"/>
                <a:cs typeface="Arial" panose="020B0604020202020204" pitchFamily="34" charset="0"/>
              </a:rPr>
              <a:t>Part of the totality of the circumstances that a </a:t>
            </a:r>
            <a:r>
              <a:rPr lang="en-US" altLang="en-US" b="1" dirty="0">
                <a:latin typeface="Arial" panose="020B0604020202020204" pitchFamily="34" charset="0"/>
                <a:ea typeface="Times New Roman" panose="02020603050405020304" pitchFamily="18" charset="0"/>
                <a:cs typeface="Arial" panose="020B0604020202020204" pitchFamily="34" charset="0"/>
              </a:rPr>
              <a:t>magistrate should evaluate </a:t>
            </a:r>
            <a:r>
              <a:rPr lang="en-US" altLang="en-US" dirty="0">
                <a:latin typeface="Arial" panose="020B0604020202020204" pitchFamily="34" charset="0"/>
                <a:ea typeface="Times New Roman" panose="02020603050405020304" pitchFamily="18" charset="0"/>
                <a:cs typeface="Arial" panose="020B0604020202020204" pitchFamily="34" charset="0"/>
              </a:rPr>
              <a:t>in making a probable cause determination is the </a:t>
            </a:r>
            <a:r>
              <a:rPr lang="en-US" altLang="en-US" b="1" u="sng" dirty="0">
                <a:latin typeface="Arial" panose="020B0604020202020204" pitchFamily="34" charset="0"/>
                <a:ea typeface="Times New Roman" panose="02020603050405020304" pitchFamily="18" charset="0"/>
                <a:cs typeface="Arial" panose="020B0604020202020204" pitchFamily="34" charset="0"/>
              </a:rPr>
              <a:t>reliability of the affiant </a:t>
            </a:r>
            <a:r>
              <a:rPr lang="en-US" altLang="en-US" dirty="0">
                <a:latin typeface="Arial" panose="020B0604020202020204" pitchFamily="34" charset="0"/>
                <a:ea typeface="Times New Roman" panose="02020603050405020304" pitchFamily="18" charset="0"/>
                <a:cs typeface="Arial" panose="020B0604020202020204" pitchFamily="34" charset="0"/>
              </a:rPr>
              <a:t>and his </a:t>
            </a:r>
            <a:r>
              <a:rPr lang="en-US" altLang="en-US" b="1" u="sng" dirty="0">
                <a:latin typeface="Arial" panose="020B0604020202020204" pitchFamily="34" charset="0"/>
                <a:ea typeface="Times New Roman" panose="02020603050405020304" pitchFamily="18" charset="0"/>
                <a:cs typeface="Arial" panose="020B0604020202020204" pitchFamily="34" charset="0"/>
              </a:rPr>
              <a:t>sources of information</a:t>
            </a:r>
            <a:r>
              <a:rPr lang="en-US" altLang="en-US" dirty="0">
                <a:latin typeface="Arial" panose="020B0604020202020204" pitchFamily="34" charset="0"/>
                <a:ea typeface="Times New Roman" panose="02020603050405020304" pitchFamily="18" charset="0"/>
                <a:cs typeface="Arial" panose="020B0604020202020204" pitchFamily="34" charset="0"/>
              </a:rPr>
              <a:t>.  </a:t>
            </a:r>
            <a:endParaRPr lang="en-US" altLang="en-US" dirty="0" smtClean="0">
              <a:latin typeface="Arial" panose="020B0604020202020204" pitchFamily="34" charset="0"/>
              <a:ea typeface="Times New Roman" panose="02020603050405020304" pitchFamily="18" charset="0"/>
              <a:cs typeface="Arial" panose="020B0604020202020204" pitchFamily="34" charset="0"/>
            </a:endParaRPr>
          </a:p>
          <a:p>
            <a:r>
              <a:rPr lang="en-US" altLang="en-US" i="1" dirty="0" err="1" smtClean="0">
                <a:latin typeface="Arial" panose="020B0604020202020204" pitchFamily="34" charset="0"/>
                <a:ea typeface="Times New Roman" panose="02020603050405020304" pitchFamily="18" charset="0"/>
                <a:cs typeface="Arial" panose="020B0604020202020204" pitchFamily="34" charset="0"/>
              </a:rPr>
              <a:t>Jaben</a:t>
            </a:r>
            <a:r>
              <a:rPr lang="en-US" altLang="en-US" i="1" dirty="0" smtClean="0">
                <a:latin typeface="Arial" panose="020B0604020202020204" pitchFamily="34" charset="0"/>
                <a:ea typeface="Times New Roman" panose="02020603050405020304" pitchFamily="18" charset="0"/>
                <a:cs typeface="Arial" panose="020B0604020202020204" pitchFamily="34" charset="0"/>
              </a:rPr>
              <a:t> </a:t>
            </a:r>
            <a:r>
              <a:rPr lang="en-US" altLang="en-US" i="1" dirty="0">
                <a:latin typeface="Arial" panose="020B0604020202020204" pitchFamily="34" charset="0"/>
                <a:ea typeface="Times New Roman" panose="02020603050405020304" pitchFamily="18" charset="0"/>
                <a:cs typeface="Arial" panose="020B0604020202020204" pitchFamily="34" charset="0"/>
              </a:rPr>
              <a:t>v. U.S.</a:t>
            </a:r>
            <a:r>
              <a:rPr lang="en-US" altLang="en-US" dirty="0">
                <a:latin typeface="Arial" panose="020B0604020202020204" pitchFamily="34" charset="0"/>
                <a:ea typeface="Times New Roman" panose="02020603050405020304" pitchFamily="18" charset="0"/>
                <a:cs typeface="Arial" panose="020B0604020202020204" pitchFamily="34" charset="0"/>
              </a:rPr>
              <a:t>, 381 U.S. </a:t>
            </a:r>
            <a:r>
              <a:rPr lang="en-US" altLang="en-US" dirty="0" smtClean="0">
                <a:latin typeface="Arial" panose="020B0604020202020204" pitchFamily="34" charset="0"/>
                <a:ea typeface="Times New Roman" panose="02020603050405020304" pitchFamily="18" charset="0"/>
                <a:cs typeface="Arial" panose="020B0604020202020204" pitchFamily="34" charset="0"/>
              </a:rPr>
              <a:t>214 (</a:t>
            </a:r>
            <a:r>
              <a:rPr lang="en-US" altLang="en-US" dirty="0">
                <a:latin typeface="Arial" panose="020B0604020202020204" pitchFamily="34" charset="0"/>
                <a:ea typeface="Times New Roman" panose="02020603050405020304" pitchFamily="18" charset="0"/>
                <a:cs typeface="Arial" panose="020B0604020202020204" pitchFamily="34" charset="0"/>
              </a:rPr>
              <a:t>1965); </a:t>
            </a:r>
            <a:r>
              <a:rPr lang="en-US" altLang="en-US" i="1" dirty="0">
                <a:latin typeface="Arial" panose="020B0604020202020204" pitchFamily="34" charset="0"/>
                <a:ea typeface="Times New Roman" panose="02020603050405020304" pitchFamily="18" charset="0"/>
                <a:cs typeface="Arial" panose="020B0604020202020204" pitchFamily="34" charset="0"/>
              </a:rPr>
              <a:t>Johnson v. State</a:t>
            </a:r>
            <a:r>
              <a:rPr lang="en-US" altLang="en-US" dirty="0">
                <a:latin typeface="Arial" panose="020B0604020202020204" pitchFamily="34" charset="0"/>
                <a:ea typeface="Times New Roman" panose="02020603050405020304" pitchFamily="18" charset="0"/>
                <a:cs typeface="Arial" panose="020B0604020202020204" pitchFamily="34" charset="0"/>
              </a:rPr>
              <a:t>, 803 S.W.2d 272 (Tex. Crim.</a:t>
            </a:r>
            <a:r>
              <a:rPr lang="en-US"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ea typeface="Times New Roman" panose="02020603050405020304" pitchFamily="18" charset="0"/>
                <a:cs typeface="Arial" panose="020B0604020202020204" pitchFamily="34" charset="0"/>
              </a:rPr>
              <a:t>App. 1990).</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4319901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Totality of Circumstances</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dirty="0">
                <a:latin typeface="Arial" panose="020B0604020202020204" pitchFamily="34" charset="0"/>
                <a:ea typeface="Times New Roman" panose="02020603050405020304" pitchFamily="18" charset="0"/>
                <a:cs typeface="Arial" panose="020B0604020202020204" pitchFamily="34" charset="0"/>
              </a:rPr>
              <a:t>When evaluating the affidavit, the task of the magistrate is to make a </a:t>
            </a:r>
            <a:r>
              <a:rPr lang="en-US" altLang="en-US" b="1" u="sng" dirty="0">
                <a:latin typeface="Arial" panose="020B0604020202020204" pitchFamily="34" charset="0"/>
                <a:ea typeface="Times New Roman" panose="02020603050405020304" pitchFamily="18" charset="0"/>
                <a:cs typeface="Arial" panose="020B0604020202020204" pitchFamily="34" charset="0"/>
              </a:rPr>
              <a:t>practical, common- sense decision </a:t>
            </a:r>
            <a:r>
              <a:rPr lang="en-US" altLang="en-US" dirty="0">
                <a:latin typeface="Arial" panose="020B0604020202020204" pitchFamily="34" charset="0"/>
                <a:ea typeface="Times New Roman" panose="02020603050405020304" pitchFamily="18" charset="0"/>
                <a:cs typeface="Arial" panose="020B0604020202020204" pitchFamily="34" charset="0"/>
              </a:rPr>
              <a:t>whether, given the totality of the circumstances set forth in the affidavit, there is </a:t>
            </a:r>
            <a:r>
              <a:rPr lang="en-US" altLang="en-US" b="1" u="sng" dirty="0">
                <a:latin typeface="Arial" panose="020B0604020202020204" pitchFamily="34" charset="0"/>
                <a:ea typeface="Times New Roman" panose="02020603050405020304" pitchFamily="18" charset="0"/>
                <a:cs typeface="Arial" panose="020B0604020202020204" pitchFamily="34" charset="0"/>
              </a:rPr>
              <a:t>a fair probability </a:t>
            </a:r>
            <a:r>
              <a:rPr lang="en-US" altLang="en-US" dirty="0">
                <a:latin typeface="Arial" panose="020B0604020202020204" pitchFamily="34" charset="0"/>
                <a:ea typeface="Times New Roman" panose="02020603050405020304" pitchFamily="18" charset="0"/>
                <a:cs typeface="Arial" panose="020B0604020202020204" pitchFamily="34" charset="0"/>
              </a:rPr>
              <a:t>that </a:t>
            </a:r>
            <a:r>
              <a:rPr lang="en-US" altLang="en-US" b="1" u="sng" dirty="0">
                <a:latin typeface="Arial" panose="020B0604020202020204" pitchFamily="34" charset="0"/>
                <a:ea typeface="Times New Roman" panose="02020603050405020304" pitchFamily="18" charset="0"/>
                <a:cs typeface="Arial" panose="020B0604020202020204" pitchFamily="34" charset="0"/>
              </a:rPr>
              <a:t>contraband</a:t>
            </a:r>
            <a:r>
              <a:rPr lang="en-US" altLang="en-US" dirty="0">
                <a:latin typeface="Arial" panose="020B0604020202020204" pitchFamily="34" charset="0"/>
                <a:ea typeface="Times New Roman" panose="02020603050405020304" pitchFamily="18" charset="0"/>
                <a:cs typeface="Arial" panose="020B0604020202020204" pitchFamily="34" charset="0"/>
              </a:rPr>
              <a:t> or </a:t>
            </a:r>
            <a:r>
              <a:rPr lang="en-US" altLang="en-US" b="1" u="sng" dirty="0">
                <a:latin typeface="Arial" panose="020B0604020202020204" pitchFamily="34" charset="0"/>
                <a:ea typeface="Times New Roman" panose="02020603050405020304" pitchFamily="18" charset="0"/>
                <a:cs typeface="Arial" panose="020B0604020202020204" pitchFamily="34" charset="0"/>
              </a:rPr>
              <a:t>evidence</a:t>
            </a:r>
            <a:r>
              <a:rPr lang="en-US" altLang="en-US" dirty="0">
                <a:latin typeface="Arial" panose="020B0604020202020204" pitchFamily="34" charset="0"/>
                <a:ea typeface="Times New Roman" panose="02020603050405020304" pitchFamily="18" charset="0"/>
                <a:cs typeface="Arial" panose="020B0604020202020204" pitchFamily="34" charset="0"/>
              </a:rPr>
              <a:t> of a crime </a:t>
            </a:r>
            <a:r>
              <a:rPr lang="en-US" altLang="en-US" b="1" u="sng" dirty="0">
                <a:latin typeface="Arial" panose="020B0604020202020204" pitchFamily="34" charset="0"/>
                <a:ea typeface="Times New Roman" panose="02020603050405020304" pitchFamily="18" charset="0"/>
                <a:cs typeface="Arial" panose="020B0604020202020204" pitchFamily="34" charset="0"/>
              </a:rPr>
              <a:t>will be found </a:t>
            </a:r>
            <a:r>
              <a:rPr lang="en-US" altLang="en-US" dirty="0">
                <a:latin typeface="Arial" panose="020B0604020202020204" pitchFamily="34" charset="0"/>
                <a:ea typeface="Times New Roman" panose="02020603050405020304" pitchFamily="18" charset="0"/>
                <a:cs typeface="Arial" panose="020B0604020202020204" pitchFamily="34" charset="0"/>
              </a:rPr>
              <a:t>in a particular place. </a:t>
            </a:r>
            <a:endParaRPr lang="en-US" altLang="en-US" dirty="0" smtClean="0">
              <a:latin typeface="Arial" panose="020B0604020202020204" pitchFamily="34" charset="0"/>
              <a:ea typeface="Times New Roman" panose="02020603050405020304" pitchFamily="18" charset="0"/>
              <a:cs typeface="Arial" panose="020B0604020202020204" pitchFamily="34" charset="0"/>
            </a:endParaRPr>
          </a:p>
          <a:p>
            <a:r>
              <a:rPr lang="en-US" altLang="en-US" i="1" dirty="0" err="1" smtClean="0">
                <a:latin typeface="Arial" panose="020B0604020202020204" pitchFamily="34" charset="0"/>
                <a:ea typeface="Times New Roman" panose="02020603050405020304" pitchFamily="18" charset="0"/>
                <a:cs typeface="Arial" panose="020B0604020202020204" pitchFamily="34" charset="0"/>
              </a:rPr>
              <a:t>Borsari</a:t>
            </a:r>
            <a:r>
              <a:rPr lang="en-US" altLang="en-US" dirty="0" smtClean="0">
                <a:latin typeface="Arial" panose="020B0604020202020204" pitchFamily="34" charset="0"/>
                <a:cs typeface="Arial" panose="020B0604020202020204" pitchFamily="34" charset="0"/>
              </a:rPr>
              <a:t> </a:t>
            </a:r>
            <a:r>
              <a:rPr lang="en-US" altLang="en-US" i="1" dirty="0" smtClean="0">
                <a:latin typeface="Arial" panose="020B0604020202020204" pitchFamily="34" charset="0"/>
                <a:ea typeface="Times New Roman" panose="02020603050405020304" pitchFamily="18" charset="0"/>
                <a:cs typeface="Arial" panose="020B0604020202020204" pitchFamily="34" charset="0"/>
              </a:rPr>
              <a:t>v</a:t>
            </a:r>
            <a:r>
              <a:rPr lang="en-US" altLang="en-US" i="1" dirty="0">
                <a:latin typeface="Arial" panose="020B0604020202020204" pitchFamily="34" charset="0"/>
                <a:ea typeface="Times New Roman" panose="02020603050405020304" pitchFamily="18" charset="0"/>
                <a:cs typeface="Arial" panose="020B0604020202020204" pitchFamily="34" charset="0"/>
              </a:rPr>
              <a:t>. State</a:t>
            </a:r>
            <a:r>
              <a:rPr lang="en-US" altLang="en-US" dirty="0">
                <a:latin typeface="Arial" panose="020B0604020202020204" pitchFamily="34" charset="0"/>
                <a:ea typeface="Times New Roman" panose="02020603050405020304" pitchFamily="18" charset="0"/>
                <a:cs typeface="Arial" panose="020B0604020202020204" pitchFamily="34" charset="0"/>
              </a:rPr>
              <a:t>, 919 S.W.2d 913, 917-918 (Tex. App. – Houston [14th Dist.] 1996, pet. </a:t>
            </a:r>
            <a:r>
              <a:rPr lang="en-US" altLang="en-US" dirty="0" err="1">
                <a:latin typeface="Arial" panose="020B0604020202020204" pitchFamily="34" charset="0"/>
                <a:ea typeface="Times New Roman" panose="02020603050405020304" pitchFamily="18" charset="0"/>
                <a:cs typeface="Arial" panose="020B0604020202020204" pitchFamily="34" charset="0"/>
              </a:rPr>
              <a:t>ref’d</a:t>
            </a:r>
            <a:r>
              <a:rPr lang="en-US" altLang="en-US" dirty="0">
                <a:latin typeface="Arial" panose="020B0604020202020204" pitchFamily="34" charset="0"/>
                <a:ea typeface="Times New Roman" panose="02020603050405020304" pitchFamily="18" charset="0"/>
                <a:cs typeface="Arial" panose="020B0604020202020204" pitchFamily="34" charset="0"/>
              </a:rPr>
              <a:t>).</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38944076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4</a:t>
            </a:r>
            <a:r>
              <a:rPr lang="en-US" baseline="30000" dirty="0" smtClean="0">
                <a:solidFill>
                  <a:srgbClr val="FF0000"/>
                </a:solidFill>
              </a:rPr>
              <a:t>th</a:t>
            </a:r>
            <a:r>
              <a:rPr lang="en-US" dirty="0" smtClean="0">
                <a:solidFill>
                  <a:srgbClr val="FF0000"/>
                </a:solidFill>
              </a:rPr>
              <a:t> Amend Requires a Warrant</a:t>
            </a:r>
            <a:endParaRPr lang="en-US" dirty="0">
              <a:solidFill>
                <a:srgbClr val="FF0000"/>
              </a:solidFill>
            </a:endParaRPr>
          </a:p>
        </p:txBody>
      </p:sp>
      <p:sp>
        <p:nvSpPr>
          <p:cNvPr id="3" name="Content Placeholder 2"/>
          <p:cNvSpPr>
            <a:spLocks noGrp="1"/>
          </p:cNvSpPr>
          <p:nvPr>
            <p:ph idx="1"/>
          </p:nvPr>
        </p:nvSpPr>
        <p:spPr/>
        <p:txBody>
          <a:bodyPr/>
          <a:lstStyle/>
          <a:p>
            <a:r>
              <a:rPr lang="en-US" b="1" dirty="0">
                <a:latin typeface="Arial" panose="020B0604020202020204" pitchFamily="34" charset="0"/>
                <a:cs typeface="Arial" panose="020B0604020202020204" pitchFamily="34" charset="0"/>
              </a:rPr>
              <a:t>Searches and seizures </a:t>
            </a:r>
            <a:r>
              <a:rPr lang="en-US" dirty="0">
                <a:latin typeface="Arial" panose="020B0604020202020204" pitchFamily="34" charset="0"/>
                <a:cs typeface="Arial" panose="020B0604020202020204" pitchFamily="34" charset="0"/>
              </a:rPr>
              <a:t>conducted </a:t>
            </a:r>
            <a:r>
              <a:rPr lang="en-US" b="1" u="sng" dirty="0">
                <a:latin typeface="Arial" panose="020B0604020202020204" pitchFamily="34" charset="0"/>
                <a:cs typeface="Arial" panose="020B0604020202020204" pitchFamily="34" charset="0"/>
              </a:rPr>
              <a:t>without a warrant are unreasonable </a:t>
            </a:r>
            <a:r>
              <a:rPr lang="en-US" b="1" i="1" u="sng" dirty="0">
                <a:latin typeface="Arial" panose="020B0604020202020204" pitchFamily="34" charset="0"/>
                <a:cs typeface="Arial" panose="020B0604020202020204" pitchFamily="34" charset="0"/>
              </a:rPr>
              <a:t>per se</a:t>
            </a:r>
            <a:r>
              <a:rPr lang="en-US" u="sng"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subject to a few specifically established and well-delineated exceptions. </a:t>
            </a:r>
          </a:p>
          <a:p>
            <a:r>
              <a:rPr lang="en-US" i="1" dirty="0">
                <a:latin typeface="Arial" panose="020B0604020202020204" pitchFamily="34" charset="0"/>
                <a:cs typeface="Arial" panose="020B0604020202020204" pitchFamily="34" charset="0"/>
              </a:rPr>
              <a:t>McGee v. State</a:t>
            </a:r>
            <a:r>
              <a:rPr lang="en-US" dirty="0">
                <a:latin typeface="Arial" panose="020B0604020202020204" pitchFamily="34" charset="0"/>
                <a:cs typeface="Arial" panose="020B0604020202020204" pitchFamily="34" charset="0"/>
              </a:rPr>
              <a:t>, 105 S.W.3d 609, 615 (Tex. Crim. App. 2003). </a:t>
            </a:r>
          </a:p>
          <a:p>
            <a:endParaRPr lang="en-US" dirty="0"/>
          </a:p>
        </p:txBody>
      </p:sp>
    </p:spTree>
    <p:extLst>
      <p:ext uri="{BB962C8B-B14F-4D97-AF65-F5344CB8AC3E}">
        <p14:creationId xmlns:p14="http://schemas.microsoft.com/office/powerpoint/2010/main" val="19524233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Mag’s Determination</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Arial" panose="020B0604020202020204" pitchFamily="34" charset="0"/>
                <a:cs typeface="Arial" panose="020B0604020202020204" pitchFamily="34" charset="0"/>
              </a:rPr>
              <a:t>Although </a:t>
            </a:r>
            <a:r>
              <a:rPr lang="en-US" dirty="0">
                <a:latin typeface="Arial" panose="020B0604020202020204" pitchFamily="34" charset="0"/>
                <a:cs typeface="Arial" panose="020B0604020202020204" pitchFamily="34" charset="0"/>
              </a:rPr>
              <a:t>great deference should be paid to the magistrate’s determination of probable cause in issuing the warrant, it is the </a:t>
            </a:r>
            <a:r>
              <a:rPr lang="en-US" b="1" u="sng" dirty="0">
                <a:latin typeface="Arial" panose="020B0604020202020204" pitchFamily="34" charset="0"/>
                <a:cs typeface="Arial" panose="020B0604020202020204" pitchFamily="34" charset="0"/>
              </a:rPr>
              <a:t>duty of the reviewing court to ensure </a:t>
            </a:r>
            <a:r>
              <a:rPr lang="en-US" dirty="0">
                <a:latin typeface="Arial" panose="020B0604020202020204" pitchFamily="34" charset="0"/>
                <a:cs typeface="Arial" panose="020B0604020202020204" pitchFamily="34" charset="0"/>
              </a:rPr>
              <a:t>the magistrate had a </a:t>
            </a:r>
            <a:r>
              <a:rPr lang="en-US" b="1" u="sng" dirty="0">
                <a:latin typeface="Arial" panose="020B0604020202020204" pitchFamily="34" charset="0"/>
                <a:cs typeface="Arial" panose="020B0604020202020204" pitchFamily="34" charset="0"/>
              </a:rPr>
              <a:t>substantial basis for concluding that probable cause </a:t>
            </a:r>
            <a:r>
              <a:rPr lang="en-US" dirty="0">
                <a:latin typeface="Arial" panose="020B0604020202020204" pitchFamily="34" charset="0"/>
                <a:cs typeface="Arial" panose="020B0604020202020204" pitchFamily="34" charset="0"/>
              </a:rPr>
              <a:t>existed. </a:t>
            </a:r>
            <a:r>
              <a:rPr lang="en-US" i="1" dirty="0">
                <a:latin typeface="Arial" panose="020B0604020202020204" pitchFamily="34" charset="0"/>
                <a:cs typeface="Arial" panose="020B0604020202020204" pitchFamily="34" charset="0"/>
              </a:rPr>
              <a:t>Illinois v. Gates</a:t>
            </a:r>
            <a:r>
              <a:rPr lang="en-US" dirty="0">
                <a:latin typeface="Arial" panose="020B0604020202020204" pitchFamily="34" charset="0"/>
                <a:cs typeface="Arial" panose="020B0604020202020204" pitchFamily="34" charset="0"/>
              </a:rPr>
              <a:t>, 462 U.S. 213 at 238-39, 103 </a:t>
            </a:r>
            <a:r>
              <a:rPr lang="en-US" dirty="0" err="1">
                <a:latin typeface="Arial" panose="020B0604020202020204" pitchFamily="34" charset="0"/>
                <a:cs typeface="Arial" panose="020B0604020202020204" pitchFamily="34" charset="0"/>
              </a:rPr>
              <a:t>S.Ct</a:t>
            </a:r>
            <a:r>
              <a:rPr lang="en-US" dirty="0">
                <a:latin typeface="Arial" panose="020B0604020202020204" pitchFamily="34" charset="0"/>
                <a:cs typeface="Arial" panose="020B0604020202020204" pitchFamily="34" charset="0"/>
              </a:rPr>
              <a:t>. 2317 (1983).</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13190376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Mag’s Determination</a:t>
            </a:r>
          </a:p>
        </p:txBody>
      </p:sp>
      <p:sp>
        <p:nvSpPr>
          <p:cNvPr id="3" name="Content Placeholder 2"/>
          <p:cNvSpPr>
            <a:spLocks noGrp="1"/>
          </p:cNvSpPr>
          <p:nvPr>
            <p:ph idx="1"/>
          </p:nvPr>
        </p:nvSpPr>
        <p:spPr/>
        <p:txBody>
          <a:bodyPr>
            <a:normAutofit lnSpcReduction="10000"/>
          </a:bodyPr>
          <a:lstStyle/>
          <a:p>
            <a:r>
              <a:rPr lang="en-US" dirty="0" smtClean="0">
                <a:latin typeface="Arial" panose="020B0604020202020204" pitchFamily="34" charset="0"/>
                <a:cs typeface="Arial" panose="020B0604020202020204" pitchFamily="34" charset="0"/>
              </a:rPr>
              <a:t>A magistrate’s decision to issue a search warrant will be upheld where the magistrate had a </a:t>
            </a:r>
            <a:r>
              <a:rPr lang="en-US" b="1" u="sng" dirty="0" smtClean="0">
                <a:latin typeface="Arial" panose="020B0604020202020204" pitchFamily="34" charset="0"/>
                <a:cs typeface="Arial" panose="020B0604020202020204" pitchFamily="34" charset="0"/>
              </a:rPr>
              <a:t>substantial basis for concluding that a search would uncover evidence of wrongdoing. </a:t>
            </a:r>
          </a:p>
          <a:p>
            <a:r>
              <a:rPr lang="en-US" i="1" dirty="0" smtClean="0">
                <a:latin typeface="Arial" panose="020B0604020202020204" pitchFamily="34" charset="0"/>
                <a:cs typeface="Arial" panose="020B0604020202020204" pitchFamily="34" charset="0"/>
              </a:rPr>
              <a:t>Illinois </a:t>
            </a:r>
            <a:r>
              <a:rPr lang="en-US" i="1" dirty="0">
                <a:latin typeface="Arial" panose="020B0604020202020204" pitchFamily="34" charset="0"/>
                <a:cs typeface="Arial" panose="020B0604020202020204" pitchFamily="34" charset="0"/>
              </a:rPr>
              <a:t>v. Gates</a:t>
            </a:r>
            <a:r>
              <a:rPr lang="en-US" dirty="0">
                <a:latin typeface="Arial" panose="020B0604020202020204" pitchFamily="34" charset="0"/>
                <a:cs typeface="Arial" panose="020B0604020202020204" pitchFamily="34" charset="0"/>
              </a:rPr>
              <a:t>, 462 U.S. 213 at 238-39, 103 </a:t>
            </a:r>
            <a:r>
              <a:rPr lang="en-US" dirty="0" err="1">
                <a:latin typeface="Arial" panose="020B0604020202020204" pitchFamily="34" charset="0"/>
                <a:cs typeface="Arial" panose="020B0604020202020204" pitchFamily="34" charset="0"/>
              </a:rPr>
              <a:t>S.Ct</a:t>
            </a:r>
            <a:r>
              <a:rPr lang="en-US" dirty="0">
                <a:latin typeface="Arial" panose="020B0604020202020204" pitchFamily="34" charset="0"/>
                <a:cs typeface="Arial" panose="020B0604020202020204" pitchFamily="34" charset="0"/>
              </a:rPr>
              <a:t>. 2317 (1983); </a:t>
            </a:r>
            <a:r>
              <a:rPr lang="en-US" i="1" dirty="0">
                <a:latin typeface="Arial" panose="020B0604020202020204" pitchFamily="34" charset="0"/>
                <a:cs typeface="Arial" panose="020B0604020202020204" pitchFamily="34" charset="0"/>
              </a:rPr>
              <a:t>Moreno v. State</a:t>
            </a:r>
            <a:r>
              <a:rPr lang="en-US" dirty="0">
                <a:latin typeface="Arial" panose="020B0604020202020204" pitchFamily="34" charset="0"/>
                <a:cs typeface="Arial" panose="020B0604020202020204" pitchFamily="34" charset="0"/>
              </a:rPr>
              <a:t>, 415 S.W.3d 284 (Tex. Crim. App. 2013)</a:t>
            </a:r>
            <a:r>
              <a:rPr lang="en-US" dirty="0" smtClean="0">
                <a:latin typeface="Arial" panose="020B0604020202020204" pitchFamily="34" charset="0"/>
                <a:cs typeface="Arial" panose="020B0604020202020204" pitchFamily="34" charset="0"/>
              </a:rPr>
              <a:t>.</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r>
            <a:br>
              <a:rPr lang="en-US" sz="1800" dirty="0">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1470667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Mag’s Determination</a:t>
            </a:r>
          </a:p>
        </p:txBody>
      </p:sp>
      <p:sp>
        <p:nvSpPr>
          <p:cNvPr id="3" name="Content Placeholder 2"/>
          <p:cNvSpPr>
            <a:spLocks noGrp="1"/>
          </p:cNvSpPr>
          <p:nvPr>
            <p:ph idx="1"/>
          </p:nvPr>
        </p:nvSpPr>
        <p:spPr/>
        <p:txBody>
          <a:bodyPr>
            <a:normAutofit fontScale="92500" lnSpcReduction="10000"/>
          </a:bodyPr>
          <a:lstStyle/>
          <a:p>
            <a:r>
              <a:rPr lang="en-US" dirty="0" smtClean="0">
                <a:latin typeface="Arial" panose="020B0604020202020204" pitchFamily="34" charset="0"/>
                <a:cs typeface="Arial" panose="020B0604020202020204" pitchFamily="34" charset="0"/>
              </a:rPr>
              <a:t>On </a:t>
            </a:r>
            <a:r>
              <a:rPr lang="en-US" dirty="0">
                <a:latin typeface="Arial" panose="020B0604020202020204" pitchFamily="34" charset="0"/>
                <a:cs typeface="Arial" panose="020B0604020202020204" pitchFamily="34" charset="0"/>
              </a:rPr>
              <a:t>appeal, the magistrate’s decision is reviewed under a </a:t>
            </a:r>
            <a:r>
              <a:rPr lang="en-US" b="1" u="sng" dirty="0">
                <a:latin typeface="Arial" panose="020B0604020202020204" pitchFamily="34" charset="0"/>
                <a:cs typeface="Arial" panose="020B0604020202020204" pitchFamily="34" charset="0"/>
              </a:rPr>
              <a:t>deferential standard of review</a:t>
            </a:r>
            <a:r>
              <a:rPr lang="en-US" dirty="0">
                <a:latin typeface="Arial" panose="020B0604020202020204" pitchFamily="34" charset="0"/>
                <a:cs typeface="Arial" panose="020B0604020202020204" pitchFamily="34" charset="0"/>
              </a:rPr>
              <a:t>, rather than </a:t>
            </a:r>
            <a:r>
              <a:rPr lang="en-US" i="1" dirty="0">
                <a:latin typeface="Arial" panose="020B0604020202020204" pitchFamily="34" charset="0"/>
                <a:cs typeface="Arial" panose="020B0604020202020204" pitchFamily="34" charset="0"/>
              </a:rPr>
              <a:t>de novo</a:t>
            </a:r>
            <a:r>
              <a:rPr lang="en-US" dirty="0">
                <a:latin typeface="Arial" panose="020B0604020202020204" pitchFamily="34" charset="0"/>
                <a:cs typeface="Arial" panose="020B0604020202020204" pitchFamily="34" charset="0"/>
              </a:rPr>
              <a:t>, because of the </a:t>
            </a:r>
            <a:r>
              <a:rPr lang="en-US" b="1" dirty="0">
                <a:latin typeface="Arial" panose="020B0604020202020204" pitchFamily="34" charset="0"/>
                <a:cs typeface="Arial" panose="020B0604020202020204" pitchFamily="34" charset="0"/>
              </a:rPr>
              <a:t>Fourth Amendment’s strong preference for searches conducted pursuant to a warrant. </a:t>
            </a:r>
            <a:endParaRPr lang="en-US" b="1"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Illinois </a:t>
            </a:r>
            <a:r>
              <a:rPr lang="en-US" i="1" dirty="0">
                <a:latin typeface="Arial" panose="020B0604020202020204" pitchFamily="34" charset="0"/>
                <a:cs typeface="Arial" panose="020B0604020202020204" pitchFamily="34" charset="0"/>
              </a:rPr>
              <a:t>v. Gates</a:t>
            </a:r>
            <a:r>
              <a:rPr lang="en-US" dirty="0">
                <a:latin typeface="Arial" panose="020B0604020202020204" pitchFamily="34" charset="0"/>
                <a:cs typeface="Arial" panose="020B0604020202020204" pitchFamily="34" charset="0"/>
              </a:rPr>
              <a:t>, 462 U.S. 213 at 238-39, 103 </a:t>
            </a:r>
            <a:r>
              <a:rPr lang="en-US" dirty="0" err="1">
                <a:latin typeface="Arial" panose="020B0604020202020204" pitchFamily="34" charset="0"/>
                <a:cs typeface="Arial" panose="020B0604020202020204" pitchFamily="34" charset="0"/>
              </a:rPr>
              <a:t>S.Ct</a:t>
            </a:r>
            <a:r>
              <a:rPr lang="en-US" dirty="0">
                <a:latin typeface="Arial" panose="020B0604020202020204" pitchFamily="34" charset="0"/>
                <a:cs typeface="Arial" panose="020B0604020202020204" pitchFamily="34" charset="0"/>
              </a:rPr>
              <a:t>. 2317 (1983); </a:t>
            </a:r>
            <a:r>
              <a:rPr lang="en-US" i="1" dirty="0">
                <a:latin typeface="Arial" panose="020B0604020202020204" pitchFamily="34" charset="0"/>
                <a:cs typeface="Arial" panose="020B0604020202020204" pitchFamily="34" charset="0"/>
              </a:rPr>
              <a:t>Moreno v. State</a:t>
            </a:r>
            <a:r>
              <a:rPr lang="en-US" dirty="0">
                <a:latin typeface="Arial" panose="020B0604020202020204" pitchFamily="34" charset="0"/>
                <a:cs typeface="Arial" panose="020B0604020202020204" pitchFamily="34" charset="0"/>
              </a:rPr>
              <a:t>, 415 S.W.3d 284 (Tex. Crim. App. 2013)</a:t>
            </a:r>
            <a:r>
              <a:rPr lang="en-US" dirty="0" smtClean="0">
                <a:latin typeface="Arial" panose="020B0604020202020204" pitchFamily="34" charset="0"/>
                <a:cs typeface="Arial" panose="020B0604020202020204" pitchFamily="34" charset="0"/>
              </a:rPr>
              <a:t>.</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r>
            <a:br>
              <a:rPr lang="en-US" sz="1800" dirty="0">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7868169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Motion to Suppress</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Arial" panose="020B0604020202020204" pitchFamily="34" charset="0"/>
                <a:cs typeface="Arial" panose="020B0604020202020204" pitchFamily="34" charset="0"/>
              </a:rPr>
              <a:t>Where </a:t>
            </a:r>
            <a:r>
              <a:rPr lang="en-US" dirty="0">
                <a:latin typeface="Arial" panose="020B0604020202020204" pitchFamily="34" charset="0"/>
                <a:cs typeface="Arial" panose="020B0604020202020204" pitchFamily="34" charset="0"/>
              </a:rPr>
              <a:t>the defendant challenges probable cause for the search and the state relies upon a warrant to establish the basis for the search, the </a:t>
            </a:r>
            <a:r>
              <a:rPr lang="en-US" b="1" u="sng" dirty="0">
                <a:latin typeface="Arial" panose="020B0604020202020204" pitchFamily="34" charset="0"/>
                <a:cs typeface="Arial" panose="020B0604020202020204" pitchFamily="34" charset="0"/>
              </a:rPr>
              <a:t>state bears the burden of producing the warrant and affidavit for inspection by the court. </a:t>
            </a:r>
            <a:endParaRPr lang="en-US" b="1" u="sng"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Miller </a:t>
            </a:r>
            <a:r>
              <a:rPr lang="en-US" i="1" dirty="0">
                <a:latin typeface="Arial" panose="020B0604020202020204" pitchFamily="34" charset="0"/>
                <a:cs typeface="Arial" panose="020B0604020202020204" pitchFamily="34" charset="0"/>
              </a:rPr>
              <a:t>v. State</a:t>
            </a:r>
            <a:r>
              <a:rPr lang="en-US" dirty="0">
                <a:latin typeface="Arial" panose="020B0604020202020204" pitchFamily="34" charset="0"/>
                <a:cs typeface="Arial" panose="020B0604020202020204" pitchFamily="34" charset="0"/>
              </a:rPr>
              <a:t>, 736 S.W.2d 643 (Tex. Crim. App. 1987). </a:t>
            </a:r>
            <a:r>
              <a:rPr lang="en-US" sz="4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7053507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Motion to Suppress</a:t>
            </a:r>
            <a:endParaRPr lang="en-US" dirty="0"/>
          </a:p>
        </p:txBody>
      </p:sp>
      <p:sp>
        <p:nvSpPr>
          <p:cNvPr id="3" name="Content Placeholder 2"/>
          <p:cNvSpPr>
            <a:spLocks noGrp="1"/>
          </p:cNvSpPr>
          <p:nvPr>
            <p:ph idx="1"/>
          </p:nvPr>
        </p:nvSpPr>
        <p:spPr/>
        <p:txBody>
          <a:bodyPr/>
          <a:lstStyle/>
          <a:p>
            <a:r>
              <a:rPr lang="en-US" b="1" dirty="0">
                <a:latin typeface="Arial" panose="020B0604020202020204" pitchFamily="34" charset="0"/>
                <a:cs typeface="Arial" panose="020B0604020202020204" pitchFamily="34" charset="0"/>
              </a:rPr>
              <a:t>Once the state produces the warrant</a:t>
            </a:r>
            <a:r>
              <a:rPr lang="en-US" dirty="0">
                <a:latin typeface="Arial" panose="020B0604020202020204" pitchFamily="34" charset="0"/>
                <a:cs typeface="Arial" panose="020B0604020202020204" pitchFamily="34" charset="0"/>
              </a:rPr>
              <a:t>, the </a:t>
            </a:r>
            <a:r>
              <a:rPr lang="en-US" b="1" u="sng" dirty="0">
                <a:latin typeface="Arial" panose="020B0604020202020204" pitchFamily="34" charset="0"/>
                <a:cs typeface="Arial" panose="020B0604020202020204" pitchFamily="34" charset="0"/>
              </a:rPr>
              <a:t>burden of proof shifts to the defendant </a:t>
            </a:r>
            <a:r>
              <a:rPr lang="en-US" dirty="0">
                <a:latin typeface="Arial" panose="020B0604020202020204" pitchFamily="34" charset="0"/>
                <a:cs typeface="Arial" panose="020B0604020202020204" pitchFamily="34" charset="0"/>
              </a:rPr>
              <a:t>to go forward with evidence to show the invalidity of the warrant. </a:t>
            </a:r>
            <a:r>
              <a:rPr lang="en-US" i="1" dirty="0">
                <a:latin typeface="Arial" panose="020B0604020202020204" pitchFamily="34" charset="0"/>
                <a:cs typeface="Arial" panose="020B0604020202020204" pitchFamily="34" charset="0"/>
              </a:rPr>
              <a:t>Johnson v. State</a:t>
            </a:r>
            <a:r>
              <a:rPr lang="en-US" dirty="0">
                <a:latin typeface="Arial" panose="020B0604020202020204" pitchFamily="34" charset="0"/>
                <a:cs typeface="Arial" panose="020B0604020202020204" pitchFamily="34" charset="0"/>
              </a:rPr>
              <a:t>, 803 S.W.2d 272 (Tex. Crim. App. 1990).</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2819768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Hearing</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The </a:t>
            </a:r>
            <a:r>
              <a:rPr lang="en-US" b="1" u="sng" dirty="0">
                <a:latin typeface="Arial" panose="020B0604020202020204" pitchFamily="34" charset="0"/>
                <a:cs typeface="Arial" panose="020B0604020202020204" pitchFamily="34" charset="0"/>
              </a:rPr>
              <a:t>Rules of Evidence do not apply </a:t>
            </a:r>
            <a:r>
              <a:rPr lang="en-US" dirty="0">
                <a:latin typeface="Arial" panose="020B0604020202020204" pitchFamily="34" charset="0"/>
                <a:cs typeface="Arial" panose="020B0604020202020204" pitchFamily="34" charset="0"/>
              </a:rPr>
              <a:t>to suppression hearings. </a:t>
            </a:r>
            <a:endParaRPr lang="en-US"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Granados </a:t>
            </a:r>
            <a:r>
              <a:rPr lang="en-US" i="1" dirty="0">
                <a:latin typeface="Arial" panose="020B0604020202020204" pitchFamily="34" charset="0"/>
                <a:cs typeface="Arial" panose="020B0604020202020204" pitchFamily="34" charset="0"/>
              </a:rPr>
              <a:t>v. State</a:t>
            </a:r>
            <a:r>
              <a:rPr lang="en-US" dirty="0">
                <a:latin typeface="Arial" panose="020B0604020202020204" pitchFamily="34" charset="0"/>
                <a:cs typeface="Arial" panose="020B0604020202020204" pitchFamily="34" charset="0"/>
              </a:rPr>
              <a:t>, 85 S.W.3d 217 (Tex. Crim. App. 2002).</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21336854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Hearing</a:t>
            </a:r>
            <a:endParaRPr lang="en-US" dirty="0"/>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A </a:t>
            </a:r>
            <a:r>
              <a:rPr lang="en-US" b="1" u="sng" dirty="0">
                <a:latin typeface="Arial" panose="020B0604020202020204" pitchFamily="34" charset="0"/>
                <a:cs typeface="Arial" panose="020B0604020202020204" pitchFamily="34" charset="0"/>
              </a:rPr>
              <a:t>defendant may testify </a:t>
            </a:r>
            <a:r>
              <a:rPr lang="en-US" dirty="0">
                <a:latin typeface="Arial" panose="020B0604020202020204" pitchFamily="34" charset="0"/>
                <a:cs typeface="Arial" panose="020B0604020202020204" pitchFamily="34" charset="0"/>
              </a:rPr>
              <a:t>at a motion to suppress and does not waive his Fifth Amendment right to not testify at </a:t>
            </a:r>
            <a:r>
              <a:rPr lang="en-US" dirty="0" smtClean="0">
                <a:latin typeface="Arial" panose="020B0604020202020204" pitchFamily="34" charset="0"/>
                <a:cs typeface="Arial" panose="020B0604020202020204" pitchFamily="34" charset="0"/>
              </a:rPr>
              <a:t>trial.</a:t>
            </a:r>
          </a:p>
          <a:p>
            <a:r>
              <a:rPr lang="en-US" i="1" dirty="0" smtClean="0">
                <a:latin typeface="Arial" panose="020B0604020202020204" pitchFamily="34" charset="0"/>
                <a:cs typeface="Arial" panose="020B0604020202020204" pitchFamily="34" charset="0"/>
              </a:rPr>
              <a:t>Simmons </a:t>
            </a:r>
            <a:r>
              <a:rPr lang="en-US" i="1" dirty="0">
                <a:latin typeface="Arial" panose="020B0604020202020204" pitchFamily="34" charset="0"/>
                <a:cs typeface="Arial" panose="020B0604020202020204" pitchFamily="34" charset="0"/>
              </a:rPr>
              <a:t>v. U.S</a:t>
            </a:r>
            <a:r>
              <a:rPr lang="en-US" i="1" dirty="0" smtClean="0">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33689930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Hearing</a:t>
            </a:r>
            <a:endParaRPr lang="en-US" dirty="0"/>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BUT, </a:t>
            </a:r>
            <a:r>
              <a:rPr lang="en-US" b="1" dirty="0" smtClean="0">
                <a:latin typeface="Arial" panose="020B0604020202020204" pitchFamily="34" charset="0"/>
                <a:cs typeface="Arial" panose="020B0604020202020204" pitchFamily="34" charset="0"/>
              </a:rPr>
              <a:t>if </a:t>
            </a:r>
            <a:r>
              <a:rPr lang="en-US" b="1" dirty="0">
                <a:latin typeface="Arial" panose="020B0604020202020204" pitchFamily="34" charset="0"/>
                <a:cs typeface="Arial" panose="020B0604020202020204" pitchFamily="34" charset="0"/>
              </a:rPr>
              <a:t>the defendant testifies </a:t>
            </a:r>
            <a:r>
              <a:rPr lang="en-US" dirty="0">
                <a:latin typeface="Arial" panose="020B0604020202020204" pitchFamily="34" charset="0"/>
                <a:cs typeface="Arial" panose="020B0604020202020204" pitchFamily="34" charset="0"/>
              </a:rPr>
              <a:t>at </a:t>
            </a:r>
            <a:r>
              <a:rPr lang="en-US" dirty="0" smtClean="0">
                <a:latin typeface="Arial" panose="020B0604020202020204" pitchFamily="34" charset="0"/>
                <a:cs typeface="Arial" panose="020B0604020202020204" pitchFamily="34" charset="0"/>
              </a:rPr>
              <a:t>the suppression </a:t>
            </a:r>
            <a:r>
              <a:rPr lang="en-US" dirty="0">
                <a:latin typeface="Arial" panose="020B0604020202020204" pitchFamily="34" charset="0"/>
                <a:cs typeface="Arial" panose="020B0604020202020204" pitchFamily="34" charset="0"/>
              </a:rPr>
              <a:t>hearing (outside presence of jury) and then testifies at trial, </a:t>
            </a:r>
            <a:r>
              <a:rPr lang="en-US" b="1" dirty="0">
                <a:latin typeface="Arial" panose="020B0604020202020204" pitchFamily="34" charset="0"/>
                <a:cs typeface="Arial" panose="020B0604020202020204" pitchFamily="34" charset="0"/>
              </a:rPr>
              <a:t>he may be impeached </a:t>
            </a:r>
            <a:r>
              <a:rPr lang="en-US" dirty="0">
                <a:latin typeface="Arial" panose="020B0604020202020204" pitchFamily="34" charset="0"/>
                <a:cs typeface="Arial" panose="020B0604020202020204" pitchFamily="34" charset="0"/>
              </a:rPr>
              <a:t>with his suppression hearing testimony </a:t>
            </a:r>
            <a:r>
              <a:rPr lang="en-US" b="1" dirty="0">
                <a:latin typeface="Arial" panose="020B0604020202020204" pitchFamily="34" charset="0"/>
                <a:cs typeface="Arial" panose="020B0604020202020204" pitchFamily="34" charset="0"/>
              </a:rPr>
              <a:t>if he testifies contrary</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Nelson v. State</a:t>
            </a:r>
            <a:r>
              <a:rPr lang="en-US" dirty="0">
                <a:latin typeface="Arial" panose="020B0604020202020204" pitchFamily="34" charset="0"/>
                <a:cs typeface="Arial" panose="020B0604020202020204" pitchFamily="34" charset="0"/>
              </a:rPr>
              <a:t>, 607 S.W.2d 554 (Tex. Crim. App. 1980).</a:t>
            </a:r>
            <a:endParaRPr lang="en-US" dirty="0"/>
          </a:p>
          <a:p>
            <a:endParaRPr lang="en-US" dirty="0"/>
          </a:p>
        </p:txBody>
      </p:sp>
    </p:spTree>
    <p:extLst>
      <p:ext uri="{BB962C8B-B14F-4D97-AF65-F5344CB8AC3E}">
        <p14:creationId xmlns:p14="http://schemas.microsoft.com/office/powerpoint/2010/main" val="11861099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Hearing</a:t>
            </a:r>
            <a:endParaRPr lang="en-US" dirty="0"/>
          </a:p>
        </p:txBody>
      </p:sp>
      <p:sp>
        <p:nvSpPr>
          <p:cNvPr id="3" name="Content Placeholder 2"/>
          <p:cNvSpPr>
            <a:spLocks noGrp="1"/>
          </p:cNvSpPr>
          <p:nvPr>
            <p:ph idx="1"/>
          </p:nvPr>
        </p:nvSpPr>
        <p:spPr/>
        <p:txBody>
          <a:bodyPr/>
          <a:lstStyle/>
          <a:p>
            <a:pPr marL="388637" marR="429096" indent="-377810">
              <a:lnSpc>
                <a:spcPct val="100800"/>
              </a:lnSpc>
            </a:pPr>
            <a:r>
              <a:rPr lang="en-US" dirty="0">
                <a:latin typeface="Arial" panose="020B0604020202020204" pitchFamily="34" charset="0"/>
                <a:cs typeface="Arial" panose="020B0604020202020204" pitchFamily="34" charset="0"/>
              </a:rPr>
              <a:t>Need </a:t>
            </a:r>
            <a:r>
              <a:rPr lang="en-US" spc="-22"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ac</a:t>
            </a:r>
            <a:r>
              <a:rPr lang="en-US" spc="-13"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s and argument,</a:t>
            </a:r>
            <a:r>
              <a:rPr lang="en-US" spc="-72"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not just allega</a:t>
            </a:r>
            <a:r>
              <a:rPr lang="en-US" spc="-22"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ions</a:t>
            </a:r>
          </a:p>
          <a:p>
            <a:pPr marL="388637" marR="4559" indent="-377810">
              <a:lnSpc>
                <a:spcPct val="100299"/>
              </a:lnSpc>
            </a:pPr>
            <a:endParaRPr lang="en-US" dirty="0">
              <a:latin typeface="Arial" panose="020B0604020202020204" pitchFamily="34" charset="0"/>
              <a:cs typeface="Arial" panose="020B0604020202020204" pitchFamily="34" charset="0"/>
            </a:endParaRPr>
          </a:p>
          <a:p>
            <a:pPr marL="388637" marR="4559" indent="-377810">
              <a:lnSpc>
                <a:spcPct val="100299"/>
              </a:lnSpc>
            </a:pPr>
            <a:r>
              <a:rPr lang="en-US" dirty="0">
                <a:latin typeface="Arial" panose="020B0604020202020204" pitchFamily="34" charset="0"/>
                <a:cs typeface="Arial" panose="020B0604020202020204" pitchFamily="34" charset="0"/>
              </a:rPr>
              <a:t>Timing</a:t>
            </a:r>
            <a:r>
              <a:rPr lang="en-US" dirty="0" smtClean="0">
                <a:latin typeface="Arial" panose="020B0604020202020204" pitchFamily="34" charset="0"/>
                <a:cs typeface="Arial" panose="020B0604020202020204" pitchFamily="34" charset="0"/>
              </a:rPr>
              <a:t>:</a:t>
            </a:r>
            <a:r>
              <a:rPr lang="en-US" spc="-18"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pret</a:t>
            </a:r>
            <a:r>
              <a:rPr lang="en-US" spc="-22" dirty="0">
                <a:latin typeface="Arial" panose="020B0604020202020204" pitchFamily="34" charset="0"/>
                <a:cs typeface="Arial" panose="020B0604020202020204" pitchFamily="34" charset="0"/>
              </a:rPr>
              <a:t>r</a:t>
            </a:r>
            <a:r>
              <a:rPr lang="en-US" spc="-18"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al hear</a:t>
            </a:r>
            <a:r>
              <a:rPr lang="en-US" spc="-27"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ng or</a:t>
            </a:r>
            <a:r>
              <a:rPr lang="en-US" spc="-36"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carry with tria</a:t>
            </a:r>
            <a:r>
              <a:rPr lang="en-US" spc="-9"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a:t>
            </a:r>
          </a:p>
          <a:p>
            <a:pPr>
              <a:spcBef>
                <a:spcPts val="13"/>
              </a:spcBef>
            </a:pPr>
            <a:endParaRPr lang="en-US" dirty="0">
              <a:latin typeface="Arial" panose="020B0604020202020204" pitchFamily="34" charset="0"/>
              <a:cs typeface="Arial" panose="020B0604020202020204" pitchFamily="34" charset="0"/>
            </a:endParaRPr>
          </a:p>
          <a:p>
            <a:pPr marL="11397"/>
            <a:r>
              <a:rPr lang="en-US" dirty="0">
                <a:latin typeface="Arial" panose="020B0604020202020204" pitchFamily="34" charset="0"/>
                <a:cs typeface="Arial" panose="020B0604020202020204" pitchFamily="34" charset="0"/>
              </a:rPr>
              <a:t>If you </a:t>
            </a:r>
            <a:r>
              <a:rPr lang="en-US" spc="-22"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ose, ask for</a:t>
            </a:r>
            <a:r>
              <a:rPr lang="en-US" spc="-49"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Findings of Facts and Conclusions of Law</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82144997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a:t>
            </a:r>
            <a:endParaRPr lang="en-US" dirty="0"/>
          </a:p>
        </p:txBody>
      </p:sp>
      <p:sp>
        <p:nvSpPr>
          <p:cNvPr id="3" name="Content Placeholder 2"/>
          <p:cNvSpPr>
            <a:spLocks noGrp="1"/>
          </p:cNvSpPr>
          <p:nvPr>
            <p:ph idx="1"/>
          </p:nvPr>
        </p:nvSpPr>
        <p:spPr/>
        <p:txBody>
          <a:bodyPr/>
          <a:lstStyle/>
          <a:p>
            <a:r>
              <a:rPr lang="en-US" b="1" dirty="0" smtClean="0"/>
              <a:t>Pick a pony and ride it</a:t>
            </a:r>
          </a:p>
          <a:p>
            <a:r>
              <a:rPr lang="en-US" dirty="0" smtClean="0"/>
              <a:t>Either its your stuff and you have an expectation of privacy or,</a:t>
            </a:r>
          </a:p>
          <a:p>
            <a:r>
              <a:rPr lang="en-US" dirty="0" smtClean="0"/>
              <a:t>The State can’t prove affirmative links</a:t>
            </a:r>
          </a:p>
          <a:p>
            <a:r>
              <a:rPr lang="en-US" dirty="0" smtClean="0"/>
              <a:t>Be SMART and consistent </a:t>
            </a:r>
          </a:p>
        </p:txBody>
      </p:sp>
    </p:spTree>
    <p:extLst>
      <p:ext uri="{BB962C8B-B14F-4D97-AF65-F5344CB8AC3E}">
        <p14:creationId xmlns:p14="http://schemas.microsoft.com/office/powerpoint/2010/main" val="38710966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Attack the </a:t>
            </a:r>
            <a:br>
              <a:rPr lang="en-US" b="1" dirty="0"/>
            </a:br>
            <a:r>
              <a:rPr lang="en-US" b="1" dirty="0"/>
              <a:t>Warrant or the Exception</a:t>
            </a:r>
            <a:endParaRPr lang="en-US" dirty="0"/>
          </a:p>
        </p:txBody>
      </p:sp>
      <p:pic>
        <p:nvPicPr>
          <p:cNvPr id="4" name="Content Placeholder 3" descr="Attack.jpg"/>
          <p:cNvPicPr>
            <a:picLocks noGrp="1" noChangeAspect="1"/>
          </p:cNvPicPr>
          <p:nvPr>
            <p:ph idx="1"/>
          </p:nvPr>
        </p:nvPicPr>
        <p:blipFill>
          <a:blip r:embed="rId2">
            <a:extLst>
              <a:ext uri="{28A0092B-C50C-407E-A947-70E740481C1C}">
                <a14:useLocalDpi xmlns:a14="http://schemas.microsoft.com/office/drawing/2010/main" val="0"/>
              </a:ext>
            </a:extLst>
          </a:blip>
          <a:srcRect l="-84100" r="-84100"/>
          <a:stretch>
            <a:fillRect/>
          </a:stretch>
        </p:blipFill>
        <p:spPr>
          <a:xfrm>
            <a:off x="-132461" y="1600200"/>
            <a:ext cx="9560306" cy="5257800"/>
          </a:xfrm>
        </p:spPr>
      </p:pic>
    </p:spTree>
    <p:extLst>
      <p:ext uri="{BB962C8B-B14F-4D97-AF65-F5344CB8AC3E}">
        <p14:creationId xmlns:p14="http://schemas.microsoft.com/office/powerpoint/2010/main" val="29779378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Warrant Problems</a:t>
            </a:r>
            <a:endParaRPr lang="en-US" dirty="0"/>
          </a:p>
        </p:txBody>
      </p:sp>
      <p:sp>
        <p:nvSpPr>
          <p:cNvPr id="3" name="Content Placeholder 2"/>
          <p:cNvSpPr>
            <a:spLocks noGrp="1"/>
          </p:cNvSpPr>
          <p:nvPr>
            <p:ph idx="1"/>
          </p:nvPr>
        </p:nvSpPr>
        <p:spPr/>
        <p:txBody>
          <a:bodyPr/>
          <a:lstStyle/>
          <a:p>
            <a:r>
              <a:rPr lang="en-US" b="1" i="1" dirty="0" err="1" smtClean="0">
                <a:latin typeface="Arial" panose="020B0604020202020204" pitchFamily="34" charset="0"/>
                <a:cs typeface="Arial" panose="020B0604020202020204" pitchFamily="34" charset="0"/>
              </a:rPr>
              <a:t>Conclusory</a:t>
            </a:r>
            <a:r>
              <a:rPr lang="en-US" b="1" i="1" dirty="0" smtClean="0">
                <a:latin typeface="Arial" panose="020B0604020202020204" pitchFamily="34" charset="0"/>
                <a:cs typeface="Arial" panose="020B0604020202020204" pitchFamily="34" charset="0"/>
              </a:rPr>
              <a:t> Statements</a:t>
            </a:r>
          </a:p>
          <a:p>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probable cause finding </a:t>
            </a:r>
            <a:r>
              <a:rPr lang="en-US" b="1" u="sng" dirty="0">
                <a:latin typeface="Arial" panose="020B0604020202020204" pitchFamily="34" charset="0"/>
                <a:cs typeface="Arial" panose="020B0604020202020204" pitchFamily="34" charset="0"/>
              </a:rPr>
              <a:t>requires the magistrate to make an independent determination of the facts </a:t>
            </a:r>
            <a:r>
              <a:rPr lang="en-US" dirty="0">
                <a:latin typeface="Arial" panose="020B0604020202020204" pitchFamily="34" charset="0"/>
                <a:cs typeface="Arial" panose="020B0604020202020204" pitchFamily="34" charset="0"/>
              </a:rPr>
              <a:t>rather than accept the conclusions of the affiant or the affiant’s sources, no matter how honest or reliable they may appear.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3591810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Conclusory</a:t>
            </a:r>
            <a:r>
              <a:rPr lang="en-US" dirty="0" smtClean="0"/>
              <a:t> Statements</a:t>
            </a:r>
            <a:endParaRPr lang="en-US" dirty="0"/>
          </a:p>
        </p:txBody>
      </p:sp>
      <p:sp>
        <p:nvSpPr>
          <p:cNvPr id="3" name="Content Placeholder 2"/>
          <p:cNvSpPr>
            <a:spLocks noGrp="1"/>
          </p:cNvSpPr>
          <p:nvPr>
            <p:ph idx="1"/>
          </p:nvPr>
        </p:nvSpPr>
        <p:spPr/>
        <p:txBody>
          <a:bodyPr/>
          <a:lstStyle/>
          <a:p>
            <a:r>
              <a:rPr lang="en-US" b="1" dirty="0">
                <a:latin typeface="Arial" panose="020B0604020202020204" pitchFamily="34" charset="0"/>
                <a:cs typeface="Arial" panose="020B0604020202020204" pitchFamily="34" charset="0"/>
              </a:rPr>
              <a:t>Wholly </a:t>
            </a:r>
            <a:r>
              <a:rPr lang="en-US" b="1" dirty="0" err="1">
                <a:latin typeface="Arial" panose="020B0604020202020204" pitchFamily="34" charset="0"/>
                <a:cs typeface="Arial" panose="020B0604020202020204" pitchFamily="34" charset="0"/>
              </a:rPr>
              <a:t>conclusory</a:t>
            </a:r>
            <a:r>
              <a:rPr lang="en-US" b="1" dirty="0">
                <a:latin typeface="Arial" panose="020B0604020202020204" pitchFamily="34" charset="0"/>
                <a:cs typeface="Arial" panose="020B0604020202020204" pitchFamily="34" charset="0"/>
              </a:rPr>
              <a:t> statements </a:t>
            </a:r>
            <a:r>
              <a:rPr lang="en-US" b="1" u="sng" dirty="0">
                <a:latin typeface="Arial" panose="020B0604020202020204" pitchFamily="34" charset="0"/>
                <a:cs typeface="Arial" panose="020B0604020202020204" pitchFamily="34" charset="0"/>
              </a:rPr>
              <a:t>do not </a:t>
            </a:r>
            <a:r>
              <a:rPr lang="en-US" b="1" dirty="0">
                <a:latin typeface="Arial" panose="020B0604020202020204" pitchFamily="34" charset="0"/>
                <a:cs typeface="Arial" panose="020B0604020202020204" pitchFamily="34" charset="0"/>
              </a:rPr>
              <a:t>provide the magistrate with a substantial basis </a:t>
            </a:r>
            <a:r>
              <a:rPr lang="en-US" dirty="0">
                <a:latin typeface="Arial" panose="020B0604020202020204" pitchFamily="34" charset="0"/>
                <a:cs typeface="Arial" panose="020B0604020202020204" pitchFamily="34" charset="0"/>
              </a:rPr>
              <a:t>for determining the existence of probable cause. </a:t>
            </a:r>
            <a:endParaRPr lang="en-US"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Illinois </a:t>
            </a:r>
            <a:r>
              <a:rPr lang="en-US" i="1" dirty="0">
                <a:latin typeface="Arial" panose="020B0604020202020204" pitchFamily="34" charset="0"/>
                <a:cs typeface="Arial" panose="020B0604020202020204" pitchFamily="34" charset="0"/>
              </a:rPr>
              <a:t>v. Gates</a:t>
            </a:r>
            <a:r>
              <a:rPr lang="en-US" dirty="0">
                <a:latin typeface="Arial" panose="020B0604020202020204" pitchFamily="34" charset="0"/>
                <a:cs typeface="Arial" panose="020B0604020202020204" pitchFamily="34" charset="0"/>
              </a:rPr>
              <a:t>, 462 U.S. 213, 103 </a:t>
            </a:r>
            <a:r>
              <a:rPr lang="en-US" dirty="0" err="1">
                <a:latin typeface="Arial" panose="020B0604020202020204" pitchFamily="34" charset="0"/>
                <a:cs typeface="Arial" panose="020B0604020202020204" pitchFamily="34" charset="0"/>
              </a:rPr>
              <a:t>S.Ct</a:t>
            </a:r>
            <a:r>
              <a:rPr lang="en-US" dirty="0">
                <a:latin typeface="Arial" panose="020B0604020202020204" pitchFamily="34" charset="0"/>
                <a:cs typeface="Arial" panose="020B0604020202020204" pitchFamily="34" charset="0"/>
              </a:rPr>
              <a:t>. 2317 (1983).</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6400848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Conclusory</a:t>
            </a:r>
            <a:r>
              <a:rPr lang="en-US" dirty="0" smtClean="0"/>
              <a:t> </a:t>
            </a:r>
            <a:r>
              <a:rPr lang="en-US" dirty="0" err="1" smtClean="0"/>
              <a:t>Statments</a:t>
            </a:r>
            <a:endParaRPr lang="en-US" dirty="0"/>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The affidavit must contain </a:t>
            </a:r>
            <a:r>
              <a:rPr lang="en-US" b="1" u="sng" dirty="0">
                <a:latin typeface="Arial" panose="020B0604020202020204" pitchFamily="34" charset="0"/>
                <a:cs typeface="Arial" panose="020B0604020202020204" pitchFamily="34" charset="0"/>
              </a:rPr>
              <a:t>more than mere </a:t>
            </a:r>
            <a:r>
              <a:rPr lang="en-US" b="1" u="sng" dirty="0" err="1">
                <a:latin typeface="Arial" panose="020B0604020202020204" pitchFamily="34" charset="0"/>
                <a:cs typeface="Arial" panose="020B0604020202020204" pitchFamily="34" charset="0"/>
              </a:rPr>
              <a:t>conclusory</a:t>
            </a:r>
            <a:r>
              <a:rPr lang="en-US" b="1" u="sng" dirty="0">
                <a:latin typeface="Arial" panose="020B0604020202020204" pitchFamily="34" charset="0"/>
                <a:cs typeface="Arial" panose="020B0604020202020204" pitchFamily="34" charset="0"/>
              </a:rPr>
              <a:t> statements </a:t>
            </a:r>
            <a:r>
              <a:rPr lang="en-US" dirty="0">
                <a:latin typeface="Arial" panose="020B0604020202020204" pitchFamily="34" charset="0"/>
                <a:cs typeface="Arial" panose="020B0604020202020204" pitchFamily="34" charset="0"/>
              </a:rPr>
              <a:t>that give the magistrate virtually no basis at all for making a judgment regarding probable cause. </a:t>
            </a:r>
            <a:endParaRPr lang="en-US"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State </a:t>
            </a:r>
            <a:r>
              <a:rPr lang="en-US" i="1" dirty="0">
                <a:latin typeface="Arial" panose="020B0604020202020204" pitchFamily="34" charset="0"/>
                <a:cs typeface="Arial" panose="020B0604020202020204" pitchFamily="34" charset="0"/>
              </a:rPr>
              <a:t>v. Anderson</a:t>
            </a:r>
            <a:r>
              <a:rPr lang="en-US" dirty="0">
                <a:latin typeface="Arial" panose="020B0604020202020204" pitchFamily="34" charset="0"/>
                <a:cs typeface="Arial" panose="020B0604020202020204" pitchFamily="34" charset="0"/>
              </a:rPr>
              <a:t>, 917 S.W.2d 92, 95 (Tex. App. – Houston [14th Dist.] 1996, pet. </a:t>
            </a:r>
            <a:r>
              <a:rPr lang="en-US" dirty="0" err="1">
                <a:latin typeface="Arial" panose="020B0604020202020204" pitchFamily="34" charset="0"/>
                <a:cs typeface="Arial" panose="020B0604020202020204" pitchFamily="34" charset="0"/>
              </a:rPr>
              <a:t>ref’d</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975867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Conclusory</a:t>
            </a:r>
            <a:r>
              <a:rPr lang="en-US" dirty="0" smtClean="0"/>
              <a:t> Statements</a:t>
            </a:r>
            <a:endParaRPr lang="en-US" dirty="0"/>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The magistrate must be </a:t>
            </a:r>
            <a:r>
              <a:rPr lang="en-US" b="1" dirty="0">
                <a:latin typeface="Arial" panose="020B0604020202020204" pitchFamily="34" charset="0"/>
                <a:cs typeface="Arial" panose="020B0604020202020204" pitchFamily="34" charset="0"/>
              </a:rPr>
              <a:t>presented with </a:t>
            </a:r>
            <a:r>
              <a:rPr lang="en-US" b="1" u="sng" dirty="0">
                <a:latin typeface="Arial" panose="020B0604020202020204" pitchFamily="34" charset="0"/>
                <a:cs typeface="Arial" panose="020B0604020202020204" pitchFamily="34" charset="0"/>
              </a:rPr>
              <a:t>“sufficient information</a:t>
            </a:r>
            <a:r>
              <a:rPr lang="en-US" dirty="0">
                <a:latin typeface="Arial" panose="020B0604020202020204" pitchFamily="34" charset="0"/>
                <a:cs typeface="Arial" panose="020B0604020202020204" pitchFamily="34" charset="0"/>
              </a:rPr>
              <a:t>” to allow [him] to determine probable cause; “</a:t>
            </a:r>
            <a:r>
              <a:rPr lang="en-US" b="1" dirty="0">
                <a:latin typeface="Arial" panose="020B0604020202020204" pitchFamily="34" charset="0"/>
                <a:cs typeface="Arial" panose="020B0604020202020204" pitchFamily="34" charset="0"/>
              </a:rPr>
              <a:t>his action cannot be a mere ratification of the bare conclusions of others.” </a:t>
            </a:r>
            <a:endParaRPr lang="en-US" b="1"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State </a:t>
            </a:r>
            <a:r>
              <a:rPr lang="en-US" i="1" dirty="0">
                <a:latin typeface="Arial" panose="020B0604020202020204" pitchFamily="34" charset="0"/>
                <a:cs typeface="Arial" panose="020B0604020202020204" pitchFamily="34" charset="0"/>
              </a:rPr>
              <a:t>v. Anderson</a:t>
            </a:r>
            <a:r>
              <a:rPr lang="en-US" dirty="0">
                <a:latin typeface="Arial" panose="020B0604020202020204" pitchFamily="34" charset="0"/>
                <a:cs typeface="Arial" panose="020B0604020202020204" pitchFamily="34" charset="0"/>
              </a:rPr>
              <a:t>, 917 S.W.2d 92, 95 (Tex. App. – Houston [14th Dist.] 1996, pet. </a:t>
            </a:r>
            <a:r>
              <a:rPr lang="en-US" dirty="0" err="1">
                <a:latin typeface="Arial" panose="020B0604020202020204" pitchFamily="34" charset="0"/>
                <a:cs typeface="Arial" panose="020B0604020202020204" pitchFamily="34" charset="0"/>
              </a:rPr>
              <a:t>ref’d</a:t>
            </a: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citing </a:t>
            </a:r>
            <a:r>
              <a:rPr lang="en-US" i="1" dirty="0">
                <a:latin typeface="Arial" panose="020B0604020202020204" pitchFamily="34" charset="0"/>
                <a:cs typeface="Arial" panose="020B0604020202020204" pitchFamily="34" charset="0"/>
              </a:rPr>
              <a:t>Illinois v. Gates</a:t>
            </a:r>
            <a:r>
              <a:rPr lang="en-US"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endParaRPr lang="en-US" dirty="0"/>
          </a:p>
          <a:p>
            <a:endParaRPr lang="en-US" dirty="0"/>
          </a:p>
        </p:txBody>
      </p:sp>
    </p:spTree>
    <p:extLst>
      <p:ext uri="{BB962C8B-B14F-4D97-AF65-F5344CB8AC3E}">
        <p14:creationId xmlns:p14="http://schemas.microsoft.com/office/powerpoint/2010/main" val="117787315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Conclusory</a:t>
            </a:r>
            <a:r>
              <a:rPr lang="en-US" dirty="0" smtClean="0"/>
              <a:t> Statements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latin typeface="Arial" panose="020B0604020202020204" pitchFamily="34" charset="0"/>
                <a:cs typeface="Arial" panose="020B0604020202020204" pitchFamily="34" charset="0"/>
              </a:rPr>
              <a:t>Examples: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John Smith </a:t>
            </a:r>
            <a:r>
              <a:rPr lang="en-US" b="1" dirty="0">
                <a:latin typeface="Arial" panose="020B0604020202020204" pitchFamily="34" charset="0"/>
                <a:cs typeface="Arial" panose="020B0604020202020204" pitchFamily="34" charset="0"/>
              </a:rPr>
              <a:t>has cocaine at this apartment </a:t>
            </a:r>
            <a:r>
              <a:rPr lang="en-US" dirty="0">
                <a:latin typeface="Arial" panose="020B0604020202020204" pitchFamily="34" charset="0"/>
                <a:cs typeface="Arial" panose="020B0604020202020204" pitchFamily="34" charset="0"/>
              </a:rPr>
              <a:t>located at 123 Main St., </a:t>
            </a:r>
            <a:r>
              <a:rPr lang="en-US" dirty="0" err="1">
                <a:latin typeface="Arial" panose="020B0604020202020204" pitchFamily="34" charset="0"/>
                <a:cs typeface="Arial" panose="020B0604020202020204" pitchFamily="34" charset="0"/>
              </a:rPr>
              <a:t>Alpine,Texas</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My informant told me </a:t>
            </a:r>
            <a:r>
              <a:rPr lang="en-US" dirty="0">
                <a:latin typeface="Arial" panose="020B0604020202020204" pitchFamily="34" charset="0"/>
                <a:cs typeface="Arial" panose="020B0604020202020204" pitchFamily="34" charset="0"/>
              </a:rPr>
              <a:t>there are large quantities of drugs in apartment 56 at 123 Main St., Alpine, Texas.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Fingerprints found at the scene </a:t>
            </a:r>
            <a:r>
              <a:rPr lang="en-US" dirty="0">
                <a:latin typeface="Arial" panose="020B0604020202020204" pitchFamily="34" charset="0"/>
                <a:cs typeface="Arial" panose="020B0604020202020204" pitchFamily="34" charset="0"/>
              </a:rPr>
              <a:t>have been determined to be those of John Smith.</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Your affiant, </a:t>
            </a:r>
            <a:r>
              <a:rPr lang="en-US" b="1" dirty="0">
                <a:latin typeface="Arial" panose="020B0604020202020204" pitchFamily="34" charset="0"/>
                <a:cs typeface="Arial" panose="020B0604020202020204" pitchFamily="34" charset="0"/>
              </a:rPr>
              <a:t>acting in an undercover capacity, purchased one gram of cocaine </a:t>
            </a:r>
            <a:r>
              <a:rPr lang="en-US" dirty="0">
                <a:latin typeface="Arial" panose="020B0604020202020204" pitchFamily="34" charset="0"/>
                <a:cs typeface="Arial" panose="020B0604020202020204" pitchFamily="34" charset="0"/>
              </a:rPr>
              <a:t>from John Smith.</a:t>
            </a:r>
            <a:br>
              <a:rPr 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383125058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Informant Info Must be Corroborated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a:t>
            </a:r>
            <a:r>
              <a:rPr lang="en-US" b="1" u="sng" dirty="0">
                <a:latin typeface="Arial" panose="020B0604020202020204" pitchFamily="34" charset="0"/>
                <a:cs typeface="Arial" panose="020B0604020202020204" pitchFamily="34" charset="0"/>
              </a:rPr>
              <a:t>informant” is treated differently than an average citizen. </a:t>
            </a:r>
            <a:r>
              <a:rPr lang="en-US" dirty="0">
                <a:latin typeface="Arial" panose="020B0604020202020204" pitchFamily="34" charset="0"/>
                <a:cs typeface="Arial" panose="020B0604020202020204" pitchFamily="34" charset="0"/>
              </a:rPr>
              <a:t>A magistrate may rely on source information supplied by an average citizen without corroboration since, unlike many police informants, </a:t>
            </a:r>
            <a:r>
              <a:rPr lang="en-US" b="1" u="sng" dirty="0">
                <a:latin typeface="Arial" panose="020B0604020202020204" pitchFamily="34" charset="0"/>
                <a:cs typeface="Arial" panose="020B0604020202020204" pitchFamily="34" charset="0"/>
              </a:rPr>
              <a:t>they are much less likely to produce false or untrustworthy information</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i="1" dirty="0" err="1" smtClean="0">
                <a:latin typeface="Arial" panose="020B0604020202020204" pitchFamily="34" charset="0"/>
                <a:cs typeface="Arial" panose="020B0604020202020204" pitchFamily="34" charset="0"/>
              </a:rPr>
              <a:t>Jaben</a:t>
            </a:r>
            <a:r>
              <a:rPr lang="en-US" i="1" dirty="0" smtClean="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v. U.S.</a:t>
            </a:r>
            <a:r>
              <a:rPr lang="en-US" dirty="0">
                <a:latin typeface="Arial" panose="020B0604020202020204" pitchFamily="34" charset="0"/>
                <a:cs typeface="Arial" panose="020B0604020202020204" pitchFamily="34" charset="0"/>
              </a:rPr>
              <a:t>, 381 U.S. 214, 85 </a:t>
            </a:r>
            <a:r>
              <a:rPr lang="en-US" dirty="0" err="1">
                <a:latin typeface="Arial" panose="020B0604020202020204" pitchFamily="34" charset="0"/>
                <a:cs typeface="Arial" panose="020B0604020202020204" pitchFamily="34" charset="0"/>
              </a:rPr>
              <a:t>S.Ct</a:t>
            </a:r>
            <a:r>
              <a:rPr lang="en-US" dirty="0">
                <a:latin typeface="Arial" panose="020B0604020202020204" pitchFamily="34" charset="0"/>
                <a:cs typeface="Arial" panose="020B0604020202020204" pitchFamily="34" charset="0"/>
              </a:rPr>
              <a:t>. 1365 (1965); </a:t>
            </a:r>
            <a:r>
              <a:rPr lang="en-US" i="1" dirty="0">
                <a:latin typeface="Arial" panose="020B0604020202020204" pitchFamily="34" charset="0"/>
                <a:cs typeface="Arial" panose="020B0604020202020204" pitchFamily="34" charset="0"/>
              </a:rPr>
              <a:t>Johnson v. State</a:t>
            </a:r>
            <a:r>
              <a:rPr lang="en-US" dirty="0">
                <a:latin typeface="Arial" panose="020B0604020202020204" pitchFamily="34" charset="0"/>
                <a:cs typeface="Arial" panose="020B0604020202020204" pitchFamily="34" charset="0"/>
              </a:rPr>
              <a:t>, 803 S.W.2d 272 (Tex. Crim. App.</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1990); </a:t>
            </a:r>
            <a:r>
              <a:rPr lang="en-US" i="1" dirty="0">
                <a:latin typeface="Arial" panose="020B0604020202020204" pitchFamily="34" charset="0"/>
                <a:cs typeface="Arial" panose="020B0604020202020204" pitchFamily="34" charset="0"/>
              </a:rPr>
              <a:t>Marquez v. State</a:t>
            </a:r>
            <a:r>
              <a:rPr lang="en-US" dirty="0">
                <a:latin typeface="Arial" panose="020B0604020202020204" pitchFamily="34" charset="0"/>
                <a:cs typeface="Arial" panose="020B0604020202020204" pitchFamily="34" charset="0"/>
              </a:rPr>
              <a:t>, 725 S.W.2d 217 (Tex. Crim. App. 1987). </a:t>
            </a:r>
            <a:endParaRPr lang="en-US" dirty="0" smtClean="0">
              <a:latin typeface="Arial" panose="020B0604020202020204" pitchFamily="34" charset="0"/>
              <a:cs typeface="Arial" panose="020B0604020202020204" pitchFamily="34" charset="0"/>
            </a:endParaRPr>
          </a:p>
          <a:p>
            <a:r>
              <a:rPr lang="en-US" sz="3600"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315512446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Informant Info Must be Corroborated</a:t>
            </a: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Where a probable cause affidavit specifies a </a:t>
            </a:r>
            <a:r>
              <a:rPr lang="en-US" u="sng" dirty="0">
                <a:latin typeface="Arial" panose="020B0604020202020204" pitchFamily="34" charset="0"/>
                <a:cs typeface="Arial" panose="020B0604020202020204" pitchFamily="34" charset="0"/>
              </a:rPr>
              <a:t>named informant </a:t>
            </a:r>
            <a:r>
              <a:rPr lang="en-US" dirty="0">
                <a:latin typeface="Arial" panose="020B0604020202020204" pitchFamily="34" charset="0"/>
                <a:cs typeface="Arial" panose="020B0604020202020204" pitchFamily="34" charset="0"/>
              </a:rPr>
              <a:t>as supplying the information upon which probable cause is based, the </a:t>
            </a:r>
            <a:r>
              <a:rPr lang="en-US" b="1" u="sng" dirty="0">
                <a:latin typeface="Arial" panose="020B0604020202020204" pitchFamily="34" charset="0"/>
                <a:cs typeface="Arial" panose="020B0604020202020204" pitchFamily="34" charset="0"/>
              </a:rPr>
              <a:t>affidavit must be sufficiently </a:t>
            </a:r>
            <a:r>
              <a:rPr lang="en-US" b="1" u="sng" dirty="0" smtClean="0">
                <a:latin typeface="Arial" panose="020B0604020202020204" pitchFamily="34" charset="0"/>
                <a:cs typeface="Arial" panose="020B0604020202020204" pitchFamily="34" charset="0"/>
              </a:rPr>
              <a:t>detailed </a:t>
            </a:r>
            <a:r>
              <a:rPr lang="en-US" b="1" u="sng" dirty="0">
                <a:latin typeface="Arial" panose="020B0604020202020204" pitchFamily="34" charset="0"/>
                <a:cs typeface="Arial" panose="020B0604020202020204" pitchFamily="34" charset="0"/>
              </a:rPr>
              <a:t>to suggest direct knowledge </a:t>
            </a:r>
            <a:r>
              <a:rPr lang="en-US" dirty="0">
                <a:latin typeface="Arial" panose="020B0604020202020204" pitchFamily="34" charset="0"/>
                <a:cs typeface="Arial" panose="020B0604020202020204" pitchFamily="34" charset="0"/>
              </a:rPr>
              <a:t>on the informant’s part. </a:t>
            </a:r>
            <a:endParaRPr lang="en-US"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Wilkerson </a:t>
            </a:r>
            <a:r>
              <a:rPr lang="en-US" i="1" dirty="0">
                <a:latin typeface="Arial" panose="020B0604020202020204" pitchFamily="34" charset="0"/>
                <a:cs typeface="Arial" panose="020B0604020202020204" pitchFamily="34" charset="0"/>
              </a:rPr>
              <a:t>v. State</a:t>
            </a:r>
            <a:r>
              <a:rPr lang="en-US" dirty="0">
                <a:latin typeface="Arial" panose="020B0604020202020204" pitchFamily="34" charset="0"/>
                <a:cs typeface="Arial" panose="020B0604020202020204" pitchFamily="34" charset="0"/>
              </a:rPr>
              <a:t>, 726 S.W.2d 542 (Tex. Crim. App. 1986); </a:t>
            </a:r>
            <a:r>
              <a:rPr lang="en-US" i="1" dirty="0">
                <a:latin typeface="Arial" panose="020B0604020202020204" pitchFamily="34" charset="0"/>
                <a:cs typeface="Arial" panose="020B0604020202020204" pitchFamily="34" charset="0"/>
              </a:rPr>
              <a:t>Matamoros v. State</a:t>
            </a:r>
            <a:r>
              <a:rPr lang="en-US" dirty="0">
                <a:latin typeface="Arial" panose="020B0604020202020204" pitchFamily="34" charset="0"/>
                <a:cs typeface="Arial" panose="020B0604020202020204" pitchFamily="34" charset="0"/>
              </a:rPr>
              <a:t>, 901 S.W.2d 470 (Tex. Crim. App. 1995).</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389070257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Informant Info Must be Corroborated</a:t>
            </a:r>
          </a:p>
        </p:txBody>
      </p:sp>
      <p:sp>
        <p:nvSpPr>
          <p:cNvPr id="3" name="Content Placeholder 2"/>
          <p:cNvSpPr>
            <a:spLocks noGrp="1"/>
          </p:cNvSpPr>
          <p:nvPr>
            <p:ph idx="1"/>
          </p:nvPr>
        </p:nvSpPr>
        <p:spPr/>
        <p:txBody>
          <a:bodyPr>
            <a:normAutofit fontScale="92500"/>
          </a:bodyPr>
          <a:lstStyle/>
          <a:p>
            <a:r>
              <a:rPr lang="en-US" dirty="0">
                <a:latin typeface="Arial" panose="020B0604020202020204" pitchFamily="34" charset="0"/>
                <a:cs typeface="Arial" panose="020B0604020202020204" pitchFamily="34" charset="0"/>
              </a:rPr>
              <a:t>	An </a:t>
            </a:r>
            <a:r>
              <a:rPr lang="en-US" b="1" dirty="0">
                <a:latin typeface="Arial" panose="020B0604020202020204" pitchFamily="34" charset="0"/>
                <a:cs typeface="Arial" panose="020B0604020202020204" pitchFamily="34" charset="0"/>
              </a:rPr>
              <a:t>anonymous or first-time confidential informant </a:t>
            </a:r>
            <a:r>
              <a:rPr lang="en-US" dirty="0">
                <a:latin typeface="Arial" panose="020B0604020202020204" pitchFamily="34" charset="0"/>
                <a:cs typeface="Arial" panose="020B0604020202020204" pitchFamily="34" charset="0"/>
              </a:rPr>
              <a:t>of </a:t>
            </a:r>
            <a:r>
              <a:rPr lang="en-US" b="1" dirty="0">
                <a:latin typeface="Arial" panose="020B0604020202020204" pitchFamily="34" charset="0"/>
                <a:cs typeface="Arial" panose="020B0604020202020204" pitchFamily="34" charset="0"/>
              </a:rPr>
              <a:t>unknown reliability </a:t>
            </a:r>
            <a:r>
              <a:rPr lang="en-US" dirty="0">
                <a:latin typeface="Arial" panose="020B0604020202020204" pitchFamily="34" charset="0"/>
                <a:cs typeface="Arial" panose="020B0604020202020204" pitchFamily="34" charset="0"/>
              </a:rPr>
              <a:t>must be </a:t>
            </a:r>
            <a:r>
              <a:rPr lang="en-US" b="1" u="sng" dirty="0">
                <a:latin typeface="Arial" panose="020B0604020202020204" pitchFamily="34" charset="0"/>
                <a:cs typeface="Arial" panose="020B0604020202020204" pitchFamily="34" charset="0"/>
              </a:rPr>
              <a:t>coupled with facts from which an inference may be drawn that the informant is credible</a:t>
            </a:r>
            <a:r>
              <a:rPr lang="en-US" dirty="0">
                <a:latin typeface="Arial" panose="020B0604020202020204" pitchFamily="34" charset="0"/>
                <a:cs typeface="Arial" panose="020B0604020202020204" pitchFamily="34" charset="0"/>
              </a:rPr>
              <a:t> or that his information is </a:t>
            </a:r>
            <a:r>
              <a:rPr lang="en-US" b="1" u="sng" dirty="0">
                <a:latin typeface="Arial" panose="020B0604020202020204" pitchFamily="34" charset="0"/>
                <a:cs typeface="Arial" panose="020B0604020202020204" pitchFamily="34" charset="0"/>
              </a:rPr>
              <a:t>reliable</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State </a:t>
            </a:r>
            <a:r>
              <a:rPr lang="en-US" i="1" dirty="0">
                <a:latin typeface="Arial" panose="020B0604020202020204" pitchFamily="34" charset="0"/>
                <a:cs typeface="Arial" panose="020B0604020202020204" pitchFamily="34" charset="0"/>
              </a:rPr>
              <a:t>v. Duarte</a:t>
            </a:r>
            <a:r>
              <a:rPr lang="en-US" dirty="0">
                <a:latin typeface="Arial" panose="020B0604020202020204" pitchFamily="34" charset="0"/>
                <a:cs typeface="Arial" panose="020B0604020202020204" pitchFamily="34" charset="0"/>
              </a:rPr>
              <a:t>, 389 S.W.3d 349 (Tex. Crim. App. 2012).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36208537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Informant Info Must be Corroborated</a:t>
            </a: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The facts may include: </a:t>
            </a:r>
          </a:p>
          <a:p>
            <a:pPr lvl="1"/>
            <a:r>
              <a:rPr lang="en-US" dirty="0">
                <a:latin typeface="Arial" panose="020B0604020202020204" pitchFamily="34" charset="0"/>
                <a:cs typeface="Arial" panose="020B0604020202020204" pitchFamily="34" charset="0"/>
              </a:rPr>
              <a:t>if the tip is </a:t>
            </a:r>
            <a:r>
              <a:rPr lang="en-US" b="1" dirty="0">
                <a:latin typeface="Arial" panose="020B0604020202020204" pitchFamily="34" charset="0"/>
                <a:cs typeface="Arial" panose="020B0604020202020204" pitchFamily="34" charset="0"/>
              </a:rPr>
              <a:t>corroborated</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if it is a </a:t>
            </a:r>
            <a:r>
              <a:rPr lang="en-US" b="1" dirty="0">
                <a:latin typeface="Arial" panose="020B0604020202020204" pitchFamily="34" charset="0"/>
                <a:cs typeface="Arial" panose="020B0604020202020204" pitchFamily="34" charset="0"/>
              </a:rPr>
              <a:t>statement against penal interest</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if it is </a:t>
            </a:r>
            <a:r>
              <a:rPr lang="en-US" b="1" dirty="0">
                <a:latin typeface="Arial" panose="020B0604020202020204" pitchFamily="34" charset="0"/>
                <a:cs typeface="Arial" panose="020B0604020202020204" pitchFamily="34" charset="0"/>
              </a:rPr>
              <a:t>consistent with information</a:t>
            </a:r>
            <a:r>
              <a:rPr lang="en-US" dirty="0">
                <a:latin typeface="Arial" panose="020B0604020202020204" pitchFamily="34" charset="0"/>
                <a:cs typeface="Arial" panose="020B0604020202020204" pitchFamily="34" charset="0"/>
              </a:rPr>
              <a:t> provided by </a:t>
            </a:r>
            <a:r>
              <a:rPr lang="en-US" b="1" dirty="0">
                <a:latin typeface="Arial" panose="020B0604020202020204" pitchFamily="34" charset="0"/>
                <a:cs typeface="Arial" panose="020B0604020202020204" pitchFamily="34" charset="0"/>
              </a:rPr>
              <a:t>other informants</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if it is a </a:t>
            </a:r>
            <a:r>
              <a:rPr lang="en-US" b="1" dirty="0">
                <a:latin typeface="Arial" panose="020B0604020202020204" pitchFamily="34" charset="0"/>
                <a:cs typeface="Arial" panose="020B0604020202020204" pitchFamily="34" charset="0"/>
              </a:rPr>
              <a:t>detailed first-hand observation</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or if it is </a:t>
            </a:r>
            <a:r>
              <a:rPr lang="en-US" b="1" dirty="0">
                <a:latin typeface="Arial" panose="020B0604020202020204" pitchFamily="34" charset="0"/>
                <a:cs typeface="Arial" panose="020B0604020202020204" pitchFamily="34" charset="0"/>
              </a:rPr>
              <a:t>coupled with an accurate prediction</a:t>
            </a:r>
            <a:r>
              <a:rPr lang="en-US" dirty="0">
                <a:latin typeface="Arial" panose="020B0604020202020204" pitchFamily="34" charset="0"/>
                <a:cs typeface="Arial" panose="020B0604020202020204" pitchFamily="34" charset="0"/>
              </a:rPr>
              <a:t> of the subject’s future behavior. </a:t>
            </a:r>
          </a:p>
          <a:p>
            <a:r>
              <a:rPr lang="en-US" i="1" dirty="0">
                <a:latin typeface="Arial" panose="020B0604020202020204" pitchFamily="34" charset="0"/>
                <a:cs typeface="Arial" panose="020B0604020202020204" pitchFamily="34" charset="0"/>
              </a:rPr>
              <a:t>State v. Duarte</a:t>
            </a:r>
            <a:r>
              <a:rPr lang="en-US" dirty="0">
                <a:latin typeface="Arial" panose="020B0604020202020204" pitchFamily="34" charset="0"/>
                <a:cs typeface="Arial" panose="020B0604020202020204" pitchFamily="34" charset="0"/>
              </a:rPr>
              <a:t>, 389 S.W.3d 349 (Tex. Crim. App. 2012).</a:t>
            </a:r>
            <a:br>
              <a:rPr 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170051068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Stale Information</a:t>
            </a:r>
            <a:endParaRPr lang="en-US" dirty="0"/>
          </a:p>
        </p:txBody>
      </p:sp>
      <p:sp>
        <p:nvSpPr>
          <p:cNvPr id="3" name="Content Placeholder 2"/>
          <p:cNvSpPr>
            <a:spLocks noGrp="1"/>
          </p:cNvSpPr>
          <p:nvPr>
            <p:ph idx="1"/>
          </p:nvPr>
        </p:nvSpPr>
        <p:spPr/>
        <p:txBody>
          <a:bodyPr>
            <a:normAutofit/>
          </a:bodyPr>
          <a:lstStyle/>
          <a:p>
            <a:r>
              <a:rPr lang="en-US" dirty="0" smtClean="0">
                <a:latin typeface="Arial"/>
                <a:cs typeface="Arial"/>
              </a:rPr>
              <a:t>The </a:t>
            </a:r>
            <a:r>
              <a:rPr lang="en-US" dirty="0">
                <a:latin typeface="Arial"/>
                <a:cs typeface="Arial"/>
              </a:rPr>
              <a:t>facts in a search warrant affidavit </a:t>
            </a:r>
            <a:r>
              <a:rPr lang="en-US" b="1" u="sng" dirty="0">
                <a:latin typeface="Arial"/>
                <a:cs typeface="Arial"/>
              </a:rPr>
              <a:t>must be so closely related to the time </a:t>
            </a:r>
            <a:r>
              <a:rPr lang="en-US" dirty="0">
                <a:latin typeface="Arial"/>
                <a:cs typeface="Arial"/>
              </a:rPr>
              <a:t>of the issuance of the warrant that a finding of probable cause is justified. </a:t>
            </a:r>
            <a:r>
              <a:rPr lang="en-US" i="1" dirty="0">
                <a:latin typeface="Arial"/>
                <a:cs typeface="Arial"/>
              </a:rPr>
              <a:t>State v. McLain</a:t>
            </a:r>
            <a:r>
              <a:rPr lang="en-US" dirty="0">
                <a:latin typeface="Arial"/>
                <a:cs typeface="Arial"/>
              </a:rPr>
              <a:t>, 337 S.W.3d 268 (Tex. Crim. App. 2011). </a:t>
            </a:r>
            <a:endParaRPr lang="en-US" dirty="0"/>
          </a:p>
        </p:txBody>
      </p:sp>
    </p:spTree>
    <p:extLst>
      <p:ext uri="{BB962C8B-B14F-4D97-AF65-F5344CB8AC3E}">
        <p14:creationId xmlns:p14="http://schemas.microsoft.com/office/powerpoint/2010/main" val="16771177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Warrant or Exception</a:t>
            </a:r>
            <a:endParaRPr lang="en-US" dirty="0"/>
          </a:p>
        </p:txBody>
      </p:sp>
      <p:sp>
        <p:nvSpPr>
          <p:cNvPr id="3" name="Content Placeholder 2"/>
          <p:cNvSpPr>
            <a:spLocks noGrp="1"/>
          </p:cNvSpPr>
          <p:nvPr>
            <p:ph idx="1"/>
          </p:nvPr>
        </p:nvSpPr>
        <p:spPr/>
        <p:txBody>
          <a:bodyPr>
            <a:normAutofit/>
          </a:bodyPr>
          <a:lstStyle/>
          <a:p>
            <a:pPr marL="388637" marR="1422343" indent="-377810">
              <a:tabLst>
                <a:tab pos="1693021" algn="l"/>
                <a:tab pos="3003104" algn="l"/>
              </a:tabLst>
            </a:pPr>
            <a:r>
              <a:rPr lang="en-US" dirty="0">
                <a:latin typeface="Arial" panose="020B0604020202020204" pitchFamily="34" charset="0"/>
                <a:cs typeface="Arial" panose="020B0604020202020204" pitchFamily="34" charset="0"/>
              </a:rPr>
              <a:t>Then State </a:t>
            </a:r>
            <a:r>
              <a:rPr lang="en-US" spc="4" dirty="0">
                <a:latin typeface="Arial" panose="020B0604020202020204" pitchFamily="34" charset="0"/>
                <a:cs typeface="Arial" panose="020B0604020202020204" pitchFamily="34" charset="0"/>
              </a:rPr>
              <a:t>mus</a:t>
            </a:r>
            <a:r>
              <a:rPr lang="en-US" dirty="0">
                <a:latin typeface="Arial" panose="020B0604020202020204" pitchFamily="34" charset="0"/>
                <a:cs typeface="Arial" panose="020B0604020202020204" pitchFamily="34" charset="0"/>
              </a:rPr>
              <a:t>t</a:t>
            </a:r>
            <a:r>
              <a:rPr lang="en-US" spc="-31"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pr</a:t>
            </a:r>
            <a:r>
              <a:rPr lang="en-US" spc="22" dirty="0" smtClean="0">
                <a:latin typeface="Arial" panose="020B0604020202020204" pitchFamily="34" charset="0"/>
                <a:cs typeface="Arial" panose="020B0604020202020204" pitchFamily="34" charset="0"/>
              </a:rPr>
              <a:t>o</a:t>
            </a:r>
            <a:r>
              <a:rPr lang="en-US" dirty="0" smtClean="0">
                <a:latin typeface="Arial" panose="020B0604020202020204" pitchFamily="34" charset="0"/>
                <a:cs typeface="Arial" panose="020B0604020202020204" pitchFamily="34" charset="0"/>
              </a:rPr>
              <a:t>ve:</a:t>
            </a:r>
            <a:endParaRPr lang="en-US" dirty="0">
              <a:latin typeface="Arial" panose="020B0604020202020204" pitchFamily="34" charset="0"/>
              <a:cs typeface="Arial" panose="020B0604020202020204" pitchFamily="34" charset="0"/>
            </a:endParaRPr>
          </a:p>
          <a:p>
            <a:pPr marL="689517" indent="-270678">
              <a:spcBef>
                <a:spcPts val="808"/>
              </a:spcBef>
              <a:buClr>
                <a:srgbClr val="FFFFFF"/>
              </a:buClr>
              <a:buSzPct val="91428"/>
              <a:tabLst>
                <a:tab pos="690087" algn="l"/>
              </a:tabLst>
            </a:pPr>
            <a:r>
              <a:rPr lang="en-US" dirty="0">
                <a:latin typeface="Arial" panose="020B0604020202020204" pitchFamily="34" charset="0"/>
                <a:cs typeface="Arial" panose="020B0604020202020204" pitchFamily="34" charset="0"/>
              </a:rPr>
              <a:t>Val</a:t>
            </a:r>
            <a:r>
              <a:rPr lang="en-US" spc="-13"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d</a:t>
            </a:r>
            <a:r>
              <a:rPr lang="en-US" spc="4" dirty="0">
                <a:latin typeface="Arial" panose="020B0604020202020204" pitchFamily="34" charset="0"/>
                <a:cs typeface="Arial" panose="020B0604020202020204" pitchFamily="34" charset="0"/>
              </a:rPr>
              <a:t> </a:t>
            </a:r>
            <a:r>
              <a:rPr lang="en-US" spc="-27" dirty="0">
                <a:latin typeface="Arial" panose="020B0604020202020204" pitchFamily="34" charset="0"/>
                <a:cs typeface="Arial" panose="020B0604020202020204" pitchFamily="34" charset="0"/>
              </a:rPr>
              <a:t>w</a:t>
            </a:r>
            <a:r>
              <a:rPr lang="en-US" dirty="0">
                <a:latin typeface="Arial" panose="020B0604020202020204" pitchFamily="34" charset="0"/>
                <a:cs typeface="Arial" panose="020B0604020202020204" pitchFamily="34" charset="0"/>
              </a:rPr>
              <a:t>a</a:t>
            </a:r>
            <a:r>
              <a:rPr lang="en-US" spc="-22"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r</a:t>
            </a:r>
            <a:r>
              <a:rPr lang="en-US" spc="-22"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nt</a:t>
            </a:r>
            <a:r>
              <a:rPr lang="en-US" spc="-13" dirty="0">
                <a:latin typeface="Arial" panose="020B0604020202020204" pitchFamily="34" charset="0"/>
                <a:cs typeface="Arial" panose="020B0604020202020204" pitchFamily="34" charset="0"/>
              </a:rPr>
              <a:t> </a:t>
            </a:r>
            <a:r>
              <a:rPr lang="en-US" spc="-18" dirty="0">
                <a:latin typeface="Arial" panose="020B0604020202020204" pitchFamily="34" charset="0"/>
                <a:cs typeface="Arial" panose="020B0604020202020204" pitchFamily="34" charset="0"/>
              </a:rPr>
              <a:t>o</a:t>
            </a:r>
            <a:r>
              <a:rPr lang="en-US" dirty="0">
                <a:latin typeface="Arial" panose="020B0604020202020204" pitchFamily="34" charset="0"/>
                <a:cs typeface="Arial" panose="020B0604020202020204" pitchFamily="34" charset="0"/>
              </a:rPr>
              <a:t>r</a:t>
            </a:r>
          </a:p>
          <a:p>
            <a:pPr marL="689517" indent="-270678">
              <a:spcBef>
                <a:spcPts val="776"/>
              </a:spcBef>
              <a:buClr>
                <a:srgbClr val="FFFFFF"/>
              </a:buClr>
              <a:buSzPct val="91428"/>
              <a:tabLst>
                <a:tab pos="690087" algn="l"/>
              </a:tabLst>
            </a:pPr>
            <a:r>
              <a:rPr lang="en-US" dirty="0">
                <a:latin typeface="Arial" panose="020B0604020202020204" pitchFamily="34" charset="0"/>
                <a:cs typeface="Arial" panose="020B0604020202020204" pitchFamily="34" charset="0"/>
              </a:rPr>
              <a:t>Exc</a:t>
            </a:r>
            <a:r>
              <a:rPr lang="en-US" spc="-31"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pt</a:t>
            </a:r>
            <a:r>
              <a:rPr lang="en-US" spc="-13" dirty="0">
                <a:latin typeface="Arial" panose="020B0604020202020204" pitchFamily="34" charset="0"/>
                <a:cs typeface="Arial" panose="020B0604020202020204" pitchFamily="34" charset="0"/>
              </a:rPr>
              <a:t>i</a:t>
            </a:r>
            <a:r>
              <a:rPr lang="en-US" spc="-22" dirty="0">
                <a:latin typeface="Arial" panose="020B0604020202020204" pitchFamily="34" charset="0"/>
                <a:cs typeface="Arial" panose="020B0604020202020204" pitchFamily="34" charset="0"/>
              </a:rPr>
              <a:t>o</a:t>
            </a:r>
            <a:r>
              <a:rPr lang="en-US" dirty="0">
                <a:latin typeface="Arial" panose="020B0604020202020204" pitchFamily="34" charset="0"/>
                <a:cs typeface="Arial" panose="020B0604020202020204" pitchFamily="34" charset="0"/>
              </a:rPr>
              <a:t>n</a:t>
            </a:r>
            <a:r>
              <a:rPr lang="en-US" spc="-13"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a:t>
            </a:r>
            <a:r>
              <a:rPr lang="en-US" spc="-18"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p</a:t>
            </a:r>
            <a:r>
              <a:rPr lang="en-US" spc="-13" dirty="0">
                <a:latin typeface="Arial" panose="020B0604020202020204" pitchFamily="34" charset="0"/>
                <a:cs typeface="Arial" panose="020B0604020202020204" pitchFamily="34" charset="0"/>
              </a:rPr>
              <a:t>l</a:t>
            </a:r>
            <a:r>
              <a:rPr lang="en-US" spc="-18"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es</a:t>
            </a:r>
          </a:p>
          <a:p>
            <a:pPr>
              <a:spcBef>
                <a:spcPts val="11"/>
              </a:spcBef>
            </a:pPr>
            <a:endParaRPr lang="pt-BR" dirty="0">
              <a:latin typeface="Arial" panose="020B0604020202020204" pitchFamily="34" charset="0"/>
              <a:cs typeface="Arial" panose="020B0604020202020204" pitchFamily="34" charset="0"/>
            </a:endParaRPr>
          </a:p>
          <a:p>
            <a:pPr marL="11397"/>
            <a:r>
              <a:rPr lang="pt-BR" i="1" dirty="0" smtClean="0">
                <a:latin typeface="Arial" panose="020B0604020202020204" pitchFamily="34" charset="0"/>
                <a:cs typeface="Arial" panose="020B0604020202020204" pitchFamily="34" charset="0"/>
              </a:rPr>
              <a:t>Am</a:t>
            </a:r>
            <a:r>
              <a:rPr lang="pt-BR" i="1" spc="-4" dirty="0" smtClean="0">
                <a:latin typeface="Arial" panose="020B0604020202020204" pitchFamily="34" charset="0"/>
                <a:cs typeface="Arial" panose="020B0604020202020204" pitchFamily="34" charset="0"/>
              </a:rPr>
              <a:t>ado</a:t>
            </a:r>
            <a:r>
              <a:rPr lang="pt-BR" i="1" dirty="0" smtClean="0">
                <a:latin typeface="Arial" panose="020B0604020202020204" pitchFamily="34" charset="0"/>
                <a:cs typeface="Arial" panose="020B0604020202020204" pitchFamily="34" charset="0"/>
              </a:rPr>
              <a:t>r </a:t>
            </a:r>
            <a:r>
              <a:rPr lang="pt-BR" i="1" dirty="0">
                <a:latin typeface="Arial" panose="020B0604020202020204" pitchFamily="34" charset="0"/>
                <a:cs typeface="Arial" panose="020B0604020202020204" pitchFamily="34" charset="0"/>
              </a:rPr>
              <a:t>v.</a:t>
            </a:r>
            <a:r>
              <a:rPr lang="pt-BR" i="1" spc="13"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Sta</a:t>
            </a:r>
            <a:r>
              <a:rPr lang="pt-BR" i="1" spc="-4" dirty="0" err="1">
                <a:latin typeface="Arial" panose="020B0604020202020204" pitchFamily="34" charset="0"/>
                <a:cs typeface="Arial" panose="020B0604020202020204" pitchFamily="34" charset="0"/>
              </a:rPr>
              <a:t>t</a:t>
            </a:r>
            <a:r>
              <a:rPr lang="pt-BR" i="1" spc="-9" dirty="0" err="1">
                <a:latin typeface="Arial" panose="020B0604020202020204" pitchFamily="34" charset="0"/>
                <a:cs typeface="Arial" panose="020B0604020202020204" pitchFamily="34" charset="0"/>
              </a:rPr>
              <a:t>e</a:t>
            </a:r>
            <a:r>
              <a:rPr lang="pt-BR" dirty="0">
                <a:latin typeface="Arial" panose="020B0604020202020204" pitchFamily="34" charset="0"/>
                <a:cs typeface="Arial" panose="020B0604020202020204" pitchFamily="34" charset="0"/>
              </a:rPr>
              <a:t>,</a:t>
            </a:r>
            <a:r>
              <a:rPr lang="pt-BR" spc="18" dirty="0">
                <a:latin typeface="Arial" panose="020B0604020202020204" pitchFamily="34" charset="0"/>
                <a:cs typeface="Arial" panose="020B0604020202020204" pitchFamily="34" charset="0"/>
              </a:rPr>
              <a:t> </a:t>
            </a:r>
            <a:r>
              <a:rPr lang="pt-BR" spc="13" dirty="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21</a:t>
            </a:r>
            <a:r>
              <a:rPr lang="pt-BR" spc="4"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S.</a:t>
            </a:r>
            <a:r>
              <a:rPr lang="pt-BR" spc="13" dirty="0">
                <a:latin typeface="Arial" panose="020B0604020202020204" pitchFamily="34" charset="0"/>
                <a:cs typeface="Arial" panose="020B0604020202020204" pitchFamily="34" charset="0"/>
              </a:rPr>
              <a:t>W</a:t>
            </a:r>
            <a:r>
              <a:rPr lang="pt-BR" dirty="0">
                <a:latin typeface="Arial" panose="020B0604020202020204" pitchFamily="34" charset="0"/>
                <a:cs typeface="Arial" panose="020B0604020202020204" pitchFamily="34" charset="0"/>
              </a:rPr>
              <a:t>.3d </a:t>
            </a:r>
            <a:r>
              <a:rPr lang="pt-BR" spc="-4" dirty="0">
                <a:latin typeface="Arial" panose="020B0604020202020204" pitchFamily="34" charset="0"/>
                <a:cs typeface="Arial" panose="020B0604020202020204" pitchFamily="34" charset="0"/>
              </a:rPr>
              <a:t>6</a:t>
            </a:r>
            <a:r>
              <a:rPr lang="pt-BR" dirty="0">
                <a:latin typeface="Arial" panose="020B0604020202020204" pitchFamily="34" charset="0"/>
                <a:cs typeface="Arial" panose="020B0604020202020204" pitchFamily="34" charset="0"/>
              </a:rPr>
              <a:t>66,</a:t>
            </a:r>
            <a:r>
              <a:rPr lang="pt-BR" spc="4"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6</a:t>
            </a:r>
            <a:r>
              <a:rPr lang="pt-BR" spc="4" dirty="0">
                <a:latin typeface="Arial" panose="020B0604020202020204" pitchFamily="34" charset="0"/>
                <a:cs typeface="Arial" panose="020B0604020202020204" pitchFamily="34" charset="0"/>
              </a:rPr>
              <a:t>7</a:t>
            </a:r>
            <a:r>
              <a:rPr lang="pt-BR" spc="-9" dirty="0">
                <a:latin typeface="Arial" panose="020B0604020202020204" pitchFamily="34" charset="0"/>
                <a:cs typeface="Arial" panose="020B0604020202020204" pitchFamily="34" charset="0"/>
              </a:rPr>
              <a:t>2</a:t>
            </a:r>
            <a:r>
              <a:rPr lang="pt-BR" spc="4" dirty="0">
                <a:latin typeface="Arial" panose="020B0604020202020204" pitchFamily="34" charset="0"/>
                <a:cs typeface="Arial" panose="020B0604020202020204" pitchFamily="34" charset="0"/>
              </a:rPr>
              <a:t>-</a:t>
            </a:r>
            <a:r>
              <a:rPr lang="pt-BR" dirty="0">
                <a:latin typeface="Arial" panose="020B0604020202020204" pitchFamily="34" charset="0"/>
                <a:cs typeface="Arial" panose="020B0604020202020204" pitchFamily="34" charset="0"/>
              </a:rPr>
              <a:t>73 (</a:t>
            </a:r>
            <a:r>
              <a:rPr lang="pt-BR" dirty="0" err="1">
                <a:latin typeface="Arial" panose="020B0604020202020204" pitchFamily="34" charset="0"/>
                <a:cs typeface="Arial" panose="020B0604020202020204" pitchFamily="34" charset="0"/>
              </a:rPr>
              <a:t>T</a:t>
            </a:r>
            <a:r>
              <a:rPr lang="pt-BR" spc="9" dirty="0" err="1">
                <a:latin typeface="Arial" panose="020B0604020202020204" pitchFamily="34" charset="0"/>
                <a:cs typeface="Arial" panose="020B0604020202020204" pitchFamily="34" charset="0"/>
              </a:rPr>
              <a:t>e</a:t>
            </a:r>
            <a:r>
              <a:rPr lang="pt-BR" spc="-18" dirty="0" err="1">
                <a:latin typeface="Arial" panose="020B0604020202020204" pitchFamily="34" charset="0"/>
                <a:cs typeface="Arial" panose="020B0604020202020204" pitchFamily="34" charset="0"/>
              </a:rPr>
              <a:t>x</a:t>
            </a:r>
            <a:r>
              <a:rPr lang="pt-BR" spc="-18" dirty="0">
                <a:latin typeface="Arial" panose="020B0604020202020204" pitchFamily="34" charset="0"/>
                <a:cs typeface="Arial" panose="020B0604020202020204" pitchFamily="34" charset="0"/>
              </a:rPr>
              <a:t>.</a:t>
            </a:r>
            <a:r>
              <a:rPr lang="pt-BR" dirty="0">
                <a:latin typeface="Arial" panose="020B0604020202020204" pitchFamily="34" charset="0"/>
                <a:cs typeface="Arial" panose="020B0604020202020204" pitchFamily="34" charset="0"/>
              </a:rPr>
              <a:t> Cr</a:t>
            </a:r>
            <a:r>
              <a:rPr lang="pt-BR" spc="-9" dirty="0">
                <a:latin typeface="Arial" panose="020B0604020202020204" pitchFamily="34" charset="0"/>
                <a:cs typeface="Arial" panose="020B0604020202020204" pitchFamily="34" charset="0"/>
              </a:rPr>
              <a:t>i</a:t>
            </a:r>
            <a:r>
              <a:rPr lang="pt-BR" spc="4" dirty="0">
                <a:latin typeface="Arial" panose="020B0604020202020204" pitchFamily="34" charset="0"/>
                <a:cs typeface="Arial" panose="020B0604020202020204" pitchFamily="34" charset="0"/>
              </a:rPr>
              <a:t>m</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A</a:t>
            </a:r>
            <a:r>
              <a:rPr lang="pt-BR" spc="-13" dirty="0" err="1">
                <a:latin typeface="Arial" panose="020B0604020202020204" pitchFamily="34" charset="0"/>
                <a:cs typeface="Arial" panose="020B0604020202020204" pitchFamily="34" charset="0"/>
              </a:rPr>
              <a:t>p</a:t>
            </a:r>
            <a:r>
              <a:rPr lang="pt-BR" dirty="0" err="1">
                <a:latin typeface="Arial" panose="020B0604020202020204" pitchFamily="34" charset="0"/>
                <a:cs typeface="Arial" panose="020B0604020202020204" pitchFamily="34" charset="0"/>
              </a:rPr>
              <a:t>p</a:t>
            </a:r>
            <a:r>
              <a:rPr lang="pt-BR" dirty="0">
                <a:latin typeface="Arial" panose="020B0604020202020204" pitchFamily="34" charset="0"/>
                <a:cs typeface="Arial" panose="020B0604020202020204" pitchFamily="34" charset="0"/>
              </a:rPr>
              <a:t>.</a:t>
            </a:r>
            <a:r>
              <a:rPr lang="pt-BR" spc="9"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2</a:t>
            </a:r>
            <a:r>
              <a:rPr lang="pt-BR" spc="9" dirty="0">
                <a:latin typeface="Arial" panose="020B0604020202020204" pitchFamily="34" charset="0"/>
                <a:cs typeface="Arial" panose="020B0604020202020204" pitchFamily="34" charset="0"/>
              </a:rPr>
              <a:t>0</a:t>
            </a:r>
            <a:r>
              <a:rPr lang="pt-BR" dirty="0">
                <a:latin typeface="Arial" panose="020B0604020202020204" pitchFamily="34" charset="0"/>
                <a:cs typeface="Arial" panose="020B0604020202020204" pitchFamily="34" charset="0"/>
              </a:rPr>
              <a:t>07</a:t>
            </a:r>
            <a:r>
              <a:rPr lang="pt-BR" dirty="0" smtClean="0">
                <a:latin typeface="Arial" panose="020B0604020202020204" pitchFamily="34"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56352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to be Searched</a:t>
            </a:r>
            <a:endParaRPr lang="en-US" dirty="0"/>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One </a:t>
            </a:r>
            <a:r>
              <a:rPr lang="en-US" dirty="0">
                <a:latin typeface="Arial" panose="020B0604020202020204" pitchFamily="34" charset="0"/>
                <a:cs typeface="Arial" panose="020B0604020202020204" pitchFamily="34" charset="0"/>
              </a:rPr>
              <a:t>of the requirements of the Fourth Amendment is that the warrant </a:t>
            </a:r>
            <a:r>
              <a:rPr lang="en-US" b="1" u="sng" dirty="0">
                <a:latin typeface="Arial" panose="020B0604020202020204" pitchFamily="34" charset="0"/>
                <a:cs typeface="Arial" panose="020B0604020202020204" pitchFamily="34" charset="0"/>
              </a:rPr>
              <a:t>must particularly describe the place to be searched.</a:t>
            </a:r>
            <a:r>
              <a:rPr lang="en-US" dirty="0">
                <a:latin typeface="Arial" panose="020B0604020202020204" pitchFamily="34" charset="0"/>
                <a:cs typeface="Arial" panose="020B0604020202020204" pitchFamily="34" charset="0"/>
              </a:rPr>
              <a:t> </a:t>
            </a:r>
          </a:p>
          <a:p>
            <a:r>
              <a:rPr lang="en-US" i="1" dirty="0" smtClean="0">
                <a:latin typeface="Arial" panose="020B0604020202020204" pitchFamily="34" charset="0"/>
                <a:cs typeface="Arial" panose="020B0604020202020204" pitchFamily="34" charset="0"/>
              </a:rPr>
              <a:t>Long </a:t>
            </a:r>
            <a:r>
              <a:rPr lang="en-US" i="1" dirty="0">
                <a:latin typeface="Arial" panose="020B0604020202020204" pitchFamily="34" charset="0"/>
                <a:cs typeface="Arial" panose="020B0604020202020204" pitchFamily="34" charset="0"/>
              </a:rPr>
              <a:t>v. State</a:t>
            </a:r>
            <a:r>
              <a:rPr lang="en-US" dirty="0">
                <a:latin typeface="Arial" panose="020B0604020202020204" pitchFamily="34" charset="0"/>
                <a:cs typeface="Arial" panose="020B0604020202020204" pitchFamily="34" charset="0"/>
              </a:rPr>
              <a:t>, 132 S.W.3d 443 (Tex. Crim. App. 2004).</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37535607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Attacking Warrantless Searches</a:t>
            </a:r>
            <a:endParaRPr lang="en-US" b="1" dirty="0">
              <a:solidFill>
                <a:srgbClr val="FF0000"/>
              </a:solidFill>
            </a:endParaRPr>
          </a:p>
        </p:txBody>
      </p:sp>
      <p:pic>
        <p:nvPicPr>
          <p:cNvPr id="4" name="Content Placeholder 3" descr="Cop entry.jpg"/>
          <p:cNvPicPr>
            <a:picLocks noGrp="1" noChangeAspect="1"/>
          </p:cNvPicPr>
          <p:nvPr>
            <p:ph idx="1"/>
          </p:nvPr>
        </p:nvPicPr>
        <p:blipFill>
          <a:blip r:embed="rId2">
            <a:extLst>
              <a:ext uri="{28A0092B-C50C-407E-A947-70E740481C1C}">
                <a14:useLocalDpi xmlns:a14="http://schemas.microsoft.com/office/drawing/2010/main" val="0"/>
              </a:ext>
            </a:extLst>
          </a:blip>
          <a:srcRect t="1099" b="1099"/>
          <a:stretch>
            <a:fillRect/>
          </a:stretch>
        </p:blipFill>
        <p:spPr/>
      </p:pic>
    </p:spTree>
    <p:extLst>
      <p:ext uri="{BB962C8B-B14F-4D97-AF65-F5344CB8AC3E}">
        <p14:creationId xmlns:p14="http://schemas.microsoft.com/office/powerpoint/2010/main" val="295174572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anose="020B0604020202020204" pitchFamily="34" charset="0"/>
                <a:cs typeface="Arial" panose="020B0604020202020204" pitchFamily="34" charset="0"/>
              </a:rPr>
              <a:t>Presumption </a:t>
            </a:r>
            <a:r>
              <a:rPr lang="en-US" sz="3200" b="1" dirty="0">
                <a:latin typeface="Arial" panose="020B0604020202020204" pitchFamily="34" charset="0"/>
                <a:cs typeface="Arial" panose="020B0604020202020204" pitchFamily="34" charset="0"/>
              </a:rPr>
              <a:t>of Unreasonableness </a:t>
            </a:r>
            <a:endParaRPr lang="en-US" sz="3200" dirty="0"/>
          </a:p>
        </p:txBody>
      </p:sp>
      <p:sp>
        <p:nvSpPr>
          <p:cNvPr id="3" name="Content Placeholder 2"/>
          <p:cNvSpPr>
            <a:spLocks noGrp="1"/>
          </p:cNvSpPr>
          <p:nvPr>
            <p:ph idx="1"/>
          </p:nvPr>
        </p:nvSpPr>
        <p:spPr/>
        <p:txBody>
          <a:bodyPr>
            <a:normAutofit/>
          </a:bodyPr>
          <a:lstStyle/>
          <a:p>
            <a:r>
              <a:rPr lang="en-US" sz="2800" dirty="0" smtClean="0">
                <a:latin typeface="Arial" panose="020B0604020202020204" pitchFamily="34" charset="0"/>
                <a:cs typeface="Arial" panose="020B0604020202020204" pitchFamily="34" charset="0"/>
              </a:rPr>
              <a:t>Once a </a:t>
            </a:r>
            <a:r>
              <a:rPr lang="en-US" sz="2800" b="1" u="sng" dirty="0">
                <a:latin typeface="Arial" panose="020B0604020202020204" pitchFamily="34" charset="0"/>
                <a:cs typeface="Arial" panose="020B0604020202020204" pitchFamily="34" charset="0"/>
              </a:rPr>
              <a:t>threshold showing </a:t>
            </a:r>
            <a:r>
              <a:rPr lang="en-US" sz="2800" b="1" u="sng" dirty="0" smtClean="0">
                <a:latin typeface="Arial" panose="020B0604020202020204" pitchFamily="34" charset="0"/>
                <a:cs typeface="Arial" panose="020B0604020202020204" pitchFamily="34" charset="0"/>
              </a:rPr>
              <a:t>of no warrant</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the </a:t>
            </a:r>
            <a:r>
              <a:rPr lang="en-US" sz="2800" b="1" u="sng" dirty="0">
                <a:latin typeface="Arial" panose="020B0604020202020204" pitchFamily="34" charset="0"/>
                <a:cs typeface="Arial" panose="020B0604020202020204" pitchFamily="34" charset="0"/>
              </a:rPr>
              <a:t>burden shifts to the state </a:t>
            </a:r>
            <a:r>
              <a:rPr lang="en-US" sz="2800" dirty="0">
                <a:latin typeface="Arial" panose="020B0604020202020204" pitchFamily="34" charset="0"/>
                <a:cs typeface="Arial" panose="020B0604020202020204" pitchFamily="34" charset="0"/>
              </a:rPr>
              <a:t>to prove that the search or seizure was </a:t>
            </a:r>
            <a:r>
              <a:rPr lang="en-US" sz="2800" b="1" u="sng" dirty="0">
                <a:latin typeface="Arial" panose="020B0604020202020204" pitchFamily="34" charset="0"/>
                <a:cs typeface="Arial" panose="020B0604020202020204" pitchFamily="34" charset="0"/>
              </a:rPr>
              <a:t>lawfully conducted </a:t>
            </a:r>
            <a:r>
              <a:rPr lang="en-US" sz="2800" dirty="0">
                <a:latin typeface="Arial" panose="020B0604020202020204" pitchFamily="34" charset="0"/>
                <a:cs typeface="Arial" panose="020B0604020202020204" pitchFamily="34" charset="0"/>
              </a:rPr>
              <a:t>according to one of the exceptions. </a:t>
            </a:r>
            <a:endParaRPr lang="en-US" sz="2800" dirty="0" smtClean="0">
              <a:latin typeface="Arial" panose="020B0604020202020204" pitchFamily="34" charset="0"/>
              <a:cs typeface="Arial" panose="020B0604020202020204" pitchFamily="34" charset="0"/>
            </a:endParaRPr>
          </a:p>
          <a:p>
            <a:r>
              <a:rPr lang="en-US" sz="2800" i="1" dirty="0" smtClean="0">
                <a:latin typeface="Arial" panose="020B0604020202020204" pitchFamily="34" charset="0"/>
                <a:cs typeface="Arial" panose="020B0604020202020204" pitchFamily="34" charset="0"/>
              </a:rPr>
              <a:t>Ford </a:t>
            </a:r>
            <a:r>
              <a:rPr lang="en-US" sz="2800" i="1" dirty="0">
                <a:latin typeface="Arial" panose="020B0604020202020204" pitchFamily="34" charset="0"/>
                <a:cs typeface="Arial" panose="020B0604020202020204" pitchFamily="34" charset="0"/>
              </a:rPr>
              <a:t>v. State</a:t>
            </a:r>
            <a:r>
              <a:rPr lang="en-US" sz="2800" dirty="0">
                <a:latin typeface="Arial" panose="020B0604020202020204" pitchFamily="34" charset="0"/>
                <a:cs typeface="Arial" panose="020B0604020202020204" pitchFamily="34" charset="0"/>
              </a:rPr>
              <a:t>, 158 S.W.3d 488, 492 (Tex. Crim. App. 2005). </a:t>
            </a:r>
          </a:p>
          <a:p>
            <a:endParaRPr lang="en-US" sz="2000" dirty="0"/>
          </a:p>
        </p:txBody>
      </p:sp>
    </p:spTree>
    <p:extLst>
      <p:ext uri="{BB962C8B-B14F-4D97-AF65-F5344CB8AC3E}">
        <p14:creationId xmlns:p14="http://schemas.microsoft.com/office/powerpoint/2010/main" val="153095798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Exceptions to Warrant Requirement</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Consent</a:t>
            </a:r>
          </a:p>
          <a:p>
            <a:r>
              <a:rPr lang="en-US" dirty="0" smtClean="0"/>
              <a:t>Exigent Circumstances</a:t>
            </a:r>
          </a:p>
          <a:p>
            <a:r>
              <a:rPr lang="en-US" dirty="0" smtClean="0"/>
              <a:t>Vehicle Exception</a:t>
            </a:r>
          </a:p>
          <a:p>
            <a:r>
              <a:rPr lang="en-US" dirty="0" smtClean="0"/>
              <a:t>Search </a:t>
            </a:r>
            <a:r>
              <a:rPr lang="en-US" dirty="0"/>
              <a:t>incident to arrest</a:t>
            </a:r>
          </a:p>
          <a:p>
            <a:r>
              <a:rPr lang="en-US" dirty="0" smtClean="0"/>
              <a:t>Inventory</a:t>
            </a:r>
            <a:endParaRPr lang="en-US" dirty="0"/>
          </a:p>
          <a:p>
            <a:r>
              <a:rPr lang="en-US" dirty="0"/>
              <a:t>Inevitable </a:t>
            </a:r>
            <a:r>
              <a:rPr lang="en-US" dirty="0" smtClean="0"/>
              <a:t>Discovery (not used in Texas)</a:t>
            </a:r>
            <a:endParaRPr lang="en-US" dirty="0"/>
          </a:p>
          <a:p>
            <a:r>
              <a:rPr lang="en-US" dirty="0"/>
              <a:t>Independent Source</a:t>
            </a:r>
          </a:p>
          <a:p>
            <a:r>
              <a:rPr lang="en-US" dirty="0"/>
              <a:t>Attenuation</a:t>
            </a:r>
          </a:p>
          <a:p>
            <a:r>
              <a:rPr lang="en-US" dirty="0"/>
              <a:t>Community Caretaking</a:t>
            </a:r>
          </a:p>
          <a:p>
            <a:r>
              <a:rPr lang="en-US" dirty="0"/>
              <a:t>Plain </a:t>
            </a:r>
            <a:r>
              <a:rPr lang="en-US" dirty="0" smtClean="0"/>
              <a:t>view</a:t>
            </a:r>
            <a:endParaRPr lang="en-US" dirty="0"/>
          </a:p>
          <a:p>
            <a:endParaRPr lang="en-US" dirty="0"/>
          </a:p>
        </p:txBody>
      </p:sp>
    </p:spTree>
    <p:extLst>
      <p:ext uri="{BB962C8B-B14F-4D97-AF65-F5344CB8AC3E}">
        <p14:creationId xmlns:p14="http://schemas.microsoft.com/office/powerpoint/2010/main" val="110920330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Knock and Talk</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latin typeface="Arial" panose="020B0604020202020204" pitchFamily="34" charset="0"/>
                <a:cs typeface="Arial" panose="020B0604020202020204" pitchFamily="34" charset="0"/>
              </a:rPr>
              <a:t>Knock and talks are often the “go-to” investigative technique used by police wanting to search a home. Since their ability to get inside depends on intimidating the occupants into submission to obtain consent, these cases can be a bounty of illegal police action. First, understand that the home has special protection, described with particular eloquence by the courts: </a:t>
            </a:r>
          </a:p>
          <a:p>
            <a:pPr marL="0" indent="0">
              <a:buNone/>
            </a:pPr>
            <a:endParaRPr lang="en-US"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Freedom from intrusion into the home or dwelling </a:t>
            </a:r>
            <a:r>
              <a:rPr lang="en-US" dirty="0">
                <a:latin typeface="Arial" panose="020B0604020202020204" pitchFamily="34" charset="0"/>
                <a:cs typeface="Arial" panose="020B0604020202020204" pitchFamily="34" charset="0"/>
              </a:rPr>
              <a:t>is the archetype of the privacy protection secured by the Fourth Amendment. </a:t>
            </a:r>
          </a:p>
          <a:p>
            <a:r>
              <a:rPr lang="en-US" i="1" dirty="0">
                <a:latin typeface="Arial" panose="020B0604020202020204" pitchFamily="34" charset="0"/>
                <a:cs typeface="Arial" panose="020B0604020202020204" pitchFamily="34" charset="0"/>
              </a:rPr>
              <a:t>Payton v. New York</a:t>
            </a:r>
            <a:r>
              <a:rPr lang="en-US" dirty="0">
                <a:latin typeface="Arial" panose="020B0604020202020204" pitchFamily="34" charset="0"/>
                <a:cs typeface="Arial" panose="020B0604020202020204" pitchFamily="34" charset="0"/>
              </a:rPr>
              <a:t>, 445 U.S. 573, 586 (1980).</a:t>
            </a:r>
          </a:p>
          <a:p>
            <a:r>
              <a:rPr lang="en-US" dirty="0">
                <a:latin typeface="Arial" panose="020B0604020202020204" pitchFamily="34" charset="0"/>
                <a:cs typeface="Arial" panose="020B0604020202020204" pitchFamily="34" charset="0"/>
              </a:rPr>
              <a:t>At the very core of the Fourth Amendment stands the </a:t>
            </a:r>
            <a:r>
              <a:rPr lang="en-US" b="1" u="sng" dirty="0">
                <a:latin typeface="Arial" panose="020B0604020202020204" pitchFamily="34" charset="0"/>
                <a:cs typeface="Arial" panose="020B0604020202020204" pitchFamily="34" charset="0"/>
              </a:rPr>
              <a:t>right of a person to retreat into his own home </a:t>
            </a:r>
            <a:r>
              <a:rPr lang="en-US" dirty="0">
                <a:latin typeface="Arial" panose="020B0604020202020204" pitchFamily="34" charset="0"/>
                <a:cs typeface="Arial" panose="020B0604020202020204" pitchFamily="34" charset="0"/>
              </a:rPr>
              <a:t>and to be free from unreasonable governmental intrusion.</a:t>
            </a:r>
          </a:p>
          <a:p>
            <a:r>
              <a:rPr lang="en-US" i="1" dirty="0">
                <a:latin typeface="Arial" panose="020B0604020202020204" pitchFamily="34" charset="0"/>
                <a:cs typeface="Arial" panose="020B0604020202020204" pitchFamily="34" charset="0"/>
              </a:rPr>
              <a:t>Silverman v. United States</a:t>
            </a:r>
            <a:r>
              <a:rPr lang="en-US" dirty="0">
                <a:latin typeface="Arial" panose="020B0604020202020204" pitchFamily="34" charset="0"/>
                <a:cs typeface="Arial" panose="020B0604020202020204" pitchFamily="34" charset="0"/>
              </a:rPr>
              <a:t>, 365 U.S. 505, 511 (1961).  </a:t>
            </a:r>
          </a:p>
          <a:p>
            <a:endParaRPr lang="en-US" dirty="0"/>
          </a:p>
        </p:txBody>
      </p:sp>
    </p:spTree>
    <p:extLst>
      <p:ext uri="{BB962C8B-B14F-4D97-AF65-F5344CB8AC3E}">
        <p14:creationId xmlns:p14="http://schemas.microsoft.com/office/powerpoint/2010/main" val="81638182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Knock and Talk</a:t>
            </a:r>
            <a:endParaRPr lang="en-US" dirty="0"/>
          </a:p>
        </p:txBody>
      </p:sp>
      <p:sp>
        <p:nvSpPr>
          <p:cNvPr id="3" name="Content Placeholder 2"/>
          <p:cNvSpPr>
            <a:spLocks noGrp="1"/>
          </p:cNvSpPr>
          <p:nvPr>
            <p:ph idx="1"/>
          </p:nvPr>
        </p:nvSpPr>
        <p:spPr/>
        <p:txBody>
          <a:bodyPr>
            <a:normAutofit fontScale="77500" lnSpcReduction="20000"/>
          </a:bodyPr>
          <a:lstStyle/>
          <a:p>
            <a:r>
              <a:rPr lang="en-US" b="1" u="sng" dirty="0">
                <a:latin typeface="Arial" panose="020B0604020202020204" pitchFamily="34" charset="0"/>
                <a:cs typeface="Arial" panose="020B0604020202020204" pitchFamily="34" charset="0"/>
              </a:rPr>
              <a:t>Physical entry of the home is the chief evil </a:t>
            </a:r>
            <a:r>
              <a:rPr lang="en-US" dirty="0">
                <a:latin typeface="Arial" panose="020B0604020202020204" pitchFamily="34" charset="0"/>
                <a:cs typeface="Arial" panose="020B0604020202020204" pitchFamily="34" charset="0"/>
              </a:rPr>
              <a:t>against which the wording of the Fourth Amendment is directed.</a:t>
            </a:r>
          </a:p>
          <a:p>
            <a:r>
              <a:rPr lang="en-US" i="1" dirty="0">
                <a:latin typeface="Arial" panose="020B0604020202020204" pitchFamily="34" charset="0"/>
                <a:cs typeface="Arial" panose="020B0604020202020204" pitchFamily="34" charset="0"/>
              </a:rPr>
              <a:t>United States v. United States District Court</a:t>
            </a:r>
            <a:r>
              <a:rPr lang="en-US" dirty="0">
                <a:latin typeface="Arial" panose="020B0604020202020204" pitchFamily="34" charset="0"/>
                <a:cs typeface="Arial" panose="020B0604020202020204" pitchFamily="34" charset="0"/>
              </a:rPr>
              <a:t>, 407 U.S. 297 (1972).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t>
            </a:r>
            <a:r>
              <a:rPr lang="en-US" b="1" u="sng" dirty="0">
                <a:latin typeface="Arial" panose="020B0604020202020204" pitchFamily="34" charset="0"/>
                <a:cs typeface="Arial" panose="020B0604020202020204" pitchFamily="34" charset="0"/>
              </a:rPr>
              <a:t>right of officers to thrust themselves into a home is… a grave concern, </a:t>
            </a:r>
            <a:r>
              <a:rPr lang="en-US" dirty="0">
                <a:latin typeface="Arial" panose="020B0604020202020204" pitchFamily="34" charset="0"/>
                <a:cs typeface="Arial" panose="020B0604020202020204" pitchFamily="34" charset="0"/>
              </a:rPr>
              <a:t>not only to the individual but to a society which chooses to dwell in reasonable security and freedom from surveillance. </a:t>
            </a:r>
          </a:p>
          <a:p>
            <a:r>
              <a:rPr lang="en-US" i="1" dirty="0">
                <a:latin typeface="Arial" panose="020B0604020202020204" pitchFamily="34" charset="0"/>
                <a:cs typeface="Arial" panose="020B0604020202020204" pitchFamily="34" charset="0"/>
              </a:rPr>
              <a:t>Johnson v. United States,</a:t>
            </a:r>
            <a:r>
              <a:rPr lang="en-US" dirty="0">
                <a:latin typeface="Arial" panose="020B0604020202020204" pitchFamily="34" charset="0"/>
                <a:cs typeface="Arial" panose="020B0604020202020204" pitchFamily="34" charset="0"/>
              </a:rPr>
              <a:t>333 U.S. 10, 13-14 (1948)</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46152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Knock and Talk</a:t>
            </a:r>
            <a:endParaRPr lang="en-US" dirty="0"/>
          </a:p>
        </p:txBody>
      </p:sp>
      <p:sp>
        <p:nvSpPr>
          <p:cNvPr id="3" name="Content Placeholder 2"/>
          <p:cNvSpPr>
            <a:spLocks noGrp="1"/>
          </p:cNvSpPr>
          <p:nvPr>
            <p:ph idx="1"/>
          </p:nvPr>
        </p:nvSpPr>
        <p:spPr/>
        <p:txBody>
          <a:bodyPr/>
          <a:lstStyle/>
          <a:p>
            <a:pPr marL="0" indent="0">
              <a:buNone/>
            </a:pP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Nowhere is </a:t>
            </a:r>
            <a:r>
              <a:rPr lang="en-US" dirty="0">
                <a:latin typeface="Arial" panose="020B0604020202020204" pitchFamily="34" charset="0"/>
                <a:cs typeface="Arial" panose="020B0604020202020204" pitchFamily="34" charset="0"/>
              </a:rPr>
              <a:t>the </a:t>
            </a:r>
            <a:r>
              <a:rPr lang="en-US" b="1" u="sng" dirty="0">
                <a:latin typeface="Arial" panose="020B0604020202020204" pitchFamily="34" charset="0"/>
                <a:cs typeface="Arial" panose="020B0604020202020204" pitchFamily="34" charset="0"/>
              </a:rPr>
              <a:t>zone of privacy more clearly defined </a:t>
            </a:r>
            <a:r>
              <a:rPr lang="en-US" dirty="0">
                <a:latin typeface="Arial" panose="020B0604020202020204" pitchFamily="34" charset="0"/>
                <a:cs typeface="Arial" panose="020B0604020202020204" pitchFamily="34" charset="0"/>
              </a:rPr>
              <a:t>than when bounded </a:t>
            </a:r>
            <a:r>
              <a:rPr lang="en-US" b="1" u="sng" dirty="0">
                <a:latin typeface="Arial" panose="020B0604020202020204" pitchFamily="34" charset="0"/>
                <a:cs typeface="Arial" panose="020B0604020202020204" pitchFamily="34" charset="0"/>
              </a:rPr>
              <a:t>by the unambiguous physical dimensions of an individual's home</a:t>
            </a:r>
            <a:r>
              <a:rPr lang="en-US" dirty="0">
                <a:latin typeface="Arial" panose="020B0604020202020204" pitchFamily="34" charset="0"/>
                <a:cs typeface="Arial" panose="020B0604020202020204" pitchFamily="34" charset="0"/>
              </a:rPr>
              <a:t>. </a:t>
            </a:r>
          </a:p>
          <a:p>
            <a:r>
              <a:rPr lang="en-US" i="1" dirty="0">
                <a:latin typeface="Arial" panose="020B0604020202020204" pitchFamily="34" charset="0"/>
                <a:cs typeface="Arial" panose="020B0604020202020204" pitchFamily="34" charset="0"/>
              </a:rPr>
              <a:t>Payton v. New York, </a:t>
            </a:r>
            <a:r>
              <a:rPr lang="en-US" dirty="0">
                <a:latin typeface="Arial" panose="020B0604020202020204" pitchFamily="34" charset="0"/>
                <a:cs typeface="Arial" panose="020B0604020202020204" pitchFamily="34" charset="0"/>
              </a:rPr>
              <a:t>445 U.S. 573, 589 (1980)</a:t>
            </a:r>
            <a:endParaRPr lang="en-US" dirty="0"/>
          </a:p>
        </p:txBody>
      </p:sp>
    </p:spTree>
    <p:extLst>
      <p:ext uri="{BB962C8B-B14F-4D97-AF65-F5344CB8AC3E}">
        <p14:creationId xmlns:p14="http://schemas.microsoft.com/office/powerpoint/2010/main" val="398042012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Knock and Talk</a:t>
            </a:r>
            <a:endParaRPr lang="en-US" dirty="0"/>
          </a:p>
        </p:txBody>
      </p:sp>
      <p:sp>
        <p:nvSpPr>
          <p:cNvPr id="3" name="Content Placeholder 2"/>
          <p:cNvSpPr>
            <a:spLocks noGrp="1"/>
          </p:cNvSpPr>
          <p:nvPr>
            <p:ph idx="1"/>
          </p:nvPr>
        </p:nvSpPr>
        <p:spPr/>
        <p:txBody>
          <a:bodyPr>
            <a:normAutofit fontScale="92500" lnSpcReduction="20000"/>
          </a:bodyPr>
          <a:lstStyle/>
          <a:p>
            <a:r>
              <a:rPr lang="en-US" dirty="0">
                <a:latin typeface="Arial"/>
                <a:cs typeface="Arial"/>
              </a:rPr>
              <a:t>The Fourth Amendment has drawn </a:t>
            </a:r>
            <a:r>
              <a:rPr lang="en-US" b="1" u="sng" dirty="0">
                <a:latin typeface="Arial"/>
                <a:cs typeface="Arial"/>
              </a:rPr>
              <a:t>a firm line at the entrance to the house.</a:t>
            </a:r>
            <a:r>
              <a:rPr lang="en-US" dirty="0">
                <a:latin typeface="Arial"/>
                <a:cs typeface="Arial"/>
              </a:rPr>
              <a:t> Absent exigent circumstances, that threshold may not reasonably be crossed without a warrant. </a:t>
            </a:r>
          </a:p>
          <a:p>
            <a:r>
              <a:rPr lang="en-US" i="1" dirty="0">
                <a:latin typeface="Arial"/>
                <a:cs typeface="Arial"/>
              </a:rPr>
              <a:t>Payton v. New York, </a:t>
            </a:r>
            <a:r>
              <a:rPr lang="en-US" dirty="0">
                <a:latin typeface="Arial"/>
                <a:cs typeface="Arial"/>
              </a:rPr>
              <a:t>445 U.S. 573, 590 (1980). </a:t>
            </a:r>
          </a:p>
          <a:p>
            <a:endParaRPr lang="en-US" dirty="0">
              <a:latin typeface="Arial"/>
              <a:cs typeface="Arial"/>
            </a:endParaRPr>
          </a:p>
          <a:p>
            <a:r>
              <a:rPr lang="en-US" dirty="0">
                <a:latin typeface="Arial"/>
                <a:cs typeface="Arial"/>
              </a:rPr>
              <a:t>A </a:t>
            </a:r>
            <a:r>
              <a:rPr lang="en-US" b="1" u="sng" dirty="0">
                <a:latin typeface="Arial"/>
                <a:cs typeface="Arial"/>
              </a:rPr>
              <a:t>warrantless entry into a residence is presumptively unreasonable</a:t>
            </a:r>
            <a:r>
              <a:rPr lang="en-US" dirty="0">
                <a:latin typeface="Arial"/>
                <a:cs typeface="Arial"/>
              </a:rPr>
              <a:t>. </a:t>
            </a:r>
          </a:p>
          <a:p>
            <a:r>
              <a:rPr lang="en-US" dirty="0">
                <a:latin typeface="Arial"/>
                <a:cs typeface="Arial"/>
              </a:rPr>
              <a:t>Gutierrez v. State, 221 S.W.3d 680, 685 (Tex. Crim. App. 2007)</a:t>
            </a:r>
            <a:r>
              <a:rPr lang="en-US" dirty="0" smtClean="0">
                <a:latin typeface="Arial"/>
                <a:cs typeface="Arial"/>
              </a:rPr>
              <a:t>.</a:t>
            </a:r>
            <a:endParaRPr lang="en-US" dirty="0">
              <a:latin typeface="Arial"/>
              <a:cs typeface="Arial"/>
            </a:endParaRPr>
          </a:p>
        </p:txBody>
      </p:sp>
    </p:spTree>
    <p:extLst>
      <p:ext uri="{BB962C8B-B14F-4D97-AF65-F5344CB8AC3E}">
        <p14:creationId xmlns:p14="http://schemas.microsoft.com/office/powerpoint/2010/main" val="182260112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Knock and Talk</a:t>
            </a:r>
            <a:endParaRPr lang="en-US" dirty="0"/>
          </a:p>
        </p:txBody>
      </p:sp>
      <p:sp>
        <p:nvSpPr>
          <p:cNvPr id="3" name="Content Placeholder 2"/>
          <p:cNvSpPr>
            <a:spLocks noGrp="1"/>
          </p:cNvSpPr>
          <p:nvPr>
            <p:ph idx="1"/>
          </p:nvPr>
        </p:nvSpPr>
        <p:spPr/>
        <p:txBody>
          <a:bodyPr>
            <a:normAutofit fontScale="85000" lnSpcReduction="20000"/>
          </a:bodyPr>
          <a:lstStyle/>
          <a:p>
            <a:r>
              <a:rPr lang="en-US" dirty="0">
                <a:latin typeface="Arial" panose="020B0604020202020204" pitchFamily="34" charset="0"/>
                <a:cs typeface="Arial" panose="020B0604020202020204" pitchFamily="34" charset="0"/>
              </a:rPr>
              <a:t>Even if police have probable cause to suspect illegal activity, they generally </a:t>
            </a:r>
            <a:r>
              <a:rPr lang="en-US" b="1" dirty="0">
                <a:latin typeface="Arial" panose="020B0604020202020204" pitchFamily="34" charset="0"/>
                <a:cs typeface="Arial" panose="020B0604020202020204" pitchFamily="34" charset="0"/>
              </a:rPr>
              <a:t>cannot enter a residence without either consent or exigent </a:t>
            </a:r>
            <a:r>
              <a:rPr lang="en-US" dirty="0">
                <a:latin typeface="Arial" panose="020B0604020202020204" pitchFamily="34" charset="0"/>
                <a:cs typeface="Arial" panose="020B0604020202020204" pitchFamily="34" charset="0"/>
              </a:rPr>
              <a:t>circumstances: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t>
            </a:r>
            <a:r>
              <a:rPr lang="en-US" b="1" u="sng" dirty="0">
                <a:latin typeface="Arial" panose="020B0604020202020204" pitchFamily="34" charset="0"/>
                <a:cs typeface="Arial" panose="020B0604020202020204" pitchFamily="34" charset="0"/>
              </a:rPr>
              <a:t>State has the burden </a:t>
            </a:r>
            <a:r>
              <a:rPr lang="en-US" dirty="0">
                <a:latin typeface="Arial" panose="020B0604020202020204" pitchFamily="34" charset="0"/>
                <a:cs typeface="Arial" panose="020B0604020202020204" pitchFamily="34" charset="0"/>
              </a:rPr>
              <a:t>of showing that </a:t>
            </a:r>
            <a:r>
              <a:rPr lang="en-US" b="1" u="sng" dirty="0">
                <a:latin typeface="Arial" panose="020B0604020202020204" pitchFamily="34" charset="0"/>
                <a:cs typeface="Arial" panose="020B0604020202020204" pitchFamily="34" charset="0"/>
              </a:rPr>
              <a:t>probable cause existed at the time of the search</a:t>
            </a:r>
            <a:r>
              <a:rPr lang="en-US" dirty="0">
                <a:latin typeface="Arial" panose="020B0604020202020204" pitchFamily="34" charset="0"/>
                <a:cs typeface="Arial" panose="020B0604020202020204" pitchFamily="34" charset="0"/>
              </a:rPr>
              <a:t> and that exigent circumstances requiring immediate entry made obtaining a warrant impracticable. </a:t>
            </a:r>
            <a:r>
              <a:rPr lang="en-US" i="1" dirty="0" err="1">
                <a:latin typeface="Arial" panose="020B0604020202020204" pitchFamily="34" charset="0"/>
                <a:cs typeface="Arial" panose="020B0604020202020204" pitchFamily="34" charset="0"/>
              </a:rPr>
              <a:t>Turrubiate</a:t>
            </a:r>
            <a:r>
              <a:rPr lang="en-US" i="1" dirty="0">
                <a:latin typeface="Arial" panose="020B0604020202020204" pitchFamily="34" charset="0"/>
                <a:cs typeface="Arial" panose="020B0604020202020204" pitchFamily="34" charset="0"/>
              </a:rPr>
              <a:t> v. State</a:t>
            </a:r>
            <a:r>
              <a:rPr lang="en-US" dirty="0">
                <a:latin typeface="Arial" panose="020B0604020202020204" pitchFamily="34" charset="0"/>
                <a:cs typeface="Arial" panose="020B0604020202020204" pitchFamily="34" charset="0"/>
              </a:rPr>
              <a:t>, 399 S.W.3d 147, 151 (Tex. Crim. App. 2013). Tex. Crim. Proc. Code § art. 14.05 - “Rights of Officer”</a:t>
            </a:r>
            <a:r>
              <a:rPr lang="en-US" dirty="0"/>
              <a:t> </a:t>
            </a:r>
          </a:p>
          <a:p>
            <a:endParaRPr lang="en-US" b="1" dirty="0"/>
          </a:p>
        </p:txBody>
      </p:sp>
    </p:spTree>
    <p:extLst>
      <p:ext uri="{BB962C8B-B14F-4D97-AF65-F5344CB8AC3E}">
        <p14:creationId xmlns:p14="http://schemas.microsoft.com/office/powerpoint/2010/main" val="62728018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6281"/>
            <a:ext cx="8229600" cy="5589502"/>
          </a:xfrm>
        </p:spPr>
        <p:txBody>
          <a:bodyPr>
            <a:noAutofit/>
          </a:bodyPr>
          <a:lstStyle/>
          <a:p>
            <a:pPr marL="0" indent="0">
              <a:buNone/>
            </a:pPr>
            <a:r>
              <a:rPr lang="en-US" sz="2800" dirty="0">
                <a:latin typeface="Arial" panose="020B0604020202020204" pitchFamily="34" charset="0"/>
                <a:cs typeface="Arial" panose="020B0604020202020204" pitchFamily="34" charset="0"/>
              </a:rPr>
              <a:t>An officer making an arrest without a warrant may not enter a residence to make the arrest unless: </a:t>
            </a: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(1) a person who resides in the residence </a:t>
            </a:r>
            <a:r>
              <a:rPr lang="en-US" sz="2800" b="1" u="sng" dirty="0">
                <a:latin typeface="Arial" panose="020B0604020202020204" pitchFamily="34" charset="0"/>
                <a:cs typeface="Arial" panose="020B0604020202020204" pitchFamily="34" charset="0"/>
              </a:rPr>
              <a:t>consents</a:t>
            </a:r>
            <a:r>
              <a:rPr lang="en-US" sz="2800" dirty="0">
                <a:latin typeface="Arial" panose="020B0604020202020204" pitchFamily="34" charset="0"/>
                <a:cs typeface="Arial" panose="020B0604020202020204" pitchFamily="34" charset="0"/>
              </a:rPr>
              <a:t> to the entry; </a:t>
            </a:r>
          </a:p>
          <a:p>
            <a:pPr marL="0" indent="0" algn="ctr">
              <a:buNone/>
            </a:pPr>
            <a:r>
              <a:rPr lang="en-US" sz="2800" dirty="0">
                <a:latin typeface="Arial" panose="020B0604020202020204" pitchFamily="34" charset="0"/>
                <a:cs typeface="Arial" panose="020B0604020202020204" pitchFamily="34" charset="0"/>
              </a:rPr>
              <a:t>or </a:t>
            </a:r>
          </a:p>
          <a:p>
            <a:r>
              <a:rPr lang="en-US" sz="2800" dirty="0">
                <a:latin typeface="Arial" panose="020B0604020202020204" pitchFamily="34" charset="0"/>
                <a:cs typeface="Arial" panose="020B0604020202020204" pitchFamily="34" charset="0"/>
              </a:rPr>
              <a:t>(2) </a:t>
            </a:r>
            <a:r>
              <a:rPr lang="en-US" sz="2800" b="1" u="sng" dirty="0">
                <a:latin typeface="Arial" panose="020B0604020202020204" pitchFamily="34" charset="0"/>
                <a:cs typeface="Arial" panose="020B0604020202020204" pitchFamily="34" charset="0"/>
              </a:rPr>
              <a:t>exigent circumstances </a:t>
            </a:r>
            <a:r>
              <a:rPr lang="en-US" sz="2800" dirty="0">
                <a:latin typeface="Arial" panose="020B0604020202020204" pitchFamily="34" charset="0"/>
                <a:cs typeface="Arial" panose="020B0604020202020204" pitchFamily="34" charset="0"/>
              </a:rPr>
              <a:t>require that the officer making the arrest enter the residence without the consent of a resident or without a warrant. </a:t>
            </a:r>
          </a:p>
        </p:txBody>
      </p:sp>
    </p:spTree>
    <p:extLst>
      <p:ext uri="{BB962C8B-B14F-4D97-AF65-F5344CB8AC3E}">
        <p14:creationId xmlns:p14="http://schemas.microsoft.com/office/powerpoint/2010/main" val="11252148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Searches with a Warrant</a:t>
            </a:r>
            <a:endParaRPr lang="en-US" dirty="0"/>
          </a:p>
        </p:txBody>
      </p:sp>
      <p:pic>
        <p:nvPicPr>
          <p:cNvPr id="4" name="Content Placeholder 3" descr="police search.jpg"/>
          <p:cNvPicPr>
            <a:picLocks noGrp="1" noChangeAspect="1"/>
          </p:cNvPicPr>
          <p:nvPr>
            <p:ph idx="1"/>
          </p:nvPr>
        </p:nvPicPr>
        <p:blipFill>
          <a:blip r:embed="rId2">
            <a:extLst>
              <a:ext uri="{28A0092B-C50C-407E-A947-70E740481C1C}">
                <a14:useLocalDpi xmlns:a14="http://schemas.microsoft.com/office/drawing/2010/main" val="0"/>
              </a:ext>
            </a:extLst>
          </a:blip>
          <a:srcRect t="9028" b="9028"/>
          <a:stretch>
            <a:fillRect/>
          </a:stretch>
        </p:blipFill>
        <p:spPr/>
      </p:pic>
    </p:spTree>
    <p:extLst>
      <p:ext uri="{BB962C8B-B14F-4D97-AF65-F5344CB8AC3E}">
        <p14:creationId xmlns:p14="http://schemas.microsoft.com/office/powerpoint/2010/main" val="4273678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Arial"/>
                <a:cs typeface="Arial"/>
              </a:rPr>
              <a:t>Exigent </a:t>
            </a:r>
            <a:r>
              <a:rPr lang="en-US" dirty="0">
                <a:latin typeface="Arial"/>
                <a:cs typeface="Arial"/>
              </a:rPr>
              <a:t>Circumstances </a:t>
            </a:r>
            <a:br>
              <a:rPr lang="en-US" dirty="0">
                <a:latin typeface="Arial"/>
                <a:cs typeface="Arial"/>
              </a:rPr>
            </a:br>
            <a:endParaRPr lang="en-US" dirty="0">
              <a:latin typeface="Arial"/>
              <a:cs typeface="Arial"/>
            </a:endParaRPr>
          </a:p>
        </p:txBody>
      </p:sp>
      <p:sp>
        <p:nvSpPr>
          <p:cNvPr id="4" name="Content Placeholder 3"/>
          <p:cNvSpPr>
            <a:spLocks noGrp="1"/>
          </p:cNvSpPr>
          <p:nvPr>
            <p:ph idx="1"/>
          </p:nvPr>
        </p:nvSpPr>
        <p:spPr>
          <a:xfrm>
            <a:off x="457200" y="1088662"/>
            <a:ext cx="8229600" cy="4604130"/>
          </a:xfrm>
        </p:spPr>
        <p:txBody>
          <a:bodyPr>
            <a:noAutofit/>
          </a:bodyPr>
          <a:lstStyle/>
          <a:p>
            <a:pPr marL="0" indent="0">
              <a:buNone/>
            </a:pPr>
            <a:r>
              <a:rPr lang="en-US" sz="2400" dirty="0">
                <a:latin typeface="Arial" panose="020B0604020202020204" pitchFamily="34" charset="0"/>
                <a:cs typeface="Arial" panose="020B0604020202020204" pitchFamily="34" charset="0"/>
              </a:rPr>
              <a:t>During a knock and talk, </a:t>
            </a:r>
            <a:r>
              <a:rPr lang="en-US" sz="2400" b="1" u="sng" dirty="0">
                <a:latin typeface="Arial" panose="020B0604020202020204" pitchFamily="34" charset="0"/>
                <a:cs typeface="Arial" panose="020B0604020202020204" pitchFamily="34" charset="0"/>
              </a:rPr>
              <a:t>police will often claim some emergency occurred that required them to go inside the house. </a:t>
            </a:r>
            <a:r>
              <a:rPr lang="en-US" sz="2400" dirty="0">
                <a:latin typeface="Arial" panose="020B0604020202020204" pitchFamily="34" charset="0"/>
                <a:cs typeface="Arial" panose="020B0604020202020204" pitchFamily="34" charset="0"/>
              </a:rPr>
              <a:t>As a common exigency, </a:t>
            </a:r>
            <a:r>
              <a:rPr lang="en-US" sz="2400" b="1" u="sng" dirty="0">
                <a:latin typeface="Arial" panose="020B0604020202020204" pitchFamily="34" charset="0"/>
                <a:cs typeface="Arial" panose="020B0604020202020204" pitchFamily="34" charset="0"/>
              </a:rPr>
              <a:t>police claim a concern for the destruction of evidence</a:t>
            </a:r>
            <a:r>
              <a:rPr lang="en-US" sz="2400" dirty="0">
                <a:latin typeface="Arial" panose="020B0604020202020204" pitchFamily="34" charset="0"/>
                <a:cs typeface="Arial" panose="020B0604020202020204" pitchFamily="34" charset="0"/>
              </a:rPr>
              <a:t>. They will see or smell drugs in a residence and then enter in order to confiscate it. However, that is not permitted</a:t>
            </a:r>
            <a:r>
              <a:rPr lang="en-US" sz="2400" dirty="0" smtClean="0">
                <a:latin typeface="Arial" panose="020B0604020202020204" pitchFamily="34" charset="0"/>
                <a:cs typeface="Arial" panose="020B0604020202020204" pitchFamily="34" charset="0"/>
              </a:rPr>
              <a:t>.</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In </a:t>
            </a:r>
            <a:r>
              <a:rPr lang="en-US" sz="2400" i="1" dirty="0" err="1">
                <a:latin typeface="Arial" panose="020B0604020202020204" pitchFamily="34" charset="0"/>
                <a:cs typeface="Arial" panose="020B0604020202020204" pitchFamily="34" charset="0"/>
              </a:rPr>
              <a:t>Turrubiate</a:t>
            </a:r>
            <a:r>
              <a:rPr lang="en-US" sz="2400" i="1" dirty="0">
                <a:latin typeface="Arial" panose="020B0604020202020204" pitchFamily="34" charset="0"/>
                <a:cs typeface="Arial" panose="020B0604020202020204" pitchFamily="34" charset="0"/>
              </a:rPr>
              <a:t> v. State</a:t>
            </a:r>
            <a:r>
              <a:rPr lang="en-US" sz="2400" dirty="0">
                <a:latin typeface="Arial" panose="020B0604020202020204" pitchFamily="34" charset="0"/>
                <a:cs typeface="Arial" panose="020B0604020202020204" pitchFamily="34" charset="0"/>
              </a:rPr>
              <a:t>, 399 S.W.3d 147, 151 (Tex. Crim. App. 2013), the Court recently changed the standard for exigent circumstances. Now, there </a:t>
            </a:r>
            <a:r>
              <a:rPr lang="en-US" sz="2400" b="1" u="sng" dirty="0">
                <a:latin typeface="Arial" panose="020B0604020202020204" pitchFamily="34" charset="0"/>
                <a:cs typeface="Arial" panose="020B0604020202020204" pitchFamily="34" charset="0"/>
              </a:rPr>
              <a:t>must actually be affirmative conduct by occupants making destruction imminent</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014842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Exigent Circumstance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latin typeface="Arial" panose="020B0604020202020204" pitchFamily="34" charset="0"/>
                <a:cs typeface="Arial" panose="020B0604020202020204" pitchFamily="34" charset="0"/>
              </a:rPr>
              <a:t>Opening the door to a cloud of marijuana smoke </a:t>
            </a:r>
            <a:r>
              <a:rPr lang="en-US" dirty="0">
                <a:latin typeface="Arial" panose="020B0604020202020204" pitchFamily="34" charset="0"/>
                <a:cs typeface="Arial" panose="020B0604020202020204" pitchFamily="34" charset="0"/>
              </a:rPr>
              <a:t>during a knock and talk is </a:t>
            </a:r>
            <a:r>
              <a:rPr lang="en-US" b="1" u="sng" dirty="0">
                <a:latin typeface="Arial" panose="020B0604020202020204" pitchFamily="34" charset="0"/>
                <a:cs typeface="Arial" panose="020B0604020202020204" pitchFamily="34" charset="0"/>
              </a:rPr>
              <a:t>not enough </a:t>
            </a:r>
            <a:r>
              <a:rPr lang="en-US" dirty="0">
                <a:latin typeface="Arial" panose="020B0604020202020204" pitchFamily="34" charset="0"/>
                <a:cs typeface="Arial" panose="020B0604020202020204" pitchFamily="34" charset="0"/>
              </a:rPr>
              <a:t>to go in without affirmative conduct showing imminent destruction. </a:t>
            </a:r>
            <a:r>
              <a:rPr lang="en-US" i="1" dirty="0" err="1">
                <a:latin typeface="Arial" panose="020B0604020202020204" pitchFamily="34" charset="0"/>
                <a:cs typeface="Arial" panose="020B0604020202020204" pitchFamily="34" charset="0"/>
              </a:rPr>
              <a:t>Turrubiate</a:t>
            </a:r>
            <a:r>
              <a:rPr lang="en-US" i="1" dirty="0">
                <a:latin typeface="Arial" panose="020B0604020202020204" pitchFamily="34" charset="0"/>
                <a:cs typeface="Arial" panose="020B0604020202020204" pitchFamily="34" charset="0"/>
              </a:rPr>
              <a:t> v. State</a:t>
            </a:r>
            <a:r>
              <a:rPr lang="en-US" dirty="0">
                <a:latin typeface="Arial" panose="020B0604020202020204" pitchFamily="34" charset="0"/>
                <a:cs typeface="Arial" panose="020B0604020202020204" pitchFamily="34" charset="0"/>
              </a:rPr>
              <a:t>, 399 S.W.3d 147 (Tex. Crim. App. 2013).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Occupants who choose not to stand on their constitutional rights but instead elect to attempt to destroy evidence </a:t>
            </a:r>
            <a:r>
              <a:rPr lang="en-US" b="1" dirty="0">
                <a:latin typeface="Arial" panose="020B0604020202020204" pitchFamily="34" charset="0"/>
                <a:cs typeface="Arial" panose="020B0604020202020204" pitchFamily="34" charset="0"/>
              </a:rPr>
              <a:t>have only themselves to blame for the warrantless exigent-circumstances search that may ensue.</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Kentucky v. King</a:t>
            </a:r>
            <a:r>
              <a:rPr lang="en-US" dirty="0">
                <a:latin typeface="Arial" panose="020B0604020202020204" pitchFamily="34" charset="0"/>
                <a:cs typeface="Arial" panose="020B0604020202020204" pitchFamily="34" charset="0"/>
              </a:rPr>
              <a:t>, 563 U.S. 452 (2011).                                                                      </a:t>
            </a:r>
          </a:p>
          <a:p>
            <a:endParaRPr lang="en-US" dirty="0"/>
          </a:p>
        </p:txBody>
      </p:sp>
    </p:spTree>
    <p:extLst>
      <p:ext uri="{BB962C8B-B14F-4D97-AF65-F5344CB8AC3E}">
        <p14:creationId xmlns:p14="http://schemas.microsoft.com/office/powerpoint/2010/main" val="192602402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Exigent Circumstances</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To meet their burden, the </a:t>
            </a:r>
            <a:r>
              <a:rPr lang="en-US" b="1" u="sng" dirty="0">
                <a:latin typeface="Arial" panose="020B0604020202020204" pitchFamily="34" charset="0"/>
                <a:cs typeface="Arial" panose="020B0604020202020204" pitchFamily="34" charset="0"/>
              </a:rPr>
              <a:t>State must prove police reasonably believed occupants were actually in the process of destroying or attempting to destroy evidence</a:t>
            </a:r>
            <a:r>
              <a:rPr lang="en-US" dirty="0">
                <a:latin typeface="Arial" panose="020B0604020202020204" pitchFamily="34" charset="0"/>
                <a:cs typeface="Arial" panose="020B0604020202020204" pitchFamily="34" charset="0"/>
              </a:rPr>
              <a:t> before going inside. </a:t>
            </a:r>
          </a:p>
          <a:p>
            <a:endParaRPr lang="en-US" dirty="0"/>
          </a:p>
        </p:txBody>
      </p:sp>
    </p:spTree>
    <p:extLst>
      <p:ext uri="{BB962C8B-B14F-4D97-AF65-F5344CB8AC3E}">
        <p14:creationId xmlns:p14="http://schemas.microsoft.com/office/powerpoint/2010/main" val="353760130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of Force</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An </a:t>
            </a:r>
            <a:r>
              <a:rPr lang="en-US" b="1" u="sng" dirty="0">
                <a:latin typeface="Arial" panose="020B0604020202020204" pitchFamily="34" charset="0"/>
                <a:cs typeface="Arial" panose="020B0604020202020204" pitchFamily="34" charset="0"/>
              </a:rPr>
              <a:t>unreasonable show of force during a knock and talk amounts to an illegal arrest in one’s home</a:t>
            </a:r>
            <a:r>
              <a:rPr lang="en-US" dirty="0">
                <a:latin typeface="Arial" panose="020B0604020202020204" pitchFamily="34" charset="0"/>
                <a:cs typeface="Arial" panose="020B0604020202020204" pitchFamily="34" charset="0"/>
              </a:rPr>
              <a:t>. Officers commonly say they are just doing a knock and talk but then show up late at night looking like the SWAT team and banging on the door. They are required by law to only act like any other polite civilian at a neighbor’s home. </a:t>
            </a:r>
          </a:p>
        </p:txBody>
      </p:sp>
    </p:spTree>
    <p:extLst>
      <p:ext uri="{BB962C8B-B14F-4D97-AF65-F5344CB8AC3E}">
        <p14:creationId xmlns:p14="http://schemas.microsoft.com/office/powerpoint/2010/main" val="243649779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of Force</a:t>
            </a:r>
            <a:endParaRPr lang="en-US" dirty="0"/>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A knock and talk tactic of investigation is premised on the fact that the </a:t>
            </a:r>
            <a:r>
              <a:rPr lang="en-US" b="1" u="sng" dirty="0">
                <a:latin typeface="Arial" panose="020B0604020202020204" pitchFamily="34" charset="0"/>
                <a:cs typeface="Arial" panose="020B0604020202020204" pitchFamily="34" charset="0"/>
              </a:rPr>
              <a:t>law permits officers to knock “politely” on a citizen’s door</a:t>
            </a:r>
            <a:r>
              <a:rPr lang="en-US" u="sng" dirty="0">
                <a:latin typeface="Arial" panose="020B0604020202020204" pitchFamily="34" charset="0"/>
                <a:cs typeface="Arial" panose="020B0604020202020204" pitchFamily="34" charset="0"/>
              </a:rPr>
              <a:t>. </a:t>
            </a:r>
            <a:endParaRPr lang="en-US" u="sng"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See</a:t>
            </a:r>
            <a:r>
              <a:rPr lang="en-US" i="1" dirty="0">
                <a:latin typeface="Arial" panose="020B0604020202020204" pitchFamily="34" charset="0"/>
                <a:cs typeface="Arial" panose="020B0604020202020204" pitchFamily="34" charset="0"/>
              </a:rPr>
              <a:t>, e.g., Florida v. </a:t>
            </a:r>
            <a:r>
              <a:rPr lang="en-US" i="1" dirty="0" err="1">
                <a:latin typeface="Arial" panose="020B0604020202020204" pitchFamily="34" charset="0"/>
                <a:cs typeface="Arial" panose="020B0604020202020204" pitchFamily="34" charset="0"/>
              </a:rPr>
              <a:t>Bostick</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501 U.S. 429, 433 (1991); </a:t>
            </a:r>
            <a:r>
              <a:rPr lang="en-US" i="1" dirty="0" err="1">
                <a:latin typeface="Arial" panose="020B0604020202020204" pitchFamily="34" charset="0"/>
                <a:cs typeface="Arial" panose="020B0604020202020204" pitchFamily="34" charset="0"/>
              </a:rPr>
              <a:t>Cornealius</a:t>
            </a:r>
            <a:r>
              <a:rPr lang="en-US" i="1" dirty="0">
                <a:latin typeface="Arial" panose="020B0604020202020204" pitchFamily="34" charset="0"/>
                <a:cs typeface="Arial" panose="020B0604020202020204" pitchFamily="34" charset="0"/>
              </a:rPr>
              <a:t> v. State</a:t>
            </a:r>
            <a:r>
              <a:rPr lang="en-US" dirty="0">
                <a:latin typeface="Arial" panose="020B0604020202020204" pitchFamily="34" charset="0"/>
                <a:cs typeface="Arial" panose="020B0604020202020204" pitchFamily="34" charset="0"/>
              </a:rPr>
              <a:t>, 900 S.W.2d 731, 733 (Tex. Crim. App. 1995); </a:t>
            </a:r>
            <a:r>
              <a:rPr lang="en-US" i="1" dirty="0">
                <a:latin typeface="Arial" panose="020B0604020202020204" pitchFamily="34" charset="0"/>
                <a:cs typeface="Arial" panose="020B0604020202020204" pitchFamily="34" charset="0"/>
              </a:rPr>
              <a:t>State v. Perez</a:t>
            </a:r>
            <a:r>
              <a:rPr lang="en-US" dirty="0">
                <a:latin typeface="Arial" panose="020B0604020202020204" pitchFamily="34" charset="0"/>
                <a:cs typeface="Arial" panose="020B0604020202020204" pitchFamily="34" charset="0"/>
              </a:rPr>
              <a:t>, 85 S.W.3d 817, 819 (Tex. Crim. App. 2002)</a:t>
            </a:r>
          </a:p>
          <a:p>
            <a:endParaRPr lang="en-US" dirty="0"/>
          </a:p>
        </p:txBody>
      </p:sp>
    </p:spTree>
    <p:extLst>
      <p:ext uri="{BB962C8B-B14F-4D97-AF65-F5344CB8AC3E}">
        <p14:creationId xmlns:p14="http://schemas.microsoft.com/office/powerpoint/2010/main" val="265519569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of Force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Arial" panose="020B0604020202020204" pitchFamily="34" charset="0"/>
                <a:cs typeface="Arial" panose="020B0604020202020204" pitchFamily="34" charset="0"/>
              </a:rPr>
              <a:t>Police </a:t>
            </a:r>
            <a:r>
              <a:rPr lang="en-US" b="1" u="sng" dirty="0">
                <a:latin typeface="Arial" panose="020B0604020202020204" pitchFamily="34" charset="0"/>
                <a:cs typeface="Arial" panose="020B0604020202020204" pitchFamily="34" charset="0"/>
              </a:rPr>
              <a:t>cannot use an unreasonable show of force during a “knock and talk”</a:t>
            </a:r>
            <a:r>
              <a:rPr lang="en-US" dirty="0">
                <a:latin typeface="Arial" panose="020B0604020202020204" pitchFamily="34" charset="0"/>
                <a:cs typeface="Arial" panose="020B0604020202020204" pitchFamily="34" charset="0"/>
              </a:rPr>
              <a:t> to compel a defendant to open his door to police.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When </a:t>
            </a:r>
            <a:r>
              <a:rPr lang="en-US" dirty="0">
                <a:latin typeface="Arial" panose="020B0604020202020204" pitchFamily="34" charset="0"/>
                <a:cs typeface="Arial" panose="020B0604020202020204" pitchFamily="34" charset="0"/>
              </a:rPr>
              <a:t>a person in his home </a:t>
            </a:r>
            <a:r>
              <a:rPr lang="en-US" b="1" u="sng" dirty="0">
                <a:latin typeface="Arial" panose="020B0604020202020204" pitchFamily="34" charset="0"/>
                <a:cs typeface="Arial" panose="020B0604020202020204" pitchFamily="34" charset="0"/>
              </a:rPr>
              <a:t>declines</a:t>
            </a:r>
            <a:r>
              <a:rPr lang="en-US" dirty="0">
                <a:latin typeface="Arial" panose="020B0604020202020204" pitchFamily="34" charset="0"/>
                <a:cs typeface="Arial" panose="020B0604020202020204" pitchFamily="34" charset="0"/>
              </a:rPr>
              <a:t> to speak to police, </a:t>
            </a:r>
            <a:r>
              <a:rPr lang="en-US" b="1" dirty="0">
                <a:latin typeface="Arial" panose="020B0604020202020204" pitchFamily="34" charset="0"/>
                <a:cs typeface="Arial" panose="020B0604020202020204" pitchFamily="34" charset="0"/>
              </a:rPr>
              <a:t>the officers should retreat cautiously, seek a search warrant</a:t>
            </a:r>
            <a:r>
              <a:rPr lang="en-US" dirty="0">
                <a:latin typeface="Arial" panose="020B0604020202020204" pitchFamily="34" charset="0"/>
                <a:cs typeface="Arial" panose="020B0604020202020204" pitchFamily="34" charset="0"/>
              </a:rPr>
              <a:t>, or conduct further surveillance. </a:t>
            </a:r>
            <a:r>
              <a:rPr lang="en-US" i="1" dirty="0" err="1">
                <a:latin typeface="Arial" panose="020B0604020202020204" pitchFamily="34" charset="0"/>
                <a:cs typeface="Arial" panose="020B0604020202020204" pitchFamily="34" charset="0"/>
              </a:rPr>
              <a:t>Orosco</a:t>
            </a:r>
            <a:r>
              <a:rPr lang="en-US" i="1" dirty="0">
                <a:latin typeface="Arial" panose="020B0604020202020204" pitchFamily="34" charset="0"/>
                <a:cs typeface="Arial" panose="020B0604020202020204" pitchFamily="34" charset="0"/>
              </a:rPr>
              <a:t> v. State</a:t>
            </a:r>
            <a:r>
              <a:rPr lang="en-US" dirty="0">
                <a:latin typeface="Arial" panose="020B0604020202020204" pitchFamily="34" charset="0"/>
                <a:cs typeface="Arial" panose="020B0604020202020204" pitchFamily="34" charset="0"/>
              </a:rPr>
              <a:t>, 394 S.W.3d 65, 74 (Tex. App.—Houston [1st Dist.] 2012, no pet.). </a:t>
            </a:r>
          </a:p>
          <a:p>
            <a:endParaRPr lang="en-US" dirty="0"/>
          </a:p>
        </p:txBody>
      </p:sp>
    </p:spTree>
    <p:extLst>
      <p:ext uri="{BB962C8B-B14F-4D97-AF65-F5344CB8AC3E}">
        <p14:creationId xmlns:p14="http://schemas.microsoft.com/office/powerpoint/2010/main" val="270658523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of Force</a:t>
            </a:r>
            <a:endParaRPr lang="en-US" dirty="0"/>
          </a:p>
        </p:txBody>
      </p:sp>
      <p:sp>
        <p:nvSpPr>
          <p:cNvPr id="3" name="Content Placeholder 2"/>
          <p:cNvSpPr>
            <a:spLocks noGrp="1"/>
          </p:cNvSpPr>
          <p:nvPr>
            <p:ph idx="1"/>
          </p:nvPr>
        </p:nvSpPr>
        <p:spPr/>
        <p:txBody>
          <a:bodyPr>
            <a:normAutofit fontScale="85000" lnSpcReduction="10000"/>
          </a:bodyPr>
          <a:lstStyle/>
          <a:p>
            <a:r>
              <a:rPr lang="en-US" dirty="0">
                <a:latin typeface="Arial" panose="020B0604020202020204" pitchFamily="34" charset="0"/>
                <a:cs typeface="Arial" panose="020B0604020202020204" pitchFamily="34" charset="0"/>
              </a:rPr>
              <a:t>The appropriate inquiry is </a:t>
            </a:r>
            <a:r>
              <a:rPr lang="en-US" b="1" u="sng" dirty="0">
                <a:latin typeface="Arial" panose="020B0604020202020204" pitchFamily="34" charset="0"/>
                <a:cs typeface="Arial" panose="020B0604020202020204" pitchFamily="34" charset="0"/>
              </a:rPr>
              <a:t>whether a reasonable person would feel free to decline the officers</a:t>
            </a:r>
            <a:r>
              <a:rPr lang="en-US" dirty="0">
                <a:latin typeface="Arial" panose="020B0604020202020204" pitchFamily="34" charset="0"/>
                <a:cs typeface="Arial" panose="020B0604020202020204" pitchFamily="34" charset="0"/>
              </a:rPr>
              <a:t>’ requests or otherwise terminate the encounter. </a:t>
            </a:r>
            <a:r>
              <a:rPr lang="en-US" i="1" dirty="0">
                <a:latin typeface="Arial" panose="020B0604020202020204" pitchFamily="34" charset="0"/>
                <a:cs typeface="Arial" panose="020B0604020202020204" pitchFamily="34" charset="0"/>
              </a:rPr>
              <a:t>Florida v. </a:t>
            </a:r>
            <a:r>
              <a:rPr lang="en-US" i="1" dirty="0" err="1">
                <a:latin typeface="Arial" panose="020B0604020202020204" pitchFamily="34" charset="0"/>
                <a:cs typeface="Arial" panose="020B0604020202020204" pitchFamily="34" charset="0"/>
              </a:rPr>
              <a:t>Bostick</a:t>
            </a:r>
            <a:r>
              <a:rPr lang="en-US" dirty="0">
                <a:latin typeface="Arial" panose="020B0604020202020204" pitchFamily="34" charset="0"/>
                <a:cs typeface="Arial" panose="020B0604020202020204" pitchFamily="34" charset="0"/>
              </a:rPr>
              <a:t>, 501 U.S. 429, 436 (1991).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an occupant answers the door in response to an </a:t>
            </a:r>
            <a:r>
              <a:rPr lang="en-US" b="1" dirty="0">
                <a:latin typeface="Arial" panose="020B0604020202020204" pitchFamily="34" charset="0"/>
                <a:cs typeface="Arial" panose="020B0604020202020204" pitchFamily="34" charset="0"/>
              </a:rPr>
              <a:t>unreasonable show of authority </a:t>
            </a:r>
            <a:r>
              <a:rPr lang="en-US" dirty="0">
                <a:latin typeface="Arial" panose="020B0604020202020204" pitchFamily="34" charset="0"/>
                <a:cs typeface="Arial" panose="020B0604020202020204" pitchFamily="34" charset="0"/>
              </a:rPr>
              <a:t>by the officers, he was </a:t>
            </a:r>
            <a:r>
              <a:rPr lang="en-US" b="1" dirty="0">
                <a:latin typeface="Arial" panose="020B0604020202020204" pitchFamily="34" charset="0"/>
                <a:cs typeface="Arial" panose="020B0604020202020204" pitchFamily="34" charset="0"/>
              </a:rPr>
              <a:t>unconstitutionally seized </a:t>
            </a:r>
            <a:r>
              <a:rPr lang="en-US" dirty="0">
                <a:latin typeface="Arial" panose="020B0604020202020204" pitchFamily="34" charset="0"/>
                <a:cs typeface="Arial" panose="020B0604020202020204" pitchFamily="34" charset="0"/>
              </a:rPr>
              <a:t>at that time. </a:t>
            </a:r>
            <a:r>
              <a:rPr lang="en-US" i="1" dirty="0" err="1">
                <a:latin typeface="Arial" panose="020B0604020202020204" pitchFamily="34" charset="0"/>
                <a:cs typeface="Arial" panose="020B0604020202020204" pitchFamily="34" charset="0"/>
              </a:rPr>
              <a:t>Orosco</a:t>
            </a:r>
            <a:r>
              <a:rPr lang="en-US" i="1" dirty="0">
                <a:latin typeface="Arial" panose="020B0604020202020204" pitchFamily="34" charset="0"/>
                <a:cs typeface="Arial" panose="020B0604020202020204" pitchFamily="34" charset="0"/>
              </a:rPr>
              <a:t> v. State, </a:t>
            </a:r>
            <a:r>
              <a:rPr lang="en-US" dirty="0">
                <a:latin typeface="Arial" panose="020B0604020202020204" pitchFamily="34" charset="0"/>
                <a:cs typeface="Arial" panose="020B0604020202020204" pitchFamily="34" charset="0"/>
              </a:rPr>
              <a:t>394 S.W.3d 65, 75 (Tex. App.—Houston [1st Dist.] 2012, no pet.).</a:t>
            </a:r>
          </a:p>
          <a:p>
            <a:endParaRPr lang="en-US" dirty="0"/>
          </a:p>
        </p:txBody>
      </p:sp>
    </p:spTree>
    <p:extLst>
      <p:ext uri="{BB962C8B-B14F-4D97-AF65-F5344CB8AC3E}">
        <p14:creationId xmlns:p14="http://schemas.microsoft.com/office/powerpoint/2010/main" val="408941472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of Force</a:t>
            </a:r>
            <a:endParaRPr lang="en-US" dirty="0"/>
          </a:p>
        </p:txBody>
      </p:sp>
      <p:sp>
        <p:nvSpPr>
          <p:cNvPr id="3" name="Content Placeholder 2"/>
          <p:cNvSpPr>
            <a:spLocks noGrp="1"/>
          </p:cNvSpPr>
          <p:nvPr>
            <p:ph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Officers went to the defendant's motel room, where they </a:t>
            </a:r>
            <a:r>
              <a:rPr lang="en-US" b="1" dirty="0">
                <a:latin typeface="Arial" panose="020B0604020202020204" pitchFamily="34" charset="0"/>
                <a:cs typeface="Arial" panose="020B0604020202020204" pitchFamily="34" charset="0"/>
              </a:rPr>
              <a:t>“</a:t>
            </a:r>
            <a:r>
              <a:rPr lang="en-US" b="1" u="sng" dirty="0">
                <a:latin typeface="Arial" panose="020B0604020202020204" pitchFamily="34" charset="0"/>
                <a:cs typeface="Arial" panose="020B0604020202020204" pitchFamily="34" charset="0"/>
              </a:rPr>
              <a:t>knocked consistently </a:t>
            </a:r>
            <a:r>
              <a:rPr lang="en-US" b="1" dirty="0">
                <a:latin typeface="Arial" panose="020B0604020202020204" pitchFamily="34" charset="0"/>
                <a:cs typeface="Arial" panose="020B0604020202020204" pitchFamily="34" charset="0"/>
              </a:rPr>
              <a:t>for at least </a:t>
            </a:r>
            <a:r>
              <a:rPr lang="en-US" b="1" u="sng" dirty="0">
                <a:latin typeface="Arial" panose="020B0604020202020204" pitchFamily="34" charset="0"/>
                <a:cs typeface="Arial" panose="020B0604020202020204" pitchFamily="34" charset="0"/>
              </a:rPr>
              <a:t>twenty minutes </a:t>
            </a:r>
            <a:r>
              <a:rPr lang="en-US" b="1" dirty="0">
                <a:latin typeface="Arial" panose="020B0604020202020204" pitchFamily="34" charset="0"/>
                <a:cs typeface="Arial" panose="020B0604020202020204" pitchFamily="34" charset="0"/>
              </a:rPr>
              <a:t>while </a:t>
            </a:r>
            <a:r>
              <a:rPr lang="en-US" b="1" u="sng" dirty="0">
                <a:latin typeface="Arial" panose="020B0604020202020204" pitchFamily="34" charset="0"/>
                <a:cs typeface="Arial" panose="020B0604020202020204" pitchFamily="34" charset="0"/>
              </a:rPr>
              <a:t>yelling</a:t>
            </a:r>
            <a:r>
              <a:rPr lang="en-US" b="1" dirty="0">
                <a:latin typeface="Arial" panose="020B0604020202020204" pitchFamily="34" charset="0"/>
                <a:cs typeface="Arial" panose="020B0604020202020204" pitchFamily="34" charset="0"/>
              </a:rPr>
              <a:t> and identifying themselves as police officers.</a:t>
            </a:r>
            <a:r>
              <a:rPr lang="en-US" dirty="0">
                <a:latin typeface="Arial" panose="020B0604020202020204" pitchFamily="34" charset="0"/>
                <a:cs typeface="Arial" panose="020B0604020202020204" pitchFamily="34" charset="0"/>
              </a:rPr>
              <a:t>” The defendant opened the motel room door, stepped outside, and was then arrested. </a:t>
            </a:r>
            <a:r>
              <a:rPr lang="en-US" b="1" dirty="0">
                <a:latin typeface="Arial" panose="020B0604020202020204" pitchFamily="34" charset="0"/>
                <a:cs typeface="Arial" panose="020B0604020202020204" pitchFamily="34" charset="0"/>
              </a:rPr>
              <a:t>He was </a:t>
            </a:r>
            <a:r>
              <a:rPr lang="en-US" b="1" u="sng" dirty="0">
                <a:latin typeface="Arial" panose="020B0604020202020204" pitchFamily="34" charset="0"/>
                <a:cs typeface="Arial" panose="020B0604020202020204" pitchFamily="34" charset="0"/>
              </a:rPr>
              <a:t>illegally seized</a:t>
            </a:r>
            <a:r>
              <a:rPr lang="en-US" b="1" dirty="0">
                <a:latin typeface="Arial" panose="020B0604020202020204" pitchFamily="34" charset="0"/>
                <a:cs typeface="Arial" panose="020B0604020202020204" pitchFamily="34" charset="0"/>
              </a:rPr>
              <a:t> inside his room </a:t>
            </a:r>
            <a:r>
              <a:rPr lang="en-US" dirty="0">
                <a:latin typeface="Arial" panose="020B0604020202020204" pitchFamily="34" charset="0"/>
                <a:cs typeface="Arial" panose="020B0604020202020204" pitchFamily="34" charset="0"/>
              </a:rPr>
              <a:t>and the evidence was suppressed.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United </a:t>
            </a:r>
            <a:r>
              <a:rPr lang="en-US" i="1" dirty="0">
                <a:latin typeface="Arial" panose="020B0604020202020204" pitchFamily="34" charset="0"/>
                <a:cs typeface="Arial" panose="020B0604020202020204" pitchFamily="34" charset="0"/>
              </a:rPr>
              <a:t>States v. Reeves</a:t>
            </a:r>
            <a:r>
              <a:rPr lang="en-US" dirty="0">
                <a:latin typeface="Arial" panose="020B0604020202020204" pitchFamily="34" charset="0"/>
                <a:cs typeface="Arial" panose="020B0604020202020204" pitchFamily="34" charset="0"/>
              </a:rPr>
              <a:t>, 524 F.3d 1161, 1164 (10th Cir.2008). </a:t>
            </a:r>
          </a:p>
          <a:p>
            <a:endParaRPr lang="en-US" dirty="0"/>
          </a:p>
        </p:txBody>
      </p:sp>
    </p:spTree>
    <p:extLst>
      <p:ext uri="{BB962C8B-B14F-4D97-AF65-F5344CB8AC3E}">
        <p14:creationId xmlns:p14="http://schemas.microsoft.com/office/powerpoint/2010/main" val="131963164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of Force</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Officers created an illegal show of force when </a:t>
            </a:r>
            <a:r>
              <a:rPr lang="en-US" b="1" u="sng" dirty="0">
                <a:latin typeface="Arial" panose="020B0604020202020204" pitchFamily="34" charset="0"/>
                <a:cs typeface="Arial" panose="020B0604020202020204" pitchFamily="34" charset="0"/>
              </a:rPr>
              <a:t>ten to twelve armed officers </a:t>
            </a:r>
            <a:r>
              <a:rPr lang="en-US" b="1" dirty="0">
                <a:latin typeface="Arial" panose="020B0604020202020204" pitchFamily="34" charset="0"/>
                <a:cs typeface="Arial" panose="020B0604020202020204" pitchFamily="34" charset="0"/>
              </a:rPr>
              <a:t>surrounded the house with a </a:t>
            </a:r>
            <a:r>
              <a:rPr lang="en-US" b="1" u="sng" dirty="0">
                <a:latin typeface="Arial" panose="020B0604020202020204" pitchFamily="34" charset="0"/>
                <a:cs typeface="Arial" panose="020B0604020202020204" pitchFamily="34" charset="0"/>
              </a:rPr>
              <a:t>helicopter</a:t>
            </a:r>
            <a:r>
              <a:rPr lang="en-US" b="1" dirty="0">
                <a:latin typeface="Arial" panose="020B0604020202020204" pitchFamily="34" charset="0"/>
                <a:cs typeface="Arial" panose="020B0604020202020204" pitchFamily="34" charset="0"/>
              </a:rPr>
              <a:t> overhead and </a:t>
            </a:r>
            <a:r>
              <a:rPr lang="en-US" b="1" u="sng" dirty="0">
                <a:latin typeface="Arial" panose="020B0604020202020204" pitchFamily="34" charset="0"/>
                <a:cs typeface="Arial" panose="020B0604020202020204" pitchFamily="34" charset="0"/>
              </a:rPr>
              <a:t>demanded</a:t>
            </a:r>
            <a:r>
              <a:rPr lang="en-US" b="1" dirty="0">
                <a:latin typeface="Arial" panose="020B0604020202020204" pitchFamily="34" charset="0"/>
                <a:cs typeface="Arial" panose="020B0604020202020204" pitchFamily="34" charset="0"/>
              </a:rPr>
              <a:t> the occupant </a:t>
            </a:r>
            <a:r>
              <a:rPr lang="en-US" b="1" u="sng" dirty="0">
                <a:latin typeface="Arial" panose="020B0604020202020204" pitchFamily="34" charset="0"/>
                <a:cs typeface="Arial" panose="020B0604020202020204" pitchFamily="34" charset="0"/>
              </a:rPr>
              <a:t>open the door</a:t>
            </a:r>
            <a:r>
              <a:rPr lang="en-US" b="1"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United States v. Gomez–Moreno</a:t>
            </a:r>
            <a:r>
              <a:rPr lang="en-US" dirty="0">
                <a:latin typeface="Arial" panose="020B0604020202020204" pitchFamily="34" charset="0"/>
                <a:cs typeface="Arial" panose="020B0604020202020204" pitchFamily="34" charset="0"/>
              </a:rPr>
              <a:t>, 479 F.3d 350, 352 (5th Cir. 2007). </a:t>
            </a:r>
          </a:p>
          <a:p>
            <a:endParaRPr lang="en-US" dirty="0"/>
          </a:p>
        </p:txBody>
      </p:sp>
    </p:spTree>
    <p:extLst>
      <p:ext uri="{BB962C8B-B14F-4D97-AF65-F5344CB8AC3E}">
        <p14:creationId xmlns:p14="http://schemas.microsoft.com/office/powerpoint/2010/main" val="410002504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of Force</a:t>
            </a:r>
            <a:endParaRPr lang="en-US" dirty="0"/>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In </a:t>
            </a:r>
            <a:r>
              <a:rPr lang="en-US" i="1" dirty="0">
                <a:latin typeface="Arial" panose="020B0604020202020204" pitchFamily="34" charset="0"/>
                <a:cs typeface="Arial" panose="020B0604020202020204" pitchFamily="34" charset="0"/>
              </a:rPr>
              <a:t>United States v. Hernandez</a:t>
            </a:r>
            <a:r>
              <a:rPr lang="en-US" dirty="0">
                <a:latin typeface="Arial" panose="020B0604020202020204" pitchFamily="34" charset="0"/>
                <a:cs typeface="Arial" panose="020B0604020202020204" pitchFamily="34" charset="0"/>
              </a:rPr>
              <a:t>, 392 </a:t>
            </a:r>
            <a:r>
              <a:rPr lang="en-US" dirty="0" err="1">
                <a:latin typeface="Arial" panose="020B0604020202020204" pitchFamily="34" charset="0"/>
                <a:cs typeface="Arial" panose="020B0604020202020204" pitchFamily="34" charset="0"/>
              </a:rPr>
              <a:t>Fed.Appx</a:t>
            </a:r>
            <a:r>
              <a:rPr lang="en-US" dirty="0">
                <a:latin typeface="Arial" panose="020B0604020202020204" pitchFamily="34" charset="0"/>
                <a:cs typeface="Arial" panose="020B0604020202020204" pitchFamily="34" charset="0"/>
              </a:rPr>
              <a:t>. 350, 351 (5th Cir. 2010), police knocked and when they received no response, </a:t>
            </a:r>
            <a:r>
              <a:rPr lang="en-US" b="1" u="sng" dirty="0">
                <a:latin typeface="Arial" panose="020B0604020202020204" pitchFamily="34" charset="0"/>
                <a:cs typeface="Arial" panose="020B0604020202020204" pitchFamily="34" charset="0"/>
              </a:rPr>
              <a:t>circled the defendant's trailer banging on doors and windows, shouting that </a:t>
            </a:r>
            <a:r>
              <a:rPr lang="en-US" b="1" u="sng" dirty="0" smtClean="0">
                <a:latin typeface="Arial" panose="020B0604020202020204" pitchFamily="34" charset="0"/>
                <a:cs typeface="Arial" panose="020B0604020202020204" pitchFamily="34" charset="0"/>
              </a:rPr>
              <a:t>police </a:t>
            </a:r>
            <a:r>
              <a:rPr lang="en-US" dirty="0" smtClean="0">
                <a:latin typeface="Arial" panose="020B0604020202020204" pitchFamily="34" charset="0"/>
                <a:cs typeface="Arial" panose="020B0604020202020204" pitchFamily="34" charset="0"/>
              </a:rPr>
              <a:t>were </a:t>
            </a:r>
            <a:r>
              <a:rPr lang="en-US" dirty="0">
                <a:latin typeface="Arial" panose="020B0604020202020204" pitchFamily="34" charset="0"/>
                <a:cs typeface="Arial" panose="020B0604020202020204" pitchFamily="34" charset="0"/>
              </a:rPr>
              <a:t>present and </a:t>
            </a:r>
            <a:r>
              <a:rPr lang="en-US" b="1" u="sng" dirty="0">
                <a:latin typeface="Arial" panose="020B0604020202020204" pitchFamily="34" charset="0"/>
                <a:cs typeface="Arial" panose="020B0604020202020204" pitchFamily="34" charset="0"/>
              </a:rPr>
              <a:t>anyone inside should open the door</a:t>
            </a:r>
            <a:r>
              <a:rPr lang="en-US" b="1" u="sng" dirty="0" smtClean="0">
                <a:latin typeface="Arial" panose="020B0604020202020204" pitchFamily="34" charset="0"/>
                <a:cs typeface="Arial" panose="020B0604020202020204" pitchFamily="34" charset="0"/>
              </a:rPr>
              <a:t>.</a:t>
            </a:r>
            <a:endParaRPr lang="en-US"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5366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Attacking the Affidavit</a:t>
            </a:r>
            <a:endParaRPr lang="en-US" b="1" dirty="0">
              <a:solidFill>
                <a:srgbClr val="FF0000"/>
              </a:solidFill>
            </a:endParaRP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Search warrants must be preceded by </a:t>
            </a:r>
            <a:r>
              <a:rPr lang="en-US" b="1" u="sng" dirty="0">
                <a:latin typeface="Arial" panose="020B0604020202020204" pitchFamily="34" charset="0"/>
                <a:cs typeface="Arial" panose="020B0604020202020204" pitchFamily="34" charset="0"/>
              </a:rPr>
              <a:t>affidavits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affidavit is normally where you will find the </a:t>
            </a:r>
            <a:r>
              <a:rPr lang="en-US" b="1" u="sng" dirty="0">
                <a:latin typeface="Arial" panose="020B0604020202020204" pitchFamily="34" charset="0"/>
                <a:cs typeface="Arial" panose="020B0604020202020204" pitchFamily="34" charset="0"/>
              </a:rPr>
              <a:t>defects or issues </a:t>
            </a:r>
            <a:r>
              <a:rPr lang="en-US" dirty="0">
                <a:latin typeface="Arial" panose="020B0604020202020204" pitchFamily="34" charset="0"/>
                <a:cs typeface="Arial" panose="020B0604020202020204" pitchFamily="34" charset="0"/>
              </a:rPr>
              <a:t>that can invalidate the search and its fruits. The affidavit must be </a:t>
            </a:r>
            <a:r>
              <a:rPr lang="en-US" b="1" u="sng" dirty="0">
                <a:latin typeface="Arial" panose="020B0604020202020204" pitchFamily="34" charset="0"/>
                <a:cs typeface="Arial" panose="020B0604020202020204" pitchFamily="34" charset="0"/>
              </a:rPr>
              <a:t>sworn</a:t>
            </a:r>
            <a:r>
              <a:rPr lang="en-US" dirty="0">
                <a:latin typeface="Arial" panose="020B0604020202020204" pitchFamily="34" charset="0"/>
                <a:cs typeface="Arial" panose="020B0604020202020204" pitchFamily="34" charset="0"/>
              </a:rPr>
              <a:t> or affirmed and it must contain </a:t>
            </a:r>
            <a:r>
              <a:rPr lang="en-US" b="1" u="sng" dirty="0">
                <a:latin typeface="Arial" panose="020B0604020202020204" pitchFamily="34" charset="0"/>
                <a:cs typeface="Arial" panose="020B0604020202020204" pitchFamily="34" charset="0"/>
              </a:rPr>
              <a:t>probable cause</a:t>
            </a:r>
            <a:r>
              <a:rPr lang="en-US" dirty="0">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52195782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of Force</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A reasonable person faced with </a:t>
            </a:r>
            <a:r>
              <a:rPr lang="en-US" b="1" u="sng" dirty="0">
                <a:latin typeface="Arial" panose="020B0604020202020204" pitchFamily="34" charset="0"/>
                <a:cs typeface="Arial" panose="020B0604020202020204" pitchFamily="34" charset="0"/>
              </a:rPr>
              <a:t>several police officers consistently knocking and yelling at their door</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a:t>
            </a:r>
            <a:r>
              <a:rPr lang="en-US" b="1" u="sng" dirty="0">
                <a:latin typeface="Arial" panose="020B0604020202020204" pitchFamily="34" charset="0"/>
                <a:cs typeface="Arial" panose="020B0604020202020204" pitchFamily="34" charset="0"/>
              </a:rPr>
              <a:t>twenty minutes </a:t>
            </a:r>
            <a:r>
              <a:rPr lang="en-US" dirty="0">
                <a:latin typeface="Arial" panose="020B0604020202020204" pitchFamily="34" charset="0"/>
                <a:cs typeface="Arial" panose="020B0604020202020204" pitchFamily="34" charset="0"/>
              </a:rPr>
              <a:t>in the early morning hours </a:t>
            </a:r>
            <a:r>
              <a:rPr lang="en-US" b="1" dirty="0">
                <a:latin typeface="Arial" panose="020B0604020202020204" pitchFamily="34" charset="0"/>
                <a:cs typeface="Arial" panose="020B0604020202020204" pitchFamily="34" charset="0"/>
              </a:rPr>
              <a:t>would not feel free to ignore the officers</a:t>
            </a:r>
            <a:r>
              <a:rPr lang="en-US" dirty="0">
                <a:latin typeface="Arial" panose="020B0604020202020204" pitchFamily="34" charset="0"/>
                <a:cs typeface="Arial" panose="020B0604020202020204" pitchFamily="34" charset="0"/>
              </a:rPr>
              <a:t>' implicit command to open the door. </a:t>
            </a:r>
            <a:r>
              <a:rPr lang="en-US" i="1" dirty="0" err="1">
                <a:latin typeface="Arial" panose="020B0604020202020204" pitchFamily="34" charset="0"/>
                <a:cs typeface="Arial" panose="020B0604020202020204" pitchFamily="34" charset="0"/>
              </a:rPr>
              <a:t>Orosco</a:t>
            </a:r>
            <a:r>
              <a:rPr lang="en-US" i="1" dirty="0">
                <a:latin typeface="Arial" panose="020B0604020202020204" pitchFamily="34" charset="0"/>
                <a:cs typeface="Arial" panose="020B0604020202020204" pitchFamily="34" charset="0"/>
              </a:rPr>
              <a:t> v. State, </a:t>
            </a:r>
            <a:r>
              <a:rPr lang="en-US" dirty="0">
                <a:latin typeface="Arial" panose="020B0604020202020204" pitchFamily="34" charset="0"/>
                <a:cs typeface="Arial" panose="020B0604020202020204" pitchFamily="34" charset="0"/>
              </a:rPr>
              <a:t>394 S.W.3d 65, 74 (Tex. App.—Houston [1st Dist.] 2012, no pet.). </a:t>
            </a:r>
          </a:p>
          <a:p>
            <a:endParaRPr lang="en-US" dirty="0"/>
          </a:p>
        </p:txBody>
      </p:sp>
    </p:spTree>
    <p:extLst>
      <p:ext uri="{BB962C8B-B14F-4D97-AF65-F5344CB8AC3E}">
        <p14:creationId xmlns:p14="http://schemas.microsoft.com/office/powerpoint/2010/main" val="422531650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Detentions</a:t>
            </a:r>
            <a:endParaRPr lang="en-US" dirty="0"/>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Law Enforcement </a:t>
            </a:r>
            <a:r>
              <a:rPr lang="en-US" b="1" dirty="0" smtClean="0">
                <a:latin typeface="Arial" panose="020B0604020202020204" pitchFamily="34" charset="0"/>
                <a:cs typeface="Arial" panose="020B0604020202020204" pitchFamily="34" charset="0"/>
              </a:rPr>
              <a:t>tactic</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to </a:t>
            </a:r>
            <a:r>
              <a:rPr lang="en-US" b="1" dirty="0">
                <a:latin typeface="Arial" panose="020B0604020202020204" pitchFamily="34" charset="0"/>
                <a:cs typeface="Arial" panose="020B0604020202020204" pitchFamily="34" charset="0"/>
              </a:rPr>
              <a:t>pull over </a:t>
            </a:r>
            <a:r>
              <a:rPr lang="en-US" dirty="0">
                <a:latin typeface="Arial" panose="020B0604020202020204" pitchFamily="34" charset="0"/>
                <a:cs typeface="Arial" panose="020B0604020202020204" pitchFamily="34" charset="0"/>
              </a:rPr>
              <a:t>a suspect and then </a:t>
            </a:r>
            <a:r>
              <a:rPr lang="en-US" b="1" dirty="0">
                <a:latin typeface="Arial" panose="020B0604020202020204" pitchFamily="34" charset="0"/>
                <a:cs typeface="Arial" panose="020B0604020202020204" pitchFamily="34" charset="0"/>
              </a:rPr>
              <a:t>proceed to engage in a drug investigation</a:t>
            </a:r>
            <a:r>
              <a:rPr lang="en-US"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fishing for reasonable suspicion </a:t>
            </a:r>
            <a:r>
              <a:rPr lang="en-US" dirty="0">
                <a:latin typeface="Arial" panose="020B0604020202020204" pitchFamily="34" charset="0"/>
                <a:cs typeface="Arial" panose="020B0604020202020204" pitchFamily="34" charset="0"/>
              </a:rPr>
              <a:t>by questioning the passengers. </a:t>
            </a:r>
          </a:p>
          <a:p>
            <a:endParaRPr lang="en-US" dirty="0"/>
          </a:p>
        </p:txBody>
      </p:sp>
    </p:spTree>
    <p:extLst>
      <p:ext uri="{BB962C8B-B14F-4D97-AF65-F5344CB8AC3E}">
        <p14:creationId xmlns:p14="http://schemas.microsoft.com/office/powerpoint/2010/main" val="427223858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Detentions</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a:t>
            </a:r>
            <a:r>
              <a:rPr lang="en-US" b="1" u="sng" dirty="0">
                <a:latin typeface="Arial" panose="020B0604020202020204" pitchFamily="34" charset="0"/>
                <a:cs typeface="Arial" panose="020B0604020202020204" pitchFamily="34" charset="0"/>
              </a:rPr>
              <a:t>No person may be detained</a:t>
            </a:r>
            <a:r>
              <a:rPr lang="en-US" b="1" dirty="0">
                <a:latin typeface="Arial" panose="020B0604020202020204" pitchFamily="34" charset="0"/>
                <a:cs typeface="Arial" panose="020B0604020202020204" pitchFamily="34" charset="0"/>
              </a:rPr>
              <a:t>, even momentarily, </a:t>
            </a:r>
            <a:r>
              <a:rPr lang="en-US" b="1" u="sng" dirty="0">
                <a:latin typeface="Arial" panose="020B0604020202020204" pitchFamily="34" charset="0"/>
                <a:cs typeface="Arial" panose="020B0604020202020204" pitchFamily="34" charset="0"/>
              </a:rPr>
              <a:t>without reasonable and objective grounds</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Davis </a:t>
            </a:r>
            <a:r>
              <a:rPr lang="en-US" i="1" dirty="0">
                <a:latin typeface="Arial" panose="020B0604020202020204" pitchFamily="34" charset="0"/>
                <a:cs typeface="Arial" panose="020B0604020202020204" pitchFamily="34" charset="0"/>
              </a:rPr>
              <a:t>v. State</a:t>
            </a:r>
            <a:r>
              <a:rPr lang="en-US" dirty="0">
                <a:latin typeface="Arial" panose="020B0604020202020204" pitchFamily="34" charset="0"/>
                <a:cs typeface="Arial" panose="020B0604020202020204" pitchFamily="34" charset="0"/>
              </a:rPr>
              <a:t>, 947 S.W.2d 240, 246 (Tex. Crim. App. 1997) (Mansfield, J., concurring). </a:t>
            </a:r>
          </a:p>
          <a:p>
            <a:endParaRPr lang="en-US" dirty="0"/>
          </a:p>
        </p:txBody>
      </p:sp>
    </p:spTree>
    <p:extLst>
      <p:ext uri="{BB962C8B-B14F-4D97-AF65-F5344CB8AC3E}">
        <p14:creationId xmlns:p14="http://schemas.microsoft.com/office/powerpoint/2010/main" val="412988563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Detentions</a:t>
            </a:r>
            <a:endParaRPr lang="en-US" dirty="0"/>
          </a:p>
        </p:txBody>
      </p:sp>
      <p:sp>
        <p:nvSpPr>
          <p:cNvPr id="3" name="Content Placeholder 2"/>
          <p:cNvSpPr>
            <a:spLocks noGrp="1"/>
          </p:cNvSpPr>
          <p:nvPr>
            <p:ph idx="1"/>
          </p:nvPr>
        </p:nvSpPr>
        <p:spPr/>
        <p:txBody>
          <a:bodyPr>
            <a:normAutofit lnSpcReduction="10000"/>
          </a:bodyPr>
          <a:lstStyle/>
          <a:p>
            <a:r>
              <a:rPr lang="en-US" b="1" dirty="0" smtClean="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traffic stop is an investigative detention</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permissibility of which is analyzed under a dual </a:t>
            </a:r>
            <a:r>
              <a:rPr lang="en-US" dirty="0" smtClean="0">
                <a:latin typeface="Arial" panose="020B0604020202020204" pitchFamily="34" charset="0"/>
                <a:cs typeface="Arial" panose="020B0604020202020204" pitchFamily="34" charset="0"/>
              </a:rPr>
              <a:t>inquiry:</a:t>
            </a:r>
          </a:p>
          <a:p>
            <a:pPr lvl="1"/>
            <a:r>
              <a:rPr lang="en-US" dirty="0" smtClean="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whether the officer's action was </a:t>
            </a:r>
            <a:r>
              <a:rPr lang="en-US" b="1" u="sng" dirty="0">
                <a:latin typeface="Arial" panose="020B0604020202020204" pitchFamily="34" charset="0"/>
                <a:cs typeface="Arial" panose="020B0604020202020204" pitchFamily="34" charset="0"/>
              </a:rPr>
              <a:t>justified at its inception</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and, </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2) </a:t>
            </a:r>
            <a:r>
              <a:rPr lang="en-US" b="1" dirty="0">
                <a:latin typeface="Arial" panose="020B0604020202020204" pitchFamily="34" charset="0"/>
                <a:cs typeface="Arial" panose="020B0604020202020204" pitchFamily="34" charset="0"/>
              </a:rPr>
              <a:t>whether it was </a:t>
            </a:r>
            <a:r>
              <a:rPr lang="en-US" b="1" u="sng" dirty="0">
                <a:latin typeface="Arial" panose="020B0604020202020204" pitchFamily="34" charset="0"/>
                <a:cs typeface="Arial" panose="020B0604020202020204" pitchFamily="34" charset="0"/>
              </a:rPr>
              <a:t>reasonably related </a:t>
            </a:r>
            <a:r>
              <a:rPr lang="en-US" b="1" dirty="0">
                <a:latin typeface="Arial" panose="020B0604020202020204" pitchFamily="34" charset="0"/>
                <a:cs typeface="Arial" panose="020B0604020202020204" pitchFamily="34" charset="0"/>
              </a:rPr>
              <a:t>in </a:t>
            </a:r>
            <a:r>
              <a:rPr lang="en-US" b="1" u="sng" dirty="0">
                <a:latin typeface="Arial" panose="020B0604020202020204" pitchFamily="34" charset="0"/>
                <a:cs typeface="Arial" panose="020B0604020202020204" pitchFamily="34" charset="0"/>
              </a:rPr>
              <a:t>scope</a:t>
            </a:r>
            <a:r>
              <a:rPr lang="en-US" b="1" dirty="0">
                <a:latin typeface="Arial" panose="020B0604020202020204" pitchFamily="34" charset="0"/>
                <a:cs typeface="Arial" panose="020B0604020202020204" pitchFamily="34" charset="0"/>
              </a:rPr>
              <a:t> to the circumstances which justified the interference in the first place</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Terry v. Ohio</a:t>
            </a:r>
            <a:r>
              <a:rPr lang="en-US" dirty="0">
                <a:latin typeface="Arial" panose="020B0604020202020204" pitchFamily="34" charset="0"/>
                <a:cs typeface="Arial" panose="020B0604020202020204" pitchFamily="34" charset="0"/>
              </a:rPr>
              <a:t>, 392 U.S. 1, 19-20 (1968). </a:t>
            </a:r>
          </a:p>
          <a:p>
            <a:endParaRPr lang="en-US" dirty="0"/>
          </a:p>
        </p:txBody>
      </p:sp>
    </p:spTree>
    <p:extLst>
      <p:ext uri="{BB962C8B-B14F-4D97-AF65-F5344CB8AC3E}">
        <p14:creationId xmlns:p14="http://schemas.microsoft.com/office/powerpoint/2010/main" val="12437911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Detentions</a:t>
            </a:r>
            <a:endParaRPr lang="en-US" dirty="0"/>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In deciding whether the scope of a </a:t>
            </a:r>
            <a:r>
              <a:rPr lang="en-US" i="1" dirty="0">
                <a:latin typeface="Arial" panose="020B0604020202020204" pitchFamily="34" charset="0"/>
                <a:cs typeface="Arial" panose="020B0604020202020204" pitchFamily="34" charset="0"/>
              </a:rPr>
              <a:t>Terry </a:t>
            </a:r>
            <a:r>
              <a:rPr lang="en-US" dirty="0">
                <a:latin typeface="Arial" panose="020B0604020202020204" pitchFamily="34" charset="0"/>
                <a:cs typeface="Arial" panose="020B0604020202020204" pitchFamily="34" charset="0"/>
              </a:rPr>
              <a:t>detention is “reasonable,” the general rule is that </a:t>
            </a:r>
            <a:r>
              <a:rPr lang="en-US" b="1" u="sng" dirty="0">
                <a:latin typeface="Arial" panose="020B0604020202020204" pitchFamily="34" charset="0"/>
                <a:cs typeface="Arial" panose="020B0604020202020204" pitchFamily="34" charset="0"/>
              </a:rPr>
              <a:t>an investigative stop can last no longer than necessary to effect the purpose of the stop. </a:t>
            </a:r>
            <a:endParaRPr lang="en-US" b="1" u="sng"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Florida </a:t>
            </a:r>
            <a:r>
              <a:rPr lang="en-US" i="1" dirty="0">
                <a:latin typeface="Arial" panose="020B0604020202020204" pitchFamily="34" charset="0"/>
                <a:cs typeface="Arial" panose="020B0604020202020204" pitchFamily="34" charset="0"/>
              </a:rPr>
              <a:t>v. Royer</a:t>
            </a:r>
            <a:r>
              <a:rPr lang="en-US" dirty="0">
                <a:latin typeface="Arial" panose="020B0604020202020204" pitchFamily="34" charset="0"/>
                <a:cs typeface="Arial" panose="020B0604020202020204" pitchFamily="34" charset="0"/>
              </a:rPr>
              <a:t>, 460 U.S. 491, 500 (1983) (stating the “the scope of the detention must be carefully tailored to its underlying justification”). </a:t>
            </a:r>
          </a:p>
          <a:p>
            <a:endParaRPr lang="en-US" dirty="0"/>
          </a:p>
        </p:txBody>
      </p:sp>
    </p:spTree>
    <p:extLst>
      <p:ext uri="{BB962C8B-B14F-4D97-AF65-F5344CB8AC3E}">
        <p14:creationId xmlns:p14="http://schemas.microsoft.com/office/powerpoint/2010/main" val="286446081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Detentions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latin typeface="Arial" panose="020B0604020202020204" pitchFamily="34" charset="0"/>
                <a:cs typeface="Arial" panose="020B0604020202020204" pitchFamily="34" charset="0"/>
              </a:rPr>
              <a:t>There is no constitutional impediment to a law enforcement officer's request to </a:t>
            </a:r>
            <a:r>
              <a:rPr lang="en-US" b="1" dirty="0">
                <a:latin typeface="Arial" panose="020B0604020202020204" pitchFamily="34" charset="0"/>
                <a:cs typeface="Arial" panose="020B0604020202020204" pitchFamily="34" charset="0"/>
              </a:rPr>
              <a:t>examine a driver's license and vehicle registration or rental papers during a traffic stop and to run a computer check on both. </a:t>
            </a:r>
            <a:endParaRPr lang="en-US" b="1"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U.S</a:t>
            </a:r>
            <a:r>
              <a:rPr lang="en-US" i="1" dirty="0">
                <a:latin typeface="Arial" panose="020B0604020202020204" pitchFamily="34" charset="0"/>
                <a:cs typeface="Arial" panose="020B0604020202020204" pitchFamily="34" charset="0"/>
              </a:rPr>
              <a:t>. v. Brigham, </a:t>
            </a:r>
            <a:r>
              <a:rPr lang="en-US" dirty="0">
                <a:latin typeface="Arial" panose="020B0604020202020204" pitchFamily="34" charset="0"/>
                <a:cs typeface="Arial" panose="020B0604020202020204" pitchFamily="34" charset="0"/>
              </a:rPr>
              <a:t>382 F.3d 500, 508 (5th Cir. 2004). </a:t>
            </a:r>
            <a:endParaRPr lang="en-US" dirty="0" smtClean="0">
              <a:latin typeface="Arial" panose="020B0604020202020204" pitchFamily="34" charset="0"/>
              <a:cs typeface="Arial" panose="020B0604020202020204" pitchFamily="34" charset="0"/>
            </a:endParaRPr>
          </a:p>
          <a:p>
            <a:r>
              <a:rPr lang="en-US" b="1" u="sng" dirty="0" smtClean="0">
                <a:latin typeface="Arial" panose="020B0604020202020204" pitchFamily="34" charset="0"/>
                <a:cs typeface="Arial" panose="020B0604020202020204" pitchFamily="34" charset="0"/>
              </a:rPr>
              <a:t>However</a:t>
            </a:r>
            <a:r>
              <a:rPr lang="en-US" dirty="0">
                <a:latin typeface="Arial" panose="020B0604020202020204" pitchFamily="34" charset="0"/>
                <a:cs typeface="Arial" panose="020B0604020202020204" pitchFamily="34" charset="0"/>
              </a:rPr>
              <a:t>, a </a:t>
            </a:r>
            <a:r>
              <a:rPr lang="en-US" b="1" u="sng" dirty="0">
                <a:latin typeface="Arial" panose="020B0604020202020204" pitchFamily="34" charset="0"/>
                <a:cs typeface="Arial" panose="020B0604020202020204" pitchFamily="34" charset="0"/>
              </a:rPr>
              <a:t>warrant check cannot be used solely as a means to extend a detention </a:t>
            </a:r>
            <a:r>
              <a:rPr lang="en-US" dirty="0">
                <a:latin typeface="Arial" panose="020B0604020202020204" pitchFamily="34" charset="0"/>
                <a:cs typeface="Arial" panose="020B0604020202020204" pitchFamily="34" charset="0"/>
              </a:rPr>
              <a:t>“once the reasonable suspicion forming the basis for the stop has been dispelled.” </a:t>
            </a:r>
            <a:endParaRPr lang="en-US"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Davis </a:t>
            </a:r>
            <a:r>
              <a:rPr lang="en-US" i="1" dirty="0">
                <a:latin typeface="Arial" panose="020B0604020202020204" pitchFamily="34" charset="0"/>
                <a:cs typeface="Arial" panose="020B0604020202020204" pitchFamily="34" charset="0"/>
              </a:rPr>
              <a:t>v. State</a:t>
            </a:r>
            <a:r>
              <a:rPr lang="en-US" dirty="0">
                <a:latin typeface="Arial" panose="020B0604020202020204" pitchFamily="34" charset="0"/>
                <a:cs typeface="Arial" panose="020B0604020202020204" pitchFamily="34" charset="0"/>
              </a:rPr>
              <a:t>, 947 S.W.2d 240 (Tex. Crim. App. 1997). </a:t>
            </a:r>
          </a:p>
          <a:p>
            <a:endParaRPr lang="en-US" dirty="0"/>
          </a:p>
        </p:txBody>
      </p:sp>
    </p:spTree>
    <p:extLst>
      <p:ext uri="{BB962C8B-B14F-4D97-AF65-F5344CB8AC3E}">
        <p14:creationId xmlns:p14="http://schemas.microsoft.com/office/powerpoint/2010/main" val="35851077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Detentions</a:t>
            </a:r>
            <a:endParaRPr lang="en-US" dirty="0"/>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Any </a:t>
            </a:r>
            <a:r>
              <a:rPr lang="en-US" b="1" u="sng" dirty="0">
                <a:latin typeface="Arial" panose="020B0604020202020204" pitchFamily="34" charset="0"/>
                <a:cs typeface="Arial" panose="020B0604020202020204" pitchFamily="34" charset="0"/>
              </a:rPr>
              <a:t>continued detention </a:t>
            </a:r>
            <a:r>
              <a:rPr lang="en-US" dirty="0">
                <a:latin typeface="Arial" panose="020B0604020202020204" pitchFamily="34" charset="0"/>
                <a:cs typeface="Arial" panose="020B0604020202020204" pitchFamily="34" charset="0"/>
              </a:rPr>
              <a:t>must be </a:t>
            </a:r>
            <a:r>
              <a:rPr lang="en-US" b="1" dirty="0">
                <a:latin typeface="Arial" panose="020B0604020202020204" pitchFamily="34" charset="0"/>
                <a:cs typeface="Arial" panose="020B0604020202020204" pitchFamily="34" charset="0"/>
              </a:rPr>
              <a:t>based on </a:t>
            </a:r>
            <a:r>
              <a:rPr lang="en-US" b="1" u="sng" dirty="0">
                <a:latin typeface="Arial" panose="020B0604020202020204" pitchFamily="34" charset="0"/>
                <a:cs typeface="Arial" panose="020B0604020202020204" pitchFamily="34" charset="0"/>
              </a:rPr>
              <a:t>articulable facts</a:t>
            </a:r>
            <a:r>
              <a:rPr lang="en-US" u="sng"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which, taken together with rational inferences from those facts, would </a:t>
            </a:r>
            <a:r>
              <a:rPr lang="en-US" b="1" u="sng" dirty="0">
                <a:latin typeface="Arial" panose="020B0604020202020204" pitchFamily="34" charset="0"/>
                <a:cs typeface="Arial" panose="020B0604020202020204" pitchFamily="34" charset="0"/>
              </a:rPr>
              <a:t>warrant a person of reasonable caution in the belief that a continued detention was justified</a:t>
            </a:r>
            <a:r>
              <a:rPr lang="en-US" dirty="0">
                <a:latin typeface="Arial" panose="020B0604020202020204" pitchFamily="34" charset="0"/>
                <a:cs typeface="Arial" panose="020B0604020202020204" pitchFamily="34" charset="0"/>
              </a:rPr>
              <a:t>, i.e., the detainee was or would soon be engaged in criminal activity. </a:t>
            </a:r>
          </a:p>
          <a:p>
            <a:r>
              <a:rPr lang="en-US" i="1" dirty="0" smtClean="0">
                <a:latin typeface="Arial" panose="020B0604020202020204" pitchFamily="34" charset="0"/>
                <a:cs typeface="Arial" panose="020B0604020202020204" pitchFamily="34" charset="0"/>
              </a:rPr>
              <a:t>Davis</a:t>
            </a:r>
            <a:r>
              <a:rPr lang="en-US" dirty="0">
                <a:latin typeface="Arial" panose="020B0604020202020204" pitchFamily="34" charset="0"/>
                <a:cs typeface="Arial" panose="020B0604020202020204" pitchFamily="34" charset="0"/>
              </a:rPr>
              <a:t>, 947 S.W.2d at 244-45.</a:t>
            </a:r>
          </a:p>
          <a:p>
            <a:endParaRPr lang="en-US" dirty="0"/>
          </a:p>
        </p:txBody>
      </p:sp>
    </p:spTree>
    <p:extLst>
      <p:ext uri="{BB962C8B-B14F-4D97-AF65-F5344CB8AC3E}">
        <p14:creationId xmlns:p14="http://schemas.microsoft.com/office/powerpoint/2010/main" val="259761067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Detentions</a:t>
            </a:r>
            <a:endParaRPr lang="en-US" dirty="0"/>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“We hold that a </a:t>
            </a:r>
            <a:r>
              <a:rPr lang="en-US" u="sng" dirty="0" smtClean="0">
                <a:latin typeface="Arial" panose="020B0604020202020204" pitchFamily="34" charset="0"/>
                <a:cs typeface="Arial" panose="020B0604020202020204" pitchFamily="34" charset="0"/>
              </a:rPr>
              <a:t>police </a:t>
            </a:r>
            <a:r>
              <a:rPr lang="en-US" b="1" u="sng" dirty="0" smtClean="0">
                <a:latin typeface="Arial" panose="020B0604020202020204" pitchFamily="34" charset="0"/>
                <a:cs typeface="Arial" panose="020B0604020202020204" pitchFamily="34" charset="0"/>
              </a:rPr>
              <a:t>stop exceeding </a:t>
            </a:r>
            <a:r>
              <a:rPr lang="en-US" u="sng" dirty="0" smtClean="0">
                <a:latin typeface="Arial" panose="020B0604020202020204" pitchFamily="34" charset="0"/>
                <a:cs typeface="Arial" panose="020B0604020202020204" pitchFamily="34" charset="0"/>
              </a:rPr>
              <a:t>the</a:t>
            </a:r>
            <a:r>
              <a:rPr lang="en-US" b="1" u="sng" dirty="0" smtClean="0">
                <a:latin typeface="Arial" panose="020B0604020202020204" pitchFamily="34" charset="0"/>
                <a:cs typeface="Arial" panose="020B0604020202020204" pitchFamily="34" charset="0"/>
              </a:rPr>
              <a:t> time needed </a:t>
            </a:r>
            <a:r>
              <a:rPr lang="en-US" u="sng" dirty="0" smtClean="0">
                <a:latin typeface="Arial" panose="020B0604020202020204" pitchFamily="34" charset="0"/>
                <a:cs typeface="Arial" panose="020B0604020202020204" pitchFamily="34" charset="0"/>
              </a:rPr>
              <a:t>to handle the matter for which the stop was made </a:t>
            </a:r>
            <a:r>
              <a:rPr lang="en-US" b="1" u="sng" dirty="0" smtClean="0">
                <a:latin typeface="Arial" panose="020B0604020202020204" pitchFamily="34" charset="0"/>
                <a:cs typeface="Arial" panose="020B0604020202020204" pitchFamily="34" charset="0"/>
              </a:rPr>
              <a:t>violates the Constitution</a:t>
            </a:r>
            <a:r>
              <a:rPr lang="en-US" dirty="0" smtClean="0">
                <a:latin typeface="Arial" panose="020B0604020202020204" pitchFamily="34" charset="0"/>
                <a:cs typeface="Arial" panose="020B0604020202020204" pitchFamily="34" charset="0"/>
              </a:rPr>
              <a:t>'s shield against unreasonable seizures.” </a:t>
            </a:r>
          </a:p>
          <a:p>
            <a:r>
              <a:rPr lang="en-US" i="1" dirty="0" smtClean="0">
                <a:latin typeface="Arial" panose="020B0604020202020204" pitchFamily="34" charset="0"/>
                <a:cs typeface="Arial" panose="020B0604020202020204" pitchFamily="34" charset="0"/>
              </a:rPr>
              <a:t>Rodriguez v. United States</a:t>
            </a:r>
            <a:r>
              <a:rPr lang="en-US" dirty="0" smtClean="0">
                <a:latin typeface="Arial" panose="020B0604020202020204" pitchFamily="34" charset="0"/>
                <a:cs typeface="Arial" panose="020B0604020202020204" pitchFamily="34" charset="0"/>
              </a:rPr>
              <a:t>, 135 S. Ct. 1609, 1612 (2015). </a:t>
            </a:r>
          </a:p>
          <a:p>
            <a:endParaRPr lang="en-US" dirty="0"/>
          </a:p>
        </p:txBody>
      </p:sp>
    </p:spTree>
    <p:extLst>
      <p:ext uri="{BB962C8B-B14F-4D97-AF65-F5344CB8AC3E}">
        <p14:creationId xmlns:p14="http://schemas.microsoft.com/office/powerpoint/2010/main" val="239219420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Traffic </a:t>
            </a:r>
            <a:r>
              <a:rPr lang="en-US" dirty="0"/>
              <a:t>Stop for swerving out of lane</a:t>
            </a:r>
          </a:p>
          <a:p>
            <a:r>
              <a:rPr lang="en-US" dirty="0" smtClean="0"/>
              <a:t>“</a:t>
            </a:r>
            <a:r>
              <a:rPr lang="en-US" dirty="0"/>
              <a:t>Overwhelming” scent of air-fresheners emanating from the car</a:t>
            </a:r>
          </a:p>
          <a:p>
            <a:r>
              <a:rPr lang="en-US" dirty="0" smtClean="0"/>
              <a:t>After </a:t>
            </a:r>
            <a:r>
              <a:rPr lang="en-US" dirty="0"/>
              <a:t>questioning Rodriguez and another passenger in the car, the officer placed a call for backup and conducted a records check on the vehicle’s </a:t>
            </a:r>
            <a:r>
              <a:rPr lang="en-US" dirty="0" smtClean="0"/>
              <a:t>passenger</a:t>
            </a:r>
          </a:p>
          <a:p>
            <a:r>
              <a:rPr lang="en-US" i="1" dirty="0">
                <a:latin typeface="Arial" panose="020B0604020202020204" pitchFamily="34" charset="0"/>
                <a:cs typeface="Arial" panose="020B0604020202020204" pitchFamily="34" charset="0"/>
              </a:rPr>
              <a:t>Rodriguez v. United States</a:t>
            </a:r>
            <a:endParaRPr lang="en-US" dirty="0"/>
          </a:p>
          <a:p>
            <a:endParaRPr lang="en-US" dirty="0"/>
          </a:p>
        </p:txBody>
      </p:sp>
      <p:sp>
        <p:nvSpPr>
          <p:cNvPr id="7" name="Title 1"/>
          <p:cNvSpPr>
            <a:spLocks noGrp="1"/>
          </p:cNvSpPr>
          <p:nvPr>
            <p:ph type="title"/>
          </p:nvPr>
        </p:nvSpPr>
        <p:spPr/>
        <p:txBody>
          <a:bodyPr/>
          <a:lstStyle/>
          <a:p>
            <a:r>
              <a:rPr lang="en-US" dirty="0" smtClean="0"/>
              <a:t>Prolonged Detentions</a:t>
            </a:r>
            <a:endParaRPr lang="en-US" dirty="0"/>
          </a:p>
        </p:txBody>
      </p:sp>
    </p:spTree>
    <p:extLst>
      <p:ext uri="{BB962C8B-B14F-4D97-AF65-F5344CB8AC3E}">
        <p14:creationId xmlns:p14="http://schemas.microsoft.com/office/powerpoint/2010/main" val="394790199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The </a:t>
            </a:r>
            <a:r>
              <a:rPr lang="en-US" dirty="0"/>
              <a:t>officer handed a warning ticket to Rodriguez, and then proceeded to walk K-9, around the outside vehicle</a:t>
            </a:r>
          </a:p>
          <a:p>
            <a:r>
              <a:rPr lang="en-US" dirty="0" smtClean="0"/>
              <a:t>When </a:t>
            </a:r>
            <a:r>
              <a:rPr lang="en-US" dirty="0"/>
              <a:t>the K-9 alerted, the officer searched the car and discovered meth </a:t>
            </a:r>
          </a:p>
          <a:p>
            <a:r>
              <a:rPr lang="en-US" dirty="0" smtClean="0"/>
              <a:t>Officer </a:t>
            </a:r>
            <a:r>
              <a:rPr lang="en-US" dirty="0"/>
              <a:t>reported that approximately seven or eight minutes passed between the time he issued the warning ticket to the time the K-9 alerted</a:t>
            </a:r>
          </a:p>
          <a:p>
            <a:r>
              <a:rPr lang="en-US" i="1" dirty="0">
                <a:latin typeface="Arial" panose="020B0604020202020204" pitchFamily="34" charset="0"/>
                <a:cs typeface="Arial" panose="020B0604020202020204" pitchFamily="34" charset="0"/>
              </a:rPr>
              <a:t>Rodriguez v. United States</a:t>
            </a:r>
            <a:endParaRPr lang="en-US" dirty="0"/>
          </a:p>
        </p:txBody>
      </p:sp>
      <p:sp>
        <p:nvSpPr>
          <p:cNvPr id="7" name="Title 1"/>
          <p:cNvSpPr>
            <a:spLocks noGrp="1"/>
          </p:cNvSpPr>
          <p:nvPr>
            <p:ph type="title"/>
          </p:nvPr>
        </p:nvSpPr>
        <p:spPr/>
        <p:txBody>
          <a:bodyPr/>
          <a:lstStyle/>
          <a:p>
            <a:r>
              <a:rPr lang="en-US" dirty="0" smtClean="0"/>
              <a:t>Prolonged Detentions</a:t>
            </a:r>
            <a:endParaRPr lang="en-US" dirty="0"/>
          </a:p>
        </p:txBody>
      </p:sp>
    </p:spTree>
    <p:extLst>
      <p:ext uri="{BB962C8B-B14F-4D97-AF65-F5344CB8AC3E}">
        <p14:creationId xmlns:p14="http://schemas.microsoft.com/office/powerpoint/2010/main" val="38940274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Defects in Affidavits</a:t>
            </a:r>
            <a:endParaRPr lang="en-US" dirty="0"/>
          </a:p>
        </p:txBody>
      </p:sp>
      <p:sp>
        <p:nvSpPr>
          <p:cNvPr id="3" name="Content Placeholder 2"/>
          <p:cNvSpPr>
            <a:spLocks noGrp="1"/>
          </p:cNvSpPr>
          <p:nvPr>
            <p:ph idx="1"/>
          </p:nvPr>
        </p:nvSpPr>
        <p:spPr/>
        <p:txBody>
          <a:bodyPr>
            <a:normAutofit lnSpcReduction="10000"/>
          </a:bodyPr>
          <a:lstStyle/>
          <a:p>
            <a:r>
              <a:rPr lang="en-US" b="1" dirty="0">
                <a:latin typeface="Arial" panose="020B0604020202020204" pitchFamily="34" charset="0"/>
                <a:cs typeface="Arial" panose="020B0604020202020204" pitchFamily="34" charset="0"/>
              </a:rPr>
              <a:t>C</a:t>
            </a:r>
            <a:r>
              <a:rPr lang="en-US" b="1" dirty="0" smtClean="0">
                <a:latin typeface="Arial" panose="020B0604020202020204" pitchFamily="34" charset="0"/>
                <a:cs typeface="Arial" panose="020B0604020202020204" pitchFamily="34" charset="0"/>
              </a:rPr>
              <a:t>lerical </a:t>
            </a:r>
            <a:r>
              <a:rPr lang="en-US" b="1" dirty="0">
                <a:latin typeface="Arial" panose="020B0604020202020204" pitchFamily="34" charset="0"/>
                <a:cs typeface="Arial" panose="020B0604020202020204" pitchFamily="34" charset="0"/>
              </a:rPr>
              <a:t>or typographical error </a:t>
            </a:r>
            <a:r>
              <a:rPr lang="en-US" dirty="0">
                <a:latin typeface="Arial" panose="020B0604020202020204" pitchFamily="34" charset="0"/>
                <a:cs typeface="Arial" panose="020B0604020202020204" pitchFamily="34" charset="0"/>
              </a:rPr>
              <a:t>will not normally render the warrant </a:t>
            </a:r>
            <a:r>
              <a:rPr lang="en-US" dirty="0" smtClean="0">
                <a:latin typeface="Arial" panose="020B0604020202020204" pitchFamily="34" charset="0"/>
                <a:cs typeface="Arial" panose="020B0604020202020204" pitchFamily="34" charset="0"/>
              </a:rPr>
              <a:t>invalid.</a:t>
            </a: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affiant may be </a:t>
            </a:r>
            <a:r>
              <a:rPr lang="en-US" b="1" dirty="0">
                <a:latin typeface="Arial" panose="020B0604020202020204" pitchFamily="34" charset="0"/>
                <a:cs typeface="Arial" panose="020B0604020202020204" pitchFamily="34" charset="0"/>
              </a:rPr>
              <a:t>any credible person</a:t>
            </a:r>
            <a:r>
              <a:rPr lang="en-US" dirty="0">
                <a:latin typeface="Arial" panose="020B0604020202020204" pitchFamily="34" charset="0"/>
                <a:cs typeface="Arial" panose="020B0604020202020204" pitchFamily="34" charset="0"/>
              </a:rPr>
              <a:t>. It does not have to be a police officer or other law enforcement officer. </a:t>
            </a:r>
            <a:endParaRPr lang="en-US"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Dickey </a:t>
            </a:r>
            <a:r>
              <a:rPr lang="en-US" i="1" dirty="0">
                <a:latin typeface="Arial" panose="020B0604020202020204" pitchFamily="34" charset="0"/>
                <a:cs typeface="Arial" panose="020B0604020202020204" pitchFamily="34" charset="0"/>
              </a:rPr>
              <a:t>v. State</a:t>
            </a:r>
            <a:r>
              <a:rPr lang="en-US" dirty="0">
                <a:latin typeface="Arial" panose="020B0604020202020204" pitchFamily="34" charset="0"/>
                <a:cs typeface="Arial" panose="020B0604020202020204" pitchFamily="34" charset="0"/>
              </a:rPr>
              <a:t>, 816 S.W.2d 832 (Tex. App. – Eastland 1991, no pet.).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a:t/>
            </a:r>
            <a:br>
              <a:rPr lang="en-US" dirty="0"/>
            </a:br>
            <a:endParaRPr lang="en-US" dirty="0"/>
          </a:p>
        </p:txBody>
      </p:sp>
    </p:spTree>
    <p:extLst>
      <p:ext uri="{BB962C8B-B14F-4D97-AF65-F5344CB8AC3E}">
        <p14:creationId xmlns:p14="http://schemas.microsoft.com/office/powerpoint/2010/main" val="236338637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Detentions</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Because addressing the infraction is the purpose of the stop, </a:t>
            </a:r>
            <a:r>
              <a:rPr lang="en-US" b="1" u="sng" dirty="0">
                <a:latin typeface="Arial" panose="020B0604020202020204" pitchFamily="34" charset="0"/>
                <a:cs typeface="Arial" panose="020B0604020202020204" pitchFamily="34" charset="0"/>
              </a:rPr>
              <a:t>it may last no longer than is necessary to effectuate that purpose</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Rodriguez </a:t>
            </a:r>
            <a:r>
              <a:rPr lang="en-US" i="1" dirty="0">
                <a:latin typeface="Arial" panose="020B0604020202020204" pitchFamily="34" charset="0"/>
                <a:cs typeface="Arial" panose="020B0604020202020204" pitchFamily="34" charset="0"/>
              </a:rPr>
              <a:t>v. United States</a:t>
            </a:r>
            <a:r>
              <a:rPr lang="en-US" dirty="0">
                <a:latin typeface="Arial" panose="020B0604020202020204" pitchFamily="34" charset="0"/>
                <a:cs typeface="Arial" panose="020B0604020202020204" pitchFamily="34" charset="0"/>
              </a:rPr>
              <a:t>, 135 S. Ct. 1609 (2015). </a:t>
            </a:r>
          </a:p>
          <a:p>
            <a:endParaRPr lang="en-US" dirty="0"/>
          </a:p>
        </p:txBody>
      </p:sp>
    </p:spTree>
    <p:extLst>
      <p:ext uri="{BB962C8B-B14F-4D97-AF65-F5344CB8AC3E}">
        <p14:creationId xmlns:p14="http://schemas.microsoft.com/office/powerpoint/2010/main" val="191373410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Detentions</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The critical question, then, </a:t>
            </a:r>
            <a:r>
              <a:rPr lang="en-US" b="1" dirty="0">
                <a:latin typeface="Arial" panose="020B0604020202020204" pitchFamily="34" charset="0"/>
                <a:cs typeface="Arial" panose="020B0604020202020204" pitchFamily="34" charset="0"/>
              </a:rPr>
              <a:t>is </a:t>
            </a:r>
            <a:r>
              <a:rPr lang="en-US" b="1" u="sng" dirty="0">
                <a:latin typeface="Arial" panose="020B0604020202020204" pitchFamily="34" charset="0"/>
                <a:cs typeface="Arial" panose="020B0604020202020204" pitchFamily="34" charset="0"/>
              </a:rPr>
              <a:t>not whether the dog sniff occurs before or after </a:t>
            </a:r>
            <a:r>
              <a:rPr lang="en-US" b="1" dirty="0">
                <a:latin typeface="Arial" panose="020B0604020202020204" pitchFamily="34" charset="0"/>
                <a:cs typeface="Arial" panose="020B0604020202020204" pitchFamily="34" charset="0"/>
              </a:rPr>
              <a:t>the officer issues a ticket</a:t>
            </a:r>
            <a:r>
              <a:rPr lang="en-US" dirty="0">
                <a:latin typeface="Arial" panose="020B0604020202020204" pitchFamily="34" charset="0"/>
                <a:cs typeface="Arial" panose="020B0604020202020204" pitchFamily="34" charset="0"/>
              </a:rPr>
              <a:t>, but whether </a:t>
            </a:r>
            <a:r>
              <a:rPr lang="en-US" b="1" u="sng" dirty="0">
                <a:latin typeface="Arial" panose="020B0604020202020204" pitchFamily="34" charset="0"/>
                <a:cs typeface="Arial" panose="020B0604020202020204" pitchFamily="34" charset="0"/>
              </a:rPr>
              <a:t>conducting the sniff prolongs</a:t>
            </a:r>
            <a:r>
              <a:rPr lang="en-US" dirty="0">
                <a:latin typeface="Arial" panose="020B0604020202020204" pitchFamily="34" charset="0"/>
                <a:cs typeface="Arial" panose="020B0604020202020204" pitchFamily="34" charset="0"/>
              </a:rPr>
              <a:t>—i.e., adds time to—the stop. </a:t>
            </a:r>
            <a:r>
              <a:rPr lang="en-US" i="1" dirty="0">
                <a:latin typeface="Arial" panose="020B0604020202020204" pitchFamily="34" charset="0"/>
                <a:cs typeface="Arial" panose="020B0604020202020204" pitchFamily="34" charset="0"/>
              </a:rPr>
              <a:t>Rodriguez v. United States</a:t>
            </a:r>
            <a:r>
              <a:rPr lang="en-US" dirty="0">
                <a:latin typeface="Arial" panose="020B0604020202020204" pitchFamily="34" charset="0"/>
                <a:cs typeface="Arial" panose="020B0604020202020204" pitchFamily="34" charset="0"/>
              </a:rPr>
              <a:t>, 135 S. Ct. 1609, 1615 (2015). </a:t>
            </a:r>
          </a:p>
          <a:p>
            <a:endParaRPr lang="en-US" dirty="0"/>
          </a:p>
        </p:txBody>
      </p:sp>
    </p:spTree>
    <p:extLst>
      <p:ext uri="{BB962C8B-B14F-4D97-AF65-F5344CB8AC3E}">
        <p14:creationId xmlns:p14="http://schemas.microsoft.com/office/powerpoint/2010/main" val="326341942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Frisks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latin typeface="Arial" panose="020B0604020202020204" pitchFamily="34" charset="0"/>
                <a:cs typeface="Arial" panose="020B0604020202020204" pitchFamily="34" charset="0"/>
              </a:rPr>
              <a:t>Police routinely </a:t>
            </a:r>
            <a:r>
              <a:rPr lang="en-US" b="1" u="sng" dirty="0">
                <a:latin typeface="Arial" panose="020B0604020202020204" pitchFamily="34" charset="0"/>
                <a:cs typeface="Arial" panose="020B0604020202020204" pitchFamily="34" charset="0"/>
              </a:rPr>
              <a:t>conduct frisks simply “for officer safety,” </a:t>
            </a:r>
            <a:r>
              <a:rPr lang="en-US" dirty="0">
                <a:latin typeface="Arial" panose="020B0604020202020204" pitchFamily="34" charset="0"/>
                <a:cs typeface="Arial" panose="020B0604020202020204" pitchFamily="34" charset="0"/>
              </a:rPr>
              <a:t>perhaps not even realizing that such a search requires them to first meet onerous legal hurdles.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They </a:t>
            </a:r>
            <a:r>
              <a:rPr lang="en-US" b="1" u="sng" dirty="0">
                <a:latin typeface="Arial" panose="020B0604020202020204" pitchFamily="34" charset="0"/>
                <a:cs typeface="Arial" panose="020B0604020202020204" pitchFamily="34" charset="0"/>
              </a:rPr>
              <a:t>must first have</a:t>
            </a:r>
          </a:p>
          <a:p>
            <a:pPr marL="0" indent="0">
              <a:buNone/>
            </a:pPr>
            <a:r>
              <a:rPr lang="en-US" dirty="0">
                <a:latin typeface="Arial" panose="020B0604020202020204" pitchFamily="34" charset="0"/>
                <a:cs typeface="Arial" panose="020B0604020202020204" pitchFamily="34" charset="0"/>
              </a:rPr>
              <a:t> 1) </a:t>
            </a:r>
            <a:r>
              <a:rPr lang="en-US" b="1" u="sng" dirty="0">
                <a:latin typeface="Arial" panose="020B0604020202020204" pitchFamily="34" charset="0"/>
                <a:cs typeface="Arial" panose="020B0604020202020204" pitchFamily="34" charset="0"/>
              </a:rPr>
              <a:t>reasonable suspicion </a:t>
            </a:r>
            <a:r>
              <a:rPr lang="en-US" dirty="0">
                <a:latin typeface="Arial" panose="020B0604020202020204" pitchFamily="34" charset="0"/>
                <a:cs typeface="Arial" panose="020B0604020202020204" pitchFamily="34" charset="0"/>
              </a:rPr>
              <a:t>for a detention and</a:t>
            </a:r>
          </a:p>
          <a:p>
            <a:pPr marL="0" indent="0">
              <a:buNone/>
            </a:pPr>
            <a:r>
              <a:rPr lang="en-US" dirty="0">
                <a:latin typeface="Arial" panose="020B0604020202020204" pitchFamily="34" charset="0"/>
                <a:cs typeface="Arial" panose="020B0604020202020204" pitchFamily="34" charset="0"/>
              </a:rPr>
              <a:t> 2) “</a:t>
            </a:r>
            <a:r>
              <a:rPr lang="en-US" b="1" u="sng" dirty="0">
                <a:latin typeface="Arial" panose="020B0604020202020204" pitchFamily="34" charset="0"/>
                <a:cs typeface="Arial" panose="020B0604020202020204" pitchFamily="34" charset="0"/>
              </a:rPr>
              <a:t>specific and articulable facts</a:t>
            </a:r>
            <a:r>
              <a:rPr lang="en-US" dirty="0">
                <a:latin typeface="Arial" panose="020B0604020202020204" pitchFamily="34" charset="0"/>
                <a:cs typeface="Arial" panose="020B0604020202020204" pitchFamily="34" charset="0"/>
              </a:rPr>
              <a:t>” showing the person is “armed and dangerous.” </a:t>
            </a: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Then </a:t>
            </a:r>
            <a:r>
              <a:rPr lang="en-US" dirty="0">
                <a:latin typeface="Arial" panose="020B0604020202020204" pitchFamily="34" charset="0"/>
                <a:cs typeface="Arial" panose="020B0604020202020204" pitchFamily="34" charset="0"/>
              </a:rPr>
              <a:t>they are </a:t>
            </a:r>
            <a:r>
              <a:rPr lang="en-US" b="1" u="sng" dirty="0">
                <a:latin typeface="Arial" panose="020B0604020202020204" pitchFamily="34" charset="0"/>
                <a:cs typeface="Arial" panose="020B0604020202020204" pitchFamily="34" charset="0"/>
              </a:rPr>
              <a:t>only allowed to discover objects that are obviously weapons.</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retrieve drugs, the </a:t>
            </a:r>
            <a:r>
              <a:rPr lang="en-US" b="1" u="sng" dirty="0">
                <a:latin typeface="Arial" panose="020B0604020202020204" pitchFamily="34" charset="0"/>
                <a:cs typeface="Arial" panose="020B0604020202020204" pitchFamily="34" charset="0"/>
              </a:rPr>
              <a:t>contraband has to be “immediately apparent”</a:t>
            </a:r>
            <a:r>
              <a:rPr lang="en-US" dirty="0">
                <a:latin typeface="Arial" panose="020B0604020202020204" pitchFamily="34" charset="0"/>
                <a:cs typeface="Arial" panose="020B0604020202020204" pitchFamily="34" charset="0"/>
              </a:rPr>
              <a:t>— without any further manipulation or “feeling around.” </a:t>
            </a:r>
          </a:p>
          <a:p>
            <a:endParaRPr lang="en-US" dirty="0"/>
          </a:p>
        </p:txBody>
      </p:sp>
    </p:spTree>
    <p:extLst>
      <p:ext uri="{BB962C8B-B14F-4D97-AF65-F5344CB8AC3E}">
        <p14:creationId xmlns:p14="http://schemas.microsoft.com/office/powerpoint/2010/main" val="343633095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Frisks</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A </a:t>
            </a:r>
            <a:r>
              <a:rPr lang="en-US" b="1" u="sng" dirty="0">
                <a:latin typeface="Arial" panose="020B0604020202020204" pitchFamily="34" charset="0"/>
                <a:cs typeface="Arial" panose="020B0604020202020204" pitchFamily="34" charset="0"/>
              </a:rPr>
              <a:t>detention occurs with the show of authority by police</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Requiring </a:t>
            </a:r>
            <a:r>
              <a:rPr lang="en-US" dirty="0">
                <a:latin typeface="Arial" panose="020B0604020202020204" pitchFamily="34" charset="0"/>
                <a:cs typeface="Arial" panose="020B0604020202020204" pitchFamily="34" charset="0"/>
              </a:rPr>
              <a:t>a person to </a:t>
            </a:r>
            <a:r>
              <a:rPr lang="en-US" b="1" u="sng" dirty="0">
                <a:latin typeface="Arial" panose="020B0604020202020204" pitchFamily="34" charset="0"/>
                <a:cs typeface="Arial" panose="020B0604020202020204" pitchFamily="34" charset="0"/>
              </a:rPr>
              <a:t>submit to a pat-down search </a:t>
            </a:r>
            <a:r>
              <a:rPr lang="en-US" dirty="0">
                <a:latin typeface="Arial" panose="020B0604020202020204" pitchFamily="34" charset="0"/>
                <a:cs typeface="Arial" panose="020B0604020202020204" pitchFamily="34" charset="0"/>
              </a:rPr>
              <a:t>is a </a:t>
            </a:r>
            <a:r>
              <a:rPr lang="en-US" b="1" u="sng" dirty="0">
                <a:latin typeface="Arial" panose="020B0604020202020204" pitchFamily="34" charset="0"/>
                <a:cs typeface="Arial" panose="020B0604020202020204" pitchFamily="34" charset="0"/>
              </a:rPr>
              <a:t>show of authority that necessarily creates a detention </a:t>
            </a:r>
            <a:r>
              <a:rPr lang="en-US" dirty="0">
                <a:latin typeface="Arial" panose="020B0604020202020204" pitchFamily="34" charset="0"/>
                <a:cs typeface="Arial" panose="020B0604020202020204" pitchFamily="34" charset="0"/>
              </a:rPr>
              <a:t>under the Fourth Amendment. </a:t>
            </a:r>
            <a:r>
              <a:rPr lang="en-US" i="1" dirty="0">
                <a:latin typeface="Arial" panose="020B0604020202020204" pitchFamily="34" charset="0"/>
                <a:cs typeface="Arial" panose="020B0604020202020204" pitchFamily="34" charset="0"/>
              </a:rPr>
              <a:t>Wade v. State</a:t>
            </a:r>
            <a:r>
              <a:rPr lang="en-US" dirty="0">
                <a:latin typeface="Arial" panose="020B0604020202020204" pitchFamily="34" charset="0"/>
                <a:cs typeface="Arial" panose="020B0604020202020204" pitchFamily="34" charset="0"/>
              </a:rPr>
              <a:t>, 422 S.W.3d 661, 669-70 (Tex. Crim. App. 2013) </a:t>
            </a:r>
          </a:p>
          <a:p>
            <a:endParaRPr lang="en-US" dirty="0"/>
          </a:p>
        </p:txBody>
      </p:sp>
    </p:spTree>
    <p:extLst>
      <p:ext uri="{BB962C8B-B14F-4D97-AF65-F5344CB8AC3E}">
        <p14:creationId xmlns:p14="http://schemas.microsoft.com/office/powerpoint/2010/main" val="278195340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Frisks</a:t>
            </a:r>
            <a:endParaRPr lang="en-US" dirty="0"/>
          </a:p>
        </p:txBody>
      </p:sp>
      <p:sp>
        <p:nvSpPr>
          <p:cNvPr id="3" name="Content Placeholder 2"/>
          <p:cNvSpPr>
            <a:spLocks noGrp="1"/>
          </p:cNvSpPr>
          <p:nvPr>
            <p:ph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A detention for </a:t>
            </a:r>
            <a:r>
              <a:rPr lang="en-US" b="1" u="sng" dirty="0">
                <a:latin typeface="Arial" panose="020B0604020202020204" pitchFamily="34" charset="0"/>
                <a:cs typeface="Arial" panose="020B0604020202020204" pitchFamily="34" charset="0"/>
              </a:rPr>
              <a:t>investigative purposes </a:t>
            </a:r>
            <a:r>
              <a:rPr lang="en-US" dirty="0">
                <a:latin typeface="Arial" panose="020B0604020202020204" pitchFamily="34" charset="0"/>
                <a:cs typeface="Arial" panose="020B0604020202020204" pitchFamily="34" charset="0"/>
              </a:rPr>
              <a:t>is permissible </a:t>
            </a:r>
            <a:r>
              <a:rPr lang="en-US" b="1" dirty="0">
                <a:latin typeface="Arial" panose="020B0604020202020204" pitchFamily="34" charset="0"/>
                <a:cs typeface="Arial" panose="020B0604020202020204" pitchFamily="34" charset="0"/>
              </a:rPr>
              <a:t>only if the circumstances objectively support</a:t>
            </a:r>
            <a:r>
              <a:rPr lang="en-US" dirty="0">
                <a:latin typeface="Arial" panose="020B0604020202020204" pitchFamily="34" charset="0"/>
                <a:cs typeface="Arial" panose="020B0604020202020204" pitchFamily="34" charset="0"/>
              </a:rPr>
              <a:t>—with specific and articulable facts—</a:t>
            </a:r>
            <a:r>
              <a:rPr lang="en-US" b="1" u="sng" dirty="0">
                <a:latin typeface="Arial" panose="020B0604020202020204" pitchFamily="34" charset="0"/>
                <a:cs typeface="Arial" panose="020B0604020202020204" pitchFamily="34" charset="0"/>
              </a:rPr>
              <a:t>a reasonable suspicion that the person detained is or has been engaged in criminal activity</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facts relied upon must be “</a:t>
            </a:r>
            <a:r>
              <a:rPr lang="en-US" u="sng" dirty="0">
                <a:latin typeface="Arial" panose="020B0604020202020204" pitchFamily="34" charset="0"/>
                <a:cs typeface="Arial" panose="020B0604020202020204" pitchFamily="34" charset="0"/>
              </a:rPr>
              <a:t>sufficiently</a:t>
            </a:r>
            <a:r>
              <a:rPr lang="en-US" b="1" u="sng" dirty="0">
                <a:latin typeface="Arial" panose="020B0604020202020204" pitchFamily="34" charset="0"/>
                <a:cs typeface="Arial" panose="020B0604020202020204" pitchFamily="34" charset="0"/>
              </a:rPr>
              <a:t> detailed and reliable</a:t>
            </a:r>
            <a:r>
              <a:rPr lang="en-US" dirty="0">
                <a:latin typeface="Arial" panose="020B0604020202020204" pitchFamily="34" charset="0"/>
                <a:cs typeface="Arial" panose="020B0604020202020204" pitchFamily="34" charset="0"/>
              </a:rPr>
              <a:t>” to justify the seizure. </a:t>
            </a:r>
            <a:r>
              <a:rPr lang="en-US" i="1" dirty="0">
                <a:latin typeface="Arial" panose="020B0604020202020204" pitchFamily="34" charset="0"/>
                <a:cs typeface="Arial" panose="020B0604020202020204" pitchFamily="34" charset="0"/>
              </a:rPr>
              <a:t>Wade v. State</a:t>
            </a:r>
            <a:r>
              <a:rPr lang="en-US" dirty="0">
                <a:latin typeface="Arial" panose="020B0604020202020204" pitchFamily="34" charset="0"/>
                <a:cs typeface="Arial" panose="020B0604020202020204" pitchFamily="34" charset="0"/>
              </a:rPr>
              <a:t>, 422 S.W.3d 661, 668 (Tex. Crim. App. 2013). </a:t>
            </a:r>
          </a:p>
          <a:p>
            <a:endParaRPr lang="en-US" dirty="0"/>
          </a:p>
        </p:txBody>
      </p:sp>
    </p:spTree>
    <p:extLst>
      <p:ext uri="{BB962C8B-B14F-4D97-AF65-F5344CB8AC3E}">
        <p14:creationId xmlns:p14="http://schemas.microsoft.com/office/powerpoint/2010/main" val="278195340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Frisks</a:t>
            </a:r>
            <a:endParaRPr lang="en-US" dirty="0"/>
          </a:p>
        </p:txBody>
      </p:sp>
      <p:sp>
        <p:nvSpPr>
          <p:cNvPr id="3" name="Content Placeholder 2"/>
          <p:cNvSpPr>
            <a:spLocks noGrp="1"/>
          </p:cNvSpPr>
          <p:nvPr>
            <p:ph idx="1"/>
          </p:nvPr>
        </p:nvSpPr>
        <p:spPr/>
        <p:txBody>
          <a:bodyPr/>
          <a:lstStyle/>
          <a:p>
            <a:r>
              <a:rPr lang="en-US" b="1" u="sng" dirty="0">
                <a:latin typeface="Arial" panose="020B0604020202020204" pitchFamily="34" charset="0"/>
                <a:cs typeface="Arial" panose="020B0604020202020204" pitchFamily="34" charset="0"/>
              </a:rPr>
              <a:t>Constitutional protections </a:t>
            </a:r>
            <a:r>
              <a:rPr lang="en-US" dirty="0">
                <a:latin typeface="Arial" panose="020B0604020202020204" pitchFamily="34" charset="0"/>
                <a:cs typeface="Arial" panose="020B0604020202020204" pitchFamily="34" charset="0"/>
              </a:rPr>
              <a:t>against unreasonable searches </a:t>
            </a:r>
            <a:r>
              <a:rPr lang="en-US" b="1" u="sng" dirty="0">
                <a:latin typeface="Arial" panose="020B0604020202020204" pitchFamily="34" charset="0"/>
                <a:cs typeface="Arial" panose="020B0604020202020204" pitchFamily="34" charset="0"/>
              </a:rPr>
              <a:t>cannot be whittled away by police regulations or standard operating procedure. </a:t>
            </a:r>
            <a:r>
              <a:rPr lang="en-US" i="1" dirty="0">
                <a:latin typeface="Arial" panose="020B0604020202020204" pitchFamily="34" charset="0"/>
                <a:cs typeface="Arial" panose="020B0604020202020204" pitchFamily="34" charset="0"/>
              </a:rPr>
              <a:t>Sikes v. State</a:t>
            </a:r>
            <a:r>
              <a:rPr lang="en-US" dirty="0">
                <a:latin typeface="Arial" panose="020B0604020202020204" pitchFamily="34" charset="0"/>
                <a:cs typeface="Arial" panose="020B0604020202020204" pitchFamily="34" charset="0"/>
              </a:rPr>
              <a:t>, 981 S.W.2d 490, 494 (Tex. App.—Austin 1998, no pet.). </a:t>
            </a:r>
          </a:p>
          <a:p>
            <a:endParaRPr lang="en-US" dirty="0"/>
          </a:p>
        </p:txBody>
      </p:sp>
    </p:spTree>
    <p:extLst>
      <p:ext uri="{BB962C8B-B14F-4D97-AF65-F5344CB8AC3E}">
        <p14:creationId xmlns:p14="http://schemas.microsoft.com/office/powerpoint/2010/main" val="355682294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Frisk</a:t>
            </a:r>
            <a:endParaRPr lang="en-US" dirty="0"/>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CCA </a:t>
            </a:r>
            <a:r>
              <a:rPr lang="en-US" dirty="0">
                <a:latin typeface="Arial" panose="020B0604020202020204" pitchFamily="34" charset="0"/>
                <a:cs typeface="Arial" panose="020B0604020202020204" pitchFamily="34" charset="0"/>
              </a:rPr>
              <a:t>recently reiterated that an officer “</a:t>
            </a:r>
            <a:r>
              <a:rPr lang="en-US" b="1" u="sng" dirty="0">
                <a:latin typeface="Arial" panose="020B0604020202020204" pitchFamily="34" charset="0"/>
                <a:cs typeface="Arial" panose="020B0604020202020204" pitchFamily="34" charset="0"/>
              </a:rPr>
              <a:t>was not entitled to frisk appellant without a reasonable belief that appellant had a weapon and was about to use it</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Wade v. State</a:t>
            </a:r>
            <a:r>
              <a:rPr lang="en-US" dirty="0">
                <a:latin typeface="Arial" panose="020B0604020202020204" pitchFamily="34" charset="0"/>
                <a:cs typeface="Arial" panose="020B0604020202020204" pitchFamily="34" charset="0"/>
              </a:rPr>
              <a:t>, 422 S.W.3d 661 (Tex. Crim. App. 2013). </a:t>
            </a:r>
            <a:endParaRPr lang="en-US"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4643103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Frisk</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Arial" panose="020B0604020202020204" pitchFamily="34" charset="0"/>
                <a:cs typeface="Arial" panose="020B0604020202020204" pitchFamily="34" charset="0"/>
              </a:rPr>
              <a:t>The </a:t>
            </a:r>
            <a:r>
              <a:rPr lang="en-US" b="1" u="sng" dirty="0">
                <a:latin typeface="Arial" panose="020B0604020202020204" pitchFamily="34" charset="0"/>
                <a:cs typeface="Arial" panose="020B0604020202020204" pitchFamily="34" charset="0"/>
              </a:rPr>
              <a:t>purpose of a </a:t>
            </a:r>
            <a:r>
              <a:rPr lang="en-US" b="1" i="1" u="sng" dirty="0">
                <a:latin typeface="Arial" panose="020B0604020202020204" pitchFamily="34" charset="0"/>
                <a:cs typeface="Arial" panose="020B0604020202020204" pitchFamily="34" charset="0"/>
              </a:rPr>
              <a:t>Terry </a:t>
            </a:r>
            <a:r>
              <a:rPr lang="en-US" b="1" u="sng" dirty="0">
                <a:latin typeface="Arial" panose="020B0604020202020204" pitchFamily="34" charset="0"/>
                <a:cs typeface="Arial" panose="020B0604020202020204" pitchFamily="34" charset="0"/>
              </a:rPr>
              <a:t>search is not to obtain evidence </a:t>
            </a:r>
            <a:r>
              <a:rPr lang="en-US" dirty="0">
                <a:latin typeface="Arial" panose="020B0604020202020204" pitchFamily="34" charset="0"/>
                <a:cs typeface="Arial" panose="020B0604020202020204" pitchFamily="34" charset="0"/>
              </a:rPr>
              <a:t>of a crime, and must be strictly </a:t>
            </a:r>
            <a:r>
              <a:rPr lang="en-US" b="1" u="sng" dirty="0">
                <a:latin typeface="Arial" panose="020B0604020202020204" pitchFamily="34" charset="0"/>
                <a:cs typeface="Arial" panose="020B0604020202020204" pitchFamily="34" charset="0"/>
              </a:rPr>
              <a:t>limited only to discovering weapons</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0" indent="0">
              <a:buNone/>
            </a:pPr>
            <a:r>
              <a:rPr lang="en-US" i="1" dirty="0" smtClean="0">
                <a:latin typeface="Arial" panose="020B0604020202020204" pitchFamily="34" charset="0"/>
                <a:cs typeface="Arial" panose="020B0604020202020204" pitchFamily="34" charset="0"/>
              </a:rPr>
              <a:t>Terry </a:t>
            </a:r>
            <a:r>
              <a:rPr lang="en-US" dirty="0">
                <a:latin typeface="Arial" panose="020B0604020202020204" pitchFamily="34" charset="0"/>
                <a:cs typeface="Arial" panose="020B0604020202020204" pitchFamily="34" charset="0"/>
              </a:rPr>
              <a:t>at 26; see also </a:t>
            </a:r>
            <a:r>
              <a:rPr lang="en-US" i="1" dirty="0">
                <a:latin typeface="Arial" panose="020B0604020202020204" pitchFamily="34" charset="0"/>
                <a:cs typeface="Arial" panose="020B0604020202020204" pitchFamily="34" charset="0"/>
              </a:rPr>
              <a:t>Michigan v. Long, </a:t>
            </a:r>
            <a:r>
              <a:rPr lang="en-US" dirty="0">
                <a:latin typeface="Arial" panose="020B0604020202020204" pitchFamily="34" charset="0"/>
                <a:cs typeface="Arial" panose="020B0604020202020204" pitchFamily="34" charset="0"/>
              </a:rPr>
              <a:t>463 U.S. 1032, 1049 (1983); </a:t>
            </a:r>
            <a:r>
              <a:rPr lang="en-US" i="1" dirty="0">
                <a:latin typeface="Arial" panose="020B0604020202020204" pitchFamily="34" charset="0"/>
                <a:cs typeface="Arial" panose="020B0604020202020204" pitchFamily="34" charset="0"/>
              </a:rPr>
              <a:t>Ybarra v. Illinois, </a:t>
            </a:r>
            <a:r>
              <a:rPr lang="en-US" dirty="0">
                <a:latin typeface="Arial" panose="020B0604020202020204" pitchFamily="34" charset="0"/>
                <a:cs typeface="Arial" panose="020B0604020202020204" pitchFamily="34" charset="0"/>
              </a:rPr>
              <a:t>444 U.S. 85, 93-94 (1979). </a:t>
            </a: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the </a:t>
            </a:r>
            <a:r>
              <a:rPr lang="en-US" b="1" u="sng" dirty="0">
                <a:latin typeface="Arial" panose="020B0604020202020204" pitchFamily="34" charset="0"/>
                <a:cs typeface="Arial" panose="020B0604020202020204" pitchFamily="34" charset="0"/>
              </a:rPr>
              <a:t>protective search goes beyond what is necessary </a:t>
            </a:r>
            <a:r>
              <a:rPr lang="en-US" dirty="0">
                <a:latin typeface="Arial" panose="020B0604020202020204" pitchFamily="34" charset="0"/>
                <a:cs typeface="Arial" panose="020B0604020202020204" pitchFamily="34" charset="0"/>
              </a:rPr>
              <a:t>to determine if the suspect is armed, it is </a:t>
            </a:r>
            <a:r>
              <a:rPr lang="en-US" b="1" u="sng" dirty="0">
                <a:latin typeface="Arial" panose="020B0604020202020204" pitchFamily="34" charset="0"/>
                <a:cs typeface="Arial" panose="020B0604020202020204" pitchFamily="34" charset="0"/>
              </a:rPr>
              <a:t>no longer </a:t>
            </a:r>
            <a:r>
              <a:rPr lang="en-US" dirty="0">
                <a:latin typeface="Arial" panose="020B0604020202020204" pitchFamily="34" charset="0"/>
                <a:cs typeface="Arial" panose="020B0604020202020204" pitchFamily="34" charset="0"/>
              </a:rPr>
              <a:t>valid under </a:t>
            </a:r>
            <a:r>
              <a:rPr lang="en-US" i="1" dirty="0">
                <a:latin typeface="Arial" panose="020B0604020202020204" pitchFamily="34" charset="0"/>
                <a:cs typeface="Arial" panose="020B0604020202020204" pitchFamily="34" charset="0"/>
              </a:rPr>
              <a:t>Terry </a:t>
            </a:r>
            <a:r>
              <a:rPr lang="en-US" dirty="0">
                <a:latin typeface="Arial" panose="020B0604020202020204" pitchFamily="34" charset="0"/>
                <a:cs typeface="Arial" panose="020B0604020202020204" pitchFamily="34" charset="0"/>
              </a:rPr>
              <a:t>and its fruits will be suppressed. </a:t>
            </a:r>
          </a:p>
          <a:p>
            <a:r>
              <a:rPr lang="en-US" i="1" dirty="0">
                <a:latin typeface="Arial" panose="020B0604020202020204" pitchFamily="34" charset="0"/>
                <a:cs typeface="Arial" panose="020B0604020202020204" pitchFamily="34" charset="0"/>
              </a:rPr>
              <a:t>Minnesota v. Dickerson, </a:t>
            </a:r>
            <a:r>
              <a:rPr lang="en-US" dirty="0">
                <a:latin typeface="Arial" panose="020B0604020202020204" pitchFamily="34" charset="0"/>
                <a:cs typeface="Arial" panose="020B0604020202020204" pitchFamily="34" charset="0"/>
              </a:rPr>
              <a:t>508 U.S. 366, 373 (1993); </a:t>
            </a:r>
            <a:r>
              <a:rPr lang="en-US" i="1" dirty="0" err="1">
                <a:latin typeface="Arial" panose="020B0604020202020204" pitchFamily="34" charset="0"/>
                <a:cs typeface="Arial" panose="020B0604020202020204" pitchFamily="34" charset="0"/>
              </a:rPr>
              <a:t>Sibron</a:t>
            </a:r>
            <a:r>
              <a:rPr lang="en-US" i="1" dirty="0">
                <a:latin typeface="Arial" panose="020B0604020202020204" pitchFamily="34" charset="0"/>
                <a:cs typeface="Arial" panose="020B0604020202020204" pitchFamily="34" charset="0"/>
              </a:rPr>
              <a:t> v. New York, </a:t>
            </a:r>
            <a:r>
              <a:rPr lang="en-US" dirty="0">
                <a:latin typeface="Arial" panose="020B0604020202020204" pitchFamily="34" charset="0"/>
                <a:cs typeface="Arial" panose="020B0604020202020204" pitchFamily="34" charset="0"/>
              </a:rPr>
              <a:t>392 U.S. 40, 65-66 (1968)</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36284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Frisk</a:t>
            </a:r>
            <a:endParaRPr lang="en-US" dirty="0"/>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The scope of a protective “</a:t>
            </a:r>
            <a:r>
              <a:rPr lang="en-US" i="1" dirty="0">
                <a:latin typeface="Arial" panose="020B0604020202020204" pitchFamily="34" charset="0"/>
                <a:cs typeface="Arial" panose="020B0604020202020204" pitchFamily="34" charset="0"/>
              </a:rPr>
              <a:t>Terry </a:t>
            </a:r>
            <a:r>
              <a:rPr lang="en-US" dirty="0">
                <a:latin typeface="Arial" panose="020B0604020202020204" pitchFamily="34" charset="0"/>
                <a:cs typeface="Arial" panose="020B0604020202020204" pitchFamily="34" charset="0"/>
              </a:rPr>
              <a:t>frisk” is a </a:t>
            </a:r>
            <a:r>
              <a:rPr lang="en-US" b="1" u="sng" dirty="0">
                <a:latin typeface="Arial" panose="020B0604020202020204" pitchFamily="34" charset="0"/>
                <a:cs typeface="Arial" panose="020B0604020202020204" pitchFamily="34" charset="0"/>
              </a:rPr>
              <a:t>narrow one. </a:t>
            </a:r>
            <a:endParaRPr lang="en-US" b="1" u="sng" dirty="0" smtClean="0">
              <a:latin typeface="Arial" panose="020B0604020202020204" pitchFamily="34" charset="0"/>
              <a:cs typeface="Arial" panose="020B0604020202020204" pitchFamily="34" charset="0"/>
            </a:endParaRPr>
          </a:p>
          <a:p>
            <a:r>
              <a:rPr lang="en-US" i="1" dirty="0" err="1" smtClean="0">
                <a:latin typeface="Arial" panose="020B0604020202020204" pitchFamily="34" charset="0"/>
                <a:cs typeface="Arial" panose="020B0604020202020204" pitchFamily="34" charset="0"/>
              </a:rPr>
              <a:t>Balentine</a:t>
            </a:r>
            <a:r>
              <a:rPr lang="en-US" i="1" dirty="0" smtClean="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v. State</a:t>
            </a:r>
            <a:r>
              <a:rPr lang="en-US" dirty="0">
                <a:latin typeface="Arial" panose="020B0604020202020204" pitchFamily="34" charset="0"/>
                <a:cs typeface="Arial" panose="020B0604020202020204" pitchFamily="34" charset="0"/>
              </a:rPr>
              <a:t>, 71 S.W.3d 763, 770 (Tex. Crim. App. 2002).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When </a:t>
            </a:r>
            <a:r>
              <a:rPr lang="en-US" dirty="0">
                <a:latin typeface="Arial" panose="020B0604020202020204" pitchFamily="34" charset="0"/>
                <a:cs typeface="Arial" panose="020B0604020202020204" pitchFamily="34" charset="0"/>
              </a:rPr>
              <a:t>a protective search is warranted, the </a:t>
            </a:r>
            <a:r>
              <a:rPr lang="en-US" b="1" u="sng" dirty="0">
                <a:latin typeface="Arial" panose="020B0604020202020204" pitchFamily="34" charset="0"/>
                <a:cs typeface="Arial" panose="020B0604020202020204" pitchFamily="34" charset="0"/>
              </a:rPr>
              <a:t>search must be carefully limited </a:t>
            </a:r>
            <a:r>
              <a:rPr lang="en-US" dirty="0">
                <a:latin typeface="Arial" panose="020B0604020202020204" pitchFamily="34" charset="0"/>
                <a:cs typeface="Arial" panose="020B0604020202020204" pitchFamily="34" charset="0"/>
              </a:rPr>
              <a:t>to that necessary to discover weapons that could reasonably harm the police officer or others. </a:t>
            </a:r>
            <a:r>
              <a:rPr lang="en-US" i="1" dirty="0">
                <a:latin typeface="Arial" panose="020B0604020202020204" pitchFamily="34" charset="0"/>
                <a:cs typeface="Arial" panose="020B0604020202020204" pitchFamily="34" charset="0"/>
              </a:rPr>
              <a:t>Terry</a:t>
            </a:r>
            <a:r>
              <a:rPr lang="en-US" dirty="0">
                <a:latin typeface="Arial" panose="020B0604020202020204" pitchFamily="34" charset="0"/>
                <a:cs typeface="Arial" panose="020B0604020202020204" pitchFamily="34" charset="0"/>
              </a:rPr>
              <a:t>, 392 U.S. at 25–26. </a:t>
            </a:r>
          </a:p>
          <a:p>
            <a:endParaRPr lang="en-US" dirty="0"/>
          </a:p>
        </p:txBody>
      </p:sp>
    </p:spTree>
    <p:extLst>
      <p:ext uri="{BB962C8B-B14F-4D97-AF65-F5344CB8AC3E}">
        <p14:creationId xmlns:p14="http://schemas.microsoft.com/office/powerpoint/2010/main" val="103861539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Frisk</a:t>
            </a:r>
            <a:endParaRPr lang="en-US" dirty="0"/>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In </a:t>
            </a:r>
            <a:r>
              <a:rPr lang="en-US" i="1" dirty="0">
                <a:latin typeface="Arial" panose="020B0604020202020204" pitchFamily="34" charset="0"/>
                <a:cs typeface="Arial" panose="020B0604020202020204" pitchFamily="34" charset="0"/>
              </a:rPr>
              <a:t>Davis v. State</a:t>
            </a:r>
            <a:r>
              <a:rPr lang="en-US" dirty="0">
                <a:latin typeface="Arial" panose="020B0604020202020204" pitchFamily="34" charset="0"/>
                <a:cs typeface="Arial" panose="020B0604020202020204" pitchFamily="34" charset="0"/>
              </a:rPr>
              <a:t>, 829 S.W.2d 218, 221 (Tex. Crim. App. 1992), the Court held that </a:t>
            </a:r>
            <a:r>
              <a:rPr lang="en-US" b="1" dirty="0">
                <a:latin typeface="Arial" panose="020B0604020202020204" pitchFamily="34" charset="0"/>
                <a:cs typeface="Arial" panose="020B0604020202020204" pitchFamily="34" charset="0"/>
              </a:rPr>
              <a:t>even though officers were justified in conducting a frisk</a:t>
            </a:r>
            <a:r>
              <a:rPr lang="en-US" dirty="0">
                <a:latin typeface="Arial" panose="020B0604020202020204" pitchFamily="34" charset="0"/>
                <a:cs typeface="Arial" panose="020B0604020202020204" pitchFamily="34" charset="0"/>
              </a:rPr>
              <a:t>, the evidence had to be suppressed because they </a:t>
            </a:r>
            <a:r>
              <a:rPr lang="en-US" b="1" u="sng" dirty="0">
                <a:latin typeface="Arial" panose="020B0604020202020204" pitchFamily="34" charset="0"/>
                <a:cs typeface="Arial" panose="020B0604020202020204" pitchFamily="34" charset="0"/>
              </a:rPr>
              <a:t>exceeded the permissible scope by removing a matchbox </a:t>
            </a:r>
            <a:r>
              <a:rPr lang="en-US" dirty="0">
                <a:latin typeface="Arial" panose="020B0604020202020204" pitchFamily="34" charset="0"/>
                <a:cs typeface="Arial" panose="020B0604020202020204" pitchFamily="34" charset="0"/>
              </a:rPr>
              <a:t>from the defendant’s pants. </a:t>
            </a:r>
            <a:endParaRPr lang="en-US"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927590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Magistrate</a:t>
            </a:r>
            <a:endParaRPr lang="en-US" dirty="0"/>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Art1 8.01 – Search </a:t>
            </a:r>
            <a:r>
              <a:rPr lang="en-US" dirty="0">
                <a:latin typeface="Arial" panose="020B0604020202020204" pitchFamily="34" charset="0"/>
                <a:cs typeface="Arial" panose="020B0604020202020204" pitchFamily="34" charset="0"/>
              </a:rPr>
              <a:t>warrants </a:t>
            </a:r>
            <a:r>
              <a:rPr lang="en-US" b="1" dirty="0">
                <a:latin typeface="Arial" panose="020B0604020202020204" pitchFamily="34" charset="0"/>
                <a:cs typeface="Arial" panose="020B0604020202020204" pitchFamily="34" charset="0"/>
              </a:rPr>
              <a:t>shall be issued </a:t>
            </a:r>
            <a:r>
              <a:rPr lang="en-US" dirty="0">
                <a:latin typeface="Arial" panose="020B0604020202020204" pitchFamily="34" charset="0"/>
                <a:cs typeface="Arial" panose="020B0604020202020204" pitchFamily="34" charset="0"/>
              </a:rPr>
              <a:t>by a </a:t>
            </a:r>
            <a:r>
              <a:rPr lang="en-US" b="1" dirty="0">
                <a:latin typeface="Arial" panose="020B0604020202020204" pitchFamily="34" charset="0"/>
                <a:cs typeface="Arial" panose="020B0604020202020204" pitchFamily="34" charset="0"/>
              </a:rPr>
              <a:t>magistrate</a:t>
            </a:r>
            <a:r>
              <a:rPr lang="en-US" dirty="0" smtClean="0">
                <a:latin typeface="Arial" panose="020B0604020202020204" pitchFamily="34" charset="0"/>
                <a:cs typeface="Arial" panose="020B0604020202020204" pitchFamily="34" charset="0"/>
              </a:rPr>
              <a:t>.</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18.01</a:t>
            </a:r>
            <a:r>
              <a:rPr lang="en-US" dirty="0">
                <a:latin typeface="Arial" panose="020B0604020202020204" pitchFamily="34" charset="0"/>
                <a:cs typeface="Arial" panose="020B0604020202020204" pitchFamily="34" charset="0"/>
              </a:rPr>
              <a:t>(c) goes further to state that an </a:t>
            </a:r>
            <a:r>
              <a:rPr lang="en-US" b="1" dirty="0">
                <a:latin typeface="Arial" panose="020B0604020202020204" pitchFamily="34" charset="0"/>
                <a:cs typeface="Arial" panose="020B0604020202020204" pitchFamily="34" charset="0"/>
              </a:rPr>
              <a:t>evidentiary search warrant </a:t>
            </a:r>
            <a:r>
              <a:rPr lang="en-US" dirty="0" smtClean="0">
                <a:latin typeface="Arial" panose="020B0604020202020204" pitchFamily="34" charset="0"/>
                <a:cs typeface="Arial" panose="020B0604020202020204" pitchFamily="34" charset="0"/>
              </a:rPr>
              <a:t>can </a:t>
            </a:r>
            <a:r>
              <a:rPr lang="en-US" dirty="0">
                <a:latin typeface="Arial" panose="020B0604020202020204" pitchFamily="34" charset="0"/>
                <a:cs typeface="Arial" panose="020B0604020202020204" pitchFamily="34" charset="0"/>
              </a:rPr>
              <a:t>only be issued by judges </a:t>
            </a:r>
            <a:r>
              <a:rPr lang="en-US" dirty="0" smtClean="0">
                <a:latin typeface="Arial" panose="020B0604020202020204" pitchFamily="34" charset="0"/>
                <a:cs typeface="Arial" panose="020B0604020202020204" pitchFamily="34" charset="0"/>
              </a:rPr>
              <a:t>who are </a:t>
            </a:r>
            <a:r>
              <a:rPr lang="en-US" b="1" dirty="0" smtClean="0">
                <a:latin typeface="Arial" panose="020B0604020202020204" pitchFamily="34" charset="0"/>
                <a:cs typeface="Arial" panose="020B0604020202020204" pitchFamily="34" charset="0"/>
              </a:rPr>
              <a:t>licensed</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attorneys</a:t>
            </a:r>
            <a:r>
              <a:rPr lang="en-US" dirty="0" smtClean="0">
                <a:latin typeface="Arial" panose="020B0604020202020204" pitchFamily="34" charset="0"/>
                <a:cs typeface="Arial" panose="020B0604020202020204" pitchFamily="34" charset="0"/>
              </a:rPr>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22080451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Frisk</a:t>
            </a:r>
            <a:endParaRPr lang="en-US" dirty="0"/>
          </a:p>
        </p:txBody>
      </p:sp>
      <p:sp>
        <p:nvSpPr>
          <p:cNvPr id="3" name="Content Placeholder 2"/>
          <p:cNvSpPr>
            <a:spLocks noGrp="1"/>
          </p:cNvSpPr>
          <p:nvPr>
            <p:ph idx="1"/>
          </p:nvPr>
        </p:nvSpPr>
        <p:spPr/>
        <p:txBody>
          <a:bodyPr/>
          <a:lstStyle/>
          <a:p>
            <a:r>
              <a:rPr lang="en-US" b="1" i="1" dirty="0">
                <a:latin typeface="Arial" panose="020B0604020202020204" pitchFamily="34" charset="0"/>
                <a:cs typeface="Arial" panose="020B0604020202020204" pitchFamily="34" charset="0"/>
              </a:rPr>
              <a:t>Terry </a:t>
            </a:r>
            <a:r>
              <a:rPr lang="en-US" b="1" dirty="0">
                <a:latin typeface="Arial" panose="020B0604020202020204" pitchFamily="34" charset="0"/>
                <a:cs typeface="Arial" panose="020B0604020202020204" pitchFamily="34" charset="0"/>
              </a:rPr>
              <a:t>does not permit a search for just any type of weapon </a:t>
            </a:r>
            <a:r>
              <a:rPr lang="en-US"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only those weapons that could reasonably harm the police officer</a:t>
            </a:r>
            <a:r>
              <a:rPr lang="en-US" dirty="0">
                <a:latin typeface="Arial" panose="020B0604020202020204" pitchFamily="34" charset="0"/>
                <a:cs typeface="Arial" panose="020B0604020202020204" pitchFamily="34" charset="0"/>
              </a:rPr>
              <a:t>. The Court concluded that “it is </a:t>
            </a:r>
            <a:r>
              <a:rPr lang="en-US" b="1" u="sng" dirty="0">
                <a:latin typeface="Arial" panose="020B0604020202020204" pitchFamily="34" charset="0"/>
                <a:cs typeface="Arial" panose="020B0604020202020204" pitchFamily="34" charset="0"/>
              </a:rPr>
              <a:t>unreasonable for two armed police officers to fear a razor blade that might be contained in a matchbox</a:t>
            </a:r>
            <a:r>
              <a:rPr lang="en-US"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419628026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Frisk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Arial"/>
                <a:cs typeface="Arial"/>
              </a:rPr>
              <a:t>An </a:t>
            </a:r>
            <a:r>
              <a:rPr lang="en-US" dirty="0">
                <a:latin typeface="Arial"/>
                <a:cs typeface="Arial"/>
              </a:rPr>
              <a:t>officer conducting a pat down felt a small lump in a pocket and “</a:t>
            </a:r>
            <a:r>
              <a:rPr lang="en-US" b="1" u="sng" dirty="0">
                <a:latin typeface="Arial"/>
                <a:cs typeface="Arial"/>
              </a:rPr>
              <a:t>examined it with his fingers</a:t>
            </a:r>
            <a:r>
              <a:rPr lang="en-US" dirty="0">
                <a:latin typeface="Arial"/>
                <a:cs typeface="Arial"/>
              </a:rPr>
              <a:t>.” He concluded it was crack and pulled it out. The Court held that the </a:t>
            </a:r>
            <a:r>
              <a:rPr lang="en-US" b="1" u="sng" dirty="0">
                <a:latin typeface="Arial"/>
                <a:cs typeface="Arial"/>
              </a:rPr>
              <a:t>officer exceeded his authority when—having dispelled any basis for believing a weapon to be in Dickerson’s pocket</a:t>
            </a:r>
            <a:r>
              <a:rPr lang="en-US" dirty="0">
                <a:latin typeface="Arial"/>
                <a:cs typeface="Arial"/>
              </a:rPr>
              <a:t>—he nevertheless “</a:t>
            </a:r>
            <a:r>
              <a:rPr lang="en-US" b="1" u="sng" dirty="0">
                <a:latin typeface="Arial"/>
                <a:cs typeface="Arial"/>
              </a:rPr>
              <a:t>manipulated the lump</a:t>
            </a:r>
            <a:r>
              <a:rPr lang="en-US" dirty="0">
                <a:latin typeface="Arial"/>
                <a:cs typeface="Arial"/>
              </a:rPr>
              <a:t>” – which constituted an illegal search. </a:t>
            </a:r>
            <a:endParaRPr lang="en-US" dirty="0" smtClean="0">
              <a:latin typeface="Arial"/>
              <a:cs typeface="Arial"/>
            </a:endParaRPr>
          </a:p>
          <a:p>
            <a:r>
              <a:rPr lang="en-US" i="1" dirty="0" smtClean="0">
                <a:latin typeface="Arial"/>
                <a:cs typeface="Arial"/>
              </a:rPr>
              <a:t>Minnesota </a:t>
            </a:r>
            <a:r>
              <a:rPr lang="en-US" i="1" dirty="0">
                <a:latin typeface="Arial"/>
                <a:cs typeface="Arial"/>
              </a:rPr>
              <a:t>v. Dickerson, </a:t>
            </a:r>
            <a:r>
              <a:rPr lang="en-US" dirty="0">
                <a:latin typeface="Arial"/>
                <a:cs typeface="Arial"/>
              </a:rPr>
              <a:t>508 U.S. 366, 373 (1993). </a:t>
            </a:r>
          </a:p>
          <a:p>
            <a:endParaRPr lang="en-US" dirty="0"/>
          </a:p>
        </p:txBody>
      </p:sp>
    </p:spTree>
    <p:extLst>
      <p:ext uri="{BB962C8B-B14F-4D97-AF65-F5344CB8AC3E}">
        <p14:creationId xmlns:p14="http://schemas.microsoft.com/office/powerpoint/2010/main" val="831354358"/>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Plain Feel Exception</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When an officer conducts a valid weapons frisk, </a:t>
            </a:r>
            <a:r>
              <a:rPr lang="en-US" b="1" dirty="0">
                <a:latin typeface="Arial" panose="020B0604020202020204" pitchFamily="34" charset="0"/>
                <a:cs typeface="Arial" panose="020B0604020202020204" pitchFamily="34" charset="0"/>
              </a:rPr>
              <a:t>simply patting down the suspect’s outer clothing</a:t>
            </a:r>
            <a:r>
              <a:rPr lang="en-US" dirty="0">
                <a:latin typeface="Arial" panose="020B0604020202020204" pitchFamily="34" charset="0"/>
                <a:cs typeface="Arial" panose="020B0604020202020204" pitchFamily="34" charset="0"/>
              </a:rPr>
              <a:t>, he is </a:t>
            </a:r>
            <a:r>
              <a:rPr lang="en-US" b="1" dirty="0">
                <a:latin typeface="Arial" panose="020B0604020202020204" pitchFamily="34" charset="0"/>
                <a:cs typeface="Arial" panose="020B0604020202020204" pitchFamily="34" charset="0"/>
              </a:rPr>
              <a:t>only allowed to seize an object not a weapon</a:t>
            </a:r>
            <a:r>
              <a:rPr lang="en-US" dirty="0">
                <a:latin typeface="Arial" panose="020B0604020202020204" pitchFamily="34" charset="0"/>
                <a:cs typeface="Arial" panose="020B0604020202020204" pitchFamily="34" charset="0"/>
              </a:rPr>
              <a:t> if it’s “</a:t>
            </a:r>
            <a:r>
              <a:rPr lang="en-US" b="1" u="sng" dirty="0">
                <a:latin typeface="Arial" panose="020B0604020202020204" pitchFamily="34" charset="0"/>
                <a:cs typeface="Arial" panose="020B0604020202020204" pitchFamily="34" charset="0"/>
              </a:rPr>
              <a:t>contour or mass makes its identity immediately apparent</a:t>
            </a:r>
            <a:r>
              <a:rPr lang="en-US" dirty="0">
                <a:latin typeface="Arial" panose="020B0604020202020204" pitchFamily="34" charset="0"/>
                <a:cs typeface="Arial" panose="020B0604020202020204" pitchFamily="34" charset="0"/>
              </a:rPr>
              <a:t>,” thus invoking the so-called “plain feel” exception. </a:t>
            </a:r>
            <a:r>
              <a:rPr lang="en-US" i="1" dirty="0">
                <a:latin typeface="Arial" panose="020B0604020202020204" pitchFamily="34" charset="0"/>
                <a:cs typeface="Arial" panose="020B0604020202020204" pitchFamily="34" charset="0"/>
              </a:rPr>
              <a:t>Dickerson, </a:t>
            </a:r>
            <a:r>
              <a:rPr lang="en-US" dirty="0">
                <a:latin typeface="Arial" panose="020B0604020202020204" pitchFamily="34" charset="0"/>
                <a:cs typeface="Arial" panose="020B0604020202020204" pitchFamily="34" charset="0"/>
              </a:rPr>
              <a:t>508 U.S. at 375. </a:t>
            </a:r>
          </a:p>
          <a:p>
            <a:endParaRPr lang="en-US" dirty="0"/>
          </a:p>
        </p:txBody>
      </p:sp>
    </p:spTree>
    <p:extLst>
      <p:ext uri="{BB962C8B-B14F-4D97-AF65-F5344CB8AC3E}">
        <p14:creationId xmlns:p14="http://schemas.microsoft.com/office/powerpoint/2010/main" val="2438876478"/>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Plain Feel Exception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latin typeface="Arial" panose="020B0604020202020204" pitchFamily="34" charset="0"/>
                <a:cs typeface="Arial" panose="020B0604020202020204" pitchFamily="34" charset="0"/>
              </a:rPr>
              <a:t>The plain feel exception is </a:t>
            </a:r>
            <a:r>
              <a:rPr lang="en-US" b="1" u="sng" dirty="0">
                <a:latin typeface="Arial" panose="020B0604020202020204" pitchFamily="34" charset="0"/>
                <a:cs typeface="Arial" panose="020B0604020202020204" pitchFamily="34" charset="0"/>
              </a:rPr>
              <a:t>strictly interpreted</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 </a:t>
            </a:r>
            <a:r>
              <a:rPr lang="en-US" i="1" dirty="0">
                <a:latin typeface="Arial" panose="020B0604020202020204" pitchFamily="34" charset="0"/>
                <a:cs typeface="Arial" panose="020B0604020202020204" pitchFamily="34" charset="0"/>
              </a:rPr>
              <a:t>State v. Davis</a:t>
            </a:r>
            <a:r>
              <a:rPr lang="en-US" dirty="0">
                <a:latin typeface="Arial" panose="020B0604020202020204" pitchFamily="34" charset="0"/>
                <a:cs typeface="Arial" panose="020B0604020202020204" pitchFamily="34" charset="0"/>
              </a:rPr>
              <a:t>, the court </a:t>
            </a:r>
            <a:r>
              <a:rPr lang="en-US" b="1" u="sng" dirty="0">
                <a:latin typeface="Arial" panose="020B0604020202020204" pitchFamily="34" charset="0"/>
                <a:cs typeface="Arial" panose="020B0604020202020204" pitchFamily="34" charset="0"/>
              </a:rPr>
              <a:t>suppressed a pipe </a:t>
            </a:r>
            <a:r>
              <a:rPr lang="en-US" dirty="0">
                <a:latin typeface="Arial" panose="020B0604020202020204" pitchFamily="34" charset="0"/>
                <a:cs typeface="Arial" panose="020B0604020202020204" pitchFamily="34" charset="0"/>
              </a:rPr>
              <a:t>uncovered in a </a:t>
            </a:r>
            <a:r>
              <a:rPr lang="en-US" i="1" dirty="0">
                <a:latin typeface="Arial" panose="020B0604020202020204" pitchFamily="34" charset="0"/>
                <a:cs typeface="Arial" panose="020B0604020202020204" pitchFamily="34" charset="0"/>
              </a:rPr>
              <a:t>Terry </a:t>
            </a:r>
            <a:r>
              <a:rPr lang="en-US" dirty="0">
                <a:latin typeface="Arial" panose="020B0604020202020204" pitchFamily="34" charset="0"/>
                <a:cs typeface="Arial" panose="020B0604020202020204" pitchFamily="34" charset="0"/>
              </a:rPr>
              <a:t>frisk. 988 S.W.2d 466 (Tex. App.−Houston [1st Dist.] 1999).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the pipe could have been a tobacco pipe, the ‘plain feel’ doctrine would not have applied, because unlawful possession of the pipe would not have been immediately apparent. </a:t>
            </a:r>
            <a:r>
              <a:rPr lang="en-US" i="1" dirty="0">
                <a:latin typeface="Arial" panose="020B0604020202020204" pitchFamily="34" charset="0"/>
                <a:cs typeface="Arial" panose="020B0604020202020204" pitchFamily="34" charset="0"/>
              </a:rPr>
              <a:t>Id. </a:t>
            </a:r>
            <a:r>
              <a:rPr lang="en-US" dirty="0">
                <a:latin typeface="Arial" panose="020B0604020202020204" pitchFamily="34" charset="0"/>
                <a:cs typeface="Arial" panose="020B0604020202020204" pitchFamily="34" charset="0"/>
              </a:rPr>
              <a:t>at 466. The officer could not tell if the pipe was for drugs or tobacco just by feeling of it. </a:t>
            </a:r>
          </a:p>
          <a:p>
            <a:pPr marL="0" indent="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1317730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Plain Feel Exception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In </a:t>
            </a:r>
            <a:r>
              <a:rPr lang="en-US" i="1" dirty="0">
                <a:latin typeface="Arial" panose="020B0604020202020204" pitchFamily="34" charset="0"/>
                <a:cs typeface="Arial" panose="020B0604020202020204" pitchFamily="34" charset="0"/>
              </a:rPr>
              <a:t>Graham v. State, </a:t>
            </a:r>
            <a:r>
              <a:rPr lang="en-US" dirty="0">
                <a:latin typeface="Arial" panose="020B0604020202020204" pitchFamily="34" charset="0"/>
                <a:cs typeface="Arial" panose="020B0604020202020204" pitchFamily="34" charset="0"/>
              </a:rPr>
              <a:t>the court </a:t>
            </a:r>
            <a:r>
              <a:rPr lang="en-US" b="1" dirty="0">
                <a:latin typeface="Arial" panose="020B0604020202020204" pitchFamily="34" charset="0"/>
                <a:cs typeface="Arial" panose="020B0604020202020204" pitchFamily="34" charset="0"/>
              </a:rPr>
              <a:t>suppressed a small amount of cocaine </a:t>
            </a:r>
            <a:r>
              <a:rPr lang="en-US" dirty="0">
                <a:latin typeface="Arial" panose="020B0604020202020204" pitchFamily="34" charset="0"/>
                <a:cs typeface="Arial" panose="020B0604020202020204" pitchFamily="34" charset="0"/>
              </a:rPr>
              <a:t>that was discovered during a </a:t>
            </a:r>
            <a:r>
              <a:rPr lang="en-US" i="1" dirty="0">
                <a:latin typeface="Arial" panose="020B0604020202020204" pitchFamily="34" charset="0"/>
                <a:cs typeface="Arial" panose="020B0604020202020204" pitchFamily="34" charset="0"/>
              </a:rPr>
              <a:t>Terry </a:t>
            </a:r>
            <a:r>
              <a:rPr lang="en-US" dirty="0">
                <a:latin typeface="Arial" panose="020B0604020202020204" pitchFamily="34" charset="0"/>
                <a:cs typeface="Arial" panose="020B0604020202020204" pitchFamily="34" charset="0"/>
              </a:rPr>
              <a:t>frisk. 893 S.W.2d 4 (Tex. App.−Dallas 1994).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officer testified that he felt something “</a:t>
            </a:r>
            <a:r>
              <a:rPr lang="en-US" b="1" dirty="0">
                <a:latin typeface="Arial" panose="020B0604020202020204" pitchFamily="34" charset="0"/>
                <a:cs typeface="Arial" panose="020B0604020202020204" pitchFamily="34" charset="0"/>
              </a:rPr>
              <a:t>puffy” and heard the crackling of cellophane</a:t>
            </a:r>
            <a:r>
              <a:rPr lang="en-US" dirty="0">
                <a:latin typeface="Arial" panose="020B0604020202020204" pitchFamily="34" charset="0"/>
                <a:cs typeface="Arial" panose="020B0604020202020204" pitchFamily="34" charset="0"/>
              </a:rPr>
              <a:t>. He </a:t>
            </a:r>
            <a:r>
              <a:rPr lang="en-US" b="1" dirty="0">
                <a:latin typeface="Arial" panose="020B0604020202020204" pitchFamily="34" charset="0"/>
                <a:cs typeface="Arial" panose="020B0604020202020204" pitchFamily="34" charset="0"/>
              </a:rPr>
              <a:t>rubbed and pinched</a:t>
            </a:r>
            <a:r>
              <a:rPr lang="en-US" dirty="0">
                <a:latin typeface="Arial" panose="020B0604020202020204" pitchFamily="34" charset="0"/>
                <a:cs typeface="Arial" panose="020B0604020202020204" pitchFamily="34" charset="0"/>
              </a:rPr>
              <a:t> the item in the defendant’s pocket and only then did he determine it to be contraband. The court held that the </a:t>
            </a:r>
            <a:r>
              <a:rPr lang="en-US" b="1" u="sng" dirty="0">
                <a:latin typeface="Arial" panose="020B0604020202020204" pitchFamily="34" charset="0"/>
                <a:cs typeface="Arial" panose="020B0604020202020204" pitchFamily="34" charset="0"/>
              </a:rPr>
              <a:t>identity of the item was not “immediately apparent.” </a:t>
            </a:r>
          </a:p>
          <a:p>
            <a:endParaRPr lang="en-US" dirty="0"/>
          </a:p>
        </p:txBody>
      </p:sp>
    </p:spTree>
    <p:extLst>
      <p:ext uri="{BB962C8B-B14F-4D97-AF65-F5344CB8AC3E}">
        <p14:creationId xmlns:p14="http://schemas.microsoft.com/office/powerpoint/2010/main" val="3720620105"/>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3366FF"/>
                </a:solidFill>
                <a:latin typeface="+mn-lt"/>
              </a:rPr>
              <a:t>Arrests not Supported by </a:t>
            </a:r>
            <a:r>
              <a:rPr lang="en-US" b="1" dirty="0">
                <a:solidFill>
                  <a:srgbClr val="3366FF"/>
                </a:solidFill>
                <a:latin typeface="+mn-lt"/>
              </a:rPr>
              <a:t>Reasonable </a:t>
            </a:r>
            <a:r>
              <a:rPr lang="en-US" b="1" dirty="0" smtClean="0">
                <a:solidFill>
                  <a:srgbClr val="3366FF"/>
                </a:solidFill>
                <a:latin typeface="+mn-lt"/>
              </a:rPr>
              <a:t>Suspicion</a:t>
            </a:r>
            <a:endParaRPr lang="en-US" b="1" dirty="0">
              <a:solidFill>
                <a:srgbClr val="3366FF"/>
              </a:solidFill>
              <a:latin typeface="+mn-lt"/>
            </a:endParaRPr>
          </a:p>
        </p:txBody>
      </p:sp>
      <p:pic>
        <p:nvPicPr>
          <p:cNvPr id="4" name="Content Placeholder 3"/>
          <p:cNvPicPr>
            <a:picLocks noGrp="1" noChangeAspect="1"/>
          </p:cNvPicPr>
          <p:nvPr>
            <p:ph idx="1"/>
          </p:nvPr>
        </p:nvPicPr>
        <p:blipFill>
          <a:blip r:embed="rId2"/>
          <a:srcRect t="8644" b="8644"/>
          <a:stretch>
            <a:fillRect/>
          </a:stretch>
        </p:blipFill>
        <p:spPr/>
      </p:pic>
    </p:spTree>
    <p:extLst>
      <p:ext uri="{BB962C8B-B14F-4D97-AF65-F5344CB8AC3E}">
        <p14:creationId xmlns:p14="http://schemas.microsoft.com/office/powerpoint/2010/main" val="3679724769"/>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540"/>
            <a:ext cx="8229600" cy="1143000"/>
          </a:xfrm>
        </p:spPr>
        <p:txBody>
          <a:bodyPr>
            <a:noAutofit/>
          </a:bodyPr>
          <a:lstStyle/>
          <a:p>
            <a:r>
              <a:rPr lang="en-US" dirty="0"/>
              <a:t>Investigative Detention NOT supported by Reasonable Suspicion</a:t>
            </a:r>
            <a:br>
              <a:rPr lang="en-US" dirty="0"/>
            </a:br>
            <a:endParaRPr lang="en-US" dirty="0">
              <a:latin typeface="+mn-lt"/>
            </a:endParaRPr>
          </a:p>
        </p:txBody>
      </p:sp>
      <p:sp>
        <p:nvSpPr>
          <p:cNvPr id="3" name="Content Placeholder 2"/>
          <p:cNvSpPr>
            <a:spLocks noGrp="1"/>
          </p:cNvSpPr>
          <p:nvPr>
            <p:ph idx="1"/>
          </p:nvPr>
        </p:nvSpPr>
        <p:spPr/>
        <p:txBody>
          <a:bodyPr>
            <a:normAutofit lnSpcReduction="10000"/>
          </a:bodyPr>
          <a:lstStyle/>
          <a:p>
            <a:r>
              <a:rPr lang="en-US" dirty="0" smtClean="0"/>
              <a:t>Officer saw Defendant and a female leave a motel on foot</a:t>
            </a:r>
          </a:p>
          <a:p>
            <a:r>
              <a:rPr lang="en-US" dirty="0" smtClean="0"/>
              <a:t>Area known for drug activity</a:t>
            </a:r>
          </a:p>
          <a:p>
            <a:pPr marL="228600" lvl="1">
              <a:spcBef>
                <a:spcPts val="1000"/>
              </a:spcBef>
            </a:pPr>
            <a:r>
              <a:rPr lang="en-US" sz="2800" dirty="0"/>
              <a:t>The Officer stated he placed the Defendant in handcuffs for officer safety because he believed him to be a “</a:t>
            </a:r>
            <a:r>
              <a:rPr lang="en-US" sz="2800" b="1" dirty="0"/>
              <a:t>known criminal</a:t>
            </a:r>
            <a:r>
              <a:rPr lang="en-US" sz="2800" dirty="0" smtClean="0"/>
              <a:t>”</a:t>
            </a:r>
          </a:p>
          <a:p>
            <a:pPr marL="228600" lvl="1">
              <a:spcBef>
                <a:spcPts val="1000"/>
              </a:spcBef>
            </a:pPr>
            <a:r>
              <a:rPr lang="en-US" sz="2800" dirty="0" smtClean="0"/>
              <a:t>Searched the Defendant and found Cocaine</a:t>
            </a:r>
          </a:p>
          <a:p>
            <a:pPr marL="228600" lvl="1">
              <a:spcBef>
                <a:spcPts val="1000"/>
              </a:spcBef>
            </a:pPr>
            <a:r>
              <a:rPr lang="en-US" b="1" i="1" dirty="0" err="1"/>
              <a:t>Brodnex</a:t>
            </a:r>
            <a:r>
              <a:rPr lang="en-US" b="1" i="1" dirty="0"/>
              <a:t> v. State</a:t>
            </a:r>
            <a:r>
              <a:rPr lang="en-US" b="1" dirty="0"/>
              <a:t>, 2016 WL 1128274 (Tex. Crim. App. Mar. 23, 2016)</a:t>
            </a:r>
            <a:endParaRPr lang="en-US" sz="2800" dirty="0" smtClean="0"/>
          </a:p>
          <a:p>
            <a:endParaRPr lang="en-US" dirty="0" smtClean="0"/>
          </a:p>
          <a:p>
            <a:endParaRPr lang="en-US" dirty="0"/>
          </a:p>
        </p:txBody>
      </p:sp>
    </p:spTree>
    <p:extLst>
      <p:ext uri="{BB962C8B-B14F-4D97-AF65-F5344CB8AC3E}">
        <p14:creationId xmlns:p14="http://schemas.microsoft.com/office/powerpoint/2010/main" val="269352956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Investigative Detention NOT supported by Reasonable </a:t>
            </a:r>
            <a:r>
              <a:rPr lang="en-US" dirty="0" smtClean="0"/>
              <a:t>Suspicion</a:t>
            </a:r>
            <a:endParaRPr lang="en-US" b="1" u="sng" dirty="0"/>
          </a:p>
        </p:txBody>
      </p:sp>
      <p:sp>
        <p:nvSpPr>
          <p:cNvPr id="3" name="Content Placeholder 2"/>
          <p:cNvSpPr>
            <a:spLocks noGrp="1"/>
          </p:cNvSpPr>
          <p:nvPr>
            <p:ph idx="1"/>
          </p:nvPr>
        </p:nvSpPr>
        <p:spPr/>
        <p:txBody>
          <a:bodyPr>
            <a:normAutofit fontScale="92500"/>
          </a:bodyPr>
          <a:lstStyle/>
          <a:p>
            <a:pPr marL="228600" lvl="1">
              <a:spcBef>
                <a:spcPts val="1000"/>
              </a:spcBef>
            </a:pPr>
            <a:r>
              <a:rPr lang="en-US" sz="2800" dirty="0" smtClean="0"/>
              <a:t>Officer admitted he had </a:t>
            </a:r>
            <a:r>
              <a:rPr lang="en-US" sz="2800" b="1" u="sng" dirty="0" smtClean="0"/>
              <a:t>no personal knowledge </a:t>
            </a:r>
            <a:r>
              <a:rPr lang="en-US" sz="2800" dirty="0" smtClean="0"/>
              <a:t>of Defendant’s </a:t>
            </a:r>
            <a:r>
              <a:rPr lang="en-US" sz="2800" b="1" dirty="0" smtClean="0"/>
              <a:t>criminal record </a:t>
            </a:r>
          </a:p>
          <a:p>
            <a:pPr marL="228600" lvl="1">
              <a:spcBef>
                <a:spcPts val="1000"/>
              </a:spcBef>
            </a:pPr>
            <a:r>
              <a:rPr lang="en-US" sz="2800" dirty="0" smtClean="0"/>
              <a:t>He only knew what he </a:t>
            </a:r>
            <a:r>
              <a:rPr lang="en-US" sz="2800" b="1" dirty="0" smtClean="0"/>
              <a:t>had been told </a:t>
            </a:r>
            <a:r>
              <a:rPr lang="en-US" sz="2800" dirty="0" smtClean="0"/>
              <a:t>by other officers</a:t>
            </a:r>
          </a:p>
          <a:p>
            <a:pPr marL="228600" lvl="1">
              <a:spcBef>
                <a:spcPts val="1000"/>
              </a:spcBef>
            </a:pPr>
            <a:r>
              <a:rPr lang="en-US" sz="2800" dirty="0"/>
              <a:t>The officer </a:t>
            </a:r>
            <a:r>
              <a:rPr lang="en-US" sz="2800" b="1" dirty="0"/>
              <a:t>did not have reasonable suspicion </a:t>
            </a:r>
            <a:r>
              <a:rPr lang="en-US" sz="2800" dirty="0"/>
              <a:t>to </a:t>
            </a:r>
            <a:r>
              <a:rPr lang="en-US" sz="2800" b="1" dirty="0"/>
              <a:t>detain defendant </a:t>
            </a:r>
            <a:r>
              <a:rPr lang="en-US" sz="2800" u="sng" dirty="0"/>
              <a:t>based on observing him walking with another person at 2 a.m</a:t>
            </a:r>
            <a:r>
              <a:rPr lang="en-US" sz="2800" dirty="0"/>
              <a:t>. in an </a:t>
            </a:r>
            <a:r>
              <a:rPr lang="en-US" sz="2800" u="sng" dirty="0"/>
              <a:t>area known for narcotics activity</a:t>
            </a:r>
            <a:r>
              <a:rPr lang="en-US" sz="2800" dirty="0"/>
              <a:t> and based on the officer's unsubstantiated belief that defendant was a known criminal</a:t>
            </a:r>
            <a:r>
              <a:rPr lang="en-US" sz="2800" dirty="0" smtClean="0"/>
              <a:t>. </a:t>
            </a:r>
          </a:p>
          <a:p>
            <a:pPr marL="228600" lvl="1">
              <a:spcBef>
                <a:spcPts val="1000"/>
              </a:spcBef>
            </a:pPr>
            <a:r>
              <a:rPr lang="en-US" b="1" i="1" dirty="0" err="1"/>
              <a:t>Brodnex</a:t>
            </a:r>
            <a:r>
              <a:rPr lang="en-US" b="1" i="1" dirty="0"/>
              <a:t> v. State</a:t>
            </a:r>
            <a:endParaRPr lang="en-US" sz="2800" dirty="0"/>
          </a:p>
          <a:p>
            <a:endParaRPr lang="en-US" sz="1125" dirty="0" smtClean="0"/>
          </a:p>
          <a:p>
            <a:endParaRPr lang="en-US" dirty="0" smtClean="0"/>
          </a:p>
          <a:p>
            <a:endParaRPr lang="en-US" dirty="0"/>
          </a:p>
        </p:txBody>
      </p:sp>
    </p:spTree>
    <p:extLst>
      <p:ext uri="{BB962C8B-B14F-4D97-AF65-F5344CB8AC3E}">
        <p14:creationId xmlns:p14="http://schemas.microsoft.com/office/powerpoint/2010/main" val="845297616"/>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Search Incident to Arrest</a:t>
            </a:r>
            <a:endParaRPr lang="en-US" b="1" dirty="0">
              <a:solidFill>
                <a:srgbClr val="000000"/>
              </a:solidFill>
            </a:endParaRPr>
          </a:p>
        </p:txBody>
      </p:sp>
      <p:sp>
        <p:nvSpPr>
          <p:cNvPr id="3" name="Content Placeholder 2"/>
          <p:cNvSpPr>
            <a:spLocks noGrp="1"/>
          </p:cNvSpPr>
          <p:nvPr>
            <p:ph idx="1"/>
          </p:nvPr>
        </p:nvSpPr>
        <p:spPr/>
        <p:txBody>
          <a:bodyPr>
            <a:normAutofit fontScale="92500" lnSpcReduction="20000"/>
          </a:bodyPr>
          <a:lstStyle/>
          <a:p>
            <a:r>
              <a:rPr lang="en-US" sz="3600" dirty="0">
                <a:solidFill>
                  <a:srgbClr val="000000"/>
                </a:solidFill>
              </a:rPr>
              <a:t>Warrantless search incident to arrest is limited to:</a:t>
            </a:r>
            <a:r>
              <a:rPr lang="en-US" sz="3600" i="1" dirty="0">
                <a:solidFill>
                  <a:srgbClr val="000000"/>
                </a:solidFill>
              </a:rPr>
              <a:t> </a:t>
            </a:r>
          </a:p>
          <a:p>
            <a:pPr lvl="1"/>
            <a:r>
              <a:rPr lang="en-US" sz="3200" dirty="0">
                <a:solidFill>
                  <a:srgbClr val="000000"/>
                </a:solidFill>
              </a:rPr>
              <a:t>(1) the arrestees person</a:t>
            </a:r>
          </a:p>
          <a:p>
            <a:pPr lvl="1"/>
            <a:r>
              <a:rPr lang="en-US" sz="3200" dirty="0">
                <a:solidFill>
                  <a:srgbClr val="000000"/>
                </a:solidFill>
              </a:rPr>
              <a:t>(2) </a:t>
            </a:r>
            <a:r>
              <a:rPr lang="en-US" sz="3200" i="1" dirty="0">
                <a:solidFill>
                  <a:srgbClr val="000000"/>
                </a:solidFill>
              </a:rPr>
              <a:t>area</a:t>
            </a:r>
            <a:r>
              <a:rPr lang="en-US" sz="3200" dirty="0">
                <a:solidFill>
                  <a:srgbClr val="000000"/>
                </a:solidFill>
              </a:rPr>
              <a:t> </a:t>
            </a:r>
            <a:r>
              <a:rPr lang="en-US" sz="3200" b="1" u="sng" dirty="0">
                <a:solidFill>
                  <a:srgbClr val="000000"/>
                </a:solidFill>
              </a:rPr>
              <a:t>under immediate control </a:t>
            </a:r>
            <a:r>
              <a:rPr lang="en-US" sz="3200" dirty="0">
                <a:solidFill>
                  <a:srgbClr val="000000"/>
                </a:solidFill>
              </a:rPr>
              <a:t>of arrestee.</a:t>
            </a:r>
          </a:p>
          <a:p>
            <a:pPr lvl="2"/>
            <a:r>
              <a:rPr lang="en-US" sz="2800" dirty="0">
                <a:solidFill>
                  <a:srgbClr val="000000"/>
                </a:solidFill>
              </a:rPr>
              <a:t>Meaning “the area from within which he might gain possession of a weapon or destructible device”   </a:t>
            </a:r>
          </a:p>
          <a:p>
            <a:r>
              <a:rPr lang="en-US" sz="3600" i="1" dirty="0" err="1" smtClean="0">
                <a:solidFill>
                  <a:srgbClr val="000000"/>
                </a:solidFill>
              </a:rPr>
              <a:t>Chimel</a:t>
            </a:r>
            <a:r>
              <a:rPr lang="en-US" sz="3600" i="1" dirty="0" smtClean="0">
                <a:solidFill>
                  <a:srgbClr val="000000"/>
                </a:solidFill>
              </a:rPr>
              <a:t> v. California</a:t>
            </a:r>
            <a:r>
              <a:rPr lang="en-US" sz="3600" dirty="0" smtClean="0">
                <a:solidFill>
                  <a:srgbClr val="000000"/>
                </a:solidFill>
              </a:rPr>
              <a:t> (1969)</a:t>
            </a:r>
          </a:p>
          <a:p>
            <a:r>
              <a:rPr lang="en-US" sz="3600" dirty="0" smtClean="0">
                <a:solidFill>
                  <a:srgbClr val="000000"/>
                </a:solidFill>
              </a:rPr>
              <a:t>Police searched </a:t>
            </a:r>
            <a:r>
              <a:rPr lang="en-US" sz="3600" dirty="0" err="1" smtClean="0">
                <a:solidFill>
                  <a:srgbClr val="000000"/>
                </a:solidFill>
              </a:rPr>
              <a:t>Chimel’s</a:t>
            </a:r>
            <a:r>
              <a:rPr lang="en-US" sz="3600" dirty="0" smtClean="0">
                <a:solidFill>
                  <a:srgbClr val="000000"/>
                </a:solidFill>
              </a:rPr>
              <a:t> entire home incident to his arrest</a:t>
            </a:r>
          </a:p>
          <a:p>
            <a:endParaRPr lang="en-US" sz="2800" dirty="0">
              <a:solidFill>
                <a:srgbClr val="000000"/>
              </a:solidFill>
            </a:endParaRPr>
          </a:p>
        </p:txBody>
      </p:sp>
    </p:spTree>
    <p:extLst>
      <p:ext uri="{BB962C8B-B14F-4D97-AF65-F5344CB8AC3E}">
        <p14:creationId xmlns:p14="http://schemas.microsoft.com/office/powerpoint/2010/main" val="2267480134"/>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Search Incident to Arrest</a:t>
            </a:r>
            <a:endParaRPr lang="en-US" b="1" dirty="0">
              <a:solidFill>
                <a:srgbClr val="000000"/>
              </a:solidFill>
            </a:endParaRPr>
          </a:p>
        </p:txBody>
      </p:sp>
      <p:sp>
        <p:nvSpPr>
          <p:cNvPr id="3" name="Content Placeholder 2"/>
          <p:cNvSpPr>
            <a:spLocks noGrp="1"/>
          </p:cNvSpPr>
          <p:nvPr>
            <p:ph idx="1"/>
          </p:nvPr>
        </p:nvSpPr>
        <p:spPr/>
        <p:txBody>
          <a:bodyPr>
            <a:normAutofit lnSpcReduction="10000"/>
          </a:bodyPr>
          <a:lstStyle/>
          <a:p>
            <a:r>
              <a:rPr lang="en-US" sz="4000" dirty="0"/>
              <a:t>Police searched pack of cigarettes found in </a:t>
            </a:r>
            <a:r>
              <a:rPr lang="en-US" sz="4000" dirty="0">
                <a:solidFill>
                  <a:srgbClr val="000000"/>
                </a:solidFill>
              </a:rPr>
              <a:t>breast pocket of arrestee’s jacket</a:t>
            </a:r>
          </a:p>
          <a:p>
            <a:pPr lvl="1"/>
            <a:r>
              <a:rPr lang="en-US" sz="3600" dirty="0">
                <a:solidFill>
                  <a:srgbClr val="000000"/>
                </a:solidFill>
              </a:rPr>
              <a:t>Two permitted searches of “areas”:</a:t>
            </a:r>
          </a:p>
          <a:p>
            <a:pPr lvl="2"/>
            <a:r>
              <a:rPr lang="en-US" sz="3200" dirty="0">
                <a:solidFill>
                  <a:srgbClr val="000000"/>
                </a:solidFill>
              </a:rPr>
              <a:t>Search “</a:t>
            </a:r>
            <a:r>
              <a:rPr lang="en-US" sz="3200" u="sng" dirty="0">
                <a:solidFill>
                  <a:srgbClr val="000000"/>
                </a:solidFill>
              </a:rPr>
              <a:t>of the person</a:t>
            </a:r>
            <a:r>
              <a:rPr lang="en-US" sz="3200" dirty="0">
                <a:solidFill>
                  <a:srgbClr val="000000"/>
                </a:solidFill>
              </a:rPr>
              <a:t>”</a:t>
            </a:r>
          </a:p>
          <a:p>
            <a:pPr lvl="2"/>
            <a:r>
              <a:rPr lang="en-US" sz="3200" dirty="0">
                <a:solidFill>
                  <a:srgbClr val="000000"/>
                </a:solidFill>
              </a:rPr>
              <a:t>Search of “</a:t>
            </a:r>
            <a:r>
              <a:rPr lang="en-US" sz="3200" u="sng" dirty="0">
                <a:solidFill>
                  <a:srgbClr val="000000"/>
                </a:solidFill>
              </a:rPr>
              <a:t>the area within control of arrestee</a:t>
            </a:r>
            <a:r>
              <a:rPr lang="en-US" sz="3200" dirty="0">
                <a:solidFill>
                  <a:srgbClr val="000000"/>
                </a:solidFill>
              </a:rPr>
              <a:t>”  </a:t>
            </a:r>
          </a:p>
          <a:p>
            <a:r>
              <a:rPr lang="en-US" sz="4000" i="1" dirty="0" smtClean="0"/>
              <a:t>U.S. </a:t>
            </a:r>
            <a:r>
              <a:rPr lang="en-US" sz="4000" i="1" dirty="0" err="1" smtClean="0"/>
              <a:t>v</a:t>
            </a:r>
            <a:r>
              <a:rPr lang="en-US" sz="4000" i="1" dirty="0" smtClean="0"/>
              <a:t>. Robinson</a:t>
            </a:r>
            <a:r>
              <a:rPr lang="en-US" sz="4000" dirty="0" smtClean="0"/>
              <a:t> (1973)</a:t>
            </a:r>
            <a:endParaRPr lang="en-US" sz="4000" i="1" dirty="0" smtClean="0"/>
          </a:p>
        </p:txBody>
      </p:sp>
    </p:spTree>
    <p:extLst>
      <p:ext uri="{BB962C8B-B14F-4D97-AF65-F5344CB8AC3E}">
        <p14:creationId xmlns:p14="http://schemas.microsoft.com/office/powerpoint/2010/main" val="3540601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County in Texas</a:t>
            </a:r>
            <a:endParaRPr lang="en-US" dirty="0"/>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district judge </a:t>
            </a:r>
            <a:r>
              <a:rPr lang="en-US" dirty="0">
                <a:latin typeface="Arial" panose="020B0604020202020204" pitchFamily="34" charset="0"/>
                <a:cs typeface="Arial" panose="020B0604020202020204" pitchFamily="34" charset="0"/>
              </a:rPr>
              <a:t>may sign search warrants for execution in </a:t>
            </a:r>
            <a:r>
              <a:rPr lang="en-US" b="1" u="sng" dirty="0">
                <a:latin typeface="Arial" panose="020B0604020202020204" pitchFamily="34" charset="0"/>
                <a:cs typeface="Arial" panose="020B0604020202020204" pitchFamily="34" charset="0"/>
              </a:rPr>
              <a:t>any county in the state</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Green v. State, </a:t>
            </a:r>
            <a:r>
              <a:rPr lang="en-US" dirty="0">
                <a:latin typeface="Arial" panose="020B0604020202020204" pitchFamily="34" charset="0"/>
                <a:cs typeface="Arial" panose="020B0604020202020204" pitchFamily="34" charset="0"/>
              </a:rPr>
              <a:t>880 S.W.2d 198 (Tex. App. – Texarkana 1994, no pet.).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But </a:t>
            </a:r>
            <a:r>
              <a:rPr lang="en-US" dirty="0">
                <a:latin typeface="Arial" panose="020B0604020202020204" pitchFamily="34" charset="0"/>
                <a:cs typeface="Arial" panose="020B0604020202020204" pitchFamily="34" charset="0"/>
              </a:rPr>
              <a:t>a search warrant </a:t>
            </a:r>
            <a:r>
              <a:rPr lang="en-US" b="1" u="sng" dirty="0">
                <a:latin typeface="Arial" panose="020B0604020202020204" pitchFamily="34" charset="0"/>
                <a:cs typeface="Arial" panose="020B0604020202020204" pitchFamily="34" charset="0"/>
              </a:rPr>
              <a:t>may not be </a:t>
            </a:r>
            <a:r>
              <a:rPr lang="en-US" b="1" dirty="0">
                <a:latin typeface="Arial" panose="020B0604020202020204" pitchFamily="34" charset="0"/>
                <a:cs typeface="Arial" panose="020B0604020202020204" pitchFamily="34" charset="0"/>
              </a:rPr>
              <a:t>issued </a:t>
            </a:r>
            <a:r>
              <a:rPr lang="en-US" dirty="0">
                <a:latin typeface="Arial" panose="020B0604020202020204" pitchFamily="34" charset="0"/>
                <a:cs typeface="Arial" panose="020B0604020202020204" pitchFamily="34" charset="0"/>
              </a:rPr>
              <a:t>by a statutory </a:t>
            </a:r>
            <a:r>
              <a:rPr lang="en-US" b="1" u="sng" dirty="0">
                <a:latin typeface="Arial" panose="020B0604020202020204" pitchFamily="34" charset="0"/>
                <a:cs typeface="Arial" panose="020B0604020202020204" pitchFamily="34" charset="0"/>
              </a:rPr>
              <a:t>county court judge</a:t>
            </a:r>
            <a:r>
              <a:rPr lang="en-US" u="sng"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execution in a </a:t>
            </a:r>
            <a:r>
              <a:rPr lang="en-US" b="1" u="sng" dirty="0" smtClean="0">
                <a:latin typeface="Arial" panose="020B0604020202020204" pitchFamily="34" charset="0"/>
                <a:cs typeface="Arial" panose="020B0604020202020204" pitchFamily="34" charset="0"/>
              </a:rPr>
              <a:t>different county</a:t>
            </a:r>
            <a:r>
              <a:rPr lang="en-US" dirty="0" smtClean="0">
                <a:latin typeface="Arial" panose="020B0604020202020204" pitchFamily="34" charset="0"/>
                <a:cs typeface="Arial" panose="020B0604020202020204" pitchFamily="34" charset="0"/>
              </a:rPr>
              <a:t>. </a:t>
            </a:r>
          </a:p>
          <a:p>
            <a:r>
              <a:rPr lang="en-US" i="1" dirty="0" smtClean="0">
                <a:latin typeface="Arial" panose="020B0604020202020204" pitchFamily="34" charset="0"/>
                <a:cs typeface="Arial" panose="020B0604020202020204" pitchFamily="34" charset="0"/>
              </a:rPr>
              <a:t>Sanchez </a:t>
            </a:r>
            <a:r>
              <a:rPr lang="en-US" i="1" dirty="0">
                <a:latin typeface="Arial" panose="020B0604020202020204" pitchFamily="34" charset="0"/>
                <a:cs typeface="Arial" panose="020B0604020202020204" pitchFamily="34" charset="0"/>
              </a:rPr>
              <a:t>v. State</a:t>
            </a:r>
            <a:r>
              <a:rPr lang="en-US" dirty="0">
                <a:latin typeface="Arial" panose="020B0604020202020204" pitchFamily="34" charset="0"/>
                <a:cs typeface="Arial" panose="020B0604020202020204" pitchFamily="34" charset="0"/>
              </a:rPr>
              <a:t>, 365 S.W.3d 681 (Tex. Crim. App. 2012).</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2409670794"/>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Search Incident to Arrest</a:t>
            </a:r>
            <a:endParaRPr lang="en-US" b="1" dirty="0">
              <a:solidFill>
                <a:srgbClr val="000000"/>
              </a:solidFill>
            </a:endParaRPr>
          </a:p>
        </p:txBody>
      </p:sp>
      <p:sp>
        <p:nvSpPr>
          <p:cNvPr id="3" name="Content Placeholder 2"/>
          <p:cNvSpPr>
            <a:spLocks noGrp="1"/>
          </p:cNvSpPr>
          <p:nvPr>
            <p:ph idx="1"/>
          </p:nvPr>
        </p:nvSpPr>
        <p:spPr/>
        <p:txBody>
          <a:bodyPr>
            <a:normAutofit lnSpcReduction="10000"/>
          </a:bodyPr>
          <a:lstStyle/>
          <a:p>
            <a:r>
              <a:rPr lang="en-US" sz="3600" dirty="0"/>
              <a:t>Police examined clothing to see if paint from crime scene was present. Because it was late and he had no other clothes to wear they searched the next morning.</a:t>
            </a:r>
          </a:p>
          <a:p>
            <a:pPr lvl="1"/>
            <a:r>
              <a:rPr lang="en-US" sz="3200" dirty="0"/>
              <a:t>Search of “</a:t>
            </a:r>
            <a:r>
              <a:rPr lang="en-US" sz="3200" b="1" dirty="0">
                <a:solidFill>
                  <a:srgbClr val="000000"/>
                </a:solidFill>
              </a:rPr>
              <a:t>both person and property in his </a:t>
            </a:r>
            <a:r>
              <a:rPr lang="en-US" sz="3200" b="1" u="sng" dirty="0">
                <a:solidFill>
                  <a:srgbClr val="000000"/>
                </a:solidFill>
              </a:rPr>
              <a:t>immediate possession </a:t>
            </a:r>
            <a:r>
              <a:rPr lang="en-US" sz="3200" dirty="0"/>
              <a:t>may be searched at the station house after arrest has occurred at another place”</a:t>
            </a:r>
          </a:p>
          <a:p>
            <a:r>
              <a:rPr lang="en-US" sz="3600" i="1" dirty="0" smtClean="0"/>
              <a:t>U.S. </a:t>
            </a:r>
            <a:r>
              <a:rPr lang="en-US" sz="3600" i="1" dirty="0" err="1" smtClean="0"/>
              <a:t>v</a:t>
            </a:r>
            <a:r>
              <a:rPr lang="en-US" sz="3600" i="1" dirty="0" smtClean="0"/>
              <a:t>. Edwards </a:t>
            </a:r>
            <a:r>
              <a:rPr lang="en-US" sz="3600" dirty="0" smtClean="0"/>
              <a:t>(1974)</a:t>
            </a:r>
            <a:endParaRPr lang="en-US" sz="3600" i="1" dirty="0" smtClean="0"/>
          </a:p>
        </p:txBody>
      </p:sp>
    </p:spTree>
    <p:extLst>
      <p:ext uri="{BB962C8B-B14F-4D97-AF65-F5344CB8AC3E}">
        <p14:creationId xmlns:p14="http://schemas.microsoft.com/office/powerpoint/2010/main" val="3819657949"/>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Search Incident to Arrest</a:t>
            </a:r>
            <a:endParaRPr lang="en-US" b="1" dirty="0">
              <a:solidFill>
                <a:srgbClr val="000000"/>
              </a:solidFill>
            </a:endParaRPr>
          </a:p>
        </p:txBody>
      </p:sp>
      <p:sp>
        <p:nvSpPr>
          <p:cNvPr id="3" name="Content Placeholder 2"/>
          <p:cNvSpPr>
            <a:spLocks noGrp="1"/>
          </p:cNvSpPr>
          <p:nvPr>
            <p:ph idx="1"/>
          </p:nvPr>
        </p:nvSpPr>
        <p:spPr/>
        <p:txBody>
          <a:bodyPr>
            <a:normAutofit lnSpcReduction="10000"/>
          </a:bodyPr>
          <a:lstStyle/>
          <a:p>
            <a:r>
              <a:rPr lang="en-US" dirty="0">
                <a:solidFill>
                  <a:srgbClr val="000000"/>
                </a:solidFill>
              </a:rPr>
              <a:t>Agents searched a footlocker found in a trunk 90 minutes after arrest and at the station </a:t>
            </a:r>
          </a:p>
          <a:p>
            <a:pPr lvl="1"/>
            <a:r>
              <a:rPr lang="en-US" dirty="0">
                <a:solidFill>
                  <a:srgbClr val="000000"/>
                </a:solidFill>
              </a:rPr>
              <a:t>A </a:t>
            </a:r>
            <a:r>
              <a:rPr lang="en-US" b="1" dirty="0">
                <a:solidFill>
                  <a:srgbClr val="000000"/>
                </a:solidFill>
              </a:rPr>
              <a:t>closed container </a:t>
            </a:r>
            <a:r>
              <a:rPr lang="en-US" dirty="0">
                <a:solidFill>
                  <a:srgbClr val="000000"/>
                </a:solidFill>
              </a:rPr>
              <a:t>in immediate control of arrestee </a:t>
            </a:r>
            <a:r>
              <a:rPr lang="en-US" b="1" dirty="0">
                <a:solidFill>
                  <a:srgbClr val="000000"/>
                </a:solidFill>
              </a:rPr>
              <a:t>is different than the clothing </a:t>
            </a:r>
            <a:r>
              <a:rPr lang="en-US" dirty="0">
                <a:solidFill>
                  <a:srgbClr val="000000"/>
                </a:solidFill>
              </a:rPr>
              <a:t>of the arrestee</a:t>
            </a:r>
          </a:p>
          <a:p>
            <a:pPr lvl="1"/>
            <a:r>
              <a:rPr lang="en-US" dirty="0">
                <a:solidFill>
                  <a:srgbClr val="000000"/>
                </a:solidFill>
              </a:rPr>
              <a:t>If search of container is </a:t>
            </a:r>
            <a:r>
              <a:rPr lang="en-US" b="1" dirty="0">
                <a:solidFill>
                  <a:srgbClr val="000000"/>
                </a:solidFill>
              </a:rPr>
              <a:t>remote in time or place of arrest or exigency</a:t>
            </a:r>
            <a:r>
              <a:rPr lang="en-US" dirty="0">
                <a:solidFill>
                  <a:srgbClr val="000000"/>
                </a:solidFill>
              </a:rPr>
              <a:t> then there is </a:t>
            </a:r>
            <a:r>
              <a:rPr lang="en-US" b="1" dirty="0">
                <a:solidFill>
                  <a:srgbClr val="000000"/>
                </a:solidFill>
              </a:rPr>
              <a:t>no exception </a:t>
            </a:r>
            <a:r>
              <a:rPr lang="en-US" dirty="0">
                <a:solidFill>
                  <a:srgbClr val="000000"/>
                </a:solidFill>
              </a:rPr>
              <a:t>to the warrant requirement</a:t>
            </a:r>
          </a:p>
          <a:p>
            <a:pPr lvl="1"/>
            <a:r>
              <a:rPr lang="en-US" dirty="0">
                <a:solidFill>
                  <a:srgbClr val="000000"/>
                </a:solidFill>
              </a:rPr>
              <a:t>“</a:t>
            </a:r>
            <a:r>
              <a:rPr lang="en-US" b="1" u="sng" dirty="0">
                <a:solidFill>
                  <a:srgbClr val="000000"/>
                </a:solidFill>
              </a:rPr>
              <a:t>Repository of personal effects</a:t>
            </a:r>
            <a:r>
              <a:rPr lang="en-US" dirty="0">
                <a:solidFill>
                  <a:srgbClr val="000000"/>
                </a:solidFill>
              </a:rPr>
              <a:t>”</a:t>
            </a:r>
          </a:p>
          <a:p>
            <a:r>
              <a:rPr lang="en-US" sz="3200" i="1" dirty="0" smtClean="0">
                <a:solidFill>
                  <a:srgbClr val="000000"/>
                </a:solidFill>
              </a:rPr>
              <a:t>U.S. </a:t>
            </a:r>
            <a:r>
              <a:rPr lang="en-US" sz="3200" i="1" dirty="0" err="1" smtClean="0">
                <a:solidFill>
                  <a:srgbClr val="000000"/>
                </a:solidFill>
              </a:rPr>
              <a:t>v</a:t>
            </a:r>
            <a:r>
              <a:rPr lang="en-US" sz="3200" i="1" dirty="0" smtClean="0">
                <a:solidFill>
                  <a:srgbClr val="000000"/>
                </a:solidFill>
              </a:rPr>
              <a:t>. Chadwick </a:t>
            </a:r>
            <a:r>
              <a:rPr lang="en-US" sz="3200" dirty="0" smtClean="0">
                <a:solidFill>
                  <a:srgbClr val="000000"/>
                </a:solidFill>
              </a:rPr>
              <a:t>(1977)</a:t>
            </a:r>
          </a:p>
          <a:p>
            <a:pPr lvl="1"/>
            <a:endParaRPr lang="en-US" dirty="0" smtClean="0">
              <a:solidFill>
                <a:schemeClr val="bg1"/>
              </a:solidFill>
            </a:endParaRPr>
          </a:p>
        </p:txBody>
      </p:sp>
    </p:spTree>
    <p:extLst>
      <p:ext uri="{BB962C8B-B14F-4D97-AF65-F5344CB8AC3E}">
        <p14:creationId xmlns:p14="http://schemas.microsoft.com/office/powerpoint/2010/main" val="353920418"/>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Search Incident to Arrest</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3200" dirty="0" smtClean="0">
                <a:solidFill>
                  <a:srgbClr val="000000"/>
                </a:solidFill>
              </a:rPr>
              <a:t>Since the locker was </a:t>
            </a:r>
            <a:r>
              <a:rPr lang="en-US" sz="3200" u="sng" dirty="0" smtClean="0">
                <a:solidFill>
                  <a:srgbClr val="000000"/>
                </a:solidFill>
              </a:rPr>
              <a:t>not part of Chadwick’s </a:t>
            </a:r>
            <a:r>
              <a:rPr lang="en-US" sz="3200" dirty="0" smtClean="0">
                <a:solidFill>
                  <a:srgbClr val="000000"/>
                </a:solidFill>
              </a:rPr>
              <a:t>“</a:t>
            </a:r>
            <a:r>
              <a:rPr lang="en-US" sz="3200" u="sng" dirty="0" smtClean="0">
                <a:solidFill>
                  <a:srgbClr val="000000"/>
                </a:solidFill>
              </a:rPr>
              <a:t>person</a:t>
            </a:r>
            <a:r>
              <a:rPr lang="en-US" sz="3200" dirty="0" smtClean="0">
                <a:solidFill>
                  <a:srgbClr val="000000"/>
                </a:solidFill>
              </a:rPr>
              <a:t>” when arrested, </a:t>
            </a:r>
          </a:p>
          <a:p>
            <a:r>
              <a:rPr lang="en-US" sz="3200" dirty="0" smtClean="0">
                <a:solidFill>
                  <a:srgbClr val="000000"/>
                </a:solidFill>
              </a:rPr>
              <a:t>Then a warrantless search is not reasonable if </a:t>
            </a:r>
            <a:r>
              <a:rPr lang="en-US" sz="3200" u="sng" dirty="0" smtClean="0">
                <a:solidFill>
                  <a:srgbClr val="000000"/>
                </a:solidFill>
              </a:rPr>
              <a:t>no danger </a:t>
            </a:r>
            <a:r>
              <a:rPr lang="en-US" sz="3200" dirty="0" smtClean="0">
                <a:solidFill>
                  <a:srgbClr val="000000"/>
                </a:solidFill>
              </a:rPr>
              <a:t>arrestee could </a:t>
            </a:r>
            <a:r>
              <a:rPr lang="en-US" sz="3200" u="sng" dirty="0" smtClean="0">
                <a:solidFill>
                  <a:srgbClr val="000000"/>
                </a:solidFill>
              </a:rPr>
              <a:t>access property </a:t>
            </a:r>
            <a:r>
              <a:rPr lang="en-US" sz="3200" dirty="0" smtClean="0">
                <a:solidFill>
                  <a:srgbClr val="000000"/>
                </a:solidFill>
              </a:rPr>
              <a:t>to get a </a:t>
            </a:r>
            <a:r>
              <a:rPr lang="en-US" sz="3200" u="sng" dirty="0" smtClean="0">
                <a:solidFill>
                  <a:srgbClr val="000000"/>
                </a:solidFill>
              </a:rPr>
              <a:t>weapon </a:t>
            </a:r>
            <a:r>
              <a:rPr lang="en-US" sz="3200" dirty="0" smtClean="0">
                <a:solidFill>
                  <a:srgbClr val="000000"/>
                </a:solidFill>
              </a:rPr>
              <a:t>or </a:t>
            </a:r>
            <a:r>
              <a:rPr lang="en-US" sz="3200" u="sng" dirty="0" smtClean="0">
                <a:solidFill>
                  <a:srgbClr val="000000"/>
                </a:solidFill>
              </a:rPr>
              <a:t>destroy evidence</a:t>
            </a:r>
            <a:r>
              <a:rPr lang="en-US" sz="3200" dirty="0" smtClean="0">
                <a:solidFill>
                  <a:srgbClr val="000000"/>
                </a:solidFill>
              </a:rPr>
              <a:t>.</a:t>
            </a:r>
          </a:p>
          <a:p>
            <a:r>
              <a:rPr lang="en-US" i="1" dirty="0">
                <a:solidFill>
                  <a:srgbClr val="000000"/>
                </a:solidFill>
              </a:rPr>
              <a:t>U.S. v. Chadwick </a:t>
            </a:r>
            <a:r>
              <a:rPr lang="en-US" dirty="0">
                <a:solidFill>
                  <a:srgbClr val="000000"/>
                </a:solidFill>
              </a:rPr>
              <a:t>(1977)</a:t>
            </a:r>
          </a:p>
          <a:p>
            <a:endParaRPr lang="en-US" sz="3200" dirty="0" smtClean="0">
              <a:solidFill>
                <a:srgbClr val="000000"/>
              </a:solidFill>
            </a:endParaRPr>
          </a:p>
          <a:p>
            <a:pPr lvl="1"/>
            <a:endParaRPr lang="en-US" dirty="0" smtClean="0">
              <a:solidFill>
                <a:srgbClr val="000000"/>
              </a:solidFill>
            </a:endParaRPr>
          </a:p>
        </p:txBody>
      </p:sp>
    </p:spTree>
    <p:extLst>
      <p:ext uri="{BB962C8B-B14F-4D97-AF65-F5344CB8AC3E}">
        <p14:creationId xmlns:p14="http://schemas.microsoft.com/office/powerpoint/2010/main" val="1877342906"/>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Search Incident to Arrest</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3600" dirty="0" smtClean="0">
                <a:solidFill>
                  <a:srgbClr val="000000"/>
                </a:solidFill>
              </a:rPr>
              <a:t>Clothing in </a:t>
            </a:r>
            <a:r>
              <a:rPr lang="en-US" sz="3600" i="1" dirty="0" smtClean="0">
                <a:solidFill>
                  <a:srgbClr val="000000"/>
                </a:solidFill>
              </a:rPr>
              <a:t>Robinson </a:t>
            </a:r>
            <a:r>
              <a:rPr lang="en-US" sz="3600" dirty="0" smtClean="0">
                <a:solidFill>
                  <a:srgbClr val="000000"/>
                </a:solidFill>
              </a:rPr>
              <a:t>and </a:t>
            </a:r>
            <a:r>
              <a:rPr lang="en-US" sz="3600" i="1" dirty="0" smtClean="0">
                <a:solidFill>
                  <a:srgbClr val="000000"/>
                </a:solidFill>
              </a:rPr>
              <a:t>Edwards</a:t>
            </a:r>
            <a:r>
              <a:rPr lang="en-US" sz="3600" dirty="0" smtClean="0">
                <a:solidFill>
                  <a:srgbClr val="000000"/>
                </a:solidFill>
              </a:rPr>
              <a:t> are considered to be part of “arrestee’s person” </a:t>
            </a:r>
          </a:p>
          <a:p>
            <a:endParaRPr lang="en-US" sz="3600" dirty="0" smtClean="0">
              <a:solidFill>
                <a:srgbClr val="000000"/>
              </a:solidFill>
            </a:endParaRPr>
          </a:p>
          <a:p>
            <a:r>
              <a:rPr lang="en-US" sz="3600" dirty="0" smtClean="0">
                <a:solidFill>
                  <a:srgbClr val="000000"/>
                </a:solidFill>
              </a:rPr>
              <a:t>Distinguishably different from the </a:t>
            </a:r>
            <a:r>
              <a:rPr lang="en-US" sz="3600" u="sng" dirty="0" smtClean="0">
                <a:solidFill>
                  <a:srgbClr val="000000"/>
                </a:solidFill>
              </a:rPr>
              <a:t>closed container</a:t>
            </a:r>
            <a:r>
              <a:rPr lang="en-US" sz="3600" dirty="0" smtClean="0">
                <a:solidFill>
                  <a:srgbClr val="000000"/>
                </a:solidFill>
              </a:rPr>
              <a:t> in the “area within immediate control of arrestee” as in </a:t>
            </a:r>
            <a:r>
              <a:rPr lang="en-US" sz="3600" i="1" dirty="0" smtClean="0">
                <a:solidFill>
                  <a:srgbClr val="000000"/>
                </a:solidFill>
              </a:rPr>
              <a:t>Chadwick</a:t>
            </a:r>
            <a:endParaRPr lang="en-US" sz="3600" dirty="0" smtClean="0">
              <a:solidFill>
                <a:srgbClr val="000000"/>
              </a:solidFill>
            </a:endParaRPr>
          </a:p>
        </p:txBody>
      </p:sp>
    </p:spTree>
    <p:extLst>
      <p:ext uri="{BB962C8B-B14F-4D97-AF65-F5344CB8AC3E}">
        <p14:creationId xmlns:p14="http://schemas.microsoft.com/office/powerpoint/2010/main" val="7360696"/>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Search Incident to Arrest</a:t>
            </a:r>
            <a:endParaRPr lang="en-US" b="1" dirty="0">
              <a:solidFill>
                <a:srgbClr val="000000"/>
              </a:solidFill>
            </a:endParaRPr>
          </a:p>
        </p:txBody>
      </p:sp>
      <p:sp>
        <p:nvSpPr>
          <p:cNvPr id="3" name="Content Placeholder 2"/>
          <p:cNvSpPr>
            <a:spLocks noGrp="1"/>
          </p:cNvSpPr>
          <p:nvPr>
            <p:ph idx="1"/>
          </p:nvPr>
        </p:nvSpPr>
        <p:spPr/>
        <p:txBody>
          <a:bodyPr>
            <a:normAutofit fontScale="92500" lnSpcReduction="20000"/>
          </a:bodyPr>
          <a:lstStyle/>
          <a:p>
            <a:r>
              <a:rPr lang="en-US" sz="3200" i="1" dirty="0" smtClean="0">
                <a:solidFill>
                  <a:srgbClr val="000000"/>
                </a:solidFill>
              </a:rPr>
              <a:t>New York </a:t>
            </a:r>
            <a:r>
              <a:rPr lang="en-US" sz="3200" i="1" dirty="0" err="1" smtClean="0">
                <a:solidFill>
                  <a:srgbClr val="000000"/>
                </a:solidFill>
              </a:rPr>
              <a:t>v</a:t>
            </a:r>
            <a:r>
              <a:rPr lang="en-US" sz="3200" i="1" dirty="0" smtClean="0">
                <a:solidFill>
                  <a:srgbClr val="000000"/>
                </a:solidFill>
              </a:rPr>
              <a:t>. Belton</a:t>
            </a:r>
            <a:r>
              <a:rPr lang="en-US" sz="3200" dirty="0" smtClean="0">
                <a:solidFill>
                  <a:srgbClr val="000000"/>
                </a:solidFill>
              </a:rPr>
              <a:t> (1981)</a:t>
            </a:r>
          </a:p>
          <a:p>
            <a:pPr lvl="1"/>
            <a:r>
              <a:rPr lang="en-US" sz="2800" dirty="0" smtClean="0">
                <a:solidFill>
                  <a:srgbClr val="000000"/>
                </a:solidFill>
              </a:rPr>
              <a:t>“</a:t>
            </a:r>
            <a:r>
              <a:rPr lang="en-US" sz="2800" b="1" dirty="0" smtClean="0">
                <a:solidFill>
                  <a:srgbClr val="000000"/>
                </a:solidFill>
              </a:rPr>
              <a:t>Area within immediate control of arrestee</a:t>
            </a:r>
            <a:r>
              <a:rPr lang="en-US" sz="2800" dirty="0" smtClean="0">
                <a:solidFill>
                  <a:srgbClr val="000000"/>
                </a:solidFill>
              </a:rPr>
              <a:t>” can be searched incident to arrest, including passenger compartments</a:t>
            </a:r>
          </a:p>
          <a:p>
            <a:pPr lvl="1"/>
            <a:endParaRPr lang="en-US" sz="2800" dirty="0" smtClean="0">
              <a:solidFill>
                <a:srgbClr val="000000"/>
              </a:solidFill>
            </a:endParaRPr>
          </a:p>
          <a:p>
            <a:pPr lvl="1"/>
            <a:r>
              <a:rPr lang="en-US" sz="2800" dirty="0" smtClean="0">
                <a:solidFill>
                  <a:srgbClr val="000000"/>
                </a:solidFill>
              </a:rPr>
              <a:t>This includes “</a:t>
            </a:r>
            <a:r>
              <a:rPr lang="en-US" sz="2800" b="1" dirty="0" smtClean="0">
                <a:solidFill>
                  <a:srgbClr val="000000"/>
                </a:solidFill>
              </a:rPr>
              <a:t>containers</a:t>
            </a:r>
            <a:r>
              <a:rPr lang="en-US" sz="2800" dirty="0" smtClean="0">
                <a:solidFill>
                  <a:srgbClr val="000000"/>
                </a:solidFill>
              </a:rPr>
              <a:t>” in the passenger compartments within reach regardless of whether it could actually hold a weapon or evidence of crime under investigation</a:t>
            </a:r>
          </a:p>
          <a:p>
            <a:pPr lvl="1"/>
            <a:endParaRPr lang="en-US" sz="2800" dirty="0" smtClean="0">
              <a:solidFill>
                <a:srgbClr val="000000"/>
              </a:solidFill>
            </a:endParaRPr>
          </a:p>
          <a:p>
            <a:pPr lvl="1"/>
            <a:r>
              <a:rPr lang="en-US" sz="2800" dirty="0" smtClean="0">
                <a:solidFill>
                  <a:srgbClr val="000000"/>
                </a:solidFill>
              </a:rPr>
              <a:t>“</a:t>
            </a:r>
            <a:r>
              <a:rPr lang="en-US" sz="2800" b="1" dirty="0" smtClean="0">
                <a:solidFill>
                  <a:srgbClr val="000000"/>
                </a:solidFill>
              </a:rPr>
              <a:t>Container” is any object capable of holding another object</a:t>
            </a:r>
          </a:p>
          <a:p>
            <a:pPr lvl="1"/>
            <a:endParaRPr lang="en-US" sz="2800" dirty="0" smtClean="0">
              <a:solidFill>
                <a:srgbClr val="000000"/>
              </a:solidFill>
            </a:endParaRPr>
          </a:p>
        </p:txBody>
      </p:sp>
    </p:spTree>
    <p:extLst>
      <p:ext uri="{BB962C8B-B14F-4D97-AF65-F5344CB8AC3E}">
        <p14:creationId xmlns:p14="http://schemas.microsoft.com/office/powerpoint/2010/main" val="1591793281"/>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Search Incident to Arrest</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3600" i="1" dirty="0" smtClean="0">
                <a:solidFill>
                  <a:srgbClr val="000000"/>
                </a:solidFill>
              </a:rPr>
              <a:t>Arizona </a:t>
            </a:r>
            <a:r>
              <a:rPr lang="en-US" sz="3600" i="1" dirty="0" err="1" smtClean="0">
                <a:solidFill>
                  <a:srgbClr val="000000"/>
                </a:solidFill>
              </a:rPr>
              <a:t>v</a:t>
            </a:r>
            <a:r>
              <a:rPr lang="en-US" sz="3600" i="1" dirty="0" smtClean="0">
                <a:solidFill>
                  <a:srgbClr val="000000"/>
                </a:solidFill>
              </a:rPr>
              <a:t>. Gant </a:t>
            </a:r>
            <a:r>
              <a:rPr lang="en-US" sz="3600" dirty="0" smtClean="0">
                <a:solidFill>
                  <a:srgbClr val="000000"/>
                </a:solidFill>
              </a:rPr>
              <a:t>(2009)</a:t>
            </a:r>
            <a:endParaRPr lang="en-US" sz="3600" i="1" dirty="0" smtClean="0">
              <a:solidFill>
                <a:srgbClr val="000000"/>
              </a:solidFill>
            </a:endParaRPr>
          </a:p>
          <a:p>
            <a:r>
              <a:rPr lang="en-US" sz="3600" dirty="0" smtClean="0">
                <a:solidFill>
                  <a:srgbClr val="000000"/>
                </a:solidFill>
              </a:rPr>
              <a:t>Limited </a:t>
            </a:r>
            <a:r>
              <a:rPr lang="en-US" sz="3600" i="1" dirty="0" smtClean="0">
                <a:solidFill>
                  <a:srgbClr val="000000"/>
                </a:solidFill>
              </a:rPr>
              <a:t>Belton</a:t>
            </a:r>
          </a:p>
          <a:p>
            <a:pPr lvl="1"/>
            <a:r>
              <a:rPr lang="en-US" sz="3200" dirty="0" smtClean="0">
                <a:solidFill>
                  <a:srgbClr val="000000"/>
                </a:solidFill>
              </a:rPr>
              <a:t>Search of a car incident to arrest unauthorized “</a:t>
            </a:r>
            <a:r>
              <a:rPr lang="en-US" sz="3200" b="1" dirty="0" smtClean="0">
                <a:solidFill>
                  <a:srgbClr val="000000"/>
                </a:solidFill>
              </a:rPr>
              <a:t>after the arrestee </a:t>
            </a:r>
            <a:r>
              <a:rPr lang="en-US" sz="3200" dirty="0" smtClean="0">
                <a:solidFill>
                  <a:srgbClr val="000000"/>
                </a:solidFill>
              </a:rPr>
              <a:t>has been </a:t>
            </a:r>
            <a:r>
              <a:rPr lang="en-US" sz="3200" u="sng" dirty="0" smtClean="0">
                <a:solidFill>
                  <a:srgbClr val="000000"/>
                </a:solidFill>
              </a:rPr>
              <a:t>secured </a:t>
            </a:r>
            <a:r>
              <a:rPr lang="en-US" sz="3200" dirty="0" smtClean="0">
                <a:solidFill>
                  <a:srgbClr val="000000"/>
                </a:solidFill>
              </a:rPr>
              <a:t>and </a:t>
            </a:r>
            <a:r>
              <a:rPr lang="en-US" sz="3200" u="sng" dirty="0" smtClean="0">
                <a:solidFill>
                  <a:srgbClr val="000000"/>
                </a:solidFill>
              </a:rPr>
              <a:t>cannot access the interior of the vehicle</a:t>
            </a:r>
            <a:r>
              <a:rPr lang="en-US" sz="3200" dirty="0" smtClean="0">
                <a:solidFill>
                  <a:srgbClr val="000000"/>
                </a:solidFill>
              </a:rPr>
              <a:t>”</a:t>
            </a:r>
          </a:p>
          <a:p>
            <a:endParaRPr lang="en-US" i="1" dirty="0" smtClean="0">
              <a:solidFill>
                <a:srgbClr val="000000"/>
              </a:solidFill>
            </a:endParaRPr>
          </a:p>
        </p:txBody>
      </p:sp>
    </p:spTree>
    <p:extLst>
      <p:ext uri="{BB962C8B-B14F-4D97-AF65-F5344CB8AC3E}">
        <p14:creationId xmlns:p14="http://schemas.microsoft.com/office/powerpoint/2010/main" val="3137157632"/>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Attacking Cell Phone Searches</a:t>
            </a:r>
            <a:endParaRPr lang="en-US" b="1" dirty="0">
              <a:solidFill>
                <a:srgbClr val="FF0000"/>
              </a:solidFill>
            </a:endParaRPr>
          </a:p>
        </p:txBody>
      </p:sp>
      <p:pic>
        <p:nvPicPr>
          <p:cNvPr id="4" name="Content Placeholder 3" descr="foto-locked-down-iphone.jpg"/>
          <p:cNvPicPr>
            <a:picLocks noGrp="1" noChangeAspect="1"/>
          </p:cNvPicPr>
          <p:nvPr>
            <p:ph idx="1"/>
          </p:nvPr>
        </p:nvPicPr>
        <p:blipFill>
          <a:blip r:embed="rId2" cstate="print">
            <a:extLst>
              <a:ext uri="{28A0092B-C50C-407E-A947-70E740481C1C}">
                <a14:useLocalDpi xmlns:a14="http://schemas.microsoft.com/office/drawing/2010/main" val="0"/>
              </a:ext>
            </a:extLst>
          </a:blip>
          <a:srcRect l="-40915" r="-40915"/>
          <a:stretch>
            <a:fillRect/>
          </a:stretch>
        </p:blipFill>
        <p:spPr>
          <a:prstGeom prst="rect">
            <a:avLst/>
          </a:prstGeom>
        </p:spPr>
      </p:pic>
    </p:spTree>
    <p:extLst>
      <p:ext uri="{BB962C8B-B14F-4D97-AF65-F5344CB8AC3E}">
        <p14:creationId xmlns:p14="http://schemas.microsoft.com/office/powerpoint/2010/main" val="252083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656836"/>
            <a:ext cx="6172200" cy="1143000"/>
          </a:xfrm>
        </p:spPr>
        <p:txBody>
          <a:bodyPr>
            <a:normAutofit fontScale="90000"/>
          </a:bodyPr>
          <a:lstStyle/>
          <a:p>
            <a:r>
              <a:rPr lang="en-US" b="1" i="1" dirty="0">
                <a:solidFill>
                  <a:srgbClr val="000000"/>
                </a:solidFill>
              </a:rPr>
              <a:t>United States v. </a:t>
            </a:r>
            <a:r>
              <a:rPr lang="en-US" b="1" i="1" dirty="0" err="1" smtClean="0">
                <a:solidFill>
                  <a:srgbClr val="000000"/>
                </a:solidFill>
              </a:rPr>
              <a:t>Wurie</a:t>
            </a:r>
            <a:r>
              <a:rPr lang="en-US" b="1" i="1" dirty="0" smtClean="0">
                <a:solidFill>
                  <a:srgbClr val="000000"/>
                </a:solidFill>
              </a:rPr>
              <a:t/>
            </a:r>
            <a:br>
              <a:rPr lang="en-US" b="1" i="1" dirty="0" smtClean="0">
                <a:solidFill>
                  <a:srgbClr val="000000"/>
                </a:solidFill>
              </a:rPr>
            </a:br>
            <a:r>
              <a:rPr lang="en-US" b="1" i="1" dirty="0" smtClean="0">
                <a:solidFill>
                  <a:srgbClr val="000000"/>
                </a:solidFill>
              </a:rPr>
              <a:t>Riley </a:t>
            </a:r>
            <a:r>
              <a:rPr lang="en-US" b="1" i="1" dirty="0">
                <a:solidFill>
                  <a:srgbClr val="000000"/>
                </a:solidFill>
              </a:rPr>
              <a:t>v. </a:t>
            </a:r>
            <a:r>
              <a:rPr lang="en-US" b="1" i="1" dirty="0" smtClean="0">
                <a:solidFill>
                  <a:srgbClr val="000000"/>
                </a:solidFill>
              </a:rPr>
              <a:t>California</a:t>
            </a:r>
            <a:br>
              <a:rPr lang="en-US" b="1" i="1" dirty="0" smtClean="0">
                <a:solidFill>
                  <a:srgbClr val="000000"/>
                </a:solidFill>
              </a:rPr>
            </a:br>
            <a:r>
              <a:rPr lang="en-US" dirty="0">
                <a:solidFill>
                  <a:srgbClr val="000000"/>
                </a:solidFill>
              </a:rPr>
              <a:t>134 S. Ct. </a:t>
            </a:r>
            <a:r>
              <a:rPr lang="en-US" dirty="0" smtClean="0">
                <a:solidFill>
                  <a:srgbClr val="000000"/>
                </a:solidFill>
              </a:rPr>
              <a:t>2473 (2014)</a:t>
            </a:r>
            <a:endParaRPr lang="en-US" dirty="0">
              <a:solidFill>
                <a:srgbClr val="000000"/>
              </a:solidFill>
            </a:endParaRPr>
          </a:p>
        </p:txBody>
      </p:sp>
      <p:sp>
        <p:nvSpPr>
          <p:cNvPr id="3" name="Content Placeholder 2"/>
          <p:cNvSpPr>
            <a:spLocks noGrp="1"/>
          </p:cNvSpPr>
          <p:nvPr>
            <p:ph idx="1"/>
          </p:nvPr>
        </p:nvSpPr>
        <p:spPr>
          <a:xfrm>
            <a:off x="671119" y="2537239"/>
            <a:ext cx="7815958" cy="4525963"/>
          </a:xfrm>
        </p:spPr>
        <p:txBody>
          <a:bodyPr>
            <a:normAutofit/>
          </a:bodyPr>
          <a:lstStyle/>
          <a:p>
            <a:r>
              <a:rPr lang="en-US" sz="3200" dirty="0">
                <a:solidFill>
                  <a:srgbClr val="000000"/>
                </a:solidFill>
              </a:rPr>
              <a:t>Supreme Court </a:t>
            </a:r>
            <a:r>
              <a:rPr lang="en-US" sz="3200" u="sng" dirty="0">
                <a:solidFill>
                  <a:srgbClr val="000000"/>
                </a:solidFill>
              </a:rPr>
              <a:t>unanimously</a:t>
            </a:r>
            <a:r>
              <a:rPr lang="en-US" sz="3200" dirty="0">
                <a:solidFill>
                  <a:srgbClr val="000000"/>
                </a:solidFill>
              </a:rPr>
              <a:t> ruled that the </a:t>
            </a:r>
            <a:r>
              <a:rPr lang="en-US" sz="3200" b="1" u="sng" dirty="0">
                <a:solidFill>
                  <a:srgbClr val="000000"/>
                </a:solidFill>
              </a:rPr>
              <a:t>search incident </a:t>
            </a:r>
            <a:r>
              <a:rPr lang="en-US" sz="3200" b="1" dirty="0">
                <a:solidFill>
                  <a:srgbClr val="000000"/>
                </a:solidFill>
              </a:rPr>
              <a:t>to arrest </a:t>
            </a:r>
            <a:r>
              <a:rPr lang="en-US" sz="3200" b="1" i="1" dirty="0">
                <a:solidFill>
                  <a:srgbClr val="000000"/>
                </a:solidFill>
              </a:rPr>
              <a:t>exception</a:t>
            </a:r>
            <a:r>
              <a:rPr lang="en-US" sz="3200" b="1" dirty="0">
                <a:solidFill>
                  <a:srgbClr val="000000"/>
                </a:solidFill>
              </a:rPr>
              <a:t> does </a:t>
            </a:r>
            <a:r>
              <a:rPr lang="en-US" sz="3200" b="1" dirty="0" smtClean="0">
                <a:solidFill>
                  <a:srgbClr val="000000"/>
                </a:solidFill>
              </a:rPr>
              <a:t>NOT </a:t>
            </a:r>
            <a:r>
              <a:rPr lang="en-US" sz="3200" b="1" u="sng" dirty="0" smtClean="0">
                <a:solidFill>
                  <a:srgbClr val="000000"/>
                </a:solidFill>
              </a:rPr>
              <a:t>extend </a:t>
            </a:r>
            <a:r>
              <a:rPr lang="en-US" sz="3200" b="1" u="sng" dirty="0">
                <a:solidFill>
                  <a:srgbClr val="000000"/>
                </a:solidFill>
              </a:rPr>
              <a:t>to a cell phone </a:t>
            </a:r>
            <a:r>
              <a:rPr lang="en-US" sz="3200" dirty="0">
                <a:solidFill>
                  <a:srgbClr val="000000"/>
                </a:solidFill>
              </a:rPr>
              <a:t>and that police need to get a search warrant in order to search an arrestee's phone after </a:t>
            </a:r>
            <a:r>
              <a:rPr lang="en-US" sz="3200" dirty="0" smtClean="0">
                <a:solidFill>
                  <a:srgbClr val="000000"/>
                </a:solidFill>
              </a:rPr>
              <a:t>arrest</a:t>
            </a:r>
          </a:p>
        </p:txBody>
      </p:sp>
    </p:spTree>
    <p:extLst>
      <p:ext uri="{BB962C8B-B14F-4D97-AF65-F5344CB8AC3E}">
        <p14:creationId xmlns:p14="http://schemas.microsoft.com/office/powerpoint/2010/main" val="1063189554"/>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0000"/>
                </a:solidFill>
              </a:rPr>
              <a:t>Riley and </a:t>
            </a:r>
            <a:r>
              <a:rPr lang="en-US" b="1" i="1" dirty="0" err="1">
                <a:solidFill>
                  <a:srgbClr val="000000"/>
                </a:solidFill>
              </a:rPr>
              <a:t>Wurie</a:t>
            </a:r>
            <a:endParaRPr lang="en-US" dirty="0">
              <a:solidFill>
                <a:srgbClr val="000000"/>
              </a:solidFill>
            </a:endParaRPr>
          </a:p>
        </p:txBody>
      </p:sp>
      <p:sp>
        <p:nvSpPr>
          <p:cNvPr id="3" name="Content Placeholder 2"/>
          <p:cNvSpPr>
            <a:spLocks noGrp="1"/>
          </p:cNvSpPr>
          <p:nvPr>
            <p:ph idx="1"/>
          </p:nvPr>
        </p:nvSpPr>
        <p:spPr/>
        <p:txBody>
          <a:bodyPr>
            <a:normAutofit/>
          </a:bodyPr>
          <a:lstStyle/>
          <a:p>
            <a:r>
              <a:rPr lang="en-US" sz="3200" dirty="0" smtClean="0">
                <a:solidFill>
                  <a:srgbClr val="000000"/>
                </a:solidFill>
              </a:rPr>
              <a:t>In </a:t>
            </a:r>
            <a:r>
              <a:rPr lang="en-US" sz="3200" i="1" dirty="0" err="1" smtClean="0">
                <a:solidFill>
                  <a:srgbClr val="000000"/>
                </a:solidFill>
              </a:rPr>
              <a:t>Wurie</a:t>
            </a:r>
            <a:r>
              <a:rPr lang="en-US" sz="3200" i="1" dirty="0" smtClean="0">
                <a:solidFill>
                  <a:srgbClr val="000000"/>
                </a:solidFill>
              </a:rPr>
              <a:t>, </a:t>
            </a:r>
            <a:r>
              <a:rPr lang="en-US" sz="3200" dirty="0" smtClean="0">
                <a:solidFill>
                  <a:srgbClr val="000000"/>
                </a:solidFill>
              </a:rPr>
              <a:t>the </a:t>
            </a:r>
            <a:r>
              <a:rPr lang="en-US" sz="3200" u="sng" dirty="0">
                <a:solidFill>
                  <a:srgbClr val="000000"/>
                </a:solidFill>
              </a:rPr>
              <a:t>United States appealed </a:t>
            </a:r>
            <a:r>
              <a:rPr lang="en-US" sz="3200" dirty="0">
                <a:solidFill>
                  <a:srgbClr val="000000"/>
                </a:solidFill>
              </a:rPr>
              <a:t>the judgment of the </a:t>
            </a:r>
            <a:r>
              <a:rPr lang="en-US" sz="3200" dirty="0" smtClean="0">
                <a:solidFill>
                  <a:srgbClr val="000000"/>
                </a:solidFill>
              </a:rPr>
              <a:t>First </a:t>
            </a:r>
            <a:r>
              <a:rPr lang="en-US" sz="3200" dirty="0">
                <a:solidFill>
                  <a:srgbClr val="000000"/>
                </a:solidFill>
              </a:rPr>
              <a:t>Circuit which suppressed evidence from the cell phone of </a:t>
            </a:r>
            <a:r>
              <a:rPr lang="en-US" sz="3200" dirty="0" smtClean="0">
                <a:solidFill>
                  <a:srgbClr val="000000"/>
                </a:solidFill>
              </a:rPr>
              <a:t>the defendant</a:t>
            </a:r>
          </a:p>
          <a:p>
            <a:endParaRPr lang="en-US" sz="3200" dirty="0">
              <a:solidFill>
                <a:srgbClr val="000000"/>
              </a:solidFill>
            </a:endParaRPr>
          </a:p>
          <a:p>
            <a:r>
              <a:rPr lang="en-US" sz="3200" dirty="0" smtClean="0">
                <a:solidFill>
                  <a:srgbClr val="000000"/>
                </a:solidFill>
              </a:rPr>
              <a:t>In </a:t>
            </a:r>
            <a:r>
              <a:rPr lang="en-US" sz="3200" i="1" dirty="0" smtClean="0">
                <a:solidFill>
                  <a:srgbClr val="000000"/>
                </a:solidFill>
              </a:rPr>
              <a:t>Riley</a:t>
            </a:r>
            <a:r>
              <a:rPr lang="en-US" sz="3200" dirty="0" smtClean="0">
                <a:solidFill>
                  <a:srgbClr val="000000"/>
                </a:solidFill>
              </a:rPr>
              <a:t>,  the </a:t>
            </a:r>
            <a:r>
              <a:rPr lang="en-US" sz="3200" u="sng" dirty="0">
                <a:solidFill>
                  <a:srgbClr val="000000"/>
                </a:solidFill>
              </a:rPr>
              <a:t>defendant appealed </a:t>
            </a:r>
            <a:r>
              <a:rPr lang="en-US" sz="3200" dirty="0">
                <a:solidFill>
                  <a:srgbClr val="000000"/>
                </a:solidFill>
              </a:rPr>
              <a:t>the judgment of the California Court of </a:t>
            </a:r>
            <a:r>
              <a:rPr lang="en-US" sz="3200" dirty="0" smtClean="0">
                <a:solidFill>
                  <a:srgbClr val="000000"/>
                </a:solidFill>
              </a:rPr>
              <a:t>Appeals </a:t>
            </a:r>
            <a:r>
              <a:rPr lang="en-US" sz="3200" dirty="0">
                <a:solidFill>
                  <a:srgbClr val="000000"/>
                </a:solidFill>
              </a:rPr>
              <a:t>which affirmed </a:t>
            </a:r>
            <a:r>
              <a:rPr lang="en-US" sz="3200" dirty="0" smtClean="0">
                <a:solidFill>
                  <a:srgbClr val="000000"/>
                </a:solidFill>
              </a:rPr>
              <a:t>his conviction</a:t>
            </a:r>
            <a:r>
              <a:rPr lang="en-US" sz="3200" dirty="0">
                <a:solidFill>
                  <a:schemeClr val="bg1"/>
                </a:solidFill>
              </a:rPr>
              <a:t>.</a:t>
            </a:r>
          </a:p>
        </p:txBody>
      </p:sp>
    </p:spTree>
    <p:extLst>
      <p:ext uri="{BB962C8B-B14F-4D97-AF65-F5344CB8AC3E}">
        <p14:creationId xmlns:p14="http://schemas.microsoft.com/office/powerpoint/2010/main" val="3076605983"/>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0000"/>
                </a:solidFill>
              </a:rPr>
              <a:t>Riley and </a:t>
            </a:r>
            <a:r>
              <a:rPr lang="en-US" b="1" i="1" dirty="0" err="1" smtClean="0">
                <a:solidFill>
                  <a:srgbClr val="000000"/>
                </a:solidFill>
              </a:rPr>
              <a:t>Wurie</a:t>
            </a:r>
            <a:endParaRPr lang="en-US" b="1" i="1" dirty="0">
              <a:solidFill>
                <a:srgbClr val="000000"/>
              </a:solidFill>
            </a:endParaRPr>
          </a:p>
        </p:txBody>
      </p:sp>
      <p:sp>
        <p:nvSpPr>
          <p:cNvPr id="3" name="Content Placeholder 2"/>
          <p:cNvSpPr>
            <a:spLocks noGrp="1"/>
          </p:cNvSpPr>
          <p:nvPr>
            <p:ph idx="1"/>
          </p:nvPr>
        </p:nvSpPr>
        <p:spPr/>
        <p:txBody>
          <a:bodyPr>
            <a:normAutofit fontScale="85000" lnSpcReduction="10000"/>
          </a:bodyPr>
          <a:lstStyle/>
          <a:p>
            <a:r>
              <a:rPr lang="en-US" dirty="0">
                <a:solidFill>
                  <a:srgbClr val="000000"/>
                </a:solidFill>
              </a:rPr>
              <a:t>In both </a:t>
            </a:r>
            <a:r>
              <a:rPr lang="en-US" dirty="0" smtClean="0">
                <a:solidFill>
                  <a:srgbClr val="000000"/>
                </a:solidFill>
              </a:rPr>
              <a:t>cases</a:t>
            </a:r>
            <a:r>
              <a:rPr lang="en-US" dirty="0">
                <a:solidFill>
                  <a:srgbClr val="000000"/>
                </a:solidFill>
              </a:rPr>
              <a:t>, the contents of the defendants</a:t>
            </a:r>
            <a:r>
              <a:rPr lang="en-US" b="1" dirty="0">
                <a:solidFill>
                  <a:srgbClr val="000000"/>
                </a:solidFill>
              </a:rPr>
              <a:t>' cell phones were searched after </a:t>
            </a:r>
            <a:r>
              <a:rPr lang="en-US" b="1" dirty="0" smtClean="0">
                <a:solidFill>
                  <a:srgbClr val="000000"/>
                </a:solidFill>
              </a:rPr>
              <a:t>they were </a:t>
            </a:r>
            <a:r>
              <a:rPr lang="en-US" b="1" dirty="0">
                <a:solidFill>
                  <a:srgbClr val="000000"/>
                </a:solidFill>
              </a:rPr>
              <a:t>arrested </a:t>
            </a:r>
            <a:r>
              <a:rPr lang="en-US" dirty="0">
                <a:solidFill>
                  <a:srgbClr val="000000"/>
                </a:solidFill>
              </a:rPr>
              <a:t>and evidence obtained from the cell phones was </a:t>
            </a:r>
            <a:r>
              <a:rPr lang="en-US" b="1" dirty="0">
                <a:solidFill>
                  <a:srgbClr val="000000"/>
                </a:solidFill>
              </a:rPr>
              <a:t>used to charge the defendants with additional offenses.</a:t>
            </a:r>
            <a:r>
              <a:rPr lang="en-US" u="sng" dirty="0">
                <a:solidFill>
                  <a:srgbClr val="000000"/>
                </a:solidFill>
              </a:rPr>
              <a:t> </a:t>
            </a:r>
            <a:endParaRPr lang="en-US" u="sng" dirty="0" smtClean="0">
              <a:solidFill>
                <a:srgbClr val="000000"/>
              </a:solidFill>
            </a:endParaRPr>
          </a:p>
          <a:p>
            <a:endParaRPr lang="en-US" u="sng" dirty="0" smtClean="0">
              <a:solidFill>
                <a:srgbClr val="FF0000"/>
              </a:solidFill>
            </a:endParaRPr>
          </a:p>
          <a:p>
            <a:r>
              <a:rPr lang="en-US" dirty="0" smtClean="0">
                <a:solidFill>
                  <a:srgbClr val="000000"/>
                </a:solidFill>
              </a:rPr>
              <a:t>While </a:t>
            </a:r>
            <a:r>
              <a:rPr lang="en-US" dirty="0">
                <a:solidFill>
                  <a:srgbClr val="000000"/>
                </a:solidFill>
              </a:rPr>
              <a:t>the officers </a:t>
            </a:r>
            <a:r>
              <a:rPr lang="en-US" dirty="0"/>
              <a:t>could</a:t>
            </a:r>
            <a:r>
              <a:rPr lang="en-US" dirty="0">
                <a:solidFill>
                  <a:srgbClr val="FF0000"/>
                </a:solidFill>
              </a:rPr>
              <a:t> </a:t>
            </a:r>
            <a:r>
              <a:rPr lang="en-US" b="1" dirty="0">
                <a:solidFill>
                  <a:srgbClr val="000000"/>
                </a:solidFill>
              </a:rPr>
              <a:t>examine the phones' </a:t>
            </a:r>
            <a:r>
              <a:rPr lang="en-US" b="1" u="sng" dirty="0">
                <a:solidFill>
                  <a:srgbClr val="000000"/>
                </a:solidFill>
              </a:rPr>
              <a:t>physical aspects </a:t>
            </a:r>
            <a:r>
              <a:rPr lang="en-US" dirty="0"/>
              <a:t>to </a:t>
            </a:r>
            <a:r>
              <a:rPr lang="en-US" dirty="0">
                <a:solidFill>
                  <a:srgbClr val="000000"/>
                </a:solidFill>
              </a:rPr>
              <a:t>ensure that the phones </a:t>
            </a:r>
            <a:r>
              <a:rPr lang="en-US" b="1" u="sng" dirty="0">
                <a:solidFill>
                  <a:srgbClr val="000000"/>
                </a:solidFill>
              </a:rPr>
              <a:t>would not be used as weapons</a:t>
            </a:r>
            <a:r>
              <a:rPr lang="en-US" b="1" dirty="0">
                <a:solidFill>
                  <a:srgbClr val="000000"/>
                </a:solidFill>
              </a:rPr>
              <a:t>,</a:t>
            </a:r>
            <a:r>
              <a:rPr lang="en-US" dirty="0">
                <a:solidFill>
                  <a:srgbClr val="000000"/>
                </a:solidFill>
              </a:rPr>
              <a:t> </a:t>
            </a:r>
            <a:r>
              <a:rPr lang="en-US" dirty="0" smtClean="0">
                <a:solidFill>
                  <a:srgbClr val="000000"/>
                </a:solidFill>
              </a:rPr>
              <a:t>digital </a:t>
            </a:r>
            <a:r>
              <a:rPr lang="en-US" dirty="0">
                <a:solidFill>
                  <a:srgbClr val="000000"/>
                </a:solidFill>
              </a:rPr>
              <a:t>data stored on the phones could </a:t>
            </a:r>
            <a:r>
              <a:rPr lang="en-US" b="1" dirty="0">
                <a:solidFill>
                  <a:srgbClr val="000000"/>
                </a:solidFill>
              </a:rPr>
              <a:t>not</a:t>
            </a:r>
            <a:r>
              <a:rPr lang="en-US" dirty="0">
                <a:solidFill>
                  <a:srgbClr val="000000"/>
                </a:solidFill>
              </a:rPr>
              <a:t> itself be used as a </a:t>
            </a:r>
            <a:r>
              <a:rPr lang="en-US" u="sng" dirty="0">
                <a:solidFill>
                  <a:srgbClr val="000000"/>
                </a:solidFill>
              </a:rPr>
              <a:t>weapon to harm the arresting officers </a:t>
            </a:r>
            <a:r>
              <a:rPr lang="en-US" dirty="0">
                <a:solidFill>
                  <a:srgbClr val="000000"/>
                </a:solidFill>
              </a:rPr>
              <a:t>or to </a:t>
            </a:r>
            <a:r>
              <a:rPr lang="en-US" u="sng" dirty="0">
                <a:solidFill>
                  <a:srgbClr val="000000"/>
                </a:solidFill>
              </a:rPr>
              <a:t>effectuate the defendants' escape. </a:t>
            </a:r>
            <a:endParaRPr lang="en-US" u="sng" dirty="0" smtClean="0">
              <a:solidFill>
                <a:srgbClr val="000000"/>
              </a:solidFill>
            </a:endParaRPr>
          </a:p>
        </p:txBody>
      </p:sp>
    </p:spTree>
    <p:extLst>
      <p:ext uri="{BB962C8B-B14F-4D97-AF65-F5344CB8AC3E}">
        <p14:creationId xmlns:p14="http://schemas.microsoft.com/office/powerpoint/2010/main" val="1084041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5409</TotalTime>
  <Words>9325</Words>
  <Application>Microsoft Macintosh PowerPoint</Application>
  <PresentationFormat>On-screen Show (4:3)</PresentationFormat>
  <Paragraphs>611</Paragraphs>
  <Slides>158</Slides>
  <Notes>2</Notes>
  <HiddenSlides>0</HiddenSlides>
  <MMClips>0</MMClips>
  <ScaleCrop>false</ScaleCrop>
  <HeadingPairs>
    <vt:vector size="4" baseType="variant">
      <vt:variant>
        <vt:lpstr>Theme</vt:lpstr>
      </vt:variant>
      <vt:variant>
        <vt:i4>1</vt:i4>
      </vt:variant>
      <vt:variant>
        <vt:lpstr>Slide Titles</vt:lpstr>
      </vt:variant>
      <vt:variant>
        <vt:i4>158</vt:i4>
      </vt:variant>
    </vt:vector>
  </HeadingPairs>
  <TitlesOfParts>
    <vt:vector size="159" baseType="lpstr">
      <vt:lpstr>Office Theme</vt:lpstr>
      <vt:lpstr>Suppression Issues – How to Litigate and How to Win</vt:lpstr>
      <vt:lpstr>4th Amend Requires a Warrant</vt:lpstr>
      <vt:lpstr>Attack the  Warrant or the Exception</vt:lpstr>
      <vt:lpstr>Warrant or Exception</vt:lpstr>
      <vt:lpstr>Searches with a Warrant</vt:lpstr>
      <vt:lpstr>Attacking the Affidavit</vt:lpstr>
      <vt:lpstr>Defects in Affidavits</vt:lpstr>
      <vt:lpstr>The Magistrate</vt:lpstr>
      <vt:lpstr>Any County in Texas</vt:lpstr>
      <vt:lpstr>Unsigned Warrant</vt:lpstr>
      <vt:lpstr>Four Corners</vt:lpstr>
      <vt:lpstr>Four Corners</vt:lpstr>
      <vt:lpstr>Four Corners</vt:lpstr>
      <vt:lpstr>Four Corners</vt:lpstr>
      <vt:lpstr>Four Corners</vt:lpstr>
      <vt:lpstr>Hearsay Allowed</vt:lpstr>
      <vt:lpstr>Totality of Circumstances</vt:lpstr>
      <vt:lpstr>Totality of Circumstances</vt:lpstr>
      <vt:lpstr>Totality of Circumstances</vt:lpstr>
      <vt:lpstr>Reviewing Mag’s Determination</vt:lpstr>
      <vt:lpstr>Reviewing Mag’s Determination</vt:lpstr>
      <vt:lpstr>Reviewing Mag’s Determination</vt:lpstr>
      <vt:lpstr>The Motion to Suppress</vt:lpstr>
      <vt:lpstr>The Motion to Suppress</vt:lpstr>
      <vt:lpstr>The Hearing</vt:lpstr>
      <vt:lpstr>The Hearing</vt:lpstr>
      <vt:lpstr>The Hearing</vt:lpstr>
      <vt:lpstr>The Hearing</vt:lpstr>
      <vt:lpstr>Standing</vt:lpstr>
      <vt:lpstr>Common Warrant Problems</vt:lpstr>
      <vt:lpstr>Conclusory Statements</vt:lpstr>
      <vt:lpstr>Conclusory Statments</vt:lpstr>
      <vt:lpstr>Conclusory Statements</vt:lpstr>
      <vt:lpstr>Conclusory Statements</vt:lpstr>
      <vt:lpstr>Informant Info Must be Corroborated</vt:lpstr>
      <vt:lpstr>Informant Info Must be Corroborated</vt:lpstr>
      <vt:lpstr>Informant Info Must be Corroborated</vt:lpstr>
      <vt:lpstr>Informant Info Must be Corroborated</vt:lpstr>
      <vt:lpstr>Stale Information</vt:lpstr>
      <vt:lpstr>Place to be Searched</vt:lpstr>
      <vt:lpstr>Attacking Warrantless Searches</vt:lpstr>
      <vt:lpstr>Presumption of Unreasonableness </vt:lpstr>
      <vt:lpstr>Exceptions to Warrant Requirement</vt:lpstr>
      <vt:lpstr>Knock and Talk</vt:lpstr>
      <vt:lpstr>Knock and Talk</vt:lpstr>
      <vt:lpstr>Knock and Talk</vt:lpstr>
      <vt:lpstr>Knock and Talk</vt:lpstr>
      <vt:lpstr>Knock and Talk</vt:lpstr>
      <vt:lpstr>PowerPoint Presentation</vt:lpstr>
      <vt:lpstr>Exigent Circumstances  </vt:lpstr>
      <vt:lpstr>Exigent Circumstance</vt:lpstr>
      <vt:lpstr>Exigent Circumstances</vt:lpstr>
      <vt:lpstr>Show of Force</vt:lpstr>
      <vt:lpstr>Show of Force</vt:lpstr>
      <vt:lpstr>Show of Force</vt:lpstr>
      <vt:lpstr>Show of Force</vt:lpstr>
      <vt:lpstr>Show of Force</vt:lpstr>
      <vt:lpstr>Show of Force</vt:lpstr>
      <vt:lpstr>Show of Force</vt:lpstr>
      <vt:lpstr>Show of Force</vt:lpstr>
      <vt:lpstr>Prolonged Detentions</vt:lpstr>
      <vt:lpstr>Prolonged Detentions</vt:lpstr>
      <vt:lpstr>Prolonged Detentions</vt:lpstr>
      <vt:lpstr>Prolonged Detentions</vt:lpstr>
      <vt:lpstr>Prolonged Detentions</vt:lpstr>
      <vt:lpstr>Prolonged Detentions</vt:lpstr>
      <vt:lpstr>Prolonged Detentions</vt:lpstr>
      <vt:lpstr>Prolonged Detentions</vt:lpstr>
      <vt:lpstr>Prolonged Detentions</vt:lpstr>
      <vt:lpstr>Prolonged Detentions</vt:lpstr>
      <vt:lpstr>Prolonged Detentions</vt:lpstr>
      <vt:lpstr>Frisks</vt:lpstr>
      <vt:lpstr>Frisks</vt:lpstr>
      <vt:lpstr>Frisks</vt:lpstr>
      <vt:lpstr>Frisks</vt:lpstr>
      <vt:lpstr>Frisk</vt:lpstr>
      <vt:lpstr>Scope of Frisk</vt:lpstr>
      <vt:lpstr>Scope of Frisk</vt:lpstr>
      <vt:lpstr>Scope of Frisk</vt:lpstr>
      <vt:lpstr>Scope of Frisk</vt:lpstr>
      <vt:lpstr>Scope of Frisk</vt:lpstr>
      <vt:lpstr>Plain Feel Exception</vt:lpstr>
      <vt:lpstr>Plain Feel Exception</vt:lpstr>
      <vt:lpstr>Plain Feel Exception</vt:lpstr>
      <vt:lpstr>Arrests not Supported by Reasonable Suspicion</vt:lpstr>
      <vt:lpstr>Investigative Detention NOT supported by Reasonable Suspicion </vt:lpstr>
      <vt:lpstr>Investigative Detention NOT supported by Reasonable Suspicion</vt:lpstr>
      <vt:lpstr>Search Incident to Arrest</vt:lpstr>
      <vt:lpstr>Search Incident to Arrest</vt:lpstr>
      <vt:lpstr>Search Incident to Arrest</vt:lpstr>
      <vt:lpstr>Search Incident to Arrest</vt:lpstr>
      <vt:lpstr>Search Incident to Arrest</vt:lpstr>
      <vt:lpstr>Search Incident to Arrest</vt:lpstr>
      <vt:lpstr>Search Incident to Arrest</vt:lpstr>
      <vt:lpstr>Search Incident to Arrest</vt:lpstr>
      <vt:lpstr>Attacking Cell Phone Searches</vt:lpstr>
      <vt:lpstr>United States v. Wurie Riley v. California 134 S. Ct. 2473 (2014)</vt:lpstr>
      <vt:lpstr>Riley and Wurie</vt:lpstr>
      <vt:lpstr>Riley and Wurie</vt:lpstr>
      <vt:lpstr>Riley and Wurie</vt:lpstr>
      <vt:lpstr>State v. Granville,  423 S.W.3d 399 (Tex Crim App 2014)</vt:lpstr>
      <vt:lpstr>State v. Granville</vt:lpstr>
      <vt:lpstr>State v. Granville</vt:lpstr>
      <vt:lpstr>State v. Granville</vt:lpstr>
      <vt:lpstr>PowerPoint Presentation</vt:lpstr>
      <vt:lpstr>Other Electronic Devices </vt:lpstr>
      <vt:lpstr>Electronic Tracking</vt:lpstr>
      <vt:lpstr>U.S. v. Jones,  132 S.Ct. 645 (2012)</vt:lpstr>
      <vt:lpstr>U.S. v. Jones,  132 S.Ct. 645 (2012)</vt:lpstr>
      <vt:lpstr>Electronic Tracking Post-Jones</vt:lpstr>
      <vt:lpstr>State v. Jackson, 464 S.W.3d 724, (Tex. Crim. App. 2015)</vt:lpstr>
      <vt:lpstr>State v. Jackson, 464 S.W.3d 724, (Tex. Crim. App. 2015)</vt:lpstr>
      <vt:lpstr>State v. Jackson, 464 S.W.3d 724, (Tex. Crim. App. 2015)</vt:lpstr>
      <vt:lpstr>State v. Jackson, 464 S.W.3d 724, (Tex. Crim. App. 2015)</vt:lpstr>
      <vt:lpstr>New Traffic Stop Cases</vt:lpstr>
      <vt:lpstr>Get out of the left lane!!!</vt:lpstr>
      <vt:lpstr>Jaganathan v. State, 479 S.W.3d 244, (Tex. Crim. App. 2015)</vt:lpstr>
      <vt:lpstr>Jaganathan v. State, 479 S.W.3d 244, (Tex. Crim. App. 2015) </vt:lpstr>
      <vt:lpstr>Jaganathan v. State, 479 S.W.3d 244, (Tex. Crim. App. 2015)</vt:lpstr>
      <vt:lpstr>United States v. Alvarado-Zarza,  782 F.3d 246 (5th Cir. 2015)</vt:lpstr>
      <vt:lpstr>United States v. Alvarado-Zarza,  782 F.3d 246 (5th Cir. 2015)  </vt:lpstr>
      <vt:lpstr>United States v. Alvarado-Zarza,  782 F.3d 246 (5th Cir. 2015)  </vt:lpstr>
      <vt:lpstr>Attaching K-9 Searches</vt:lpstr>
      <vt:lpstr>Areas to Sniff out Success</vt:lpstr>
      <vt:lpstr>Narcotics Detection Team</vt:lpstr>
      <vt:lpstr>In General, a Sniff is not a Search</vt:lpstr>
      <vt:lpstr>U.S. v. Place, 462 U.S. 696 (1983)</vt:lpstr>
      <vt:lpstr>U.S. v. Place, 462 U.S. 696 (1983)</vt:lpstr>
      <vt:lpstr>U.S. v. Place, 462 U.S. 696 (1983)</vt:lpstr>
      <vt:lpstr>Illinois v. Caballes, 543 U.S. 405 (2005)</vt:lpstr>
      <vt:lpstr>Caballes Sniff </vt:lpstr>
      <vt:lpstr>United States v. Rodriguez 135 S. Ct. 1609 (2015)</vt:lpstr>
      <vt:lpstr>Searching Homes that  smell like Weed</vt:lpstr>
      <vt:lpstr>Florida v. Jardines,  569 U.S. 1 (2013)</vt:lpstr>
      <vt:lpstr>State v. Rendon, 477 S.W.3d 805 (Tex. Crim. App. 2015)</vt:lpstr>
      <vt:lpstr> State v. Cuong Phu Le, 463 S.W.3d 872, (Tex. Crim. App. 2015) </vt:lpstr>
      <vt:lpstr> State v. Cuong Phu Le, 463 S.W.3d 872, (Tex. Crim. App. 2015) </vt:lpstr>
      <vt:lpstr> State v. Cuong Phu Le, 463 S.W.3d 872, (Tex. Crim. App. 2015) </vt:lpstr>
      <vt:lpstr>358 Plants Found Inside</vt:lpstr>
      <vt:lpstr> State v. Cuong Phu Le, 463 S.W.3d 872, (Tex. Crim. App. 2015) </vt:lpstr>
      <vt:lpstr>Florida v. Harris,  568 US.___ (2013) </vt:lpstr>
      <vt:lpstr>Florida v. Harris,  568 US.___ (2013) </vt:lpstr>
      <vt:lpstr>Florida v. Harris,  568 US.___ (2013) </vt:lpstr>
      <vt:lpstr>Trained Narcotics Detection K-9 Team</vt:lpstr>
      <vt:lpstr>Trained Narcotics Detection K-9 Team</vt:lpstr>
      <vt:lpstr>Trained Narcotics Detection K-9 Team</vt:lpstr>
      <vt:lpstr>Trained Narcotics Detection K-9 Team</vt:lpstr>
      <vt:lpstr>Discovery of K-9 Training and Certification Materials</vt:lpstr>
      <vt:lpstr>Sniff Around the Exterior of Vehicle  </vt:lpstr>
      <vt:lpstr>Rodriguez and Caballes Did Not Challenge the Alert</vt:lpstr>
      <vt:lpstr>Caballes Did Not Challenge the Alert</vt:lpstr>
      <vt:lpstr>Persons</vt:lpstr>
      <vt:lpstr>Persons</vt:lpstr>
      <vt:lpstr>Border Exception to 4th Amendment</vt:lpstr>
      <vt:lpstr>The Focus of the  Motion to Suppress</vt:lpstr>
      <vt:lpstr>Was it a legitimate “Alert”?</vt:lpstr>
      <vt:lpstr>Reasons for different types Alerts</vt:lpstr>
      <vt:lpstr>THE END</vt:lpstr>
    </vt:vector>
  </TitlesOfParts>
  <Company>Goldstein Goldstein and Hilley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Suppression Issues – How to Litigate and How to Win</dc:title>
  <dc:creator>Don Flanary</dc:creator>
  <cp:lastModifiedBy>Don Flanary</cp:lastModifiedBy>
  <cp:revision>53</cp:revision>
  <dcterms:created xsi:type="dcterms:W3CDTF">2016-04-07T15:39:31Z</dcterms:created>
  <dcterms:modified xsi:type="dcterms:W3CDTF">2016-07-14T16:10:57Z</dcterms:modified>
</cp:coreProperties>
</file>