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2"/>
  </p:notesMasterIdLst>
  <p:sldIdLst>
    <p:sldId id="256" r:id="rId2"/>
    <p:sldId id="584" r:id="rId3"/>
    <p:sldId id="586" r:id="rId4"/>
    <p:sldId id="588" r:id="rId5"/>
    <p:sldId id="587"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89"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49" r:id="rId42"/>
    <p:sldId id="259" r:id="rId43"/>
    <p:sldId id="548" r:id="rId44"/>
    <p:sldId id="598" r:id="rId45"/>
    <p:sldId id="599" r:id="rId46"/>
    <p:sldId id="628" r:id="rId47"/>
    <p:sldId id="600" r:id="rId48"/>
    <p:sldId id="601" r:id="rId49"/>
    <p:sldId id="264" r:id="rId50"/>
    <p:sldId id="265" r:id="rId51"/>
    <p:sldId id="594" r:id="rId52"/>
    <p:sldId id="593" r:id="rId53"/>
    <p:sldId id="592" r:id="rId54"/>
    <p:sldId id="595" r:id="rId55"/>
    <p:sldId id="596" r:id="rId56"/>
    <p:sldId id="591" r:id="rId57"/>
    <p:sldId id="590" r:id="rId58"/>
    <p:sldId id="597" r:id="rId59"/>
    <p:sldId id="602" r:id="rId60"/>
    <p:sldId id="629" r:id="rId61"/>
    <p:sldId id="612" r:id="rId62"/>
    <p:sldId id="603" r:id="rId63"/>
    <p:sldId id="604" r:id="rId64"/>
    <p:sldId id="605" r:id="rId65"/>
    <p:sldId id="606" r:id="rId66"/>
    <p:sldId id="607" r:id="rId67"/>
    <p:sldId id="608" r:id="rId68"/>
    <p:sldId id="609" r:id="rId69"/>
    <p:sldId id="611" r:id="rId70"/>
    <p:sldId id="613" r:id="rId71"/>
    <p:sldId id="616" r:id="rId72"/>
    <p:sldId id="614" r:id="rId73"/>
    <p:sldId id="617" r:id="rId74"/>
    <p:sldId id="618" r:id="rId75"/>
    <p:sldId id="619" r:id="rId76"/>
    <p:sldId id="620" r:id="rId77"/>
    <p:sldId id="621" r:id="rId78"/>
    <p:sldId id="622" r:id="rId79"/>
    <p:sldId id="623" r:id="rId80"/>
    <p:sldId id="624" r:id="rId81"/>
    <p:sldId id="625" r:id="rId82"/>
    <p:sldId id="626" r:id="rId83"/>
    <p:sldId id="437" r:id="rId84"/>
    <p:sldId id="453" r:id="rId85"/>
    <p:sldId id="454" r:id="rId86"/>
    <p:sldId id="455" r:id="rId87"/>
    <p:sldId id="456" r:id="rId88"/>
    <p:sldId id="457" r:id="rId89"/>
    <p:sldId id="458" r:id="rId90"/>
    <p:sldId id="459" r:id="rId91"/>
    <p:sldId id="460" r:id="rId92"/>
    <p:sldId id="461" r:id="rId93"/>
    <p:sldId id="507" r:id="rId94"/>
    <p:sldId id="627" r:id="rId95"/>
    <p:sldId id="504" r:id="rId96"/>
    <p:sldId id="505" r:id="rId97"/>
    <p:sldId id="506" r:id="rId98"/>
    <p:sldId id="508" r:id="rId99"/>
    <p:sldId id="510" r:id="rId100"/>
    <p:sldId id="462" r:id="rId101"/>
    <p:sldId id="463" r:id="rId102"/>
    <p:sldId id="464" r:id="rId103"/>
    <p:sldId id="465" r:id="rId104"/>
    <p:sldId id="466" r:id="rId105"/>
    <p:sldId id="471" r:id="rId106"/>
    <p:sldId id="476" r:id="rId107"/>
    <p:sldId id="477" r:id="rId108"/>
    <p:sldId id="478" r:id="rId109"/>
    <p:sldId id="479" r:id="rId110"/>
    <p:sldId id="485" r:id="rId111"/>
    <p:sldId id="486" r:id="rId112"/>
    <p:sldId id="487" r:id="rId113"/>
    <p:sldId id="488" r:id="rId114"/>
    <p:sldId id="489" r:id="rId115"/>
    <p:sldId id="490" r:id="rId116"/>
    <p:sldId id="491" r:id="rId117"/>
    <p:sldId id="492" r:id="rId118"/>
    <p:sldId id="493" r:id="rId119"/>
    <p:sldId id="496" r:id="rId120"/>
    <p:sldId id="497" r:id="rId121"/>
    <p:sldId id="498" r:id="rId122"/>
    <p:sldId id="499" r:id="rId123"/>
    <p:sldId id="500" r:id="rId124"/>
    <p:sldId id="501" r:id="rId125"/>
    <p:sldId id="413" r:id="rId126"/>
    <p:sldId id="415"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4" r:id="rId146"/>
    <p:sldId id="435" r:id="rId147"/>
    <p:sldId id="436" r:id="rId148"/>
    <p:sldId id="446" r:id="rId149"/>
    <p:sldId id="414" r:id="rId150"/>
    <p:sldId id="547" r:id="rId1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0" autoAdjust="0"/>
    <p:restoredTop sz="94660"/>
  </p:normalViewPr>
  <p:slideViewPr>
    <p:cSldViewPr snapToGrid="0" snapToObjects="1">
      <p:cViewPr varScale="1">
        <p:scale>
          <a:sx n="112" d="100"/>
          <a:sy n="112" d="100"/>
        </p:scale>
        <p:origin x="-1408" y="-9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printerSettings" Target="printerSettings/printerSettings1.bin"/><Relationship Id="rId154" Type="http://schemas.openxmlformats.org/officeDocument/2006/relationships/presProps" Target="presProps.xml"/><Relationship Id="rId155" Type="http://schemas.openxmlformats.org/officeDocument/2006/relationships/viewProps" Target="viewProps.xml"/><Relationship Id="rId156" Type="http://schemas.openxmlformats.org/officeDocument/2006/relationships/theme" Target="theme/theme1.xml"/><Relationship Id="rId15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B9393-FEEC-244C-8B76-A7B340802FCC}" type="datetimeFigureOut">
              <a:rPr lang="en-US" smtClean="0"/>
              <a:t>7/12/16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E42F4-3BBA-1E4A-9206-AB5E24DBF863}" type="slidenum">
              <a:rPr lang="en-US" smtClean="0"/>
              <a:t>‹#›</a:t>
            </a:fld>
            <a:endParaRPr lang="en-US"/>
          </a:p>
        </p:txBody>
      </p:sp>
    </p:spTree>
    <p:extLst>
      <p:ext uri="{BB962C8B-B14F-4D97-AF65-F5344CB8AC3E}">
        <p14:creationId xmlns:p14="http://schemas.microsoft.com/office/powerpoint/2010/main" val="62906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E42F4-3BBA-1E4A-9206-AB5E24DBF863}" type="slidenum">
              <a:rPr lang="en-US" smtClean="0"/>
              <a:t>11</a:t>
            </a:fld>
            <a:endParaRPr lang="en-US"/>
          </a:p>
        </p:txBody>
      </p:sp>
    </p:spTree>
    <p:extLst>
      <p:ext uri="{BB962C8B-B14F-4D97-AF65-F5344CB8AC3E}">
        <p14:creationId xmlns:p14="http://schemas.microsoft.com/office/powerpoint/2010/main" val="242985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249920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40333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101632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0EA66-5F31-4C41-B49F-D2786927CE29}"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49159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0EA66-5F31-4C41-B49F-D2786927CE29}" type="datetimeFigureOut">
              <a:rPr lang="en-US" smtClean="0"/>
              <a:t>7/12/16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281468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0EA66-5F31-4C41-B49F-D2786927CE29}" type="datetimeFigureOut">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101234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0EA66-5F31-4C41-B49F-D2786927CE29}" type="datetimeFigureOut">
              <a:rPr lang="en-US" smtClean="0"/>
              <a:t>7/12/16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13683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0EA66-5F31-4C41-B49F-D2786927CE29}" type="datetimeFigureOut">
              <a:rPr lang="en-US" smtClean="0"/>
              <a:t>7/12/16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5753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0EA66-5F31-4C41-B49F-D2786927CE29}" type="datetimeFigureOut">
              <a:rPr lang="en-US" smtClean="0"/>
              <a:t>7/12/16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99239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0EA66-5F31-4C41-B49F-D2786927CE29}" type="datetimeFigureOut">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8142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0EA66-5F31-4C41-B49F-D2786927CE29}" type="datetimeFigureOut">
              <a:rPr lang="en-US" smtClean="0"/>
              <a:t>7/12/16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39C9B-78FE-E142-B37B-4B01C2B1C79B}" type="slidenum">
              <a:rPr lang="en-US" smtClean="0"/>
              <a:t>‹#›</a:t>
            </a:fld>
            <a:endParaRPr lang="en-US"/>
          </a:p>
        </p:txBody>
      </p:sp>
    </p:spTree>
    <p:extLst>
      <p:ext uri="{BB962C8B-B14F-4D97-AF65-F5344CB8AC3E}">
        <p14:creationId xmlns:p14="http://schemas.microsoft.com/office/powerpoint/2010/main" val="36723027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0EA66-5F31-4C41-B49F-D2786927CE29}" type="datetimeFigureOut">
              <a:rPr lang="en-US" smtClean="0"/>
              <a:t>7/12/16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39C9B-78FE-E142-B37B-4B01C2B1C79B}" type="slidenum">
              <a:rPr lang="en-US" smtClean="0"/>
              <a:t>‹#›</a:t>
            </a:fld>
            <a:endParaRPr lang="en-US"/>
          </a:p>
        </p:txBody>
      </p:sp>
    </p:spTree>
    <p:extLst>
      <p:ext uri="{BB962C8B-B14F-4D97-AF65-F5344CB8AC3E}">
        <p14:creationId xmlns:p14="http://schemas.microsoft.com/office/powerpoint/2010/main" val="204788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2790"/>
            <a:ext cx="7772400" cy="1470025"/>
          </a:xfrm>
        </p:spPr>
        <p:txBody>
          <a:bodyPr/>
          <a:lstStyle/>
          <a:p>
            <a:r>
              <a:rPr lang="en-US" b="1" dirty="0" smtClean="0">
                <a:solidFill>
                  <a:srgbClr val="FF0000"/>
                </a:solidFill>
              </a:rPr>
              <a:t>Suppression Issues – How to Litigate and How to Win</a:t>
            </a:r>
          </a:p>
        </p:txBody>
      </p:sp>
      <p:sp>
        <p:nvSpPr>
          <p:cNvPr id="3" name="Subtitle 2"/>
          <p:cNvSpPr>
            <a:spLocks noGrp="1"/>
          </p:cNvSpPr>
          <p:nvPr>
            <p:ph type="subTitle" idx="1"/>
          </p:nvPr>
        </p:nvSpPr>
        <p:spPr>
          <a:xfrm>
            <a:off x="1371600" y="3886199"/>
            <a:ext cx="6400800" cy="2589067"/>
          </a:xfrm>
        </p:spPr>
        <p:txBody>
          <a:bodyPr>
            <a:normAutofit fontScale="85000" lnSpcReduction="20000"/>
          </a:bodyPr>
          <a:lstStyle/>
          <a:p>
            <a:r>
              <a:rPr lang="en-US" b="1" dirty="0" smtClean="0">
                <a:solidFill>
                  <a:srgbClr val="FF0000"/>
                </a:solidFill>
              </a:rPr>
              <a:t>Presented by Don Flanary</a:t>
            </a:r>
          </a:p>
          <a:p>
            <a:r>
              <a:rPr lang="en-US" b="1" dirty="0" smtClean="0">
                <a:solidFill>
                  <a:srgbClr val="FF0000"/>
                </a:solidFill>
              </a:rPr>
              <a:t>Goldstein Goldstein and Hilley</a:t>
            </a:r>
          </a:p>
          <a:p>
            <a:r>
              <a:rPr lang="en-US" b="1" dirty="0" smtClean="0">
                <a:solidFill>
                  <a:srgbClr val="FF0000"/>
                </a:solidFill>
              </a:rPr>
              <a:t>Upholding Justice One Client at a Time</a:t>
            </a:r>
          </a:p>
          <a:p>
            <a:r>
              <a:rPr lang="en-US" b="1" dirty="0" smtClean="0">
                <a:solidFill>
                  <a:srgbClr val="FF0000"/>
                </a:solidFill>
              </a:rPr>
              <a:t>TCDLA</a:t>
            </a:r>
          </a:p>
          <a:p>
            <a:r>
              <a:rPr lang="en-US" dirty="0" smtClean="0">
                <a:solidFill>
                  <a:srgbClr val="FF0000"/>
                </a:solidFill>
              </a:rPr>
              <a:t>July 13</a:t>
            </a:r>
            <a:r>
              <a:rPr lang="en-US" dirty="0" smtClean="0">
                <a:solidFill>
                  <a:srgbClr val="FF0000"/>
                </a:solidFill>
              </a:rPr>
              <a:t>, </a:t>
            </a:r>
            <a:r>
              <a:rPr lang="en-US" dirty="0" smtClean="0">
                <a:solidFill>
                  <a:srgbClr val="FF0000"/>
                </a:solidFill>
              </a:rPr>
              <a:t>2016</a:t>
            </a:r>
          </a:p>
          <a:p>
            <a:r>
              <a:rPr lang="en-US" dirty="0" smtClean="0">
                <a:solidFill>
                  <a:srgbClr val="FF0000"/>
                </a:solidFill>
              </a:rPr>
              <a:t>South Padre Island, </a:t>
            </a:r>
            <a:r>
              <a:rPr lang="en-US" dirty="0" smtClean="0">
                <a:solidFill>
                  <a:srgbClr val="FF0000"/>
                </a:solidFill>
              </a:rPr>
              <a:t>Texas</a:t>
            </a:r>
            <a:endParaRPr lang="en-US" dirty="0">
              <a:solidFill>
                <a:srgbClr val="FF0000"/>
              </a:solidFill>
            </a:endParaRPr>
          </a:p>
        </p:txBody>
      </p:sp>
    </p:spTree>
    <p:extLst>
      <p:ext uri="{BB962C8B-B14F-4D97-AF65-F5344CB8AC3E}">
        <p14:creationId xmlns:p14="http://schemas.microsoft.com/office/powerpoint/2010/main" val="19451851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Unsigned Warrant</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Arial" panose="020B0604020202020204" pitchFamily="34" charset="0"/>
                <a:cs typeface="Arial" panose="020B0604020202020204" pitchFamily="34" charset="0"/>
              </a:rPr>
              <a:t>The </a:t>
            </a:r>
            <a:r>
              <a:rPr lang="en-US" b="1" u="sng" dirty="0" smtClean="0">
                <a:latin typeface="Arial" panose="020B0604020202020204" pitchFamily="34" charset="0"/>
                <a:cs typeface="Arial" panose="020B0604020202020204" pitchFamily="34" charset="0"/>
              </a:rPr>
              <a:t>good </a:t>
            </a:r>
            <a:r>
              <a:rPr lang="en-US" b="1" u="sng" dirty="0">
                <a:latin typeface="Arial" panose="020B0604020202020204" pitchFamily="34" charset="0"/>
                <a:cs typeface="Arial" panose="020B0604020202020204" pitchFamily="34" charset="0"/>
              </a:rPr>
              <a:t>faith exception </a:t>
            </a:r>
            <a:r>
              <a:rPr lang="en-US" dirty="0">
                <a:latin typeface="Arial" panose="020B0604020202020204" pitchFamily="34" charset="0"/>
                <a:cs typeface="Arial" panose="020B0604020202020204" pitchFamily="34" charset="0"/>
              </a:rPr>
              <a:t>to the exclusionary rule will allow the admission of evidence seized </a:t>
            </a:r>
            <a:r>
              <a:rPr lang="en-US" b="1" dirty="0">
                <a:latin typeface="Arial" panose="020B0604020202020204" pitchFamily="34" charset="0"/>
                <a:cs typeface="Arial" panose="020B0604020202020204" pitchFamily="34" charset="0"/>
              </a:rPr>
              <a:t>under an unsigned warrant so long as the warrant contained probable cause </a:t>
            </a:r>
            <a:r>
              <a:rPr lang="en-US" dirty="0">
                <a:latin typeface="Arial" panose="020B0604020202020204" pitchFamily="34" charset="0"/>
                <a:cs typeface="Arial" panose="020B0604020202020204" pitchFamily="34" charset="0"/>
              </a:rPr>
              <a:t>and was unsigned </a:t>
            </a:r>
            <a:r>
              <a:rPr lang="en-US" b="1" dirty="0">
                <a:latin typeface="Arial" panose="020B0604020202020204" pitchFamily="34" charset="0"/>
                <a:cs typeface="Arial" panose="020B0604020202020204" pitchFamily="34" charset="0"/>
              </a:rPr>
              <a:t>solely</a:t>
            </a:r>
            <a:r>
              <a:rPr lang="en-US" dirty="0">
                <a:latin typeface="Arial" panose="020B0604020202020204" pitchFamily="34" charset="0"/>
                <a:cs typeface="Arial" panose="020B0604020202020204" pitchFamily="34" charset="0"/>
              </a:rPr>
              <a:t> because of the </a:t>
            </a:r>
            <a:r>
              <a:rPr lang="en-US" b="1" u="sng" dirty="0">
                <a:latin typeface="Arial" panose="020B0604020202020204" pitchFamily="34" charset="0"/>
                <a:cs typeface="Arial" panose="020B0604020202020204" pitchFamily="34" charset="0"/>
              </a:rPr>
              <a:t>magistrate’s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oversight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Dunn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951 S.W.2d 478 (Tex. Crim. App. 1997).</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30178208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29699"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The K-9 alert must be </a:t>
            </a:r>
            <a:r>
              <a:rPr lang="en-US" u="sng">
                <a:latin typeface="Calibri" charset="0"/>
                <a:ea typeface="ＭＳ Ｐゴシック" charset="0"/>
                <a:cs typeface="ＭＳ Ｐゴシック" charset="0"/>
              </a:rPr>
              <a:t>sufficiently reliable </a:t>
            </a:r>
            <a:r>
              <a:rPr lang="en-US">
                <a:latin typeface="Calibri" charset="0"/>
                <a:ea typeface="ＭＳ Ｐゴシック" charset="0"/>
                <a:cs typeface="ＭＳ Ｐゴシック" charset="0"/>
              </a:rPr>
              <a:t>to </a:t>
            </a:r>
            <a:r>
              <a:rPr lang="en-US" u="sng">
                <a:latin typeface="Calibri" charset="0"/>
                <a:ea typeface="ＭＳ Ｐゴシック" charset="0"/>
                <a:cs typeface="ＭＳ Ｐゴシック" charset="0"/>
              </a:rPr>
              <a:t>provide probable cause </a:t>
            </a:r>
            <a:r>
              <a:rPr lang="en-US">
                <a:latin typeface="Calibri" charset="0"/>
                <a:ea typeface="ＭＳ Ｐゴシック" charset="0"/>
                <a:cs typeface="ＭＳ Ｐゴシック" charset="0"/>
              </a:rPr>
              <a:t>to conduct the search.</a:t>
            </a:r>
          </a:p>
          <a:p>
            <a:pPr algn="just" eaLnBrk="1" hangingPunct="1"/>
            <a:r>
              <a:rPr lang="en-US">
                <a:latin typeface="Calibri" charset="0"/>
                <a:ea typeface="ＭＳ Ｐゴシック" charset="0"/>
                <a:cs typeface="ＭＳ Ｐゴシック" charset="0"/>
              </a:rPr>
              <a:t>Therefore, the Hander </a:t>
            </a:r>
            <a:r>
              <a:rPr lang="en-US" u="sng">
                <a:latin typeface="Calibri" charset="0"/>
                <a:ea typeface="ＭＳ Ｐゴシック" charset="0"/>
                <a:cs typeface="ＭＳ Ｐゴシック" charset="0"/>
              </a:rPr>
              <a:t>and</a:t>
            </a:r>
            <a:r>
              <a:rPr lang="en-US">
                <a:latin typeface="Calibri" charset="0"/>
                <a:ea typeface="ＭＳ Ｐゴシック" charset="0"/>
                <a:cs typeface="ＭＳ Ｐゴシック" charset="0"/>
              </a:rPr>
              <a:t> the Dog must have received proper training  and  be current in that training.</a:t>
            </a:r>
          </a:p>
          <a:p>
            <a:pPr algn="just" eaLnBrk="1" hangingPunct="1"/>
            <a:r>
              <a:rPr lang="en-US">
                <a:latin typeface="Calibri" charset="0"/>
                <a:ea typeface="ＭＳ Ｐゴシック" charset="0"/>
                <a:cs typeface="ＭＳ Ｐゴシック" charset="0"/>
              </a:rPr>
              <a:t>Testimony and records must support proper training.</a:t>
            </a:r>
          </a:p>
        </p:txBody>
      </p:sp>
    </p:spTree>
    <p:extLst>
      <p:ext uri="{BB962C8B-B14F-4D97-AF65-F5344CB8AC3E}">
        <p14:creationId xmlns:p14="http://schemas.microsoft.com/office/powerpoint/2010/main" val="248803339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30723" name="Content Placeholder 2"/>
          <p:cNvSpPr>
            <a:spLocks noGrp="1"/>
          </p:cNvSpPr>
          <p:nvPr>
            <p:ph idx="1"/>
          </p:nvPr>
        </p:nvSpPr>
        <p:spPr/>
        <p:txBody>
          <a:bodyPr/>
          <a:lstStyle/>
          <a:p>
            <a:pPr eaLnBrk="1" hangingPunct="1">
              <a:lnSpc>
                <a:spcPct val="80000"/>
              </a:lnSpc>
            </a:pPr>
            <a:r>
              <a:rPr lang="en-US" sz="3000">
                <a:latin typeface="Calibri" charset="0"/>
                <a:ea typeface="ＭＳ Ｐゴシック" charset="0"/>
                <a:cs typeface="ＭＳ Ｐゴシック" charset="0"/>
              </a:rPr>
              <a:t>Remember FRE 702 </a:t>
            </a:r>
            <a:r>
              <a:rPr lang="en-US" sz="3000" i="1">
                <a:latin typeface="Calibri" charset="0"/>
                <a:ea typeface="ＭＳ Ｐゴシック" charset="0"/>
                <a:cs typeface="ＭＳ Ｐゴシック" charset="0"/>
              </a:rPr>
              <a:t>Expert requirements.</a:t>
            </a:r>
          </a:p>
          <a:p>
            <a:pPr eaLnBrk="1" hangingPunct="1">
              <a:lnSpc>
                <a:spcPct val="80000"/>
              </a:lnSpc>
            </a:pPr>
            <a:r>
              <a:rPr lang="en-US" sz="3000">
                <a:latin typeface="Calibri" charset="0"/>
                <a:ea typeface="ＭＳ Ｐゴシック" charset="0"/>
                <a:cs typeface="ＭＳ Ｐゴシック" charset="0"/>
              </a:rPr>
              <a:t>The </a:t>
            </a:r>
            <a:r>
              <a:rPr lang="en-US" sz="3000" u="sng">
                <a:latin typeface="Calibri" charset="0"/>
                <a:ea typeface="ＭＳ Ｐゴシック" charset="0"/>
                <a:cs typeface="ＭＳ Ｐゴシック" charset="0"/>
              </a:rPr>
              <a:t>training that officers receive varies </a:t>
            </a:r>
            <a:r>
              <a:rPr lang="en-US" sz="3000">
                <a:latin typeface="Calibri" charset="0"/>
                <a:ea typeface="ＭＳ Ｐゴシック" charset="0"/>
                <a:cs typeface="ＭＳ Ｐゴシック" charset="0"/>
              </a:rPr>
              <a:t>greatly from department to department.</a:t>
            </a:r>
          </a:p>
          <a:p>
            <a:pPr eaLnBrk="1" hangingPunct="1">
              <a:lnSpc>
                <a:spcPct val="80000"/>
              </a:lnSpc>
            </a:pPr>
            <a:r>
              <a:rPr lang="en-US" sz="3000">
                <a:latin typeface="Calibri" charset="0"/>
                <a:ea typeface="ＭＳ Ｐゴシック" charset="0"/>
                <a:cs typeface="ＭＳ Ｐゴシック" charset="0"/>
              </a:rPr>
              <a:t>The </a:t>
            </a:r>
            <a:r>
              <a:rPr lang="en-US" sz="3000" u="sng">
                <a:latin typeface="Calibri" charset="0"/>
                <a:ea typeface="ＭＳ Ｐゴシック" charset="0"/>
                <a:cs typeface="ＭＳ Ｐゴシック" charset="0"/>
              </a:rPr>
              <a:t>training records </a:t>
            </a:r>
            <a:r>
              <a:rPr lang="en-US" sz="3000">
                <a:latin typeface="Calibri" charset="0"/>
                <a:ea typeface="ＭＳ Ｐゴシック" charset="0"/>
                <a:cs typeface="ＭＳ Ｐゴシック" charset="0"/>
              </a:rPr>
              <a:t>for the K-9 should be </a:t>
            </a:r>
            <a:r>
              <a:rPr lang="en-US" sz="3000" u="sng">
                <a:latin typeface="Calibri" charset="0"/>
                <a:ea typeface="ＭＳ Ｐゴシック" charset="0"/>
                <a:cs typeface="ＭＳ Ｐゴシック" charset="0"/>
              </a:rPr>
              <a:t>extensive and detailed</a:t>
            </a:r>
            <a:r>
              <a:rPr lang="en-US" sz="3000">
                <a:latin typeface="Calibri" charset="0"/>
                <a:ea typeface="ＭＳ Ｐゴシック" charset="0"/>
                <a:cs typeface="ＭＳ Ｐゴシック" charset="0"/>
              </a:rPr>
              <a:t>.</a:t>
            </a:r>
          </a:p>
          <a:p>
            <a:pPr eaLnBrk="1" hangingPunct="1">
              <a:lnSpc>
                <a:spcPct val="80000"/>
              </a:lnSpc>
            </a:pPr>
            <a:r>
              <a:rPr lang="en-US" sz="3000">
                <a:latin typeface="Calibri" charset="0"/>
                <a:ea typeface="ＭＳ Ｐゴシック" charset="0"/>
                <a:cs typeface="ＭＳ Ｐゴシック" charset="0"/>
              </a:rPr>
              <a:t>The training records should include a </a:t>
            </a:r>
            <a:r>
              <a:rPr lang="en-US" sz="3000" u="sng">
                <a:latin typeface="Calibri" charset="0"/>
                <a:ea typeface="ＭＳ Ｐゴシック" charset="0"/>
                <a:cs typeface="ＭＳ Ｐゴシック" charset="0"/>
              </a:rPr>
              <a:t>log of every training session </a:t>
            </a:r>
            <a:r>
              <a:rPr lang="en-US" sz="3000">
                <a:latin typeface="Calibri" charset="0"/>
                <a:ea typeface="ＭＳ Ｐゴシック" charset="0"/>
                <a:cs typeface="ＭＳ Ｐゴシック" charset="0"/>
              </a:rPr>
              <a:t>as well as </a:t>
            </a:r>
            <a:r>
              <a:rPr lang="en-US" sz="3000" u="sng">
                <a:latin typeface="Calibri" charset="0"/>
                <a:ea typeface="ＭＳ Ｐゴシック" charset="0"/>
                <a:cs typeface="ＭＳ Ｐゴシック" charset="0"/>
              </a:rPr>
              <a:t>every use of the dog </a:t>
            </a:r>
            <a:r>
              <a:rPr lang="en-US" sz="3000">
                <a:latin typeface="Calibri" charset="0"/>
                <a:ea typeface="ＭＳ Ｐゴシック" charset="0"/>
                <a:cs typeface="ＭＳ Ｐゴシック" charset="0"/>
              </a:rPr>
              <a:t>in the field.</a:t>
            </a:r>
          </a:p>
          <a:p>
            <a:pPr eaLnBrk="1" hangingPunct="1">
              <a:lnSpc>
                <a:spcPct val="80000"/>
              </a:lnSpc>
            </a:pPr>
            <a:r>
              <a:rPr lang="en-US" sz="3000">
                <a:latin typeface="Calibri" charset="0"/>
                <a:ea typeface="ＭＳ Ｐゴシック" charset="0"/>
                <a:cs typeface="ＭＳ Ｐゴシック" charset="0"/>
              </a:rPr>
              <a:t>K-9s should receive a minimum of </a:t>
            </a:r>
            <a:r>
              <a:rPr lang="en-US" sz="3000" u="sng">
                <a:latin typeface="Calibri" charset="0"/>
                <a:ea typeface="ＭＳ Ｐゴシック" charset="0"/>
                <a:cs typeface="ＭＳ Ｐゴシック" charset="0"/>
              </a:rPr>
              <a:t>4 hours </a:t>
            </a:r>
            <a:r>
              <a:rPr lang="en-US" sz="3000">
                <a:latin typeface="Calibri" charset="0"/>
                <a:ea typeface="ＭＳ Ｐゴシック" charset="0"/>
                <a:cs typeface="ＭＳ Ｐゴシック" charset="0"/>
              </a:rPr>
              <a:t>training per week.</a:t>
            </a:r>
          </a:p>
        </p:txBody>
      </p:sp>
    </p:spTree>
    <p:extLst>
      <p:ext uri="{BB962C8B-B14F-4D97-AF65-F5344CB8AC3E}">
        <p14:creationId xmlns:p14="http://schemas.microsoft.com/office/powerpoint/2010/main" val="413690326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31747" name="Content Placeholder 2"/>
          <p:cNvSpPr>
            <a:spLocks noGrp="1"/>
          </p:cNvSpPr>
          <p:nvPr>
            <p:ph idx="1"/>
          </p:nvPr>
        </p:nvSpPr>
        <p:spPr/>
        <p:txBody>
          <a:bodyPr/>
          <a:lstStyle/>
          <a:p>
            <a:pPr eaLnBrk="1" hangingPunct="1"/>
            <a:r>
              <a:rPr lang="en-US" u="sng">
                <a:latin typeface="Calibri" charset="0"/>
                <a:ea typeface="ＭＳ Ｐゴシック" charset="0"/>
                <a:cs typeface="ＭＳ Ｐゴシック" charset="0"/>
              </a:rPr>
              <a:t>The dog </a:t>
            </a:r>
            <a:r>
              <a:rPr lang="en-US" b="1" u="sng">
                <a:latin typeface="Calibri" charset="0"/>
                <a:ea typeface="ＭＳ Ｐゴシック" charset="0"/>
                <a:cs typeface="ＭＳ Ｐゴシック" charset="0"/>
              </a:rPr>
              <a:t>must</a:t>
            </a:r>
            <a:r>
              <a:rPr lang="en-US" u="sng">
                <a:latin typeface="Calibri" charset="0"/>
                <a:ea typeface="ＭＳ Ｐゴシック" charset="0"/>
                <a:cs typeface="ＭＳ Ｐゴシック" charset="0"/>
              </a:rPr>
              <a:t> be trained, certified and reliable. </a:t>
            </a:r>
            <a:r>
              <a:rPr lang="en-US">
                <a:latin typeface="Calibri" charset="0"/>
                <a:ea typeface="ＭＳ Ｐゴシック" charset="0"/>
                <a:cs typeface="ＭＳ Ｐゴシック" charset="0"/>
              </a:rPr>
              <a:t>The dog does not have to be 100% accurate or perfect. The courts have recognized the fact that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false responses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false positives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or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false alerts</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occur and </a:t>
            </a:r>
            <a:r>
              <a:rPr lang="en-US" b="1">
                <a:latin typeface="Calibri" charset="0"/>
                <a:ea typeface="ＭＳ Ｐゴシック" charset="0"/>
                <a:cs typeface="ＭＳ Ｐゴシック" charset="0"/>
              </a:rPr>
              <a:t>dogs can be as low as 54% accurate.</a:t>
            </a:r>
            <a:r>
              <a:rPr lang="en-US">
                <a:latin typeface="Calibri" charset="0"/>
                <a:ea typeface="ＭＳ Ｐゴシック" charset="0"/>
                <a:cs typeface="ＭＳ Ｐゴシック" charset="0"/>
              </a:rPr>
              <a:t> </a:t>
            </a:r>
            <a:r>
              <a:rPr lang="en-US" i="1">
                <a:latin typeface="Calibri" charset="0"/>
                <a:ea typeface="ＭＳ Ｐゴシック" charset="0"/>
                <a:cs typeface="ＭＳ Ｐゴシック" charset="0"/>
              </a:rPr>
              <a:t>United States v Cedano-Arellano</a:t>
            </a:r>
            <a:r>
              <a:rPr lang="en-US">
                <a:latin typeface="Calibri" charset="0"/>
                <a:ea typeface="ＭＳ Ｐゴシック" charset="0"/>
                <a:cs typeface="ＭＳ Ｐゴシック" charset="0"/>
              </a:rPr>
              <a:t>, 332 F. 3d 568 (9</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2003)</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62165726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4000" b="1" u="sng">
                <a:latin typeface="Calibri" charset="0"/>
                <a:ea typeface="ＭＳ Ｐゴシック" charset="0"/>
                <a:cs typeface="ＭＳ Ｐゴシック" charset="0"/>
              </a:rPr>
              <a:t>Trained</a:t>
            </a:r>
            <a:r>
              <a:rPr lang="en-US" sz="4000" b="1">
                <a:latin typeface="Calibri" charset="0"/>
                <a:ea typeface="ＭＳ Ｐゴシック" charset="0"/>
                <a:cs typeface="ＭＳ Ｐゴシック" charset="0"/>
              </a:rPr>
              <a:t> Narcotics Detection K-9 Team</a:t>
            </a:r>
          </a:p>
        </p:txBody>
      </p:sp>
      <p:sp>
        <p:nvSpPr>
          <p:cNvPr id="32771" name="Content Placeholder 2"/>
          <p:cNvSpPr>
            <a:spLocks noGrp="1"/>
          </p:cNvSpPr>
          <p:nvPr>
            <p:ph idx="1"/>
          </p:nvPr>
        </p:nvSpPr>
        <p:spPr/>
        <p:txBody>
          <a:bodyPr/>
          <a:lstStyle/>
          <a:p>
            <a:pPr eaLnBrk="1" hangingPunct="1">
              <a:lnSpc>
                <a:spcPct val="80000"/>
              </a:lnSpc>
            </a:pPr>
            <a:r>
              <a:rPr lang="en-US" sz="3000">
                <a:latin typeface="Calibri" charset="0"/>
                <a:ea typeface="ＭＳ Ｐゴシック" charset="0"/>
                <a:cs typeface="ＭＳ Ｐゴシック" charset="0"/>
              </a:rPr>
              <a:t>While the vast majority of cases in most jurisdictions simply require a showing that the dog was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trained,</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 the following issue can provide fertile ground for cross-examination of the officer regarding the sufficiency of training:</a:t>
            </a:r>
          </a:p>
          <a:p>
            <a:pPr eaLnBrk="1" hangingPunct="1">
              <a:lnSpc>
                <a:spcPct val="80000"/>
              </a:lnSpc>
            </a:pPr>
            <a:r>
              <a:rPr lang="en-US" sz="3000">
                <a:latin typeface="Calibri" charset="0"/>
                <a:ea typeface="ＭＳ Ｐゴシック" charset="0"/>
                <a:cs typeface="ＭＳ Ｐゴシック" charset="0"/>
              </a:rPr>
              <a:t>Type of training.</a:t>
            </a:r>
          </a:p>
          <a:p>
            <a:pPr eaLnBrk="1" hangingPunct="1">
              <a:lnSpc>
                <a:spcPct val="80000"/>
              </a:lnSpc>
            </a:pPr>
            <a:r>
              <a:rPr lang="en-US" sz="3000">
                <a:latin typeface="Calibri" charset="0"/>
                <a:ea typeface="ＭＳ Ｐゴシック" charset="0"/>
                <a:cs typeface="ＭＳ Ｐゴシック" charset="0"/>
              </a:rPr>
              <a:t>Duration of training.</a:t>
            </a:r>
          </a:p>
          <a:p>
            <a:pPr eaLnBrk="1" hangingPunct="1">
              <a:lnSpc>
                <a:spcPct val="80000"/>
              </a:lnSpc>
            </a:pPr>
            <a:r>
              <a:rPr lang="en-US" sz="3000">
                <a:latin typeface="Calibri" charset="0"/>
                <a:ea typeface="ＭＳ Ｐゴシック" charset="0"/>
                <a:cs typeface="ＭＳ Ｐゴシック" charset="0"/>
              </a:rPr>
              <a:t>Date of last training.</a:t>
            </a:r>
          </a:p>
          <a:p>
            <a:pPr eaLnBrk="1" hangingPunct="1">
              <a:lnSpc>
                <a:spcPct val="80000"/>
              </a:lnSpc>
            </a:pPr>
            <a:r>
              <a:rPr lang="en-US" sz="3000">
                <a:latin typeface="Calibri" charset="0"/>
                <a:ea typeface="ＭＳ Ｐゴシック" charset="0"/>
                <a:cs typeface="ＭＳ Ｐゴシック" charset="0"/>
              </a:rPr>
              <a:t>Ability of officer to explain training.</a:t>
            </a:r>
          </a:p>
          <a:p>
            <a:pPr eaLnBrk="1" hangingPunct="1">
              <a:lnSpc>
                <a:spcPct val="80000"/>
              </a:lnSpc>
            </a:pPr>
            <a:r>
              <a:rPr lang="en-US" sz="3000">
                <a:latin typeface="Calibri" charset="0"/>
                <a:ea typeface="ＭＳ Ｐゴシック" charset="0"/>
                <a:cs typeface="ＭＳ Ｐゴシック" charset="0"/>
              </a:rPr>
              <a:t>Relevancy of training to actual field use.</a:t>
            </a:r>
          </a:p>
        </p:txBody>
      </p:sp>
    </p:spTree>
    <p:extLst>
      <p:ext uri="{BB962C8B-B14F-4D97-AF65-F5344CB8AC3E}">
        <p14:creationId xmlns:p14="http://schemas.microsoft.com/office/powerpoint/2010/main" val="3077766195"/>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The Science of Sniff</a:t>
            </a:r>
            <a:br>
              <a:rPr lang="en-US" sz="4000" b="1">
                <a:latin typeface="Calibri" charset="0"/>
                <a:ea typeface="ＭＳ Ｐゴシック" charset="0"/>
                <a:cs typeface="ＭＳ Ｐゴシック" charset="0"/>
              </a:rPr>
            </a:br>
            <a:r>
              <a:rPr lang="en-US" sz="3200" b="1">
                <a:latin typeface="Calibri" charset="0"/>
                <a:ea typeface="ＭＳ Ｐゴシック" charset="0"/>
                <a:cs typeface="ＭＳ Ｐゴシック" charset="0"/>
              </a:rPr>
              <a:t>(the place for great Cross-X)</a:t>
            </a:r>
          </a:p>
        </p:txBody>
      </p:sp>
      <p:sp>
        <p:nvSpPr>
          <p:cNvPr id="33795" name="Content Placeholder 2"/>
          <p:cNvSpPr>
            <a:spLocks noGrp="1"/>
          </p:cNvSpPr>
          <p:nvPr>
            <p:ph idx="1"/>
          </p:nvPr>
        </p:nvSpPr>
        <p:spPr/>
        <p:txBody>
          <a:bodyPr/>
          <a:lstStyle/>
          <a:p>
            <a:pPr eaLnBrk="1" hangingPunct="1"/>
            <a:r>
              <a:rPr lang="en-US" u="sng">
                <a:latin typeface="Calibri" charset="0"/>
                <a:ea typeface="ＭＳ Ｐゴシック" charset="0"/>
                <a:cs typeface="ＭＳ Ｐゴシック" charset="0"/>
              </a:rPr>
              <a:t>Principles of Conditioning</a:t>
            </a:r>
          </a:p>
          <a:p>
            <a:pPr eaLnBrk="1" hangingPunct="1"/>
            <a:r>
              <a:rPr lang="en-US">
                <a:latin typeface="Calibri" charset="0"/>
                <a:ea typeface="ＭＳ Ｐゴシック" charset="0"/>
                <a:cs typeface="ＭＳ Ｐゴシック" charset="0"/>
              </a:rPr>
              <a:t>There a number of steps that are required to take a dog from untrained to a Narcotics-Detection K-9.</a:t>
            </a:r>
          </a:p>
          <a:p>
            <a:pPr eaLnBrk="1" hangingPunct="1"/>
            <a:r>
              <a:rPr lang="en-US">
                <a:latin typeface="Calibri" charset="0"/>
                <a:ea typeface="ＭＳ Ｐゴシック" charset="0"/>
                <a:cs typeface="ＭＳ Ｐゴシック" charset="0"/>
              </a:rPr>
              <a:t>Dogs must learn through </a:t>
            </a:r>
            <a:r>
              <a:rPr lang="en-US" u="sng">
                <a:latin typeface="Calibri" charset="0"/>
                <a:ea typeface="ＭＳ Ｐゴシック" charset="0"/>
                <a:cs typeface="ＭＳ Ｐゴシック" charset="0"/>
              </a:rPr>
              <a:t>a series of methodical steps</a:t>
            </a:r>
            <a:r>
              <a:rPr lang="en-US">
                <a:latin typeface="Calibri" charset="0"/>
                <a:ea typeface="ＭＳ Ｐゴシック" charset="0"/>
                <a:cs typeface="ＭＳ Ｐゴシック" charset="0"/>
              </a:rPr>
              <a:t>.</a:t>
            </a:r>
          </a:p>
          <a:p>
            <a:pPr eaLnBrk="1" hangingPunct="1"/>
            <a:r>
              <a:rPr lang="en-US">
                <a:latin typeface="Calibri" charset="0"/>
                <a:ea typeface="ＭＳ Ｐゴシック" charset="0"/>
                <a:cs typeface="ＭＳ Ｐゴシック" charset="0"/>
              </a:rPr>
              <a:t>Dogs are taught on each drug separately.</a:t>
            </a:r>
          </a:p>
          <a:p>
            <a:pPr eaLnBrk="1" hangingPunct="1"/>
            <a:r>
              <a:rPr lang="en-US">
                <a:latin typeface="Calibri" charset="0"/>
                <a:ea typeface="ＭＳ Ｐゴシック" charset="0"/>
                <a:cs typeface="ＭＳ Ｐゴシック" charset="0"/>
              </a:rPr>
              <a:t>No short cuts in training.</a:t>
            </a:r>
          </a:p>
          <a:p>
            <a:pPr eaLnBrk="1" hangingPunct="1">
              <a:buFont typeface="Arial" charset="0"/>
              <a:buNone/>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6983835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Discovery of K-9 Training and Certification Materials</a:t>
            </a:r>
          </a:p>
        </p:txBody>
      </p:sp>
      <p:sp>
        <p:nvSpPr>
          <p:cNvPr id="38915" name="Content Placeholder 2"/>
          <p:cNvSpPr>
            <a:spLocks noGrp="1"/>
          </p:cNvSpPr>
          <p:nvPr>
            <p:ph idx="1"/>
          </p:nvPr>
        </p:nvSpPr>
        <p:spPr/>
        <p:txBody>
          <a:bodyPr/>
          <a:lstStyle/>
          <a:p>
            <a:pPr eaLnBrk="1" hangingPunct="1">
              <a:lnSpc>
                <a:spcPct val="80000"/>
              </a:lnSpc>
            </a:pPr>
            <a:r>
              <a:rPr lang="en-US" sz="2200">
                <a:latin typeface="Calibri" charset="0"/>
                <a:ea typeface="ＭＳ Ｐゴシック" charset="0"/>
                <a:cs typeface="ＭＳ Ｐゴシック" charset="0"/>
              </a:rPr>
              <a:t>The following should be discovered: </a:t>
            </a:r>
          </a:p>
          <a:p>
            <a:pPr eaLnBrk="1" hangingPunct="1">
              <a:lnSpc>
                <a:spcPct val="80000"/>
              </a:lnSpc>
            </a:pPr>
            <a:r>
              <a:rPr lang="en-US" sz="2200">
                <a:latin typeface="Calibri" charset="0"/>
                <a:ea typeface="ＭＳ Ｐゴシック" charset="0"/>
                <a:cs typeface="ＭＳ Ｐゴシック" charset="0"/>
              </a:rPr>
              <a:t>1. Verification that the canine was trained to detect the </a:t>
            </a:r>
            <a:r>
              <a:rPr lang="en-US" sz="2200" u="sng">
                <a:latin typeface="Calibri" charset="0"/>
                <a:ea typeface="ＭＳ Ｐゴシック" charset="0"/>
                <a:cs typeface="ＭＳ Ｐゴシック" charset="0"/>
              </a:rPr>
              <a:t>odors for the particular drug.</a:t>
            </a:r>
          </a:p>
          <a:p>
            <a:pPr eaLnBrk="1" hangingPunct="1">
              <a:lnSpc>
                <a:spcPct val="80000"/>
              </a:lnSpc>
            </a:pPr>
            <a:r>
              <a:rPr lang="en-US" sz="2200">
                <a:latin typeface="Calibri" charset="0"/>
                <a:ea typeface="ＭＳ Ｐゴシック" charset="0"/>
                <a:cs typeface="ＭＳ Ｐゴシック" charset="0"/>
              </a:rPr>
              <a:t>2. Verification of the canine</a:t>
            </a:r>
            <a:r>
              <a:rPr lang="ja-JP" altLang="en-US" sz="2200">
                <a:latin typeface="Calibri" charset="0"/>
                <a:ea typeface="ＭＳ Ｐゴシック" charset="0"/>
                <a:cs typeface="ＭＳ Ｐゴシック" charset="0"/>
              </a:rPr>
              <a:t>’</a:t>
            </a:r>
            <a:r>
              <a:rPr lang="en-US" sz="2200">
                <a:latin typeface="Calibri" charset="0"/>
                <a:ea typeface="ＭＳ Ｐゴシック" charset="0"/>
                <a:cs typeface="ＭＳ Ｐゴシック" charset="0"/>
              </a:rPr>
              <a:t>s </a:t>
            </a:r>
            <a:r>
              <a:rPr lang="en-US" sz="2200" u="sng">
                <a:latin typeface="Calibri" charset="0"/>
                <a:ea typeface="ＭＳ Ｐゴシック" charset="0"/>
                <a:cs typeface="ＭＳ Ｐゴシック" charset="0"/>
              </a:rPr>
              <a:t>success rate.</a:t>
            </a:r>
          </a:p>
          <a:p>
            <a:pPr eaLnBrk="1" hangingPunct="1">
              <a:lnSpc>
                <a:spcPct val="80000"/>
              </a:lnSpc>
            </a:pPr>
            <a:r>
              <a:rPr lang="en-US" sz="2200">
                <a:latin typeface="Calibri" charset="0"/>
                <a:ea typeface="ＭＳ Ｐゴシック" charset="0"/>
                <a:cs typeface="ＭＳ Ｐゴシック" charset="0"/>
              </a:rPr>
              <a:t>3. The </a:t>
            </a:r>
            <a:r>
              <a:rPr lang="en-US" sz="2200" u="sng">
                <a:latin typeface="Calibri" charset="0"/>
                <a:ea typeface="ＭＳ Ｐゴシック" charset="0"/>
                <a:cs typeface="ＭＳ Ｐゴシック" charset="0"/>
              </a:rPr>
              <a:t>method </a:t>
            </a:r>
            <a:r>
              <a:rPr lang="en-US" sz="2200">
                <a:latin typeface="Calibri" charset="0"/>
                <a:ea typeface="ＭＳ Ｐゴシック" charset="0"/>
                <a:cs typeface="ＭＳ Ｐゴシック" charset="0"/>
              </a:rPr>
              <a:t>used to train the canine to indicate an alert.</a:t>
            </a:r>
          </a:p>
          <a:p>
            <a:pPr eaLnBrk="1" hangingPunct="1">
              <a:lnSpc>
                <a:spcPct val="80000"/>
              </a:lnSpc>
            </a:pPr>
            <a:r>
              <a:rPr lang="en-US" sz="2200">
                <a:latin typeface="Calibri" charset="0"/>
                <a:ea typeface="ＭＳ Ｐゴシック" charset="0"/>
                <a:cs typeface="ＭＳ Ｐゴシック" charset="0"/>
              </a:rPr>
              <a:t>4. The </a:t>
            </a:r>
            <a:r>
              <a:rPr lang="en-US" sz="2200" u="sng">
                <a:latin typeface="Calibri" charset="0"/>
                <a:ea typeface="ＭＳ Ｐゴシック" charset="0"/>
                <a:cs typeface="ＭＳ Ｐゴシック" charset="0"/>
              </a:rPr>
              <a:t>type </a:t>
            </a:r>
            <a:r>
              <a:rPr lang="en-US" sz="2200">
                <a:latin typeface="Calibri" charset="0"/>
                <a:ea typeface="ＭＳ Ｐゴシック" charset="0"/>
                <a:cs typeface="ＭＳ Ｐゴシック" charset="0"/>
              </a:rPr>
              <a:t>of alert used.</a:t>
            </a:r>
          </a:p>
          <a:p>
            <a:pPr eaLnBrk="1" hangingPunct="1">
              <a:lnSpc>
                <a:spcPct val="80000"/>
              </a:lnSpc>
            </a:pPr>
            <a:r>
              <a:rPr lang="en-US" sz="2200">
                <a:latin typeface="Calibri" charset="0"/>
                <a:ea typeface="ＭＳ Ｐゴシック" charset="0"/>
                <a:cs typeface="ＭＳ Ｐゴシック" charset="0"/>
              </a:rPr>
              <a:t>5. A </a:t>
            </a:r>
            <a:r>
              <a:rPr lang="en-US" sz="2200" u="sng">
                <a:latin typeface="Calibri" charset="0"/>
                <a:ea typeface="ＭＳ Ｐゴシック" charset="0"/>
                <a:cs typeface="ＭＳ Ｐゴシック" charset="0"/>
              </a:rPr>
              <a:t>statement </a:t>
            </a:r>
            <a:r>
              <a:rPr lang="en-US" sz="2200">
                <a:latin typeface="Calibri" charset="0"/>
                <a:ea typeface="ＭＳ Ｐゴシック" charset="0"/>
                <a:cs typeface="ＭＳ Ｐゴシック" charset="0"/>
              </a:rPr>
              <a:t>showing that the canine </a:t>
            </a:r>
            <a:r>
              <a:rPr lang="en-US" sz="2200" u="sng">
                <a:latin typeface="Calibri" charset="0"/>
                <a:ea typeface="ＭＳ Ｐゴシック" charset="0"/>
                <a:cs typeface="ＭＳ Ｐゴシック" charset="0"/>
              </a:rPr>
              <a:t>positively alerted </a:t>
            </a:r>
            <a:r>
              <a:rPr lang="en-US" sz="2200">
                <a:latin typeface="Calibri" charset="0"/>
                <a:ea typeface="ＭＳ Ｐゴシック" charset="0"/>
                <a:cs typeface="ＭＳ Ｐゴシック" charset="0"/>
              </a:rPr>
              <a:t>to the presence of narcotics in the proper fashion.</a:t>
            </a:r>
          </a:p>
          <a:p>
            <a:pPr eaLnBrk="1" hangingPunct="1">
              <a:lnSpc>
                <a:spcPct val="80000"/>
              </a:lnSpc>
            </a:pPr>
            <a:r>
              <a:rPr lang="en-US" sz="2200">
                <a:latin typeface="Calibri" charset="0"/>
                <a:ea typeface="ＭＳ Ｐゴシック" charset="0"/>
                <a:cs typeface="ＭＳ Ｐゴシック" charset="0"/>
              </a:rPr>
              <a:t>6. </a:t>
            </a:r>
            <a:r>
              <a:rPr lang="en-US" sz="2200" u="sng">
                <a:latin typeface="Calibri" charset="0"/>
                <a:ea typeface="ＭＳ Ｐゴシック" charset="0"/>
                <a:cs typeface="ＭＳ Ｐゴシック" charset="0"/>
              </a:rPr>
              <a:t>Proof </a:t>
            </a:r>
            <a:r>
              <a:rPr lang="en-US" sz="2200">
                <a:latin typeface="Calibri" charset="0"/>
                <a:ea typeface="ＭＳ Ｐゴシック" charset="0"/>
                <a:cs typeface="ＭＳ Ｐゴシック" charset="0"/>
              </a:rPr>
              <a:t>of the canine</a:t>
            </a:r>
            <a:r>
              <a:rPr lang="ja-JP" altLang="en-US" sz="2200">
                <a:latin typeface="Calibri" charset="0"/>
                <a:ea typeface="ＭＳ Ｐゴシック" charset="0"/>
                <a:cs typeface="ＭＳ Ｐゴシック" charset="0"/>
              </a:rPr>
              <a:t>’</a:t>
            </a:r>
            <a:r>
              <a:rPr lang="en-US" sz="2200">
                <a:latin typeface="Calibri" charset="0"/>
                <a:ea typeface="ＭＳ Ｐゴシック" charset="0"/>
                <a:cs typeface="ＭＳ Ｐゴシック" charset="0"/>
              </a:rPr>
              <a:t>s </a:t>
            </a:r>
            <a:r>
              <a:rPr lang="en-US" sz="2200" u="sng">
                <a:latin typeface="Calibri" charset="0"/>
                <a:ea typeface="ＭＳ Ｐゴシック" charset="0"/>
                <a:cs typeface="ＭＳ Ｐゴシック" charset="0"/>
              </a:rPr>
              <a:t>certification</a:t>
            </a:r>
            <a:r>
              <a:rPr lang="en-US" sz="2200">
                <a:latin typeface="Calibri" charset="0"/>
                <a:ea typeface="ＭＳ Ｐゴシック" charset="0"/>
                <a:cs typeface="ＭＳ Ｐゴシック" charset="0"/>
              </a:rPr>
              <a:t>.</a:t>
            </a:r>
          </a:p>
          <a:p>
            <a:pPr eaLnBrk="1" hangingPunct="1">
              <a:lnSpc>
                <a:spcPct val="80000"/>
              </a:lnSpc>
            </a:pPr>
            <a:r>
              <a:rPr lang="en-US" sz="2200">
                <a:latin typeface="Calibri" charset="0"/>
                <a:ea typeface="ＭＳ Ｐゴシック" charset="0"/>
                <a:cs typeface="ＭＳ Ｐゴシック" charset="0"/>
              </a:rPr>
              <a:t>7. </a:t>
            </a:r>
            <a:r>
              <a:rPr lang="en-US" sz="2200" u="sng">
                <a:latin typeface="Calibri" charset="0"/>
                <a:ea typeface="ＭＳ Ｐゴシック" charset="0"/>
                <a:cs typeface="ＭＳ Ｐゴシック" charset="0"/>
              </a:rPr>
              <a:t>Proof </a:t>
            </a:r>
            <a:r>
              <a:rPr lang="en-US" sz="2200">
                <a:latin typeface="Calibri" charset="0"/>
                <a:ea typeface="ＭＳ Ｐゴシック" charset="0"/>
                <a:cs typeface="ＭＳ Ｐゴシック" charset="0"/>
              </a:rPr>
              <a:t>that the canine has </a:t>
            </a:r>
            <a:r>
              <a:rPr lang="en-US" sz="2200" u="sng">
                <a:latin typeface="Calibri" charset="0"/>
                <a:ea typeface="ＭＳ Ｐゴシック" charset="0"/>
                <a:cs typeface="ＭＳ Ｐゴシック" charset="0"/>
              </a:rPr>
              <a:t>continued to meet all certification </a:t>
            </a:r>
            <a:r>
              <a:rPr lang="en-US" sz="2200">
                <a:latin typeface="Calibri" charset="0"/>
                <a:ea typeface="ＭＳ Ｐゴシック" charset="0"/>
                <a:cs typeface="ＭＳ Ｐゴシック" charset="0"/>
              </a:rPr>
              <a:t>requirements and </a:t>
            </a:r>
            <a:r>
              <a:rPr lang="en-US" sz="2200" u="sng">
                <a:latin typeface="Calibri" charset="0"/>
                <a:ea typeface="ＭＳ Ｐゴシック" charset="0"/>
                <a:cs typeface="ＭＳ Ｐゴシック" charset="0"/>
              </a:rPr>
              <a:t>received necessary training </a:t>
            </a:r>
            <a:r>
              <a:rPr lang="en-US" sz="2200">
                <a:latin typeface="Calibri" charset="0"/>
                <a:ea typeface="ＭＳ Ｐゴシック" charset="0"/>
                <a:cs typeface="ＭＳ Ｐゴシック" charset="0"/>
              </a:rPr>
              <a:t>on a </a:t>
            </a:r>
            <a:r>
              <a:rPr lang="en-US" sz="2200" u="sng">
                <a:latin typeface="Calibri" charset="0"/>
                <a:ea typeface="ＭＳ Ｐゴシック" charset="0"/>
                <a:cs typeface="ＭＳ Ｐゴシック" charset="0"/>
              </a:rPr>
              <a:t>regular basis</a:t>
            </a:r>
            <a:r>
              <a:rPr lang="en-US" sz="2200">
                <a:latin typeface="Calibri" charset="0"/>
                <a:ea typeface="ＭＳ Ｐゴシック" charset="0"/>
                <a:cs typeface="ＭＳ Ｐゴシック" charset="0"/>
              </a:rPr>
              <a:t>.</a:t>
            </a:r>
          </a:p>
          <a:p>
            <a:pPr eaLnBrk="1" hangingPunct="1">
              <a:lnSpc>
                <a:spcPct val="80000"/>
              </a:lnSpc>
            </a:pPr>
            <a:r>
              <a:rPr lang="en-US" sz="2200">
                <a:latin typeface="Calibri" charset="0"/>
                <a:ea typeface="ＭＳ Ｐゴシック" charset="0"/>
                <a:cs typeface="ＭＳ Ｐゴシック" charset="0"/>
              </a:rPr>
              <a:t>8. </a:t>
            </a:r>
            <a:r>
              <a:rPr lang="en-US" sz="2200" u="sng">
                <a:latin typeface="Calibri" charset="0"/>
                <a:ea typeface="ＭＳ Ｐゴシック" charset="0"/>
                <a:cs typeface="ＭＳ Ｐゴシック" charset="0"/>
              </a:rPr>
              <a:t>Verification </a:t>
            </a:r>
            <a:r>
              <a:rPr lang="en-US" sz="2200">
                <a:latin typeface="Calibri" charset="0"/>
                <a:ea typeface="ＭＳ Ｐゴシック" charset="0"/>
                <a:cs typeface="ＭＳ Ｐゴシック" charset="0"/>
              </a:rPr>
              <a:t>that the </a:t>
            </a:r>
            <a:r>
              <a:rPr lang="en-US" sz="2200" u="sng">
                <a:latin typeface="Calibri" charset="0"/>
                <a:ea typeface="ＭＳ Ｐゴシック" charset="0"/>
                <a:cs typeface="ＭＳ Ｐゴシック" charset="0"/>
              </a:rPr>
              <a:t>handler has been trained </a:t>
            </a:r>
            <a:r>
              <a:rPr lang="en-US" sz="2200">
                <a:latin typeface="Calibri" charset="0"/>
                <a:ea typeface="ＭＳ Ｐゴシック" charset="0"/>
                <a:cs typeface="ＭＳ Ｐゴシック" charset="0"/>
              </a:rPr>
              <a:t>to handle narcotics-detection canines. </a:t>
            </a:r>
          </a:p>
          <a:p>
            <a:pPr eaLnBrk="1" hangingPunct="1">
              <a:lnSpc>
                <a:spcPct val="80000"/>
              </a:lnSpc>
            </a:pPr>
            <a:endParaRPr lang="en-US" sz="2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970163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b="1">
                <a:latin typeface="Calibri" charset="0"/>
                <a:ea typeface="ＭＳ Ｐゴシック" charset="0"/>
                <a:cs typeface="ＭＳ Ｐゴシック" charset="0"/>
              </a:rPr>
              <a:t>Sniff Around the </a:t>
            </a:r>
            <a:r>
              <a:rPr lang="en-US" sz="4000" b="1" u="sng">
                <a:latin typeface="Calibri" charset="0"/>
                <a:ea typeface="ＭＳ Ｐゴシック" charset="0"/>
                <a:cs typeface="ＭＳ Ｐゴシック" charset="0"/>
              </a:rPr>
              <a:t>Exterior</a:t>
            </a:r>
            <a:r>
              <a:rPr lang="en-US" sz="4000" b="1">
                <a:latin typeface="Calibri" charset="0"/>
                <a:ea typeface="ＭＳ Ｐゴシック" charset="0"/>
                <a:cs typeface="ＭＳ Ｐゴシック" charset="0"/>
              </a:rPr>
              <a:t> of Vehicle  </a:t>
            </a:r>
          </a:p>
        </p:txBody>
      </p:sp>
      <p:sp>
        <p:nvSpPr>
          <p:cNvPr id="44035" name="Content Placeholder 2"/>
          <p:cNvSpPr>
            <a:spLocks noGrp="1"/>
          </p:cNvSpPr>
          <p:nvPr>
            <p:ph idx="1"/>
          </p:nvPr>
        </p:nvSpPr>
        <p:spPr/>
        <p:txBody>
          <a:bodyPr/>
          <a:lstStyle/>
          <a:p>
            <a:pPr eaLnBrk="1" hangingPunct="1">
              <a:lnSpc>
                <a:spcPct val="90000"/>
              </a:lnSpc>
            </a:pPr>
            <a:r>
              <a:rPr lang="en-US">
                <a:latin typeface="Calibri" charset="0"/>
                <a:ea typeface="ＭＳ Ｐゴシック" charset="0"/>
                <a:cs typeface="ＭＳ Ｐゴシック" charset="0"/>
              </a:rPr>
              <a:t>The sniff must be limited to the exterior of vehicle.</a:t>
            </a:r>
          </a:p>
          <a:p>
            <a:pPr eaLnBrk="1" hangingPunct="1">
              <a:lnSpc>
                <a:spcPct val="90000"/>
              </a:lnSpc>
            </a:pPr>
            <a:r>
              <a:rPr lang="en-US" u="sng">
                <a:latin typeface="Calibri" charset="0"/>
                <a:ea typeface="ＭＳ Ｐゴシック" charset="0"/>
                <a:cs typeface="ＭＳ Ｐゴシック" charset="0"/>
              </a:rPr>
              <a:t>Dog cannot be taken in to the vehicle without prior probable cause</a:t>
            </a:r>
            <a:r>
              <a:rPr lang="en-US">
                <a:latin typeface="Calibri" charset="0"/>
                <a:ea typeface="ＭＳ Ｐゴシック" charset="0"/>
                <a:cs typeface="ＭＳ Ｐゴシック" charset="0"/>
              </a:rPr>
              <a:t>.</a:t>
            </a:r>
          </a:p>
          <a:p>
            <a:pPr eaLnBrk="1" hangingPunct="1">
              <a:lnSpc>
                <a:spcPct val="90000"/>
              </a:lnSpc>
            </a:pPr>
            <a:r>
              <a:rPr lang="en-US">
                <a:latin typeface="Calibri" charset="0"/>
                <a:ea typeface="ＭＳ Ｐゴシック" charset="0"/>
                <a:cs typeface="ＭＳ Ｐゴシック" charset="0"/>
              </a:rPr>
              <a:t>*</a:t>
            </a:r>
            <a:r>
              <a:rPr lang="en-US" i="1">
                <a:latin typeface="Calibri" charset="0"/>
                <a:ea typeface="ＭＳ Ｐゴシック" charset="0"/>
                <a:cs typeface="ＭＳ Ｐゴシック" charset="0"/>
              </a:rPr>
              <a:t>What if the dog jumps in?</a:t>
            </a:r>
          </a:p>
          <a:p>
            <a:pPr eaLnBrk="1" hangingPunct="1">
              <a:lnSpc>
                <a:spcPct val="90000"/>
              </a:lnSpc>
            </a:pPr>
            <a:r>
              <a:rPr lang="en-US" i="1">
                <a:latin typeface="Calibri" charset="0"/>
                <a:ea typeface="ＭＳ Ｐゴシック" charset="0"/>
                <a:cs typeface="ＭＳ Ｐゴシック" charset="0"/>
              </a:rPr>
              <a:t>*What if the dog </a:t>
            </a:r>
            <a:r>
              <a:rPr lang="ja-JP" altLang="en-US" i="1">
                <a:latin typeface="Calibri" charset="0"/>
                <a:ea typeface="ＭＳ Ｐゴシック" charset="0"/>
                <a:cs typeface="ＭＳ Ｐゴシック" charset="0"/>
              </a:rPr>
              <a:t>“</a:t>
            </a:r>
            <a:r>
              <a:rPr lang="en-US" i="1">
                <a:latin typeface="Calibri" charset="0"/>
                <a:ea typeface="ＭＳ Ｐゴシック" charset="0"/>
                <a:cs typeface="ＭＳ Ｐゴシック" charset="0"/>
              </a:rPr>
              <a:t>breaks the plane</a:t>
            </a:r>
            <a:r>
              <a:rPr lang="ja-JP" altLang="en-US" i="1">
                <a:latin typeface="Calibri" charset="0"/>
                <a:ea typeface="ＭＳ Ｐゴシック" charset="0"/>
                <a:cs typeface="ＭＳ Ｐゴシック" charset="0"/>
              </a:rPr>
              <a:t>”</a:t>
            </a:r>
            <a:r>
              <a:rPr lang="en-US" i="1">
                <a:latin typeface="Calibri" charset="0"/>
                <a:ea typeface="ＭＳ Ｐゴシック" charset="0"/>
                <a:cs typeface="ＭＳ Ｐゴシック" charset="0"/>
              </a:rPr>
              <a:t> of the window?</a:t>
            </a:r>
          </a:p>
          <a:p>
            <a:pPr eaLnBrk="1" hangingPunct="1">
              <a:lnSpc>
                <a:spcPct val="90000"/>
              </a:lnSpc>
            </a:pPr>
            <a:r>
              <a:rPr lang="en-US" i="1">
                <a:latin typeface="Calibri" charset="0"/>
                <a:ea typeface="ＭＳ Ｐゴシック" charset="0"/>
                <a:cs typeface="ＭＳ Ｐゴシック" charset="0"/>
              </a:rPr>
              <a:t>*What if the officer opens the door for the dog?</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4728792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4000" b="1" i="1">
                <a:latin typeface="Calibri" charset="0"/>
                <a:ea typeface="ＭＳ Ｐゴシック" charset="0"/>
                <a:cs typeface="ＭＳ Ｐゴシック" charset="0"/>
              </a:rPr>
              <a:t>Caballes </a:t>
            </a:r>
            <a:r>
              <a:rPr lang="en-US" sz="4000" b="1">
                <a:latin typeface="Calibri" charset="0"/>
                <a:ea typeface="ＭＳ Ｐゴシック" charset="0"/>
                <a:cs typeface="ＭＳ Ｐゴシック" charset="0"/>
              </a:rPr>
              <a:t>Did Not Challenge the Alert</a:t>
            </a:r>
          </a:p>
        </p:txBody>
      </p:sp>
      <p:sp>
        <p:nvSpPr>
          <p:cNvPr id="45059"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Remember that </a:t>
            </a:r>
            <a:r>
              <a:rPr lang="en-US" i="1">
                <a:latin typeface="Calibri" charset="0"/>
                <a:ea typeface="ＭＳ Ｐゴシック" charset="0"/>
                <a:cs typeface="ＭＳ Ｐゴシック" charset="0"/>
              </a:rPr>
              <a:t>Caballes</a:t>
            </a:r>
            <a:r>
              <a:rPr lang="en-US">
                <a:latin typeface="Calibri" charset="0"/>
                <a:ea typeface="ＭＳ Ｐゴシック" charset="0"/>
                <a:cs typeface="ＭＳ Ｐゴシック" charset="0"/>
              </a:rPr>
              <a:t> only dealt with:</a:t>
            </a:r>
          </a:p>
          <a:p>
            <a:pPr algn="just" eaLnBrk="1" hangingPunct="1"/>
            <a:r>
              <a:rPr lang="en-US" u="sng">
                <a:latin typeface="Calibri" charset="0"/>
                <a:ea typeface="ＭＳ Ｐゴシック" charset="0"/>
                <a:cs typeface="ＭＳ Ｐゴシック" charset="0"/>
              </a:rPr>
              <a:t>Trained</a:t>
            </a:r>
            <a:r>
              <a:rPr lang="en-US">
                <a:latin typeface="Calibri" charset="0"/>
                <a:ea typeface="ＭＳ Ｐゴシック" charset="0"/>
                <a:cs typeface="ＭＳ Ｐゴシック" charset="0"/>
              </a:rPr>
              <a:t> K-9 Team.</a:t>
            </a:r>
          </a:p>
          <a:p>
            <a:pPr algn="just" eaLnBrk="1" hangingPunct="1"/>
            <a:r>
              <a:rPr lang="en-US" u="sng">
                <a:latin typeface="Calibri" charset="0"/>
                <a:ea typeface="ＭＳ Ｐゴシック" charset="0"/>
                <a:cs typeface="ＭＳ Ｐゴシック" charset="0"/>
              </a:rPr>
              <a:t>Lawful</a:t>
            </a:r>
            <a:r>
              <a:rPr lang="en-US">
                <a:latin typeface="Calibri" charset="0"/>
                <a:ea typeface="ＭＳ Ｐゴシック" charset="0"/>
                <a:cs typeface="ＭＳ Ｐゴシック" charset="0"/>
              </a:rPr>
              <a:t> traffic stop.</a:t>
            </a:r>
          </a:p>
          <a:p>
            <a:pPr algn="just" eaLnBrk="1" hangingPunct="1"/>
            <a:r>
              <a:rPr lang="en-US">
                <a:latin typeface="Calibri" charset="0"/>
                <a:ea typeface="ＭＳ Ｐゴシック" charset="0"/>
                <a:cs typeface="ＭＳ Ｐゴシック" charset="0"/>
              </a:rPr>
              <a:t>Short </a:t>
            </a:r>
            <a:r>
              <a:rPr lang="en-US" u="sng">
                <a:latin typeface="Calibri" charset="0"/>
                <a:ea typeface="ＭＳ Ｐゴシック" charset="0"/>
                <a:cs typeface="ＭＳ Ｐゴシック" charset="0"/>
              </a:rPr>
              <a:t>duration</a:t>
            </a:r>
            <a:r>
              <a:rPr lang="en-US">
                <a:latin typeface="Calibri" charset="0"/>
                <a:ea typeface="ＭＳ Ｐゴシック" charset="0"/>
                <a:cs typeface="ＭＳ Ｐゴシック" charset="0"/>
              </a:rPr>
              <a:t> of traffic stop. </a:t>
            </a:r>
            <a:endParaRPr lang="en-US" u="sng">
              <a:latin typeface="Calibri" charset="0"/>
              <a:ea typeface="ＭＳ Ｐゴシック" charset="0"/>
              <a:cs typeface="ＭＳ Ｐゴシック" charset="0"/>
            </a:endParaRPr>
          </a:p>
          <a:p>
            <a:pPr algn="just" eaLnBrk="1" hangingPunct="1"/>
            <a:r>
              <a:rPr lang="en-US">
                <a:latin typeface="Calibri" charset="0"/>
                <a:ea typeface="ＭＳ Ｐゴシック" charset="0"/>
                <a:cs typeface="ＭＳ Ｐゴシック" charset="0"/>
              </a:rPr>
              <a:t>Sniff of </a:t>
            </a:r>
            <a:r>
              <a:rPr lang="en-US" u="sng">
                <a:latin typeface="Calibri" charset="0"/>
                <a:ea typeface="ＭＳ Ｐゴシック" charset="0"/>
                <a:cs typeface="ＭＳ Ｐゴシック" charset="0"/>
              </a:rPr>
              <a:t>Exterior</a:t>
            </a:r>
            <a:r>
              <a:rPr lang="en-US">
                <a:latin typeface="Calibri" charset="0"/>
                <a:ea typeface="ＭＳ Ｐゴシック" charset="0"/>
                <a:cs typeface="ＭＳ Ｐゴシック" charset="0"/>
              </a:rPr>
              <a:t> of vehicle.</a:t>
            </a:r>
          </a:p>
          <a:p>
            <a:pPr eaLnBrk="1" hangingPunct="1"/>
            <a:r>
              <a:rPr lang="en-US">
                <a:latin typeface="Calibri" charset="0"/>
                <a:ea typeface="ＭＳ Ｐゴシック" charset="0"/>
                <a:cs typeface="ＭＳ Ｐゴシック" charset="0"/>
              </a:rPr>
              <a:t> THE ALERT ITSELF WAS NOT CHALLENGED</a:t>
            </a:r>
          </a:p>
        </p:txBody>
      </p:sp>
    </p:spTree>
    <p:extLst>
      <p:ext uri="{BB962C8B-B14F-4D97-AF65-F5344CB8AC3E}">
        <p14:creationId xmlns:p14="http://schemas.microsoft.com/office/powerpoint/2010/main" val="237887154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4000" b="1" i="1">
                <a:latin typeface="Calibri" charset="0"/>
                <a:ea typeface="ＭＳ Ｐゴシック" charset="0"/>
                <a:cs typeface="ＭＳ Ｐゴシック" charset="0"/>
              </a:rPr>
              <a:t>Caballes </a:t>
            </a:r>
            <a:r>
              <a:rPr lang="en-US" sz="4000" b="1">
                <a:latin typeface="Calibri" charset="0"/>
                <a:ea typeface="ＭＳ Ｐゴシック" charset="0"/>
                <a:cs typeface="ＭＳ Ｐゴシック" charset="0"/>
              </a:rPr>
              <a:t>Did Not Challenge the Alert</a:t>
            </a:r>
          </a:p>
        </p:txBody>
      </p:sp>
      <p:sp>
        <p:nvSpPr>
          <p:cNvPr id="46083"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The vast majority of K-9 Sniff case law deals with the factors surrounding and leading up to the search.</a:t>
            </a:r>
          </a:p>
          <a:p>
            <a:pPr eaLnBrk="1" hangingPunct="1"/>
            <a:r>
              <a:rPr lang="en-US">
                <a:latin typeface="Calibri" charset="0"/>
                <a:ea typeface="ＭＳ Ｐゴシック" charset="0"/>
                <a:cs typeface="ＭＳ Ｐゴシック" charset="0"/>
              </a:rPr>
              <a:t>Most case law does not deal with the validity of the Alert itself.</a:t>
            </a:r>
          </a:p>
        </p:txBody>
      </p:sp>
    </p:spTree>
    <p:extLst>
      <p:ext uri="{BB962C8B-B14F-4D97-AF65-F5344CB8AC3E}">
        <p14:creationId xmlns:p14="http://schemas.microsoft.com/office/powerpoint/2010/main" val="287610180"/>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Other K-9 Searches</a:t>
            </a:r>
          </a:p>
        </p:txBody>
      </p:sp>
      <p:sp>
        <p:nvSpPr>
          <p:cNvPr id="47107"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Luggage</a:t>
            </a:r>
          </a:p>
          <a:p>
            <a:pPr eaLnBrk="1" hangingPunct="1"/>
            <a:r>
              <a:rPr lang="en-US">
                <a:latin typeface="Calibri" charset="0"/>
                <a:ea typeface="ＭＳ Ｐゴシック" charset="0"/>
                <a:cs typeface="ＭＳ Ｐゴシック" charset="0"/>
              </a:rPr>
              <a:t>Automobiles</a:t>
            </a:r>
          </a:p>
          <a:p>
            <a:pPr eaLnBrk="1" hangingPunct="1"/>
            <a:r>
              <a:rPr lang="en-US">
                <a:latin typeface="Calibri" charset="0"/>
                <a:ea typeface="ＭＳ Ｐゴシック" charset="0"/>
                <a:cs typeface="ＭＳ Ｐゴシック" charset="0"/>
              </a:rPr>
              <a:t>Hotels, Motels, etc.</a:t>
            </a:r>
          </a:p>
          <a:p>
            <a:pPr eaLnBrk="1" hangingPunct="1"/>
            <a:r>
              <a:rPr lang="en-US">
                <a:latin typeface="Calibri" charset="0"/>
                <a:ea typeface="ＭＳ Ｐゴシック" charset="0"/>
                <a:cs typeface="ＭＳ Ｐゴシック" charset="0"/>
              </a:rPr>
              <a:t>Packages</a:t>
            </a:r>
          </a:p>
          <a:p>
            <a:pPr eaLnBrk="1" hangingPunct="1"/>
            <a:r>
              <a:rPr lang="en-US">
                <a:latin typeface="Calibri" charset="0"/>
                <a:ea typeface="ＭＳ Ｐゴシック" charset="0"/>
                <a:cs typeface="ＭＳ Ｐゴシック" charset="0"/>
              </a:rPr>
              <a:t>School Lockers</a:t>
            </a:r>
          </a:p>
          <a:p>
            <a:pPr eaLnBrk="1" hangingPunct="1"/>
            <a:r>
              <a:rPr lang="en-US">
                <a:latin typeface="Calibri" charset="0"/>
                <a:ea typeface="ＭＳ Ｐゴシック" charset="0"/>
                <a:cs typeface="ＭＳ Ｐゴシック" charset="0"/>
              </a:rPr>
              <a:t>Persons</a:t>
            </a:r>
          </a:p>
          <a:p>
            <a:pPr eaLnBrk="1" hangingPunct="1"/>
            <a:r>
              <a:rPr lang="en-US">
                <a:latin typeface="Calibri" charset="0"/>
                <a:ea typeface="ＭＳ Ｐゴシック" charset="0"/>
                <a:cs typeface="ＭＳ Ｐゴシック" charset="0"/>
              </a:rPr>
              <a:t>International Borders</a:t>
            </a:r>
          </a:p>
        </p:txBody>
      </p:sp>
    </p:spTree>
    <p:extLst>
      <p:ext uri="{BB962C8B-B14F-4D97-AF65-F5344CB8AC3E}">
        <p14:creationId xmlns:p14="http://schemas.microsoft.com/office/powerpoint/2010/main" val="899646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ea typeface="Times New Roman" panose="02020603050405020304" pitchFamily="18" charset="0"/>
                <a:cs typeface="Arial" panose="020B0604020202020204" pitchFamily="34" charset="0"/>
              </a:rPr>
              <a:t>Sufficient</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probable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cause</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support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exists</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if</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facts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contained</a:t>
            </a:r>
            <a:r>
              <a:rPr lang="en-US" b="1" u="sng"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within</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 four</a:t>
            </a:r>
            <a:r>
              <a:rPr lang="en-US" b="1" u="sng"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corners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7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and</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reasonable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inferences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drawn</a:t>
            </a:r>
            <a:r>
              <a:rPr lang="en-US" spc="-2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therefrom</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justify</a:t>
            </a:r>
            <a:r>
              <a:rPr lang="en-US" b="1" u="sng" spc="-2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0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magistrate’s</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conclusion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that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object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probably</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premises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searched</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time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issuance.</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Cassias</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719</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585</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1986);</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Ramos</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 934</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358</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1996).</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412940311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a:latin typeface="Calibri" charset="0"/>
                <a:ea typeface="ＭＳ Ｐゴシック" charset="0"/>
                <a:cs typeface="ＭＳ Ｐゴシック" charset="0"/>
              </a:rPr>
              <a:t>Automobiles</a:t>
            </a:r>
            <a:endParaRPr lang="en-US">
              <a:latin typeface="Calibri" charset="0"/>
              <a:ea typeface="ＭＳ Ｐゴシック" charset="0"/>
              <a:cs typeface="ＭＳ Ｐゴシック" charset="0"/>
            </a:endParaRPr>
          </a:p>
        </p:txBody>
      </p:sp>
      <p:sp>
        <p:nvSpPr>
          <p:cNvPr id="53251"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REMEMBER, at a Checkpoint, must still have:</a:t>
            </a:r>
          </a:p>
          <a:p>
            <a:pPr algn="just" eaLnBrk="1" hangingPunct="1"/>
            <a:r>
              <a:rPr lang="en-US" u="sng">
                <a:latin typeface="Calibri" charset="0"/>
                <a:ea typeface="ＭＳ Ｐゴシック" charset="0"/>
                <a:cs typeface="ＭＳ Ｐゴシック" charset="0"/>
              </a:rPr>
              <a:t>Trained</a:t>
            </a:r>
            <a:r>
              <a:rPr lang="en-US">
                <a:latin typeface="Calibri" charset="0"/>
                <a:ea typeface="ＭＳ Ｐゴシック" charset="0"/>
                <a:cs typeface="ＭＳ Ｐゴシック" charset="0"/>
              </a:rPr>
              <a:t> K-9 Team.</a:t>
            </a:r>
          </a:p>
          <a:p>
            <a:pPr algn="just" eaLnBrk="1" hangingPunct="1"/>
            <a:r>
              <a:rPr lang="en-US" u="sng">
                <a:latin typeface="Calibri" charset="0"/>
                <a:ea typeface="ＭＳ Ｐゴシック" charset="0"/>
                <a:cs typeface="ＭＳ Ｐゴシック" charset="0"/>
              </a:rPr>
              <a:t>Reasonable duration</a:t>
            </a:r>
            <a:r>
              <a:rPr lang="en-US">
                <a:latin typeface="Calibri" charset="0"/>
                <a:ea typeface="ＭＳ Ｐゴシック" charset="0"/>
                <a:cs typeface="ＭＳ Ｐゴシック" charset="0"/>
              </a:rPr>
              <a:t> of stop. </a:t>
            </a:r>
            <a:endParaRPr lang="en-US" u="sng">
              <a:latin typeface="Calibri" charset="0"/>
              <a:ea typeface="ＭＳ Ｐゴシック" charset="0"/>
              <a:cs typeface="ＭＳ Ｐゴシック" charset="0"/>
            </a:endParaRPr>
          </a:p>
          <a:p>
            <a:pPr algn="just" eaLnBrk="1" hangingPunct="1"/>
            <a:r>
              <a:rPr lang="en-US">
                <a:latin typeface="Calibri" charset="0"/>
                <a:ea typeface="ＭＳ Ｐゴシック" charset="0"/>
                <a:cs typeface="ＭＳ Ｐゴシック" charset="0"/>
              </a:rPr>
              <a:t>Sniff of </a:t>
            </a:r>
            <a:r>
              <a:rPr lang="en-US" u="sng">
                <a:latin typeface="Calibri" charset="0"/>
                <a:ea typeface="ＭＳ Ｐゴシック" charset="0"/>
                <a:cs typeface="ＭＳ Ｐゴシック" charset="0"/>
              </a:rPr>
              <a:t>Exterior</a:t>
            </a:r>
            <a:r>
              <a:rPr lang="en-US">
                <a:latin typeface="Calibri" charset="0"/>
                <a:ea typeface="ＭＳ Ｐゴシック" charset="0"/>
                <a:cs typeface="ＭＳ Ｐゴシック" charset="0"/>
              </a:rPr>
              <a:t> of vehicle.</a:t>
            </a: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2206375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Hotels, Motels, etc.</a:t>
            </a:r>
            <a:r>
              <a:rPr lang="en-US" sz="4000">
                <a:latin typeface="Calibri" charset="0"/>
                <a:ea typeface="ＭＳ Ｐゴシック" charset="0"/>
                <a:cs typeface="ＭＳ Ｐゴシック" charset="0"/>
              </a:rPr>
              <a:t/>
            </a:r>
            <a:br>
              <a:rPr lang="en-US" sz="4000">
                <a:latin typeface="Calibri" charset="0"/>
                <a:ea typeface="ＭＳ Ｐゴシック" charset="0"/>
                <a:cs typeface="ＭＳ Ｐゴシック" charset="0"/>
              </a:rPr>
            </a:br>
            <a:endParaRPr lang="en-US" sz="4000">
              <a:latin typeface="Calibri" charset="0"/>
              <a:ea typeface="ＭＳ Ｐゴシック" charset="0"/>
              <a:cs typeface="ＭＳ Ｐゴシック" charset="0"/>
            </a:endParaRPr>
          </a:p>
        </p:txBody>
      </p:sp>
      <p:sp>
        <p:nvSpPr>
          <p:cNvPr id="54275" name="Content Placeholder 2"/>
          <p:cNvSpPr>
            <a:spLocks noGrp="1"/>
          </p:cNvSpPr>
          <p:nvPr>
            <p:ph idx="1"/>
          </p:nvPr>
        </p:nvSpPr>
        <p:spPr/>
        <p:txBody>
          <a:bodyPr>
            <a:normAutofit lnSpcReduction="10000"/>
          </a:bodyPr>
          <a:lstStyle/>
          <a:p>
            <a:pPr algn="just" eaLnBrk="1" hangingPunct="1"/>
            <a:r>
              <a:rPr lang="en-US" sz="3000">
                <a:latin typeface="Calibri" charset="0"/>
                <a:ea typeface="ＭＳ Ｐゴシック" charset="0"/>
                <a:cs typeface="ＭＳ Ｐゴシック" charset="0"/>
              </a:rPr>
              <a:t>The use of a narcotics-detection dog at the </a:t>
            </a:r>
            <a:r>
              <a:rPr lang="en-US" sz="3000" u="sng">
                <a:latin typeface="Calibri" charset="0"/>
                <a:ea typeface="ＭＳ Ｐゴシック" charset="0"/>
                <a:cs typeface="ＭＳ Ｐゴシック" charset="0"/>
              </a:rPr>
              <a:t>exterior </a:t>
            </a:r>
            <a:r>
              <a:rPr lang="en-US" sz="3000">
                <a:latin typeface="Calibri" charset="0"/>
                <a:ea typeface="ＭＳ Ｐゴシック" charset="0"/>
                <a:cs typeface="ＭＳ Ｐゴシック" charset="0"/>
              </a:rPr>
              <a:t>of a motel-room door that opens onto a public sidewalk and parking lot is </a:t>
            </a:r>
            <a:r>
              <a:rPr lang="en-US" sz="3000" u="sng">
                <a:latin typeface="Calibri" charset="0"/>
                <a:ea typeface="ＭＳ Ｐゴシック" charset="0"/>
                <a:cs typeface="ＭＳ Ｐゴシック" charset="0"/>
              </a:rPr>
              <a:t>not a search</a:t>
            </a:r>
            <a:r>
              <a:rPr lang="en-US" sz="3000">
                <a:latin typeface="Calibri" charset="0"/>
                <a:ea typeface="ＭＳ Ｐゴシック" charset="0"/>
                <a:cs typeface="ＭＳ Ｐゴシック" charset="0"/>
              </a:rPr>
              <a:t> within the meaning of the Fourth Amendment. </a:t>
            </a:r>
            <a:r>
              <a:rPr lang="en-US" sz="3000" i="1">
                <a:latin typeface="Calibri" charset="0"/>
                <a:ea typeface="ＭＳ Ｐゴシック" charset="0"/>
                <a:cs typeface="ＭＳ Ｐゴシック" charset="0"/>
              </a:rPr>
              <a:t>United States v. Marlar,</a:t>
            </a:r>
            <a:r>
              <a:rPr lang="en-US" sz="3000">
                <a:latin typeface="Calibri" charset="0"/>
                <a:ea typeface="ＭＳ Ｐゴシック" charset="0"/>
                <a:cs typeface="ＭＳ Ｐゴシック" charset="0"/>
              </a:rPr>
              <a:t> 828 F.Supp 415 (N.D. Miss. 1993), dismissed, 68 F.3d 464 (5</a:t>
            </a:r>
            <a:r>
              <a:rPr lang="en-US" sz="3000" baseline="30000">
                <a:latin typeface="Calibri" charset="0"/>
                <a:ea typeface="ＭＳ Ｐゴシック" charset="0"/>
                <a:cs typeface="ＭＳ Ｐゴシック" charset="0"/>
              </a:rPr>
              <a:t>th</a:t>
            </a:r>
            <a:r>
              <a:rPr lang="en-US" sz="3000">
                <a:latin typeface="Calibri" charset="0"/>
                <a:ea typeface="ＭＳ Ｐゴシック" charset="0"/>
                <a:cs typeface="ＭＳ Ｐゴシック" charset="0"/>
              </a:rPr>
              <a:t> Cir. 1995).</a:t>
            </a:r>
          </a:p>
          <a:p>
            <a:pPr algn="just" eaLnBrk="1" hangingPunct="1"/>
            <a:r>
              <a:rPr lang="en-US" sz="3000">
                <a:latin typeface="Calibri" charset="0"/>
                <a:ea typeface="ＭＳ Ｐゴシック" charset="0"/>
                <a:cs typeface="ＭＳ Ｐゴシック" charset="0"/>
              </a:rPr>
              <a:t>Different than residences because exterior of motel is public.</a:t>
            </a:r>
          </a:p>
          <a:p>
            <a:pPr algn="just" eaLnBrk="1" hangingPunct="1"/>
            <a:r>
              <a:rPr lang="en-US" sz="3000">
                <a:latin typeface="Calibri" charset="0"/>
                <a:ea typeface="ＭＳ Ｐゴシック" charset="0"/>
                <a:cs typeface="ＭＳ Ｐゴシック" charset="0"/>
              </a:rPr>
              <a:t>The Alert can still be challenged.</a:t>
            </a:r>
          </a:p>
          <a:p>
            <a:pPr eaLnBrk="1" hangingPunct="1"/>
            <a:endParaRPr lang="en-US" sz="30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19075117"/>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Packages</a:t>
            </a:r>
          </a:p>
        </p:txBody>
      </p:sp>
      <p:sp>
        <p:nvSpPr>
          <p:cNvPr id="55299"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A canine sniff outside a package on a common air-carrier is </a:t>
            </a:r>
            <a:r>
              <a:rPr lang="en-US" u="sng">
                <a:latin typeface="Calibri" charset="0"/>
                <a:ea typeface="ＭＳ Ｐゴシック" charset="0"/>
                <a:cs typeface="ＭＳ Ｐゴシック" charset="0"/>
              </a:rPr>
              <a:t>not a search </a:t>
            </a:r>
            <a:r>
              <a:rPr lang="en-US">
                <a:latin typeface="Calibri" charset="0"/>
                <a:ea typeface="ＭＳ Ｐゴシック" charset="0"/>
                <a:cs typeface="ＭＳ Ｐゴシック" charset="0"/>
              </a:rPr>
              <a:t>within the meaning of the Fourth Amendment. </a:t>
            </a:r>
            <a:r>
              <a:rPr lang="en-US" i="1">
                <a:latin typeface="Calibri" charset="0"/>
                <a:ea typeface="ＭＳ Ｐゴシック" charset="0"/>
                <a:cs typeface="ＭＳ Ｐゴシック" charset="0"/>
              </a:rPr>
              <a:t>United States v. Daniel</a:t>
            </a:r>
            <a:r>
              <a:rPr lang="en-US">
                <a:latin typeface="Calibri" charset="0"/>
                <a:ea typeface="ＭＳ Ｐゴシック" charset="0"/>
                <a:cs typeface="ＭＳ Ｐゴシック" charset="0"/>
              </a:rPr>
              <a:t>, 982 F.2d 146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1993).</a:t>
            </a:r>
          </a:p>
          <a:p>
            <a:pPr eaLnBrk="1" hangingPunct="1"/>
            <a:r>
              <a:rPr lang="en-US">
                <a:latin typeface="Calibri" charset="0"/>
                <a:ea typeface="ＭＳ Ｐゴシック" charset="0"/>
                <a:cs typeface="ＭＳ Ｐゴシック" charset="0"/>
              </a:rPr>
              <a:t>Similar to luggage.</a:t>
            </a:r>
          </a:p>
        </p:txBody>
      </p:sp>
    </p:spTree>
    <p:extLst>
      <p:ext uri="{BB962C8B-B14F-4D97-AF65-F5344CB8AC3E}">
        <p14:creationId xmlns:p14="http://schemas.microsoft.com/office/powerpoint/2010/main" val="1679494279"/>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School Lockers</a:t>
            </a:r>
            <a:br>
              <a:rPr lang="en-US" sz="4000" b="1">
                <a:latin typeface="Calibri" charset="0"/>
                <a:ea typeface="ＭＳ Ｐゴシック" charset="0"/>
                <a:cs typeface="ＭＳ Ｐゴシック" charset="0"/>
              </a:rPr>
            </a:br>
            <a:endParaRPr lang="en-US" sz="4000" b="1">
              <a:latin typeface="Calibri" charset="0"/>
              <a:ea typeface="ＭＳ Ｐゴシック" charset="0"/>
              <a:cs typeface="ＭＳ Ｐゴシック" charset="0"/>
            </a:endParaRPr>
          </a:p>
        </p:txBody>
      </p:sp>
      <p:sp>
        <p:nvSpPr>
          <p:cNvPr id="56323"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A dog sniff of a student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locker at a school is </a:t>
            </a:r>
            <a:r>
              <a:rPr lang="en-US" u="sng">
                <a:latin typeface="Calibri" charset="0"/>
                <a:ea typeface="ＭＳ Ｐゴシック" charset="0"/>
                <a:cs typeface="ＭＳ Ｐゴシック" charset="0"/>
              </a:rPr>
              <a:t>not a search </a:t>
            </a:r>
            <a:r>
              <a:rPr lang="en-US">
                <a:latin typeface="Calibri" charset="0"/>
                <a:ea typeface="ＭＳ Ｐゴシック" charset="0"/>
                <a:cs typeface="ＭＳ Ｐゴシック" charset="0"/>
              </a:rPr>
              <a:t>within the meaning of the Fourth Amendment. </a:t>
            </a:r>
            <a:r>
              <a:rPr lang="en-US" i="1">
                <a:latin typeface="Calibri" charset="0"/>
                <a:ea typeface="ＭＳ Ｐゴシック" charset="0"/>
                <a:cs typeface="ＭＳ Ｐゴシック" charset="0"/>
              </a:rPr>
              <a:t>United States v. Daniel</a:t>
            </a:r>
            <a:r>
              <a:rPr lang="en-US">
                <a:latin typeface="Calibri" charset="0"/>
                <a:ea typeface="ＭＳ Ｐゴシック" charset="0"/>
                <a:cs typeface="ＭＳ Ｐゴシック" charset="0"/>
              </a:rPr>
              <a:t>, 982 F.2d 146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1993).</a:t>
            </a:r>
          </a:p>
          <a:p>
            <a:pPr algn="just" eaLnBrk="1" hangingPunct="1"/>
            <a:r>
              <a:rPr lang="en-US">
                <a:latin typeface="Calibri" charset="0"/>
                <a:ea typeface="ＭＳ Ｐゴシック" charset="0"/>
                <a:cs typeface="ＭＳ Ｐゴシック" charset="0"/>
              </a:rPr>
              <a:t>Similar to hotel door.</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84545307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Persons</a:t>
            </a:r>
          </a:p>
        </p:txBody>
      </p:sp>
      <p:sp>
        <p:nvSpPr>
          <p:cNvPr id="57347" name="Content Placeholder 2"/>
          <p:cNvSpPr>
            <a:spLocks noGrp="1"/>
          </p:cNvSpPr>
          <p:nvPr>
            <p:ph idx="1"/>
          </p:nvPr>
        </p:nvSpPr>
        <p:spPr/>
        <p:txBody>
          <a:bodyPr/>
          <a:lstStyle/>
          <a:p>
            <a:pPr algn="just" eaLnBrk="1" hangingPunct="1">
              <a:lnSpc>
                <a:spcPct val="90000"/>
              </a:lnSpc>
            </a:pPr>
            <a:r>
              <a:rPr lang="en-US">
                <a:latin typeface="Calibri" charset="0"/>
                <a:ea typeface="ＭＳ Ｐゴシック" charset="0"/>
                <a:cs typeface="ＭＳ Ｐゴシック" charset="0"/>
              </a:rPr>
              <a:t>The </a:t>
            </a:r>
            <a:r>
              <a:rPr lang="en-US" u="sng">
                <a:latin typeface="Calibri" charset="0"/>
                <a:ea typeface="ＭＳ Ｐゴシック" charset="0"/>
                <a:cs typeface="ＭＳ Ｐゴシック" charset="0"/>
              </a:rPr>
              <a:t>non-contact </a:t>
            </a:r>
            <a:r>
              <a:rPr lang="en-US">
                <a:latin typeface="Calibri" charset="0"/>
                <a:ea typeface="ＭＳ Ｐゴシック" charset="0"/>
                <a:cs typeface="ＭＳ Ｐゴシック" charset="0"/>
              </a:rPr>
              <a:t>dog sniff of a passenger, after the dog had alerted to the presence of narcotics in the passenger compartment of a bus, was not a search within the meaning of the Fourth Amendment. The </a:t>
            </a:r>
            <a:r>
              <a:rPr lang="en-US" u="sng">
                <a:latin typeface="Calibri" charset="0"/>
                <a:ea typeface="ＭＳ Ｐゴシック" charset="0"/>
                <a:cs typeface="ＭＳ Ｐゴシック" charset="0"/>
              </a:rPr>
              <a:t>dog was four to five feet away</a:t>
            </a:r>
            <a:r>
              <a:rPr lang="en-US">
                <a:latin typeface="Calibri" charset="0"/>
                <a:ea typeface="ＭＳ Ｐゴシック" charset="0"/>
                <a:cs typeface="ＭＳ Ｐゴシック" charset="0"/>
              </a:rPr>
              <a:t> from the passenger when sniffed, and the </a:t>
            </a:r>
            <a:r>
              <a:rPr lang="en-US" u="sng">
                <a:latin typeface="Calibri" charset="0"/>
                <a:ea typeface="ＭＳ Ｐゴシック" charset="0"/>
                <a:cs typeface="ＭＳ Ｐゴシック" charset="0"/>
              </a:rPr>
              <a:t>handler did not intend to have the dog sniff the passenger </a:t>
            </a:r>
            <a:r>
              <a:rPr lang="en-US">
                <a:latin typeface="Calibri" charset="0"/>
                <a:ea typeface="ＭＳ Ｐゴシック" charset="0"/>
                <a:cs typeface="ＭＳ Ｐゴシック" charset="0"/>
              </a:rPr>
              <a:t>as he exited the bus. </a:t>
            </a:r>
            <a:r>
              <a:rPr lang="en-US" i="1">
                <a:latin typeface="Calibri" charset="0"/>
                <a:ea typeface="ＭＳ Ｐゴシック" charset="0"/>
                <a:cs typeface="ＭＳ Ｐゴシック" charset="0"/>
              </a:rPr>
              <a:t>United States v. Reyes</a:t>
            </a:r>
            <a:r>
              <a:rPr lang="en-US">
                <a:latin typeface="Calibri" charset="0"/>
                <a:ea typeface="ＭＳ Ｐゴシック" charset="0"/>
                <a:cs typeface="ＭＳ Ｐゴシック" charset="0"/>
              </a:rPr>
              <a:t>, 349 F.3d 219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2003).</a:t>
            </a:r>
          </a:p>
          <a:p>
            <a:pPr eaLnBrk="1" hangingPunct="1">
              <a:lnSpc>
                <a:spcPct val="90000"/>
              </a:lnSpc>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74891815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Persons</a:t>
            </a:r>
          </a:p>
        </p:txBody>
      </p:sp>
      <p:sp>
        <p:nvSpPr>
          <p:cNvPr id="58371" name="Content Placeholder 2"/>
          <p:cNvSpPr>
            <a:spLocks noGrp="1"/>
          </p:cNvSpPr>
          <p:nvPr>
            <p:ph idx="1"/>
          </p:nvPr>
        </p:nvSpPr>
        <p:spPr/>
        <p:txBody>
          <a:bodyPr/>
          <a:lstStyle/>
          <a:p>
            <a:pPr algn="just" eaLnBrk="1" hangingPunct="1"/>
            <a:r>
              <a:rPr lang="en-US">
                <a:latin typeface="Calibri" charset="0"/>
                <a:ea typeface="ＭＳ Ｐゴシック" charset="0"/>
                <a:cs typeface="ＭＳ Ｐゴシック" charset="0"/>
              </a:rPr>
              <a:t>BUT:</a:t>
            </a:r>
          </a:p>
          <a:p>
            <a:pPr eaLnBrk="1" hangingPunct="1"/>
            <a:r>
              <a:rPr lang="en-US">
                <a:latin typeface="Calibri" charset="0"/>
                <a:ea typeface="ＭＳ Ｐゴシック" charset="0"/>
                <a:cs typeface="ＭＳ Ｐゴシック" charset="0"/>
              </a:rPr>
              <a:t>An </a:t>
            </a:r>
            <a:r>
              <a:rPr lang="en-US" u="sng">
                <a:latin typeface="Calibri" charset="0"/>
                <a:ea typeface="ＭＳ Ｐゴシック" charset="0"/>
                <a:cs typeface="ＭＳ Ｐゴシック" charset="0"/>
              </a:rPr>
              <a:t>up close sniffing of a person</a:t>
            </a:r>
            <a:r>
              <a:rPr lang="en-US">
                <a:latin typeface="Calibri" charset="0"/>
                <a:ea typeface="ＭＳ Ｐゴシック" charset="0"/>
                <a:cs typeface="ＭＳ Ｐゴシック" charset="0"/>
              </a:rPr>
              <a:t> at the border by a trained K-9 </a:t>
            </a:r>
            <a:r>
              <a:rPr lang="en-US" u="sng">
                <a:latin typeface="Calibri" charset="0"/>
                <a:ea typeface="ＭＳ Ｐゴシック" charset="0"/>
                <a:cs typeface="ＭＳ Ｐゴシック" charset="0"/>
              </a:rPr>
              <a:t>offends reasonable expectations of privacy</a:t>
            </a:r>
            <a:r>
              <a:rPr lang="en-US">
                <a:latin typeface="Calibri" charset="0"/>
                <a:ea typeface="ＭＳ Ｐゴシック" charset="0"/>
                <a:cs typeface="ＭＳ Ｐゴシック" charset="0"/>
              </a:rPr>
              <a:t> and is thus a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search</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under the 4</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Amendment. </a:t>
            </a:r>
            <a:r>
              <a:rPr lang="en-US" i="1">
                <a:latin typeface="Calibri" charset="0"/>
                <a:ea typeface="ＭＳ Ｐゴシック" charset="0"/>
                <a:cs typeface="ＭＳ Ｐゴシック" charset="0"/>
              </a:rPr>
              <a:t>U.S. v. Kelly, </a:t>
            </a:r>
            <a:r>
              <a:rPr lang="en-US">
                <a:latin typeface="Calibri" charset="0"/>
                <a:ea typeface="ＭＳ Ｐゴシック" charset="0"/>
                <a:cs typeface="ＭＳ Ｐゴシック" charset="0"/>
              </a:rPr>
              <a:t>302 F.3d 291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2002.)</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8294247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z="4000" b="1">
                <a:latin typeface="Calibri" charset="0"/>
                <a:ea typeface="ＭＳ Ｐゴシック" charset="0"/>
                <a:cs typeface="ＭＳ Ｐゴシック" charset="0"/>
              </a:rPr>
              <a:t>Border Exception to 4</a:t>
            </a:r>
            <a:r>
              <a:rPr lang="en-US" sz="4000" b="1" baseline="30000">
                <a:latin typeface="Calibri" charset="0"/>
                <a:ea typeface="ＭＳ Ｐゴシック" charset="0"/>
                <a:cs typeface="ＭＳ Ｐゴシック" charset="0"/>
              </a:rPr>
              <a:t>th</a:t>
            </a:r>
            <a:r>
              <a:rPr lang="en-US" sz="4000" b="1">
                <a:latin typeface="Calibri" charset="0"/>
                <a:ea typeface="ＭＳ Ｐゴシック" charset="0"/>
                <a:cs typeface="ＭＳ Ｐゴシック" charset="0"/>
              </a:rPr>
              <a:t> Amendment</a:t>
            </a:r>
          </a:p>
        </p:txBody>
      </p:sp>
      <p:sp>
        <p:nvSpPr>
          <p:cNvPr id="59395" name="Content Placeholder 2"/>
          <p:cNvSpPr>
            <a:spLocks noGrp="1"/>
          </p:cNvSpPr>
          <p:nvPr>
            <p:ph idx="1"/>
          </p:nvPr>
        </p:nvSpPr>
        <p:spPr/>
        <p:txBody>
          <a:bodyPr/>
          <a:lstStyle/>
          <a:p>
            <a:pPr eaLnBrk="1" hangingPunct="1">
              <a:lnSpc>
                <a:spcPct val="90000"/>
              </a:lnSpc>
            </a:pPr>
            <a:r>
              <a:rPr lang="en-US">
                <a:latin typeface="Calibri" charset="0"/>
                <a:ea typeface="ＭＳ Ｐゴシック" charset="0"/>
                <a:cs typeface="ＭＳ Ｐゴシック" charset="0"/>
              </a:rPr>
              <a:t>Under the </a:t>
            </a:r>
            <a:r>
              <a:rPr lang="ja-JP" altLang="en-US">
                <a:latin typeface="Calibri" charset="0"/>
                <a:ea typeface="ＭＳ Ｐゴシック" charset="0"/>
                <a:cs typeface="ＭＳ Ｐゴシック" charset="0"/>
              </a:rPr>
              <a:t>“</a:t>
            </a:r>
            <a:r>
              <a:rPr lang="en-US" u="sng">
                <a:latin typeface="Calibri" charset="0"/>
                <a:ea typeface="ＭＳ Ｐゴシック" charset="0"/>
                <a:cs typeface="ＭＳ Ｐゴシック" charset="0"/>
              </a:rPr>
              <a:t>border-search doctrine</a:t>
            </a:r>
            <a:r>
              <a:rPr lang="en-US">
                <a:latin typeface="Calibri" charset="0"/>
                <a:ea typeface="ＭＳ Ｐゴシック" charset="0"/>
                <a:cs typeface="ＭＳ Ｐゴシック" charset="0"/>
              </a:rPr>
              <a: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government agents </a:t>
            </a:r>
            <a:r>
              <a:rPr lang="en-US" u="sng">
                <a:latin typeface="Calibri" charset="0"/>
                <a:ea typeface="ＭＳ Ｐゴシック" charset="0"/>
                <a:cs typeface="ＭＳ Ｐゴシック" charset="0"/>
              </a:rPr>
              <a:t>may conduct routine searches</a:t>
            </a:r>
            <a:r>
              <a:rPr lang="en-US">
                <a:latin typeface="Calibri" charset="0"/>
                <a:ea typeface="ＭＳ Ｐゴシック" charset="0"/>
                <a:cs typeface="ＭＳ Ｐゴシック" charset="0"/>
              </a:rPr>
              <a:t> at international borders or their functional equivalents without probable cause, a warrant, or any suspicion to justify a search. </a:t>
            </a:r>
            <a:r>
              <a:rPr lang="en-US" i="1">
                <a:latin typeface="Calibri" charset="0"/>
                <a:ea typeface="ＭＳ Ｐゴシック" charset="0"/>
                <a:cs typeface="ＭＳ Ｐゴシック" charset="0"/>
              </a:rPr>
              <a:t>U.S. v. Rivas,</a:t>
            </a:r>
            <a:r>
              <a:rPr lang="en-US">
                <a:latin typeface="Calibri" charset="0"/>
                <a:ea typeface="ＭＳ Ｐゴシック" charset="0"/>
                <a:cs typeface="ＭＳ Ｐゴシック" charset="0"/>
              </a:rPr>
              <a:t> 157 F.3d 364, at 367 (5</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Cir. 1998).</a:t>
            </a:r>
          </a:p>
          <a:p>
            <a:pPr eaLnBrk="1" hangingPunct="1">
              <a:lnSpc>
                <a:spcPct val="90000"/>
              </a:lnSpc>
            </a:pPr>
            <a:r>
              <a:rPr lang="en-US">
                <a:latin typeface="Calibri" charset="0"/>
                <a:ea typeface="ＭＳ Ｐゴシック" charset="0"/>
                <a:cs typeface="ＭＳ Ｐゴシック" charset="0"/>
              </a:rPr>
              <a:t>But the stop and search must be </a:t>
            </a:r>
            <a:r>
              <a:rPr lang="en-US" u="sng">
                <a:latin typeface="Calibri" charset="0"/>
                <a:ea typeface="ＭＳ Ｐゴシック" charset="0"/>
                <a:cs typeface="ＭＳ Ｐゴシック" charset="0"/>
              </a:rPr>
              <a:t>ROUTINE</a:t>
            </a:r>
            <a:r>
              <a:rPr lang="en-US">
                <a:latin typeface="Calibri" charset="0"/>
                <a:ea typeface="ＭＳ Ｐゴシック" charset="0"/>
                <a:cs typeface="ＭＳ Ｐゴシック" charset="0"/>
              </a:rPr>
              <a:t>!!!!</a:t>
            </a:r>
          </a:p>
          <a:p>
            <a:pPr eaLnBrk="1" hangingPunct="1">
              <a:lnSpc>
                <a:spcPct val="90000"/>
              </a:lnSpc>
            </a:pPr>
            <a:r>
              <a:rPr lang="en-US">
                <a:latin typeface="Calibri" charset="0"/>
                <a:ea typeface="ＭＳ Ｐゴシック" charset="0"/>
                <a:cs typeface="ＭＳ Ｐゴシック" charset="0"/>
              </a:rPr>
              <a:t>Otherwise, reasonable suspicion is required.</a:t>
            </a:r>
          </a:p>
        </p:txBody>
      </p:sp>
    </p:spTree>
    <p:extLst>
      <p:ext uri="{BB962C8B-B14F-4D97-AF65-F5344CB8AC3E}">
        <p14:creationId xmlns:p14="http://schemas.microsoft.com/office/powerpoint/2010/main" val="390723206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z="4000" b="1">
                <a:latin typeface="Calibri" charset="0"/>
                <a:ea typeface="ＭＳ Ｐゴシック" charset="0"/>
                <a:cs typeface="ＭＳ Ｐゴシック" charset="0"/>
              </a:rPr>
              <a:t>Border Exception to 4</a:t>
            </a:r>
            <a:r>
              <a:rPr lang="en-US" sz="4000" b="1" baseline="30000">
                <a:latin typeface="Calibri" charset="0"/>
                <a:ea typeface="ＭＳ Ｐゴシック" charset="0"/>
                <a:cs typeface="ＭＳ Ｐゴシック" charset="0"/>
              </a:rPr>
              <a:t>th</a:t>
            </a:r>
            <a:r>
              <a:rPr lang="en-US" sz="4000" b="1">
                <a:latin typeface="Calibri" charset="0"/>
                <a:ea typeface="ＭＳ Ｐゴシック" charset="0"/>
                <a:cs typeface="ＭＳ Ｐゴシック" charset="0"/>
              </a:rPr>
              <a:t> Amendment</a:t>
            </a:r>
          </a:p>
        </p:txBody>
      </p:sp>
      <p:sp>
        <p:nvSpPr>
          <p:cNvPr id="60419" name="Content Placeholder 2"/>
          <p:cNvSpPr>
            <a:spLocks noGrp="1"/>
          </p:cNvSpPr>
          <p:nvPr>
            <p:ph idx="1"/>
          </p:nvPr>
        </p:nvSpPr>
        <p:spPr/>
        <p:txBody>
          <a:bodyPr>
            <a:normAutofit lnSpcReduction="10000"/>
          </a:bodyPr>
          <a:lstStyle/>
          <a:p>
            <a:pPr eaLnBrk="1" hangingPunct="1"/>
            <a:r>
              <a:rPr lang="en-US" sz="3000" u="sng">
                <a:latin typeface="Calibri" charset="0"/>
                <a:ea typeface="ＭＳ Ｐゴシック" charset="0"/>
                <a:cs typeface="ＭＳ Ｐゴシック" charset="0"/>
              </a:rPr>
              <a:t>Routine </a:t>
            </a:r>
            <a:r>
              <a:rPr lang="en-US" sz="3000">
                <a:latin typeface="Calibri" charset="0"/>
                <a:ea typeface="ＭＳ Ｐゴシック" charset="0"/>
                <a:cs typeface="ＭＳ Ｐゴシック" charset="0"/>
              </a:rPr>
              <a:t>stop and searches under</a:t>
            </a:r>
            <a:r>
              <a:rPr lang="en-US" sz="3000" i="1">
                <a:latin typeface="Calibri" charset="0"/>
                <a:ea typeface="ＭＳ Ｐゴシック" charset="0"/>
                <a:cs typeface="ＭＳ Ｐゴシック" charset="0"/>
              </a:rPr>
              <a:t> Rivas, </a:t>
            </a:r>
            <a:r>
              <a:rPr lang="en-US" sz="3000">
                <a:latin typeface="Calibri" charset="0"/>
                <a:ea typeface="ＭＳ Ｐゴシック" charset="0"/>
                <a:cs typeface="ＭＳ Ｐゴシック" charset="0"/>
              </a:rPr>
              <a:t>are ones that do not </a:t>
            </a:r>
            <a:r>
              <a:rPr lang="ja-JP" altLang="en-US" sz="3000">
                <a:latin typeface="Calibri" charset="0"/>
                <a:ea typeface="ＭＳ Ｐゴシック" charset="0"/>
                <a:cs typeface="ＭＳ Ｐゴシック" charset="0"/>
              </a:rPr>
              <a:t>“</a:t>
            </a:r>
            <a:r>
              <a:rPr lang="en-US" sz="3000" u="sng">
                <a:latin typeface="Calibri" charset="0"/>
                <a:ea typeface="ＭＳ Ｐゴシック" charset="0"/>
                <a:cs typeface="ＭＳ Ｐゴシック" charset="0"/>
              </a:rPr>
              <a:t>seriously invade a traveler</a:t>
            </a:r>
            <a:r>
              <a:rPr lang="ja-JP" altLang="en-US" sz="3000" u="sng">
                <a:latin typeface="Calibri" charset="0"/>
                <a:ea typeface="ＭＳ Ｐゴシック" charset="0"/>
                <a:cs typeface="ＭＳ Ｐゴシック" charset="0"/>
              </a:rPr>
              <a:t>’</a:t>
            </a:r>
            <a:r>
              <a:rPr lang="en-US" sz="3000" u="sng">
                <a:latin typeface="Calibri" charset="0"/>
                <a:ea typeface="ＭＳ Ｐゴシック" charset="0"/>
                <a:cs typeface="ＭＳ Ｐゴシック" charset="0"/>
              </a:rPr>
              <a:t>s privacy</a:t>
            </a:r>
            <a:r>
              <a:rPr lang="en-US" sz="3000">
                <a:latin typeface="Calibri" charset="0"/>
                <a:ea typeface="ＭＳ Ｐゴシック" charset="0"/>
                <a:cs typeface="ＭＳ Ｐゴシック" charset="0"/>
              </a:rPr>
              <a:t>.</a:t>
            </a:r>
            <a:r>
              <a:rPr lang="ja-JP" altLang="en-US" sz="3000">
                <a:latin typeface="Calibri" charset="0"/>
                <a:ea typeface="ＭＳ Ｐゴシック" charset="0"/>
                <a:cs typeface="ＭＳ Ｐゴシック" charset="0"/>
              </a:rPr>
              <a:t>”</a:t>
            </a:r>
            <a:endParaRPr lang="en-US" sz="3000">
              <a:latin typeface="Calibri" charset="0"/>
              <a:ea typeface="ＭＳ Ｐゴシック" charset="0"/>
              <a:cs typeface="ＭＳ Ｐゴシック" charset="0"/>
            </a:endParaRPr>
          </a:p>
          <a:p>
            <a:pPr eaLnBrk="1" hangingPunct="1"/>
            <a:r>
              <a:rPr lang="en-US" sz="3000">
                <a:latin typeface="Calibri" charset="0"/>
                <a:ea typeface="ＭＳ Ｐゴシック" charset="0"/>
                <a:cs typeface="ＭＳ Ｐゴシック" charset="0"/>
              </a:rPr>
              <a:t>In </a:t>
            </a:r>
            <a:r>
              <a:rPr lang="en-US" sz="3000" i="1">
                <a:latin typeface="Calibri" charset="0"/>
                <a:ea typeface="ＭＳ Ｐゴシック" charset="0"/>
                <a:cs typeface="ＭＳ Ｐゴシック" charset="0"/>
              </a:rPr>
              <a:t>Rivas</a:t>
            </a:r>
            <a:r>
              <a:rPr lang="en-US" sz="3000">
                <a:latin typeface="Calibri" charset="0"/>
                <a:ea typeface="ＭＳ Ｐゴシック" charset="0"/>
                <a:cs typeface="ＭＳ Ｐゴシック" charset="0"/>
              </a:rPr>
              <a:t>, the court suppressed  a sniff known as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casting</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a:t>
            </a:r>
          </a:p>
          <a:p>
            <a:pPr eaLnBrk="1" hangingPunct="1"/>
            <a:r>
              <a:rPr lang="en-US" sz="3000" u="sng">
                <a:latin typeface="Calibri" charset="0"/>
                <a:ea typeface="ＭＳ Ｐゴシック" charset="0"/>
                <a:cs typeface="ＭＳ Ｐゴシック" charset="0"/>
              </a:rPr>
              <a:t>Casting </a:t>
            </a:r>
            <a:r>
              <a:rPr lang="en-US" sz="3000">
                <a:latin typeface="Calibri" charset="0"/>
                <a:ea typeface="ＭＳ Ｐゴシック" charset="0"/>
                <a:cs typeface="ＭＳ Ｐゴシック" charset="0"/>
              </a:rPr>
              <a:t>is an improper alert in which the handler claims that a </a:t>
            </a:r>
            <a:r>
              <a:rPr lang="en-US" sz="3000" u="sng">
                <a:latin typeface="Calibri" charset="0"/>
                <a:ea typeface="ＭＳ Ｐゴシック" charset="0"/>
                <a:cs typeface="ＭＳ Ｐゴシック" charset="0"/>
              </a:rPr>
              <a:t>K-9 smelled contraband from a distance</a:t>
            </a:r>
            <a:r>
              <a:rPr lang="en-US" sz="3000">
                <a:latin typeface="Calibri" charset="0"/>
                <a:ea typeface="ＭＳ Ｐゴシック" charset="0"/>
                <a:cs typeface="ＭＳ Ｐゴシック" charset="0"/>
              </a:rPr>
              <a:t>.</a:t>
            </a:r>
          </a:p>
          <a:p>
            <a:pPr eaLnBrk="1" hangingPunct="1"/>
            <a:r>
              <a:rPr lang="en-US" sz="3000">
                <a:latin typeface="Calibri" charset="0"/>
                <a:ea typeface="ＭＳ Ｐゴシック" charset="0"/>
                <a:cs typeface="ＭＳ Ｐゴシック" charset="0"/>
              </a:rPr>
              <a:t>The agents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drilled</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 into a vehicle in </a:t>
            </a:r>
            <a:r>
              <a:rPr lang="en-US" sz="3000" i="1">
                <a:latin typeface="Calibri" charset="0"/>
                <a:ea typeface="ＭＳ Ｐゴシック" charset="0"/>
                <a:cs typeface="ＭＳ Ｐゴシック" charset="0"/>
              </a:rPr>
              <a:t>Rivas</a:t>
            </a:r>
            <a:r>
              <a:rPr lang="en-US" sz="3000">
                <a:latin typeface="Calibri" charset="0"/>
                <a:ea typeface="ＭＳ Ｐゴシック" charset="0"/>
                <a:cs typeface="ＭＳ Ｐゴシック" charset="0"/>
              </a:rPr>
              <a:t> which would not be considered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routine</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a:t>
            </a:r>
          </a:p>
          <a:p>
            <a:pPr eaLnBrk="1" hangingPunct="1"/>
            <a:endParaRPr lang="en-US" sz="30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430077676"/>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z="4000" b="1">
                <a:latin typeface="Calibri" charset="0"/>
                <a:ea typeface="ＭＳ Ｐゴシック" charset="0"/>
                <a:cs typeface="ＭＳ Ｐゴシック" charset="0"/>
              </a:rPr>
              <a:t>Border Exception to 4</a:t>
            </a:r>
            <a:r>
              <a:rPr lang="en-US" sz="4000" b="1" baseline="30000">
                <a:latin typeface="Calibri" charset="0"/>
                <a:ea typeface="ＭＳ Ｐゴシック" charset="0"/>
                <a:cs typeface="ＭＳ Ｐゴシック" charset="0"/>
              </a:rPr>
              <a:t>th</a:t>
            </a:r>
            <a:r>
              <a:rPr lang="en-US" sz="4000" b="1">
                <a:latin typeface="Calibri" charset="0"/>
                <a:ea typeface="ＭＳ Ｐゴシック" charset="0"/>
                <a:cs typeface="ＭＳ Ｐゴシック" charset="0"/>
              </a:rPr>
              <a:t> Amendment</a:t>
            </a:r>
          </a:p>
        </p:txBody>
      </p:sp>
      <p:sp>
        <p:nvSpPr>
          <p:cNvPr id="61443"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Remember </a:t>
            </a:r>
            <a:r>
              <a:rPr lang="en-US" i="1">
                <a:latin typeface="Calibri" charset="0"/>
                <a:ea typeface="ＭＳ Ｐゴシック" charset="0"/>
                <a:cs typeface="ＭＳ Ｐゴシック" charset="0"/>
              </a:rPr>
              <a:t>Kelly</a:t>
            </a:r>
            <a:r>
              <a:rPr lang="en-US">
                <a:latin typeface="Calibri" charset="0"/>
                <a:ea typeface="ＭＳ Ｐゴシック" charset="0"/>
                <a:cs typeface="ＭＳ Ｐゴシック" charset="0"/>
              </a:rPr>
              <a:t>, an up close sniff of a person, even a the border is a search,</a:t>
            </a:r>
          </a:p>
          <a:p>
            <a:pPr eaLnBrk="1" hangingPunct="1"/>
            <a:r>
              <a:rPr lang="en-US">
                <a:latin typeface="Calibri" charset="0"/>
                <a:ea typeface="ＭＳ Ｐゴシック" charset="0"/>
                <a:cs typeface="ＭＳ Ｐゴシック" charset="0"/>
              </a:rPr>
              <a:t>But, under the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border-search doctrine,</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an up close sniff </a:t>
            </a:r>
            <a:r>
              <a:rPr lang="en-US" u="sng">
                <a:latin typeface="Calibri" charset="0"/>
                <a:ea typeface="ＭＳ Ｐゴシック" charset="0"/>
                <a:cs typeface="ＭＳ Ｐゴシック" charset="0"/>
              </a:rPr>
              <a:t>at the boarder is permitted without reasonable suspicion as long as it is routine </a:t>
            </a:r>
            <a:r>
              <a:rPr lang="en-US">
                <a:latin typeface="Calibri" charset="0"/>
                <a:ea typeface="ＭＳ Ｐゴシック" charset="0"/>
                <a:cs typeface="ＭＳ Ｐゴシック" charset="0"/>
              </a:rPr>
              <a:t>.</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30064140"/>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5" descr="K9 Video Request 2.pdf"/>
          <p:cNvPicPr>
            <a:picLocks noGrp="1" noChangeAspect="1"/>
          </p:cNvPicPr>
          <p:nvPr>
            <p:ph idx="1"/>
          </p:nvPr>
        </p:nvPicPr>
        <p:blipFill>
          <a:blip r:embed="rId2">
            <a:extLst>
              <a:ext uri="{28A0092B-C50C-407E-A947-70E740481C1C}">
                <a14:useLocalDpi xmlns:a14="http://schemas.microsoft.com/office/drawing/2010/main" val="0"/>
              </a:ext>
            </a:extLst>
          </a:blip>
          <a:srcRect l="-67654" r="-67654"/>
          <a:stretch>
            <a:fillRect/>
          </a:stretch>
        </p:blipFill>
        <p:spPr>
          <a:xfrm>
            <a:off x="-1828800" y="0"/>
            <a:ext cx="12469813" cy="6858000"/>
          </a:xfrm>
        </p:spPr>
      </p:pic>
    </p:spTree>
    <p:extLst>
      <p:ext uri="{BB962C8B-B14F-4D97-AF65-F5344CB8AC3E}">
        <p14:creationId xmlns:p14="http://schemas.microsoft.com/office/powerpoint/2010/main" val="28643421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determination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legal</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adequacy</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support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 to</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made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within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four</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corners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of</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document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involved.</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Serrano</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123</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S.W.3d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53, 58</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Austin</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2003,</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ref’d</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(citing</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Jones</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833</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118,</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123</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 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1992);</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Oubre</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542</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875,</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877</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1976);</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Mayfield</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800 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932,</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934</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San</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Antonio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1990,</a:t>
            </a:r>
            <a:r>
              <a:rPr lang="en-US" spc="-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no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pet.)).</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6087136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3" descr="K9 Video Request 1.pdf"/>
          <p:cNvPicPr>
            <a:picLocks noGrp="1" noChangeAspect="1"/>
          </p:cNvPicPr>
          <p:nvPr>
            <p:ph idx="1"/>
          </p:nvPr>
        </p:nvPicPr>
        <p:blipFill>
          <a:blip r:embed="rId2">
            <a:extLst>
              <a:ext uri="{28A0092B-C50C-407E-A947-70E740481C1C}">
                <a14:useLocalDpi xmlns:a14="http://schemas.microsoft.com/office/drawing/2010/main" val="0"/>
              </a:ext>
            </a:extLst>
          </a:blip>
          <a:srcRect l="-67654" r="-67654"/>
          <a:stretch>
            <a:fillRect/>
          </a:stretch>
        </p:blipFill>
        <p:spPr>
          <a:xfrm>
            <a:off x="-1828800" y="0"/>
            <a:ext cx="12469813" cy="6858000"/>
          </a:xfrm>
        </p:spPr>
      </p:pic>
    </p:spTree>
    <p:extLst>
      <p:ext uri="{BB962C8B-B14F-4D97-AF65-F5344CB8AC3E}">
        <p14:creationId xmlns:p14="http://schemas.microsoft.com/office/powerpoint/2010/main" val="229002635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a:latin typeface="Calibri" charset="0"/>
                <a:ea typeface="ＭＳ Ｐゴシック" charset="0"/>
                <a:cs typeface="ＭＳ Ｐゴシック" charset="0"/>
              </a:rPr>
              <a:t>The Alert</a:t>
            </a:r>
            <a:endParaRPr lang="en-US">
              <a:latin typeface="Calibri" charset="0"/>
              <a:ea typeface="ＭＳ Ｐゴシック" charset="0"/>
              <a:cs typeface="ＭＳ Ｐゴシック" charset="0"/>
            </a:endParaRPr>
          </a:p>
        </p:txBody>
      </p:sp>
      <p:sp>
        <p:nvSpPr>
          <p:cNvPr id="66563" name="Content Placeholder 2"/>
          <p:cNvSpPr>
            <a:spLocks noGrp="1"/>
          </p:cNvSpPr>
          <p:nvPr>
            <p:ph idx="1"/>
          </p:nvPr>
        </p:nvSpPr>
        <p:spPr/>
        <p:txBody>
          <a:bodyPr/>
          <a:lstStyle/>
          <a:p>
            <a:r>
              <a:rPr lang="en-US">
                <a:latin typeface="Calibri" charset="0"/>
                <a:ea typeface="ＭＳ Ｐゴシック" charset="0"/>
                <a:cs typeface="ＭＳ Ｐゴシック" charset="0"/>
              </a:rPr>
              <a:t>The Alert is the Second half of the Inquiry!</a:t>
            </a:r>
          </a:p>
          <a:p>
            <a:r>
              <a:rPr lang="en-US" i="1">
                <a:latin typeface="Calibri" charset="0"/>
                <a:ea typeface="ＭＳ Ｐゴシック" charset="0"/>
                <a:cs typeface="ＭＳ Ｐゴシック" charset="0"/>
              </a:rPr>
              <a:t>Place </a:t>
            </a:r>
            <a:r>
              <a:rPr lang="en-US">
                <a:latin typeface="Calibri" charset="0"/>
                <a:ea typeface="ＭＳ Ｐゴシック" charset="0"/>
                <a:cs typeface="ＭＳ Ｐゴシック" charset="0"/>
              </a:rPr>
              <a:t>and </a:t>
            </a:r>
            <a:r>
              <a:rPr lang="en-US" i="1">
                <a:latin typeface="Calibri" charset="0"/>
                <a:ea typeface="ＭＳ Ｐゴシック" charset="0"/>
                <a:cs typeface="ＭＳ Ｐゴシック" charset="0"/>
              </a:rPr>
              <a:t>Cabellas </a:t>
            </a:r>
            <a:r>
              <a:rPr lang="en-US">
                <a:latin typeface="Calibri" charset="0"/>
                <a:ea typeface="ＭＳ Ｐゴシック" charset="0"/>
                <a:cs typeface="ＭＳ Ｐゴシック" charset="0"/>
              </a:rPr>
              <a:t>do not deal with the Alert</a:t>
            </a:r>
          </a:p>
          <a:p>
            <a:r>
              <a:rPr lang="en-US">
                <a:latin typeface="Calibri" charset="0"/>
                <a:ea typeface="ＭＳ Ｐゴシック" charset="0"/>
                <a:cs typeface="ＭＳ Ｐゴシック" charset="0"/>
              </a:rPr>
              <a:t>Most fertile ground to attack the Probable Cause</a:t>
            </a:r>
          </a:p>
          <a:p>
            <a:r>
              <a:rPr lang="en-US">
                <a:latin typeface="Calibri" charset="0"/>
                <a:ea typeface="ＭＳ Ｐゴシック" charset="0"/>
                <a:cs typeface="ＭＳ Ｐゴシック" charset="0"/>
              </a:rPr>
              <a:t>But, biggest obstacle to overcome.  </a:t>
            </a:r>
          </a:p>
        </p:txBody>
      </p:sp>
    </p:spTree>
    <p:extLst>
      <p:ext uri="{BB962C8B-B14F-4D97-AF65-F5344CB8AC3E}">
        <p14:creationId xmlns:p14="http://schemas.microsoft.com/office/powerpoint/2010/main" val="685493583"/>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The Focus of the </a:t>
            </a:r>
            <a:br>
              <a:rPr lang="en-US" sz="4000" b="1">
                <a:latin typeface="Calibri" charset="0"/>
                <a:ea typeface="ＭＳ Ｐゴシック" charset="0"/>
                <a:cs typeface="ＭＳ Ｐゴシック" charset="0"/>
              </a:rPr>
            </a:br>
            <a:r>
              <a:rPr lang="en-US" sz="4000" b="1">
                <a:latin typeface="Calibri" charset="0"/>
                <a:ea typeface="ＭＳ Ｐゴシック" charset="0"/>
                <a:cs typeface="ＭＳ Ｐゴシック" charset="0"/>
              </a:rPr>
              <a:t>Motion to Suppress</a:t>
            </a:r>
          </a:p>
        </p:txBody>
      </p:sp>
      <p:sp>
        <p:nvSpPr>
          <p:cNvPr id="67587" name="Content Placeholder 2"/>
          <p:cNvSpPr>
            <a:spLocks noGrp="1"/>
          </p:cNvSpPr>
          <p:nvPr>
            <p:ph idx="1"/>
          </p:nvPr>
        </p:nvSpPr>
        <p:spPr/>
        <p:txBody>
          <a:bodyPr/>
          <a:lstStyle/>
          <a:p>
            <a:pPr eaLnBrk="1" hangingPunct="1">
              <a:buFont typeface="Arial" charset="0"/>
              <a:buNone/>
            </a:pP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Was the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Alert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a:t>
            </a:r>
            <a:r>
              <a:rPr lang="en-US" u="sng">
                <a:latin typeface="Calibri" charset="0"/>
                <a:ea typeface="ＭＳ Ｐゴシック" charset="0"/>
                <a:cs typeface="ＭＳ Ｐゴシック" charset="0"/>
              </a:rPr>
              <a:t>sufficiently reliable </a:t>
            </a:r>
            <a:r>
              <a:rPr lang="en-US">
                <a:latin typeface="Calibri" charset="0"/>
                <a:ea typeface="ＭＳ Ｐゴシック" charset="0"/>
                <a:cs typeface="ＭＳ Ｐゴシック" charset="0"/>
              </a:rPr>
              <a:t>to establish probable cause for the Search?</a:t>
            </a:r>
          </a:p>
          <a:p>
            <a:pPr lvl="1" eaLnBrk="1" hangingPunct="1"/>
            <a:r>
              <a:rPr lang="en-US">
                <a:latin typeface="Calibri" charset="0"/>
                <a:ea typeface="ＭＳ Ｐゴシック" charset="0"/>
              </a:rPr>
              <a:t>Look at the Alert itself</a:t>
            </a:r>
          </a:p>
          <a:p>
            <a:pPr lvl="1" eaLnBrk="1" hangingPunct="1"/>
            <a:r>
              <a:rPr lang="en-US">
                <a:latin typeface="Calibri" charset="0"/>
                <a:ea typeface="ＭＳ Ｐゴシック" charset="0"/>
              </a:rPr>
              <a:t>Explore the reliability of the Team to do its job</a:t>
            </a:r>
          </a:p>
          <a:p>
            <a:pPr lvl="2" eaLnBrk="1" hangingPunct="1"/>
            <a:r>
              <a:rPr lang="en-US">
                <a:latin typeface="Calibri" charset="0"/>
                <a:ea typeface="ＭＳ Ｐゴシック" charset="0"/>
              </a:rPr>
              <a:t>Was the Team properly trained?</a:t>
            </a:r>
          </a:p>
          <a:p>
            <a:pPr lvl="2" eaLnBrk="1" hangingPunct="1"/>
            <a:r>
              <a:rPr lang="en-US">
                <a:latin typeface="Calibri" charset="0"/>
                <a:ea typeface="ＭＳ Ｐゴシック" charset="0"/>
              </a:rPr>
              <a:t>Does the Team execute its job according to that training?</a:t>
            </a: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80809168"/>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Was it a legitimate </a:t>
            </a:r>
            <a:r>
              <a:rPr lang="ja-JP" altLang="en-US" b="1">
                <a:latin typeface="Calibri" charset="0"/>
                <a:ea typeface="ＭＳ Ｐゴシック" charset="0"/>
                <a:cs typeface="ＭＳ Ｐゴシック" charset="0"/>
              </a:rPr>
              <a:t>“</a:t>
            </a:r>
            <a:r>
              <a:rPr lang="en-US" b="1">
                <a:latin typeface="Calibri" charset="0"/>
                <a:ea typeface="ＭＳ Ｐゴシック" charset="0"/>
                <a:cs typeface="ＭＳ Ｐゴシック" charset="0"/>
              </a:rPr>
              <a:t>Alert</a:t>
            </a:r>
            <a:r>
              <a:rPr lang="ja-JP" altLang="en-US" b="1">
                <a:latin typeface="Calibri" charset="0"/>
                <a:ea typeface="ＭＳ Ｐゴシック" charset="0"/>
                <a:cs typeface="ＭＳ Ｐゴシック" charset="0"/>
              </a:rPr>
              <a:t>”</a:t>
            </a:r>
            <a:r>
              <a:rPr lang="en-US" b="1">
                <a:latin typeface="Calibri" charset="0"/>
                <a:ea typeface="ＭＳ Ｐゴシック" charset="0"/>
                <a:cs typeface="ＭＳ Ｐゴシック" charset="0"/>
              </a:rPr>
              <a:t>?</a:t>
            </a:r>
          </a:p>
        </p:txBody>
      </p:sp>
      <p:sp>
        <p:nvSpPr>
          <p:cNvPr id="68611"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A trained or conditioned response by a K-9 to a stimulus.</a:t>
            </a:r>
          </a:p>
          <a:p>
            <a:pPr eaLnBrk="1" hangingPunct="1"/>
            <a:r>
              <a:rPr lang="en-US">
                <a:latin typeface="Calibri" charset="0"/>
                <a:ea typeface="ＭＳ Ｐゴシック" charset="0"/>
                <a:cs typeface="ＭＳ Ｐゴシック" charset="0"/>
              </a:rPr>
              <a:t>Two types of alerts:</a:t>
            </a:r>
          </a:p>
          <a:p>
            <a:pPr lvl="1" eaLnBrk="1" hangingPunct="1"/>
            <a:r>
              <a:rPr lang="en-US">
                <a:latin typeface="Calibri" charset="0"/>
                <a:ea typeface="ＭＳ Ｐゴシック" charset="0"/>
              </a:rPr>
              <a:t>Passive </a:t>
            </a:r>
          </a:p>
          <a:p>
            <a:pPr lvl="2" eaLnBrk="1" hangingPunct="1"/>
            <a:r>
              <a:rPr lang="en-US">
                <a:latin typeface="Calibri" charset="0"/>
                <a:ea typeface="ＭＳ Ｐゴシック" charset="0"/>
              </a:rPr>
              <a:t>Sitting, stop and stare, lay down, a bark, something passive and non-aggressive.</a:t>
            </a:r>
          </a:p>
          <a:p>
            <a:pPr lvl="1" eaLnBrk="1" hangingPunct="1"/>
            <a:r>
              <a:rPr lang="en-US">
                <a:latin typeface="Calibri" charset="0"/>
                <a:ea typeface="ＭＳ Ｐゴシック" charset="0"/>
              </a:rPr>
              <a:t>Aggressive</a:t>
            </a:r>
          </a:p>
          <a:p>
            <a:pPr lvl="2" eaLnBrk="1" hangingPunct="1"/>
            <a:r>
              <a:rPr lang="en-US">
                <a:latin typeface="Calibri" charset="0"/>
                <a:ea typeface="ＭＳ Ｐゴシック" charset="0"/>
              </a:rPr>
              <a:t>Scratching, clawing, and/or biting</a:t>
            </a:r>
          </a:p>
        </p:txBody>
      </p:sp>
    </p:spTree>
    <p:extLst>
      <p:ext uri="{BB962C8B-B14F-4D97-AF65-F5344CB8AC3E}">
        <p14:creationId xmlns:p14="http://schemas.microsoft.com/office/powerpoint/2010/main" val="193792411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sz="4000" b="1">
                <a:latin typeface="Calibri" charset="0"/>
                <a:ea typeface="ＭＳ Ｐゴシック" charset="0"/>
                <a:cs typeface="ＭＳ Ｐゴシック" charset="0"/>
              </a:rPr>
              <a:t>Reasons for different types</a:t>
            </a:r>
            <a:br>
              <a:rPr lang="en-US" sz="4000" b="1">
                <a:latin typeface="Calibri" charset="0"/>
                <a:ea typeface="ＭＳ Ｐゴシック" charset="0"/>
                <a:cs typeface="ＭＳ Ｐゴシック" charset="0"/>
              </a:rPr>
            </a:br>
            <a:r>
              <a:rPr lang="en-US" sz="4000" b="1">
                <a:latin typeface="Calibri" charset="0"/>
                <a:ea typeface="ＭＳ Ｐゴシック" charset="0"/>
                <a:cs typeface="ＭＳ Ｐゴシック" charset="0"/>
              </a:rPr>
              <a:t>Alerts</a:t>
            </a:r>
          </a:p>
        </p:txBody>
      </p:sp>
      <p:sp>
        <p:nvSpPr>
          <p:cNvPr id="69635"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Passive alerts are used for explosives, to prevent to personal property damage, and minimize liability.</a:t>
            </a:r>
          </a:p>
          <a:p>
            <a:pPr eaLnBrk="1" hangingPunct="1"/>
            <a:r>
              <a:rPr lang="en-US">
                <a:latin typeface="Calibri" charset="0"/>
                <a:ea typeface="ＭＳ Ｐゴシック" charset="0"/>
                <a:cs typeface="ＭＳ Ｐゴシック" charset="0"/>
              </a:rPr>
              <a:t>Aggressive alerts is a more natural response for the dog and easier to train.</a:t>
            </a:r>
          </a:p>
          <a:p>
            <a:pPr eaLnBrk="1" hangingPunct="1"/>
            <a:r>
              <a:rPr lang="en-US">
                <a:latin typeface="Calibri" charset="0"/>
                <a:ea typeface="ＭＳ Ｐゴシック" charset="0"/>
                <a:cs typeface="ＭＳ Ｐゴシック" charset="0"/>
              </a:rPr>
              <a:t>Neither are better than the other.</a:t>
            </a:r>
          </a:p>
        </p:txBody>
      </p:sp>
    </p:spTree>
    <p:extLst>
      <p:ext uri="{BB962C8B-B14F-4D97-AF65-F5344CB8AC3E}">
        <p14:creationId xmlns:p14="http://schemas.microsoft.com/office/powerpoint/2010/main" val="3504492700"/>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Attacking Cell Phone Searches</a:t>
            </a:r>
            <a:endParaRPr lang="en-US" b="1" dirty="0">
              <a:solidFill>
                <a:srgbClr val="FF0000"/>
              </a:solidFill>
            </a:endParaRPr>
          </a:p>
        </p:txBody>
      </p:sp>
      <p:pic>
        <p:nvPicPr>
          <p:cNvPr id="4" name="Content Placeholder 3" descr="foto-locked-down-iphone.jpg"/>
          <p:cNvPicPr>
            <a:picLocks noGrp="1" noChangeAspect="1"/>
          </p:cNvPicPr>
          <p:nvPr>
            <p:ph idx="1"/>
          </p:nvPr>
        </p:nvPicPr>
        <p:blipFill>
          <a:blip r:embed="rId2" cstate="print">
            <a:extLst>
              <a:ext uri="{28A0092B-C50C-407E-A947-70E740481C1C}">
                <a14:useLocalDpi xmlns:a14="http://schemas.microsoft.com/office/drawing/2010/main" val="0"/>
              </a:ext>
            </a:extLst>
          </a:blip>
          <a:srcRect l="-40915" r="-40915"/>
          <a:stretch>
            <a:fillRect/>
          </a:stretch>
        </p:blipFill>
        <p:spPr>
          <a:prstGeom prst="rect">
            <a:avLst/>
          </a:prstGeom>
        </p:spPr>
      </p:pic>
    </p:spTree>
    <p:extLst>
      <p:ext uri="{BB962C8B-B14F-4D97-AF65-F5344CB8AC3E}">
        <p14:creationId xmlns:p14="http://schemas.microsoft.com/office/powerpoint/2010/main" val="502122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smtClean="0">
                <a:solidFill>
                  <a:srgbClr val="00B0F0"/>
                </a:solidFill>
              </a:rPr>
              <a:t>Warrantless Search of Cell Phones Incident to Arrest</a:t>
            </a:r>
            <a:endParaRPr lang="en-US" dirty="0">
              <a:solidFill>
                <a:srgbClr val="00B0F0"/>
              </a:solidFill>
            </a:endParaRPr>
          </a:p>
        </p:txBody>
      </p:sp>
      <p:sp>
        <p:nvSpPr>
          <p:cNvPr id="3" name="Content Placeholder 2"/>
          <p:cNvSpPr>
            <a:spLocks noGrp="1"/>
          </p:cNvSpPr>
          <p:nvPr>
            <p:ph idx="1"/>
          </p:nvPr>
        </p:nvSpPr>
        <p:spPr/>
        <p:txBody>
          <a:bodyPr/>
          <a:lstStyle/>
          <a:p>
            <a:r>
              <a:rPr lang="en-US" sz="3200" b="1" dirty="0" smtClean="0">
                <a:solidFill>
                  <a:srgbClr val="000000"/>
                </a:solidFill>
              </a:rPr>
              <a:t>Constitutional Debate:</a:t>
            </a:r>
          </a:p>
          <a:p>
            <a:endParaRPr lang="en-US" dirty="0" smtClean="0">
              <a:solidFill>
                <a:srgbClr val="000000"/>
              </a:solidFill>
            </a:endParaRPr>
          </a:p>
          <a:p>
            <a:pPr lvl="1"/>
            <a:r>
              <a:rPr lang="en-US" sz="2800" dirty="0" smtClean="0">
                <a:solidFill>
                  <a:srgbClr val="000000"/>
                </a:solidFill>
              </a:rPr>
              <a:t>Cell phone is a “Container”</a:t>
            </a:r>
          </a:p>
          <a:p>
            <a:pPr>
              <a:buNone/>
            </a:pPr>
            <a:r>
              <a:rPr lang="en-US" sz="3200" dirty="0" smtClean="0">
                <a:solidFill>
                  <a:srgbClr val="000000"/>
                </a:solidFill>
              </a:rPr>
              <a:t>							</a:t>
            </a:r>
            <a:r>
              <a:rPr lang="en-US" sz="3200" dirty="0" err="1" smtClean="0">
                <a:solidFill>
                  <a:srgbClr val="000000"/>
                </a:solidFill>
              </a:rPr>
              <a:t>vs</a:t>
            </a:r>
            <a:endParaRPr lang="en-US" sz="3200" dirty="0" smtClean="0">
              <a:solidFill>
                <a:srgbClr val="000000"/>
              </a:solidFill>
            </a:endParaRPr>
          </a:p>
          <a:p>
            <a:pPr lvl="1"/>
            <a:r>
              <a:rPr lang="en-US" sz="2800" dirty="0" smtClean="0">
                <a:solidFill>
                  <a:srgbClr val="000000"/>
                </a:solidFill>
              </a:rPr>
              <a:t>Cell phone is a “mini-computer”</a:t>
            </a:r>
          </a:p>
          <a:p>
            <a:pPr lvl="1"/>
            <a:endParaRPr lang="en-US" sz="2800" dirty="0">
              <a:solidFill>
                <a:srgbClr val="000000"/>
              </a:solidFill>
            </a:endParaRPr>
          </a:p>
          <a:p>
            <a:pPr lvl="1"/>
            <a:r>
              <a:rPr lang="en-US" sz="2800" dirty="0" smtClean="0">
                <a:solidFill>
                  <a:srgbClr val="000000"/>
                </a:solidFill>
              </a:rPr>
              <a:t>18</a:t>
            </a:r>
            <a:r>
              <a:rPr lang="en-US" sz="2800" baseline="30000" dirty="0" smtClean="0">
                <a:solidFill>
                  <a:srgbClr val="000000"/>
                </a:solidFill>
              </a:rPr>
              <a:t>th</a:t>
            </a:r>
            <a:r>
              <a:rPr lang="en-US" sz="2800" dirty="0" smtClean="0">
                <a:solidFill>
                  <a:srgbClr val="000000"/>
                </a:solidFill>
              </a:rPr>
              <a:t> Century concepts for 21</a:t>
            </a:r>
            <a:r>
              <a:rPr lang="en-US" sz="2800" baseline="30000" dirty="0" smtClean="0">
                <a:solidFill>
                  <a:srgbClr val="000000"/>
                </a:solidFill>
              </a:rPr>
              <a:t>st</a:t>
            </a:r>
            <a:r>
              <a:rPr lang="en-US" sz="2800" dirty="0" smtClean="0">
                <a:solidFill>
                  <a:srgbClr val="000000"/>
                </a:solidFill>
              </a:rPr>
              <a:t> Century Technology</a:t>
            </a:r>
          </a:p>
          <a:p>
            <a:endParaRPr lang="en-US" dirty="0">
              <a:solidFill>
                <a:schemeClr val="bg1"/>
              </a:solidFill>
            </a:endParaRPr>
          </a:p>
        </p:txBody>
      </p:sp>
    </p:spTree>
    <p:extLst>
      <p:ext uri="{BB962C8B-B14F-4D97-AF65-F5344CB8AC3E}">
        <p14:creationId xmlns:p14="http://schemas.microsoft.com/office/powerpoint/2010/main" val="2166979330"/>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Back to the Basics - Search Incident to Arrest</a:t>
            </a:r>
            <a:endParaRPr lang="en-US" b="1" dirty="0">
              <a:solidFill>
                <a:srgbClr val="00B0F0"/>
              </a:solidFill>
            </a:endParaRPr>
          </a:p>
        </p:txBody>
      </p:sp>
      <p:sp>
        <p:nvSpPr>
          <p:cNvPr id="3" name="Content Placeholder 2"/>
          <p:cNvSpPr>
            <a:spLocks noGrp="1"/>
          </p:cNvSpPr>
          <p:nvPr>
            <p:ph idx="1"/>
          </p:nvPr>
        </p:nvSpPr>
        <p:spPr/>
        <p:txBody>
          <a:bodyPr>
            <a:normAutofit/>
          </a:bodyPr>
          <a:lstStyle/>
          <a:p>
            <a:r>
              <a:rPr lang="en-US" sz="3200" i="1" dirty="0" smtClean="0">
                <a:solidFill>
                  <a:srgbClr val="000000"/>
                </a:solidFill>
              </a:rPr>
              <a:t>Katz v. U.S. </a:t>
            </a:r>
            <a:r>
              <a:rPr lang="en-US" sz="3200" dirty="0" smtClean="0">
                <a:solidFill>
                  <a:srgbClr val="000000"/>
                </a:solidFill>
              </a:rPr>
              <a:t>(1967)</a:t>
            </a:r>
            <a:endParaRPr lang="en-US" sz="3200" i="1" dirty="0" smtClean="0">
              <a:solidFill>
                <a:srgbClr val="000000"/>
              </a:solidFill>
            </a:endParaRPr>
          </a:p>
          <a:p>
            <a:pPr lvl="1"/>
            <a:r>
              <a:rPr lang="en-US" sz="2800" u="sng" dirty="0" smtClean="0">
                <a:solidFill>
                  <a:srgbClr val="000000"/>
                </a:solidFill>
              </a:rPr>
              <a:t>Search must be reasonable</a:t>
            </a:r>
            <a:r>
              <a:rPr lang="en-US" sz="2800" dirty="0" smtClean="0">
                <a:solidFill>
                  <a:srgbClr val="000000"/>
                </a:solidFill>
              </a:rPr>
              <a:t>, meaning: pursuant to a warrant </a:t>
            </a:r>
            <a:r>
              <a:rPr lang="en-US" sz="2800" u="sng" dirty="0" smtClean="0">
                <a:solidFill>
                  <a:srgbClr val="000000"/>
                </a:solidFill>
              </a:rPr>
              <a:t>or</a:t>
            </a:r>
            <a:r>
              <a:rPr lang="en-US" sz="2800" dirty="0" smtClean="0">
                <a:solidFill>
                  <a:srgbClr val="000000"/>
                </a:solidFill>
              </a:rPr>
              <a:t> an established exception</a:t>
            </a:r>
          </a:p>
          <a:p>
            <a:pPr lvl="2"/>
            <a:r>
              <a:rPr lang="en-US" sz="2400" b="1" dirty="0" smtClean="0">
                <a:solidFill>
                  <a:srgbClr val="FF0000"/>
                </a:solidFill>
              </a:rPr>
              <a:t>Search incident to arrest</a:t>
            </a:r>
          </a:p>
          <a:p>
            <a:pPr lvl="2"/>
            <a:r>
              <a:rPr lang="en-US" sz="2400" b="1" dirty="0" smtClean="0">
                <a:solidFill>
                  <a:srgbClr val="FF0000"/>
                </a:solidFill>
              </a:rPr>
              <a:t>Exigent circumstances</a:t>
            </a:r>
          </a:p>
          <a:p>
            <a:pPr lvl="2"/>
            <a:r>
              <a:rPr lang="en-US" sz="2400" b="1" dirty="0" smtClean="0">
                <a:solidFill>
                  <a:srgbClr val="FF0000"/>
                </a:solidFill>
              </a:rPr>
              <a:t>Written policy on inventory</a:t>
            </a:r>
          </a:p>
          <a:p>
            <a:pPr lvl="2"/>
            <a:r>
              <a:rPr lang="en-US" sz="2400" b="1" dirty="0" smtClean="0">
                <a:solidFill>
                  <a:srgbClr val="FF0000"/>
                </a:solidFill>
              </a:rPr>
              <a:t>Vehicle exception</a:t>
            </a:r>
          </a:p>
        </p:txBody>
      </p:sp>
    </p:spTree>
    <p:extLst>
      <p:ext uri="{BB962C8B-B14F-4D97-AF65-F5344CB8AC3E}">
        <p14:creationId xmlns:p14="http://schemas.microsoft.com/office/powerpoint/2010/main" val="608781997"/>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3600" i="1" dirty="0" err="1" smtClean="0">
                <a:solidFill>
                  <a:srgbClr val="000000"/>
                </a:solidFill>
              </a:rPr>
              <a:t>Chimel</a:t>
            </a:r>
            <a:r>
              <a:rPr lang="en-US" sz="3600" i="1" dirty="0" smtClean="0">
                <a:solidFill>
                  <a:srgbClr val="000000"/>
                </a:solidFill>
              </a:rPr>
              <a:t> </a:t>
            </a:r>
            <a:r>
              <a:rPr lang="en-US" sz="3600" i="1" dirty="0" err="1" smtClean="0">
                <a:solidFill>
                  <a:srgbClr val="000000"/>
                </a:solidFill>
              </a:rPr>
              <a:t>v</a:t>
            </a:r>
            <a:r>
              <a:rPr lang="en-US" sz="3600" i="1" dirty="0" smtClean="0">
                <a:solidFill>
                  <a:srgbClr val="000000"/>
                </a:solidFill>
              </a:rPr>
              <a:t>. California</a:t>
            </a:r>
            <a:r>
              <a:rPr lang="en-US" sz="3600" dirty="0" smtClean="0">
                <a:solidFill>
                  <a:srgbClr val="000000"/>
                </a:solidFill>
              </a:rPr>
              <a:t> (1969)</a:t>
            </a:r>
          </a:p>
          <a:p>
            <a:r>
              <a:rPr lang="en-US" sz="3600" dirty="0" smtClean="0">
                <a:solidFill>
                  <a:srgbClr val="000000"/>
                </a:solidFill>
              </a:rPr>
              <a:t>Police searched </a:t>
            </a:r>
            <a:r>
              <a:rPr lang="en-US" sz="3600" dirty="0" err="1" smtClean="0">
                <a:solidFill>
                  <a:srgbClr val="000000"/>
                </a:solidFill>
              </a:rPr>
              <a:t>Chimel’s</a:t>
            </a:r>
            <a:r>
              <a:rPr lang="en-US" sz="3600" dirty="0" smtClean="0">
                <a:solidFill>
                  <a:srgbClr val="000000"/>
                </a:solidFill>
              </a:rPr>
              <a:t> entire home incident to his arrest</a:t>
            </a:r>
          </a:p>
          <a:p>
            <a:r>
              <a:rPr lang="en-US" sz="3600" dirty="0" smtClean="0">
                <a:solidFill>
                  <a:srgbClr val="000000"/>
                </a:solidFill>
              </a:rPr>
              <a:t>Warrantless search incident to arrest is limited to:</a:t>
            </a:r>
            <a:r>
              <a:rPr lang="en-US" sz="3600" i="1" dirty="0" smtClean="0">
                <a:solidFill>
                  <a:srgbClr val="000000"/>
                </a:solidFill>
              </a:rPr>
              <a:t> </a:t>
            </a:r>
          </a:p>
          <a:p>
            <a:pPr lvl="1"/>
            <a:r>
              <a:rPr lang="en-US" sz="3200" dirty="0" smtClean="0">
                <a:solidFill>
                  <a:srgbClr val="000000"/>
                </a:solidFill>
              </a:rPr>
              <a:t>(1) the arrestees person</a:t>
            </a:r>
          </a:p>
          <a:p>
            <a:pPr lvl="1"/>
            <a:r>
              <a:rPr lang="en-US" sz="3200" dirty="0" smtClean="0">
                <a:solidFill>
                  <a:srgbClr val="000000"/>
                </a:solidFill>
              </a:rPr>
              <a:t>(2) </a:t>
            </a:r>
            <a:r>
              <a:rPr lang="en-US" sz="3200" i="1" dirty="0" smtClean="0">
                <a:solidFill>
                  <a:srgbClr val="000000"/>
                </a:solidFill>
              </a:rPr>
              <a:t>area</a:t>
            </a:r>
            <a:r>
              <a:rPr lang="en-US" sz="3200" dirty="0" smtClean="0">
                <a:solidFill>
                  <a:srgbClr val="000000"/>
                </a:solidFill>
              </a:rPr>
              <a:t> </a:t>
            </a:r>
            <a:r>
              <a:rPr lang="en-US" sz="3200" b="1" u="sng" dirty="0" smtClean="0">
                <a:solidFill>
                  <a:srgbClr val="FF0000"/>
                </a:solidFill>
              </a:rPr>
              <a:t>under immediate control </a:t>
            </a:r>
            <a:r>
              <a:rPr lang="en-US" sz="3200" dirty="0" smtClean="0">
                <a:solidFill>
                  <a:srgbClr val="000000"/>
                </a:solidFill>
              </a:rPr>
              <a:t>of arrestee.</a:t>
            </a:r>
          </a:p>
          <a:p>
            <a:pPr lvl="2"/>
            <a:r>
              <a:rPr lang="en-US" sz="2800" dirty="0" smtClean="0">
                <a:solidFill>
                  <a:srgbClr val="000000"/>
                </a:solidFill>
              </a:rPr>
              <a:t>Meaning “the area from within which he might gain possession of a weapon or destructible device”   </a:t>
            </a:r>
            <a:endParaRPr lang="en-US" sz="2800" dirty="0">
              <a:solidFill>
                <a:srgbClr val="000000"/>
              </a:solidFill>
            </a:endParaRPr>
          </a:p>
        </p:txBody>
      </p:sp>
    </p:spTree>
    <p:extLst>
      <p:ext uri="{BB962C8B-B14F-4D97-AF65-F5344CB8AC3E}">
        <p14:creationId xmlns:p14="http://schemas.microsoft.com/office/powerpoint/2010/main" val="1526612131"/>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4000" i="1" dirty="0" smtClean="0"/>
              <a:t>U.S. </a:t>
            </a:r>
            <a:r>
              <a:rPr lang="en-US" sz="4000" i="1" dirty="0" err="1" smtClean="0"/>
              <a:t>v</a:t>
            </a:r>
            <a:r>
              <a:rPr lang="en-US" sz="4000" i="1" dirty="0" smtClean="0"/>
              <a:t>. Robinson</a:t>
            </a:r>
            <a:r>
              <a:rPr lang="en-US" sz="4000" dirty="0" smtClean="0"/>
              <a:t> (1973)</a:t>
            </a:r>
            <a:endParaRPr lang="en-US" sz="4000" i="1" dirty="0" smtClean="0"/>
          </a:p>
          <a:p>
            <a:r>
              <a:rPr lang="en-US" sz="4000" dirty="0" smtClean="0"/>
              <a:t>Police searched pack of cigarettes found in breast pocket of arrestee’s jacket</a:t>
            </a:r>
          </a:p>
          <a:p>
            <a:pPr lvl="1"/>
            <a:r>
              <a:rPr lang="en-US" sz="3600" dirty="0" smtClean="0"/>
              <a:t>Two permitted searches of “areas”:</a:t>
            </a:r>
          </a:p>
          <a:p>
            <a:pPr lvl="2"/>
            <a:r>
              <a:rPr lang="en-US" sz="3200" dirty="0" smtClean="0"/>
              <a:t>Search “</a:t>
            </a:r>
            <a:r>
              <a:rPr lang="en-US" sz="3200" u="sng" dirty="0" smtClean="0">
                <a:solidFill>
                  <a:srgbClr val="FF0000"/>
                </a:solidFill>
              </a:rPr>
              <a:t>of the person</a:t>
            </a:r>
            <a:r>
              <a:rPr lang="en-US" sz="3200" dirty="0" smtClean="0"/>
              <a:t>”</a:t>
            </a:r>
          </a:p>
          <a:p>
            <a:pPr lvl="2"/>
            <a:r>
              <a:rPr lang="en-US" sz="3200" dirty="0" smtClean="0"/>
              <a:t>Search of “</a:t>
            </a:r>
            <a:r>
              <a:rPr lang="en-US" sz="3200" u="sng" dirty="0" smtClean="0">
                <a:solidFill>
                  <a:srgbClr val="FF0000"/>
                </a:solidFill>
              </a:rPr>
              <a:t>the area within control of arrestee</a:t>
            </a:r>
            <a:r>
              <a:rPr lang="en-US" sz="3200" dirty="0" smtClean="0"/>
              <a:t>”  </a:t>
            </a:r>
            <a:endParaRPr lang="en-US" sz="3200" dirty="0"/>
          </a:p>
        </p:txBody>
      </p:sp>
    </p:spTree>
    <p:extLst>
      <p:ext uri="{BB962C8B-B14F-4D97-AF65-F5344CB8AC3E}">
        <p14:creationId xmlns:p14="http://schemas.microsoft.com/office/powerpoint/2010/main" val="40921681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facts</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found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must show</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
            </a:r>
            <a:r>
              <a:rPr lang="en-US" b="1" u="sng" dirty="0">
                <a:latin typeface="Arial" panose="020B0604020202020204" pitchFamily="34" charset="0"/>
                <a:ea typeface="Times New Roman" panose="02020603050405020304" pitchFamily="18" charset="0"/>
                <a:cs typeface="Arial" panose="020B0604020202020204" pitchFamily="34" charset="0"/>
              </a:rPr>
              <a:t>there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fair</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probability</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that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contraband</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or</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evidence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of</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crime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will</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be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found</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that particular</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place.”</a:t>
            </a:r>
            <a:r>
              <a:rPr lang="en-US" b="1" u="sng" spc="270" dirty="0">
                <a:latin typeface="Arial" panose="020B0604020202020204" pitchFamily="34" charset="0"/>
                <a:ea typeface="Times New Roman" panose="02020603050405020304" pitchFamily="18" charset="0"/>
                <a:cs typeface="Arial" panose="020B0604020202020204" pitchFamily="34" charset="0"/>
              </a:rPr>
              <a:t> </a:t>
            </a:r>
          </a:p>
          <a:p>
            <a:r>
              <a:rPr lang="en-US" i="1" dirty="0">
                <a:latin typeface="Arial" panose="020B0604020202020204" pitchFamily="34" charset="0"/>
                <a:ea typeface="Times New Roman" panose="02020603050405020304" pitchFamily="18" charset="0"/>
                <a:cs typeface="Arial" panose="020B0604020202020204" pitchFamily="34" charset="0"/>
              </a:rPr>
              <a:t>Illinois</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Gates</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462</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U.S.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213</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(1983);</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McLain</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337</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S.W.3d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268</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2011).</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52387682"/>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3600" i="1" dirty="0" smtClean="0"/>
              <a:t>U.S. </a:t>
            </a:r>
            <a:r>
              <a:rPr lang="en-US" sz="3600" i="1" dirty="0" err="1" smtClean="0"/>
              <a:t>v</a:t>
            </a:r>
            <a:r>
              <a:rPr lang="en-US" sz="3600" i="1" dirty="0" smtClean="0"/>
              <a:t>. Edwards </a:t>
            </a:r>
            <a:r>
              <a:rPr lang="en-US" sz="3600" dirty="0" smtClean="0"/>
              <a:t>(1974)</a:t>
            </a:r>
            <a:endParaRPr lang="en-US" sz="3600" i="1" dirty="0" smtClean="0"/>
          </a:p>
          <a:p>
            <a:r>
              <a:rPr lang="en-US" sz="3600" dirty="0" smtClean="0"/>
              <a:t>Police examined clothing to see if paint from crime scene was present. Because it was late and he had no other clothes to wear they searched the next morning.</a:t>
            </a:r>
          </a:p>
          <a:p>
            <a:pPr lvl="1"/>
            <a:r>
              <a:rPr lang="en-US" sz="3200" dirty="0" smtClean="0"/>
              <a:t>Search of “</a:t>
            </a:r>
            <a:r>
              <a:rPr lang="en-US" sz="3200" dirty="0" smtClean="0">
                <a:solidFill>
                  <a:srgbClr val="FF0000"/>
                </a:solidFill>
              </a:rPr>
              <a:t>both person and property in his </a:t>
            </a:r>
            <a:r>
              <a:rPr lang="en-US" sz="3200" u="sng" dirty="0" smtClean="0">
                <a:solidFill>
                  <a:srgbClr val="FF0000"/>
                </a:solidFill>
              </a:rPr>
              <a:t>immediate possession </a:t>
            </a:r>
            <a:r>
              <a:rPr lang="en-US" sz="3200" dirty="0" smtClean="0"/>
              <a:t>may be searched at the station house after arrest has occurred at another place”</a:t>
            </a:r>
            <a:endParaRPr lang="en-US" sz="3200" dirty="0"/>
          </a:p>
        </p:txBody>
      </p:sp>
    </p:spTree>
    <p:extLst>
      <p:ext uri="{BB962C8B-B14F-4D97-AF65-F5344CB8AC3E}">
        <p14:creationId xmlns:p14="http://schemas.microsoft.com/office/powerpoint/2010/main" val="67417488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3200" i="1" dirty="0" smtClean="0">
                <a:solidFill>
                  <a:srgbClr val="000000"/>
                </a:solidFill>
              </a:rPr>
              <a:t>U.S. </a:t>
            </a:r>
            <a:r>
              <a:rPr lang="en-US" sz="3200" i="1" dirty="0" err="1" smtClean="0">
                <a:solidFill>
                  <a:srgbClr val="000000"/>
                </a:solidFill>
              </a:rPr>
              <a:t>v</a:t>
            </a:r>
            <a:r>
              <a:rPr lang="en-US" sz="3200" i="1" dirty="0" smtClean="0">
                <a:solidFill>
                  <a:srgbClr val="000000"/>
                </a:solidFill>
              </a:rPr>
              <a:t>. Chadwick </a:t>
            </a:r>
            <a:r>
              <a:rPr lang="en-US" sz="3200" dirty="0" smtClean="0">
                <a:solidFill>
                  <a:srgbClr val="000000"/>
                </a:solidFill>
              </a:rPr>
              <a:t>(1977)</a:t>
            </a:r>
          </a:p>
          <a:p>
            <a:r>
              <a:rPr lang="en-US" sz="3200" dirty="0" smtClean="0">
                <a:solidFill>
                  <a:srgbClr val="000000"/>
                </a:solidFill>
              </a:rPr>
              <a:t>Agents searched a footlocker found in a trunk 90 minutes after arrest and at the station </a:t>
            </a:r>
          </a:p>
          <a:p>
            <a:pPr lvl="1"/>
            <a:r>
              <a:rPr lang="en-US" sz="2800" dirty="0" smtClean="0">
                <a:solidFill>
                  <a:srgbClr val="000000"/>
                </a:solidFill>
              </a:rPr>
              <a:t>A </a:t>
            </a:r>
            <a:r>
              <a:rPr lang="en-US" sz="2800" dirty="0" smtClean="0">
                <a:solidFill>
                  <a:srgbClr val="FF0000"/>
                </a:solidFill>
              </a:rPr>
              <a:t>closed container </a:t>
            </a:r>
            <a:r>
              <a:rPr lang="en-US" sz="2800" dirty="0" smtClean="0">
                <a:solidFill>
                  <a:srgbClr val="000000"/>
                </a:solidFill>
              </a:rPr>
              <a:t>in immediate control of arrestee </a:t>
            </a:r>
            <a:r>
              <a:rPr lang="en-US" sz="2800" dirty="0" smtClean="0">
                <a:solidFill>
                  <a:srgbClr val="FF0000"/>
                </a:solidFill>
              </a:rPr>
              <a:t>is different than the clothing</a:t>
            </a:r>
            <a:r>
              <a:rPr lang="en-US" sz="2800" dirty="0" smtClean="0">
                <a:solidFill>
                  <a:srgbClr val="000000"/>
                </a:solidFill>
              </a:rPr>
              <a:t> of the arrestee</a:t>
            </a:r>
          </a:p>
          <a:p>
            <a:pPr lvl="1"/>
            <a:r>
              <a:rPr lang="en-US" sz="2800" dirty="0" smtClean="0">
                <a:solidFill>
                  <a:srgbClr val="000000"/>
                </a:solidFill>
              </a:rPr>
              <a:t>If search of container is </a:t>
            </a:r>
            <a:r>
              <a:rPr lang="en-US" sz="2800" dirty="0" smtClean="0">
                <a:solidFill>
                  <a:srgbClr val="FF0000"/>
                </a:solidFill>
              </a:rPr>
              <a:t>remote in time or place of arrest or exigency</a:t>
            </a:r>
            <a:r>
              <a:rPr lang="en-US" sz="2800" dirty="0" smtClean="0">
                <a:solidFill>
                  <a:srgbClr val="000000"/>
                </a:solidFill>
              </a:rPr>
              <a:t> then there is </a:t>
            </a:r>
            <a:r>
              <a:rPr lang="en-US" sz="2800" dirty="0" smtClean="0">
                <a:solidFill>
                  <a:srgbClr val="FF0000"/>
                </a:solidFill>
              </a:rPr>
              <a:t>no exception </a:t>
            </a:r>
            <a:r>
              <a:rPr lang="en-US" sz="2800" dirty="0" smtClean="0">
                <a:solidFill>
                  <a:srgbClr val="000000"/>
                </a:solidFill>
              </a:rPr>
              <a:t>to the warrant requirement</a:t>
            </a:r>
          </a:p>
          <a:p>
            <a:pPr lvl="1"/>
            <a:r>
              <a:rPr lang="en-US" sz="2800" dirty="0" smtClean="0">
                <a:solidFill>
                  <a:srgbClr val="000000"/>
                </a:solidFill>
              </a:rPr>
              <a:t>“</a:t>
            </a:r>
            <a:r>
              <a:rPr lang="en-US" sz="2800" dirty="0" smtClean="0">
                <a:solidFill>
                  <a:srgbClr val="FF0000"/>
                </a:solidFill>
              </a:rPr>
              <a:t>Repository of personal effects</a:t>
            </a:r>
            <a:r>
              <a:rPr lang="en-US" sz="2800" dirty="0" smtClean="0">
                <a:solidFill>
                  <a:srgbClr val="000000"/>
                </a:solidFill>
              </a:rPr>
              <a:t>”</a:t>
            </a:r>
          </a:p>
          <a:p>
            <a:pPr lvl="1"/>
            <a:endParaRPr lang="en-US" dirty="0" smtClean="0">
              <a:solidFill>
                <a:schemeClr val="bg1"/>
              </a:solidFill>
            </a:endParaRPr>
          </a:p>
        </p:txBody>
      </p:sp>
    </p:spTree>
    <p:extLst>
      <p:ext uri="{BB962C8B-B14F-4D97-AF65-F5344CB8AC3E}">
        <p14:creationId xmlns:p14="http://schemas.microsoft.com/office/powerpoint/2010/main" val="3721980048"/>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a:bodyPr>
          <a:lstStyle/>
          <a:p>
            <a:r>
              <a:rPr lang="en-US" sz="3200" i="1" dirty="0" smtClean="0">
                <a:solidFill>
                  <a:srgbClr val="000000"/>
                </a:solidFill>
              </a:rPr>
              <a:t>U.S. </a:t>
            </a:r>
            <a:r>
              <a:rPr lang="en-US" sz="3200" i="1" dirty="0" err="1" smtClean="0">
                <a:solidFill>
                  <a:srgbClr val="000000"/>
                </a:solidFill>
              </a:rPr>
              <a:t>v</a:t>
            </a:r>
            <a:r>
              <a:rPr lang="en-US" sz="3200" i="1" dirty="0" smtClean="0">
                <a:solidFill>
                  <a:srgbClr val="000000"/>
                </a:solidFill>
              </a:rPr>
              <a:t>. Chadwick </a:t>
            </a:r>
            <a:r>
              <a:rPr lang="en-US" sz="3200" dirty="0" smtClean="0">
                <a:solidFill>
                  <a:srgbClr val="000000"/>
                </a:solidFill>
              </a:rPr>
              <a:t>(1977)</a:t>
            </a:r>
          </a:p>
          <a:p>
            <a:r>
              <a:rPr lang="en-US" sz="3200" dirty="0" smtClean="0">
                <a:solidFill>
                  <a:srgbClr val="000000"/>
                </a:solidFill>
              </a:rPr>
              <a:t>Since the locker was </a:t>
            </a:r>
            <a:r>
              <a:rPr lang="en-US" sz="3200" u="sng" dirty="0" smtClean="0">
                <a:solidFill>
                  <a:srgbClr val="000000"/>
                </a:solidFill>
              </a:rPr>
              <a:t>not part of Chadwick’s </a:t>
            </a:r>
            <a:r>
              <a:rPr lang="en-US" sz="3200" dirty="0" smtClean="0">
                <a:solidFill>
                  <a:srgbClr val="000000"/>
                </a:solidFill>
              </a:rPr>
              <a:t>“</a:t>
            </a:r>
            <a:r>
              <a:rPr lang="en-US" sz="3200" u="sng" dirty="0" smtClean="0">
                <a:solidFill>
                  <a:srgbClr val="000000"/>
                </a:solidFill>
              </a:rPr>
              <a:t>person</a:t>
            </a:r>
            <a:r>
              <a:rPr lang="en-US" sz="3200" dirty="0" smtClean="0">
                <a:solidFill>
                  <a:srgbClr val="000000"/>
                </a:solidFill>
              </a:rPr>
              <a:t>” when arrested, </a:t>
            </a:r>
          </a:p>
          <a:p>
            <a:r>
              <a:rPr lang="en-US" sz="3200" dirty="0" smtClean="0">
                <a:solidFill>
                  <a:srgbClr val="000000"/>
                </a:solidFill>
              </a:rPr>
              <a:t>Then a warrantless search is not reasonable if </a:t>
            </a:r>
            <a:r>
              <a:rPr lang="en-US" sz="3200" u="sng" dirty="0" smtClean="0">
                <a:solidFill>
                  <a:srgbClr val="FF0000"/>
                </a:solidFill>
              </a:rPr>
              <a:t>no danger </a:t>
            </a:r>
            <a:r>
              <a:rPr lang="en-US" sz="3200" dirty="0" smtClean="0">
                <a:solidFill>
                  <a:srgbClr val="000000"/>
                </a:solidFill>
              </a:rPr>
              <a:t>arrestee could </a:t>
            </a:r>
            <a:r>
              <a:rPr lang="en-US" sz="3200" u="sng" dirty="0" smtClean="0">
                <a:solidFill>
                  <a:srgbClr val="FF0000"/>
                </a:solidFill>
              </a:rPr>
              <a:t>access property </a:t>
            </a:r>
            <a:r>
              <a:rPr lang="en-US" sz="3200" dirty="0" smtClean="0">
                <a:solidFill>
                  <a:srgbClr val="000000"/>
                </a:solidFill>
              </a:rPr>
              <a:t>to get a </a:t>
            </a:r>
            <a:r>
              <a:rPr lang="en-US" sz="3200" u="sng" dirty="0" smtClean="0">
                <a:solidFill>
                  <a:srgbClr val="FF0000"/>
                </a:solidFill>
              </a:rPr>
              <a:t>weapon</a:t>
            </a:r>
            <a:r>
              <a:rPr lang="en-US" sz="3200" u="sng" dirty="0" smtClean="0">
                <a:solidFill>
                  <a:srgbClr val="000000"/>
                </a:solidFill>
              </a:rPr>
              <a:t> </a:t>
            </a:r>
            <a:r>
              <a:rPr lang="en-US" sz="3200" dirty="0" smtClean="0">
                <a:solidFill>
                  <a:srgbClr val="000000"/>
                </a:solidFill>
              </a:rPr>
              <a:t>or </a:t>
            </a:r>
            <a:r>
              <a:rPr lang="en-US" sz="3200" u="sng" dirty="0" smtClean="0">
                <a:solidFill>
                  <a:srgbClr val="FF0000"/>
                </a:solidFill>
              </a:rPr>
              <a:t>destroy evidence</a:t>
            </a:r>
            <a:r>
              <a:rPr lang="en-US" sz="3200" dirty="0" smtClean="0">
                <a:solidFill>
                  <a:srgbClr val="000000"/>
                </a:solidFill>
              </a:rPr>
              <a:t>.</a:t>
            </a:r>
          </a:p>
          <a:p>
            <a:pPr lvl="1"/>
            <a:endParaRPr lang="en-US" dirty="0" smtClean="0">
              <a:solidFill>
                <a:srgbClr val="000000"/>
              </a:solidFill>
            </a:endParaRPr>
          </a:p>
        </p:txBody>
      </p:sp>
    </p:spTree>
    <p:extLst>
      <p:ext uri="{BB962C8B-B14F-4D97-AF65-F5344CB8AC3E}">
        <p14:creationId xmlns:p14="http://schemas.microsoft.com/office/powerpoint/2010/main" val="2241980236"/>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a:bodyPr>
          <a:lstStyle/>
          <a:p>
            <a:r>
              <a:rPr lang="en-US" sz="3600" dirty="0" smtClean="0">
                <a:solidFill>
                  <a:srgbClr val="000000"/>
                </a:solidFill>
              </a:rPr>
              <a:t>Clothing in </a:t>
            </a:r>
            <a:r>
              <a:rPr lang="en-US" sz="3600" i="1" dirty="0" smtClean="0">
                <a:solidFill>
                  <a:srgbClr val="000000"/>
                </a:solidFill>
              </a:rPr>
              <a:t>Robinson </a:t>
            </a:r>
            <a:r>
              <a:rPr lang="en-US" sz="3600" dirty="0" smtClean="0">
                <a:solidFill>
                  <a:srgbClr val="000000"/>
                </a:solidFill>
              </a:rPr>
              <a:t>and </a:t>
            </a:r>
            <a:r>
              <a:rPr lang="en-US" sz="3600" i="1" dirty="0" smtClean="0">
                <a:solidFill>
                  <a:srgbClr val="000000"/>
                </a:solidFill>
              </a:rPr>
              <a:t>Edwards</a:t>
            </a:r>
            <a:r>
              <a:rPr lang="en-US" sz="3600" dirty="0" smtClean="0">
                <a:solidFill>
                  <a:srgbClr val="000000"/>
                </a:solidFill>
              </a:rPr>
              <a:t> are considered to be part of “arrestee’s person” </a:t>
            </a:r>
          </a:p>
          <a:p>
            <a:endParaRPr lang="en-US" sz="3600" dirty="0" smtClean="0">
              <a:solidFill>
                <a:srgbClr val="000000"/>
              </a:solidFill>
            </a:endParaRPr>
          </a:p>
          <a:p>
            <a:r>
              <a:rPr lang="en-US" sz="3600" dirty="0" smtClean="0">
                <a:solidFill>
                  <a:srgbClr val="000000"/>
                </a:solidFill>
              </a:rPr>
              <a:t>Distinguishably different from the </a:t>
            </a:r>
            <a:r>
              <a:rPr lang="en-US" sz="3600" u="sng" dirty="0" smtClean="0">
                <a:solidFill>
                  <a:srgbClr val="000000"/>
                </a:solidFill>
              </a:rPr>
              <a:t>closed container</a:t>
            </a:r>
            <a:r>
              <a:rPr lang="en-US" sz="3600" dirty="0" smtClean="0">
                <a:solidFill>
                  <a:srgbClr val="000000"/>
                </a:solidFill>
              </a:rPr>
              <a:t> in the “area within immediate control of arrestee” as in </a:t>
            </a:r>
            <a:r>
              <a:rPr lang="en-US" sz="3600" i="1" dirty="0" smtClean="0">
                <a:solidFill>
                  <a:srgbClr val="000000"/>
                </a:solidFill>
              </a:rPr>
              <a:t>Chadwick</a:t>
            </a:r>
            <a:endParaRPr lang="en-US" sz="3600" dirty="0" smtClean="0">
              <a:solidFill>
                <a:srgbClr val="000000"/>
              </a:solidFill>
            </a:endParaRPr>
          </a:p>
        </p:txBody>
      </p:sp>
    </p:spTree>
    <p:extLst>
      <p:ext uri="{BB962C8B-B14F-4D97-AF65-F5344CB8AC3E}">
        <p14:creationId xmlns:p14="http://schemas.microsoft.com/office/powerpoint/2010/main" val="3020672386"/>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sz="3200" i="1" dirty="0" smtClean="0">
                <a:solidFill>
                  <a:srgbClr val="000000"/>
                </a:solidFill>
              </a:rPr>
              <a:t>New York </a:t>
            </a:r>
            <a:r>
              <a:rPr lang="en-US" sz="3200" i="1" dirty="0" err="1" smtClean="0">
                <a:solidFill>
                  <a:srgbClr val="000000"/>
                </a:solidFill>
              </a:rPr>
              <a:t>v</a:t>
            </a:r>
            <a:r>
              <a:rPr lang="en-US" sz="3200" i="1" dirty="0" smtClean="0">
                <a:solidFill>
                  <a:srgbClr val="000000"/>
                </a:solidFill>
              </a:rPr>
              <a:t>. Belton</a:t>
            </a:r>
            <a:r>
              <a:rPr lang="en-US" sz="3200" dirty="0" smtClean="0">
                <a:solidFill>
                  <a:srgbClr val="000000"/>
                </a:solidFill>
              </a:rPr>
              <a:t> (1981)</a:t>
            </a:r>
          </a:p>
          <a:p>
            <a:pPr lvl="1"/>
            <a:r>
              <a:rPr lang="en-US" sz="2800" dirty="0" smtClean="0">
                <a:solidFill>
                  <a:srgbClr val="000000"/>
                </a:solidFill>
              </a:rPr>
              <a:t>“</a:t>
            </a:r>
            <a:r>
              <a:rPr lang="en-US" sz="2800" dirty="0" smtClean="0">
                <a:solidFill>
                  <a:srgbClr val="FF0000"/>
                </a:solidFill>
              </a:rPr>
              <a:t>Area within immediate control of arrestee</a:t>
            </a:r>
            <a:r>
              <a:rPr lang="en-US" sz="2800" dirty="0" smtClean="0">
                <a:solidFill>
                  <a:srgbClr val="000000"/>
                </a:solidFill>
              </a:rPr>
              <a:t>” can be searched incident to arrest, including passenger compartments</a:t>
            </a:r>
          </a:p>
          <a:p>
            <a:pPr lvl="1"/>
            <a:endParaRPr lang="en-US" sz="2800" dirty="0" smtClean="0">
              <a:solidFill>
                <a:srgbClr val="000000"/>
              </a:solidFill>
            </a:endParaRPr>
          </a:p>
          <a:p>
            <a:pPr lvl="1"/>
            <a:r>
              <a:rPr lang="en-US" sz="2800" dirty="0" smtClean="0">
                <a:solidFill>
                  <a:srgbClr val="000000"/>
                </a:solidFill>
              </a:rPr>
              <a:t>This includes “</a:t>
            </a:r>
            <a:r>
              <a:rPr lang="en-US" sz="2800" dirty="0" smtClean="0">
                <a:solidFill>
                  <a:srgbClr val="FF0000"/>
                </a:solidFill>
              </a:rPr>
              <a:t>containers</a:t>
            </a:r>
            <a:r>
              <a:rPr lang="en-US" sz="2800" dirty="0" smtClean="0">
                <a:solidFill>
                  <a:srgbClr val="000000"/>
                </a:solidFill>
              </a:rPr>
              <a:t>” in the passenger compartments within reach regardless of whether it could actually hold a weapon or evidence of crime under investigation</a:t>
            </a:r>
          </a:p>
          <a:p>
            <a:pPr lvl="1"/>
            <a:endParaRPr lang="en-US" sz="2800" dirty="0" smtClean="0">
              <a:solidFill>
                <a:srgbClr val="000000"/>
              </a:solidFill>
            </a:endParaRPr>
          </a:p>
          <a:p>
            <a:pPr lvl="1"/>
            <a:r>
              <a:rPr lang="en-US" sz="2800" dirty="0" smtClean="0">
                <a:solidFill>
                  <a:srgbClr val="000000"/>
                </a:solidFill>
              </a:rPr>
              <a:t>“</a:t>
            </a:r>
            <a:r>
              <a:rPr lang="en-US" sz="2800" dirty="0" smtClean="0">
                <a:solidFill>
                  <a:srgbClr val="FF0000"/>
                </a:solidFill>
              </a:rPr>
              <a:t>Container” is any object capable of holding another object</a:t>
            </a:r>
          </a:p>
          <a:p>
            <a:pPr lvl="1"/>
            <a:endParaRPr lang="en-US" sz="2800" dirty="0" smtClean="0">
              <a:solidFill>
                <a:srgbClr val="000000"/>
              </a:solidFill>
            </a:endParaRPr>
          </a:p>
        </p:txBody>
      </p:sp>
    </p:spTree>
    <p:extLst>
      <p:ext uri="{BB962C8B-B14F-4D97-AF65-F5344CB8AC3E}">
        <p14:creationId xmlns:p14="http://schemas.microsoft.com/office/powerpoint/2010/main" val="916495419"/>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Search Incident to Arrest</a:t>
            </a:r>
            <a:endParaRPr lang="en-US" b="1" dirty="0">
              <a:solidFill>
                <a:srgbClr val="00B0F0"/>
              </a:solidFill>
            </a:endParaRPr>
          </a:p>
        </p:txBody>
      </p:sp>
      <p:sp>
        <p:nvSpPr>
          <p:cNvPr id="3" name="Content Placeholder 2"/>
          <p:cNvSpPr>
            <a:spLocks noGrp="1"/>
          </p:cNvSpPr>
          <p:nvPr>
            <p:ph idx="1"/>
          </p:nvPr>
        </p:nvSpPr>
        <p:spPr/>
        <p:txBody>
          <a:bodyPr>
            <a:normAutofit/>
          </a:bodyPr>
          <a:lstStyle/>
          <a:p>
            <a:r>
              <a:rPr lang="en-US" sz="3600" i="1" dirty="0" smtClean="0">
                <a:solidFill>
                  <a:srgbClr val="000000"/>
                </a:solidFill>
              </a:rPr>
              <a:t>Arizona </a:t>
            </a:r>
            <a:r>
              <a:rPr lang="en-US" sz="3600" i="1" dirty="0" err="1" smtClean="0">
                <a:solidFill>
                  <a:srgbClr val="000000"/>
                </a:solidFill>
              </a:rPr>
              <a:t>v</a:t>
            </a:r>
            <a:r>
              <a:rPr lang="en-US" sz="3600" i="1" dirty="0" smtClean="0">
                <a:solidFill>
                  <a:srgbClr val="000000"/>
                </a:solidFill>
              </a:rPr>
              <a:t>. Gant </a:t>
            </a:r>
            <a:r>
              <a:rPr lang="en-US" sz="3600" dirty="0" smtClean="0">
                <a:solidFill>
                  <a:srgbClr val="000000"/>
                </a:solidFill>
              </a:rPr>
              <a:t>(2009)</a:t>
            </a:r>
            <a:endParaRPr lang="en-US" sz="3600" i="1" dirty="0" smtClean="0">
              <a:solidFill>
                <a:srgbClr val="000000"/>
              </a:solidFill>
            </a:endParaRPr>
          </a:p>
          <a:p>
            <a:r>
              <a:rPr lang="en-US" sz="3600" dirty="0" smtClean="0">
                <a:solidFill>
                  <a:srgbClr val="FF0000"/>
                </a:solidFill>
              </a:rPr>
              <a:t>Limited </a:t>
            </a:r>
            <a:r>
              <a:rPr lang="en-US" sz="3600" i="1" dirty="0" smtClean="0">
                <a:solidFill>
                  <a:srgbClr val="FF0000"/>
                </a:solidFill>
              </a:rPr>
              <a:t>Belton</a:t>
            </a:r>
          </a:p>
          <a:p>
            <a:pPr lvl="1"/>
            <a:r>
              <a:rPr lang="en-US" sz="3200" dirty="0" smtClean="0">
                <a:solidFill>
                  <a:srgbClr val="000000"/>
                </a:solidFill>
              </a:rPr>
              <a:t>Search of a car incident to arrest unauthorized “</a:t>
            </a:r>
            <a:r>
              <a:rPr lang="en-US" sz="3200" dirty="0" smtClean="0">
                <a:solidFill>
                  <a:srgbClr val="FF0000"/>
                </a:solidFill>
              </a:rPr>
              <a:t>after the arrestee </a:t>
            </a:r>
            <a:r>
              <a:rPr lang="en-US" sz="3200" dirty="0" smtClean="0">
                <a:solidFill>
                  <a:srgbClr val="000000"/>
                </a:solidFill>
              </a:rPr>
              <a:t>has been </a:t>
            </a:r>
            <a:r>
              <a:rPr lang="en-US" sz="3200" u="sng" dirty="0" smtClean="0">
                <a:solidFill>
                  <a:srgbClr val="FF0000"/>
                </a:solidFill>
              </a:rPr>
              <a:t>secured</a:t>
            </a:r>
            <a:r>
              <a:rPr lang="en-US" sz="3200" u="sng" dirty="0" smtClean="0">
                <a:solidFill>
                  <a:srgbClr val="000000"/>
                </a:solidFill>
              </a:rPr>
              <a:t> </a:t>
            </a:r>
            <a:r>
              <a:rPr lang="en-US" sz="3200" dirty="0" smtClean="0">
                <a:solidFill>
                  <a:srgbClr val="000000"/>
                </a:solidFill>
              </a:rPr>
              <a:t>and </a:t>
            </a:r>
            <a:r>
              <a:rPr lang="en-US" sz="3200" u="sng" dirty="0" smtClean="0">
                <a:solidFill>
                  <a:srgbClr val="FF0000"/>
                </a:solidFill>
              </a:rPr>
              <a:t>cannot access the interior</a:t>
            </a:r>
            <a:r>
              <a:rPr lang="en-US" sz="3200" u="sng" dirty="0" smtClean="0">
                <a:solidFill>
                  <a:srgbClr val="000000"/>
                </a:solidFill>
              </a:rPr>
              <a:t> of the vehicle</a:t>
            </a:r>
            <a:r>
              <a:rPr lang="en-US" sz="3200" dirty="0" smtClean="0">
                <a:solidFill>
                  <a:srgbClr val="000000"/>
                </a:solidFill>
              </a:rPr>
              <a:t>”</a:t>
            </a:r>
          </a:p>
          <a:p>
            <a:endParaRPr lang="en-US" i="1" dirty="0" smtClean="0">
              <a:solidFill>
                <a:srgbClr val="000000"/>
              </a:solidFill>
            </a:endParaRPr>
          </a:p>
        </p:txBody>
      </p:sp>
    </p:spTree>
    <p:extLst>
      <p:ext uri="{BB962C8B-B14F-4D97-AF65-F5344CB8AC3E}">
        <p14:creationId xmlns:p14="http://schemas.microsoft.com/office/powerpoint/2010/main" val="1140990559"/>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Cell Phone Search Incident to Arrest</a:t>
            </a:r>
            <a:endParaRPr lang="en-US" b="1" dirty="0">
              <a:solidFill>
                <a:srgbClr val="00B0F0"/>
              </a:solidFill>
            </a:endParaRPr>
          </a:p>
        </p:txBody>
      </p:sp>
      <p:sp>
        <p:nvSpPr>
          <p:cNvPr id="3" name="Content Placeholder 2"/>
          <p:cNvSpPr>
            <a:spLocks noGrp="1"/>
          </p:cNvSpPr>
          <p:nvPr>
            <p:ph idx="1"/>
          </p:nvPr>
        </p:nvSpPr>
        <p:spPr/>
        <p:txBody>
          <a:bodyPr>
            <a:normAutofit/>
          </a:bodyPr>
          <a:lstStyle/>
          <a:p>
            <a:r>
              <a:rPr lang="en-US" sz="3200" dirty="0" smtClean="0">
                <a:solidFill>
                  <a:srgbClr val="000000"/>
                </a:solidFill>
              </a:rPr>
              <a:t>The debate hinges on whether a cell phone is:</a:t>
            </a:r>
          </a:p>
          <a:p>
            <a:pPr lvl="1"/>
            <a:r>
              <a:rPr lang="en-US" sz="2800" dirty="0" smtClean="0">
                <a:solidFill>
                  <a:srgbClr val="000000"/>
                </a:solidFill>
              </a:rPr>
              <a:t>a </a:t>
            </a:r>
            <a:r>
              <a:rPr lang="en-US" sz="2800" u="sng" dirty="0" smtClean="0">
                <a:solidFill>
                  <a:srgbClr val="FF0000"/>
                </a:solidFill>
              </a:rPr>
              <a:t>container immediately associated</a:t>
            </a:r>
            <a:r>
              <a:rPr lang="en-US" sz="2800" dirty="0" smtClean="0">
                <a:solidFill>
                  <a:srgbClr val="000000"/>
                </a:solidFill>
              </a:rPr>
              <a:t> with the person</a:t>
            </a:r>
          </a:p>
          <a:p>
            <a:pPr lvl="2"/>
            <a:r>
              <a:rPr lang="en-US" sz="2400" dirty="0" smtClean="0">
                <a:solidFill>
                  <a:srgbClr val="000000"/>
                </a:solidFill>
              </a:rPr>
              <a:t>Like a cigarette pack in </a:t>
            </a:r>
            <a:r>
              <a:rPr lang="en-US" sz="2400" i="1" dirty="0" smtClean="0">
                <a:solidFill>
                  <a:srgbClr val="000000"/>
                </a:solidFill>
              </a:rPr>
              <a:t>Robinson </a:t>
            </a:r>
            <a:r>
              <a:rPr lang="en-US" sz="2400" dirty="0" smtClean="0">
                <a:solidFill>
                  <a:srgbClr val="000000"/>
                </a:solidFill>
              </a:rPr>
              <a:t>or clothing in </a:t>
            </a:r>
            <a:r>
              <a:rPr lang="en-US" sz="2400" i="1" dirty="0" smtClean="0">
                <a:solidFill>
                  <a:srgbClr val="000000"/>
                </a:solidFill>
              </a:rPr>
              <a:t>Edwards</a:t>
            </a:r>
            <a:r>
              <a:rPr lang="en-US" sz="2400" dirty="0" smtClean="0">
                <a:solidFill>
                  <a:srgbClr val="000000"/>
                </a:solidFill>
              </a:rPr>
              <a:t> </a:t>
            </a:r>
          </a:p>
          <a:p>
            <a:pPr lvl="1">
              <a:buNone/>
            </a:pPr>
            <a:r>
              <a:rPr lang="en-US" sz="2800" dirty="0" smtClean="0">
                <a:solidFill>
                  <a:srgbClr val="000000"/>
                </a:solidFill>
              </a:rPr>
              <a:t>Or</a:t>
            </a:r>
          </a:p>
          <a:p>
            <a:pPr lvl="1"/>
            <a:r>
              <a:rPr lang="en-US" sz="2800" dirty="0" smtClean="0">
                <a:solidFill>
                  <a:srgbClr val="000000"/>
                </a:solidFill>
              </a:rPr>
              <a:t>an item </a:t>
            </a:r>
            <a:r>
              <a:rPr lang="en-US" sz="2800" u="sng" dirty="0" smtClean="0">
                <a:solidFill>
                  <a:srgbClr val="FF0000"/>
                </a:solidFill>
              </a:rPr>
              <a:t>not associated with the person</a:t>
            </a:r>
            <a:r>
              <a:rPr lang="en-US" sz="2800" dirty="0" smtClean="0">
                <a:solidFill>
                  <a:srgbClr val="000000"/>
                </a:solidFill>
              </a:rPr>
              <a:t>, but an item within a person’s immediate control</a:t>
            </a:r>
          </a:p>
          <a:p>
            <a:pPr lvl="2"/>
            <a:r>
              <a:rPr lang="en-US" sz="2400" dirty="0" smtClean="0">
                <a:solidFill>
                  <a:srgbClr val="000000"/>
                </a:solidFill>
              </a:rPr>
              <a:t>Like a footlocker in </a:t>
            </a:r>
            <a:r>
              <a:rPr lang="en-US" sz="2400" i="1" dirty="0" smtClean="0">
                <a:solidFill>
                  <a:srgbClr val="000000"/>
                </a:solidFill>
              </a:rPr>
              <a:t>Chadwick</a:t>
            </a:r>
            <a:endParaRPr lang="en-US" sz="2400" dirty="0" smtClean="0">
              <a:solidFill>
                <a:srgbClr val="000000"/>
              </a:solidFill>
            </a:endParaRPr>
          </a:p>
        </p:txBody>
      </p:sp>
    </p:spTree>
    <p:extLst>
      <p:ext uri="{BB962C8B-B14F-4D97-AF65-F5344CB8AC3E}">
        <p14:creationId xmlns:p14="http://schemas.microsoft.com/office/powerpoint/2010/main" val="1742478581"/>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56836"/>
            <a:ext cx="6172200" cy="1143000"/>
          </a:xfrm>
        </p:spPr>
        <p:txBody>
          <a:bodyPr>
            <a:normAutofit fontScale="90000"/>
          </a:bodyPr>
          <a:lstStyle/>
          <a:p>
            <a:r>
              <a:rPr lang="en-US" b="1" i="1" dirty="0">
                <a:solidFill>
                  <a:srgbClr val="00B0F0"/>
                </a:solidFill>
              </a:rPr>
              <a:t>United States v. </a:t>
            </a:r>
            <a:r>
              <a:rPr lang="en-US" b="1" i="1" dirty="0" err="1" smtClean="0">
                <a:solidFill>
                  <a:srgbClr val="00B0F0"/>
                </a:solidFill>
              </a:rPr>
              <a:t>Wurie</a:t>
            </a:r>
            <a:r>
              <a:rPr lang="en-US" b="1" i="1" dirty="0" smtClean="0">
                <a:solidFill>
                  <a:srgbClr val="00B0F0"/>
                </a:solidFill>
              </a:rPr>
              <a:t/>
            </a:r>
            <a:br>
              <a:rPr lang="en-US" b="1" i="1" dirty="0" smtClean="0">
                <a:solidFill>
                  <a:srgbClr val="00B0F0"/>
                </a:solidFill>
              </a:rPr>
            </a:br>
            <a:r>
              <a:rPr lang="en-US" b="1" i="1" dirty="0" smtClean="0">
                <a:solidFill>
                  <a:srgbClr val="00B0F0"/>
                </a:solidFill>
              </a:rPr>
              <a:t>Riley </a:t>
            </a:r>
            <a:r>
              <a:rPr lang="en-US" b="1" i="1" dirty="0">
                <a:solidFill>
                  <a:srgbClr val="00B0F0"/>
                </a:solidFill>
              </a:rPr>
              <a:t>v. </a:t>
            </a:r>
            <a:r>
              <a:rPr lang="en-US" b="1" i="1" dirty="0" smtClean="0">
                <a:solidFill>
                  <a:srgbClr val="00B0F0"/>
                </a:solidFill>
              </a:rPr>
              <a:t>California</a:t>
            </a:r>
            <a:br>
              <a:rPr lang="en-US" b="1" i="1" dirty="0" smtClean="0">
                <a:solidFill>
                  <a:srgbClr val="00B0F0"/>
                </a:solidFill>
              </a:rPr>
            </a:br>
            <a:r>
              <a:rPr lang="en-US" dirty="0">
                <a:solidFill>
                  <a:srgbClr val="00B0F0"/>
                </a:solidFill>
              </a:rPr>
              <a:t>134 S. Ct. </a:t>
            </a:r>
            <a:r>
              <a:rPr lang="en-US" dirty="0" smtClean="0">
                <a:solidFill>
                  <a:srgbClr val="00B0F0"/>
                </a:solidFill>
              </a:rPr>
              <a:t>2473 (2014)</a:t>
            </a:r>
            <a:endParaRPr lang="en-US" dirty="0">
              <a:solidFill>
                <a:srgbClr val="00B0F0"/>
              </a:solidFill>
            </a:endParaRPr>
          </a:p>
        </p:txBody>
      </p:sp>
      <p:sp>
        <p:nvSpPr>
          <p:cNvPr id="3" name="Content Placeholder 2"/>
          <p:cNvSpPr>
            <a:spLocks noGrp="1"/>
          </p:cNvSpPr>
          <p:nvPr>
            <p:ph idx="1"/>
          </p:nvPr>
        </p:nvSpPr>
        <p:spPr>
          <a:xfrm>
            <a:off x="671119" y="2537239"/>
            <a:ext cx="7815958" cy="4525963"/>
          </a:xfrm>
        </p:spPr>
        <p:txBody>
          <a:bodyPr>
            <a:normAutofit/>
          </a:bodyPr>
          <a:lstStyle/>
          <a:p>
            <a:r>
              <a:rPr lang="en-US" sz="3200" dirty="0">
                <a:solidFill>
                  <a:srgbClr val="000000"/>
                </a:solidFill>
              </a:rPr>
              <a:t>Supreme Court </a:t>
            </a:r>
            <a:r>
              <a:rPr lang="en-US" sz="3200" u="sng" dirty="0">
                <a:solidFill>
                  <a:srgbClr val="000000"/>
                </a:solidFill>
              </a:rPr>
              <a:t>unanimously</a:t>
            </a:r>
            <a:r>
              <a:rPr lang="en-US" sz="3200" dirty="0">
                <a:solidFill>
                  <a:srgbClr val="000000"/>
                </a:solidFill>
              </a:rPr>
              <a:t> ruled that the </a:t>
            </a:r>
            <a:r>
              <a:rPr lang="en-US" sz="3200" b="1" u="sng" dirty="0">
                <a:solidFill>
                  <a:srgbClr val="FF0000"/>
                </a:solidFill>
              </a:rPr>
              <a:t>search incident </a:t>
            </a:r>
            <a:r>
              <a:rPr lang="en-US" sz="3200" b="1" dirty="0">
                <a:solidFill>
                  <a:srgbClr val="FF0000"/>
                </a:solidFill>
              </a:rPr>
              <a:t>to arrest </a:t>
            </a:r>
            <a:r>
              <a:rPr lang="en-US" sz="3200" b="1" i="1" dirty="0">
                <a:solidFill>
                  <a:srgbClr val="FF0000"/>
                </a:solidFill>
              </a:rPr>
              <a:t>exception</a:t>
            </a:r>
            <a:r>
              <a:rPr lang="en-US" sz="3200" b="1" dirty="0">
                <a:solidFill>
                  <a:srgbClr val="FF0000"/>
                </a:solidFill>
              </a:rPr>
              <a:t> does </a:t>
            </a:r>
            <a:r>
              <a:rPr lang="en-US" sz="3200" b="1" dirty="0" smtClean="0">
                <a:solidFill>
                  <a:srgbClr val="FF0000"/>
                </a:solidFill>
              </a:rPr>
              <a:t>NOT </a:t>
            </a:r>
            <a:r>
              <a:rPr lang="en-US" sz="3200" b="1" u="sng" dirty="0" smtClean="0">
                <a:solidFill>
                  <a:srgbClr val="FF0000"/>
                </a:solidFill>
              </a:rPr>
              <a:t>extend </a:t>
            </a:r>
            <a:r>
              <a:rPr lang="en-US" sz="3200" b="1" u="sng" dirty="0">
                <a:solidFill>
                  <a:srgbClr val="FF0000"/>
                </a:solidFill>
              </a:rPr>
              <a:t>to a cell phone </a:t>
            </a:r>
            <a:r>
              <a:rPr lang="en-US" sz="3200" dirty="0">
                <a:solidFill>
                  <a:srgbClr val="000000"/>
                </a:solidFill>
              </a:rPr>
              <a:t>and that police need to get a search warrant in order to search an arrestee's phone after </a:t>
            </a:r>
            <a:r>
              <a:rPr lang="en-US" sz="3200" dirty="0" smtClean="0">
                <a:solidFill>
                  <a:srgbClr val="000000"/>
                </a:solidFill>
              </a:rPr>
              <a:t>arrest</a:t>
            </a:r>
          </a:p>
        </p:txBody>
      </p:sp>
    </p:spTree>
    <p:extLst>
      <p:ext uri="{BB962C8B-B14F-4D97-AF65-F5344CB8AC3E}">
        <p14:creationId xmlns:p14="http://schemas.microsoft.com/office/powerpoint/2010/main" val="423429691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F0"/>
                </a:solidFill>
              </a:rPr>
              <a:t>Riley and </a:t>
            </a:r>
            <a:r>
              <a:rPr lang="en-US" b="1" i="1" dirty="0" err="1">
                <a:solidFill>
                  <a:srgbClr val="00B0F0"/>
                </a:solidFill>
              </a:rPr>
              <a:t>Wurie</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200" dirty="0" smtClean="0">
                <a:solidFill>
                  <a:srgbClr val="000000"/>
                </a:solidFill>
              </a:rPr>
              <a:t>In </a:t>
            </a:r>
            <a:r>
              <a:rPr lang="en-US" sz="3200" i="1" dirty="0" err="1" smtClean="0">
                <a:solidFill>
                  <a:srgbClr val="000000"/>
                </a:solidFill>
              </a:rPr>
              <a:t>Wurie</a:t>
            </a:r>
            <a:r>
              <a:rPr lang="en-US" sz="3200" i="1" dirty="0" smtClean="0">
                <a:solidFill>
                  <a:srgbClr val="000000"/>
                </a:solidFill>
              </a:rPr>
              <a:t>, </a:t>
            </a:r>
            <a:r>
              <a:rPr lang="en-US" sz="3200" dirty="0" smtClean="0">
                <a:solidFill>
                  <a:srgbClr val="000000"/>
                </a:solidFill>
              </a:rPr>
              <a:t>the </a:t>
            </a:r>
            <a:r>
              <a:rPr lang="en-US" sz="3200" u="sng" dirty="0">
                <a:solidFill>
                  <a:srgbClr val="000000"/>
                </a:solidFill>
              </a:rPr>
              <a:t>United States appealed </a:t>
            </a:r>
            <a:r>
              <a:rPr lang="en-US" sz="3200" dirty="0">
                <a:solidFill>
                  <a:srgbClr val="000000"/>
                </a:solidFill>
              </a:rPr>
              <a:t>the judgment of the </a:t>
            </a:r>
            <a:r>
              <a:rPr lang="en-US" sz="3200" dirty="0" smtClean="0">
                <a:solidFill>
                  <a:srgbClr val="000000"/>
                </a:solidFill>
              </a:rPr>
              <a:t>First </a:t>
            </a:r>
            <a:r>
              <a:rPr lang="en-US" sz="3200" dirty="0">
                <a:solidFill>
                  <a:srgbClr val="000000"/>
                </a:solidFill>
              </a:rPr>
              <a:t>Circuit which suppressed evidence from the cell phone of </a:t>
            </a:r>
            <a:r>
              <a:rPr lang="en-US" sz="3200" dirty="0" smtClean="0">
                <a:solidFill>
                  <a:srgbClr val="000000"/>
                </a:solidFill>
              </a:rPr>
              <a:t>the defendant</a:t>
            </a:r>
          </a:p>
          <a:p>
            <a:endParaRPr lang="en-US" sz="3200" dirty="0">
              <a:solidFill>
                <a:srgbClr val="000000"/>
              </a:solidFill>
            </a:endParaRPr>
          </a:p>
          <a:p>
            <a:r>
              <a:rPr lang="en-US" sz="3200" dirty="0" smtClean="0">
                <a:solidFill>
                  <a:srgbClr val="000000"/>
                </a:solidFill>
              </a:rPr>
              <a:t>In </a:t>
            </a:r>
            <a:r>
              <a:rPr lang="en-US" sz="3200" i="1" dirty="0" smtClean="0">
                <a:solidFill>
                  <a:srgbClr val="000000"/>
                </a:solidFill>
              </a:rPr>
              <a:t>Riley</a:t>
            </a:r>
            <a:r>
              <a:rPr lang="en-US" sz="3200" dirty="0" smtClean="0">
                <a:solidFill>
                  <a:srgbClr val="000000"/>
                </a:solidFill>
              </a:rPr>
              <a:t>,  the </a:t>
            </a:r>
            <a:r>
              <a:rPr lang="en-US" sz="3200" u="sng" dirty="0">
                <a:solidFill>
                  <a:srgbClr val="000000"/>
                </a:solidFill>
              </a:rPr>
              <a:t>defendant appealed </a:t>
            </a:r>
            <a:r>
              <a:rPr lang="en-US" sz="3200" dirty="0">
                <a:solidFill>
                  <a:srgbClr val="000000"/>
                </a:solidFill>
              </a:rPr>
              <a:t>the judgment of the California Court of </a:t>
            </a:r>
            <a:r>
              <a:rPr lang="en-US" sz="3200" dirty="0" smtClean="0">
                <a:solidFill>
                  <a:srgbClr val="000000"/>
                </a:solidFill>
              </a:rPr>
              <a:t>Appeals </a:t>
            </a:r>
            <a:r>
              <a:rPr lang="en-US" sz="3200" dirty="0">
                <a:solidFill>
                  <a:srgbClr val="000000"/>
                </a:solidFill>
              </a:rPr>
              <a:t>which affirmed </a:t>
            </a:r>
            <a:r>
              <a:rPr lang="en-US" sz="3200" dirty="0" smtClean="0">
                <a:solidFill>
                  <a:srgbClr val="000000"/>
                </a:solidFill>
              </a:rPr>
              <a:t>his conviction</a:t>
            </a:r>
            <a:r>
              <a:rPr lang="en-US" sz="3200" dirty="0">
                <a:solidFill>
                  <a:schemeClr val="bg1"/>
                </a:solidFill>
              </a:rPr>
              <a:t>.</a:t>
            </a:r>
          </a:p>
        </p:txBody>
      </p:sp>
    </p:spTree>
    <p:extLst>
      <p:ext uri="{BB962C8B-B14F-4D97-AF65-F5344CB8AC3E}">
        <p14:creationId xmlns:p14="http://schemas.microsoft.com/office/powerpoint/2010/main" val="1727406268"/>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B0F0"/>
                </a:solidFill>
              </a:rPr>
              <a:t>Riley and </a:t>
            </a:r>
            <a:r>
              <a:rPr lang="en-US" b="1" i="1" dirty="0" err="1" smtClean="0">
                <a:solidFill>
                  <a:srgbClr val="00B0F0"/>
                </a:solidFill>
              </a:rPr>
              <a:t>Wurie</a:t>
            </a:r>
            <a:endParaRPr lang="en-US" b="1" i="1"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000000"/>
                </a:solidFill>
              </a:rPr>
              <a:t>In both </a:t>
            </a:r>
            <a:r>
              <a:rPr lang="en-US" dirty="0" smtClean="0">
                <a:solidFill>
                  <a:srgbClr val="000000"/>
                </a:solidFill>
              </a:rPr>
              <a:t>cases</a:t>
            </a:r>
            <a:r>
              <a:rPr lang="en-US" dirty="0">
                <a:solidFill>
                  <a:srgbClr val="000000"/>
                </a:solidFill>
              </a:rPr>
              <a:t>, the contents of the defendants' </a:t>
            </a:r>
            <a:r>
              <a:rPr lang="en-US" dirty="0">
                <a:solidFill>
                  <a:srgbClr val="FF0000"/>
                </a:solidFill>
              </a:rPr>
              <a:t>cell phones were searched after </a:t>
            </a:r>
            <a:r>
              <a:rPr lang="en-US" dirty="0" smtClean="0">
                <a:solidFill>
                  <a:srgbClr val="FF0000"/>
                </a:solidFill>
              </a:rPr>
              <a:t>they were </a:t>
            </a:r>
            <a:r>
              <a:rPr lang="en-US" dirty="0">
                <a:solidFill>
                  <a:srgbClr val="FF0000"/>
                </a:solidFill>
              </a:rPr>
              <a:t>arrested </a:t>
            </a:r>
            <a:r>
              <a:rPr lang="en-US" dirty="0">
                <a:solidFill>
                  <a:srgbClr val="000000"/>
                </a:solidFill>
              </a:rPr>
              <a:t>and evidence obtained from the cell phones was </a:t>
            </a:r>
            <a:r>
              <a:rPr lang="en-US" b="1" dirty="0">
                <a:solidFill>
                  <a:srgbClr val="FF0000"/>
                </a:solidFill>
              </a:rPr>
              <a:t>used to charge the defendants with additional offenses.</a:t>
            </a:r>
            <a:r>
              <a:rPr lang="en-US" u="sng" dirty="0">
                <a:solidFill>
                  <a:srgbClr val="FF0000"/>
                </a:solidFill>
              </a:rPr>
              <a:t> </a:t>
            </a:r>
            <a:endParaRPr lang="en-US" u="sng" dirty="0" smtClean="0">
              <a:solidFill>
                <a:srgbClr val="FF0000"/>
              </a:solidFill>
            </a:endParaRPr>
          </a:p>
          <a:p>
            <a:endParaRPr lang="en-US" u="sng" dirty="0" smtClean="0">
              <a:solidFill>
                <a:srgbClr val="FF0000"/>
              </a:solidFill>
            </a:endParaRPr>
          </a:p>
          <a:p>
            <a:r>
              <a:rPr lang="en-US" dirty="0" smtClean="0">
                <a:solidFill>
                  <a:srgbClr val="000000"/>
                </a:solidFill>
              </a:rPr>
              <a:t>While </a:t>
            </a:r>
            <a:r>
              <a:rPr lang="en-US" dirty="0">
                <a:solidFill>
                  <a:srgbClr val="000000"/>
                </a:solidFill>
              </a:rPr>
              <a:t>the officers coul</a:t>
            </a:r>
            <a:r>
              <a:rPr lang="en-US" dirty="0">
                <a:solidFill>
                  <a:srgbClr val="FF0000"/>
                </a:solidFill>
              </a:rPr>
              <a:t>d examine the phones' </a:t>
            </a:r>
            <a:r>
              <a:rPr lang="en-US" u="sng" dirty="0">
                <a:solidFill>
                  <a:srgbClr val="FF0000"/>
                </a:solidFill>
              </a:rPr>
              <a:t>physical aspects</a:t>
            </a:r>
            <a:r>
              <a:rPr lang="en-US" u="sng" dirty="0"/>
              <a:t> </a:t>
            </a:r>
            <a:r>
              <a:rPr lang="en-US" dirty="0"/>
              <a:t>to </a:t>
            </a:r>
            <a:r>
              <a:rPr lang="en-US" dirty="0">
                <a:solidFill>
                  <a:srgbClr val="000000"/>
                </a:solidFill>
              </a:rPr>
              <a:t>ensure that the phones </a:t>
            </a:r>
            <a:r>
              <a:rPr lang="en-US" u="sng" dirty="0">
                <a:solidFill>
                  <a:srgbClr val="FF0000"/>
                </a:solidFill>
              </a:rPr>
              <a:t>would not be used as weapons</a:t>
            </a:r>
            <a:r>
              <a:rPr lang="en-US" dirty="0">
                <a:solidFill>
                  <a:srgbClr val="000000"/>
                </a:solidFill>
              </a:rPr>
              <a:t>, </a:t>
            </a:r>
            <a:r>
              <a:rPr lang="en-US" dirty="0" smtClean="0">
                <a:solidFill>
                  <a:srgbClr val="000000"/>
                </a:solidFill>
              </a:rPr>
              <a:t>digital </a:t>
            </a:r>
            <a:r>
              <a:rPr lang="en-US" dirty="0">
                <a:solidFill>
                  <a:srgbClr val="000000"/>
                </a:solidFill>
              </a:rPr>
              <a:t>data stored on the phones could </a:t>
            </a:r>
            <a:r>
              <a:rPr lang="en-US" b="1" dirty="0">
                <a:solidFill>
                  <a:srgbClr val="000000"/>
                </a:solidFill>
              </a:rPr>
              <a:t>not</a:t>
            </a:r>
            <a:r>
              <a:rPr lang="en-US" dirty="0">
                <a:solidFill>
                  <a:srgbClr val="000000"/>
                </a:solidFill>
              </a:rPr>
              <a:t> itself be used as a </a:t>
            </a:r>
            <a:r>
              <a:rPr lang="en-US" u="sng" dirty="0">
                <a:solidFill>
                  <a:srgbClr val="000000"/>
                </a:solidFill>
              </a:rPr>
              <a:t>weapon to harm the arresting officers </a:t>
            </a:r>
            <a:r>
              <a:rPr lang="en-US" dirty="0">
                <a:solidFill>
                  <a:srgbClr val="000000"/>
                </a:solidFill>
              </a:rPr>
              <a:t>or to </a:t>
            </a:r>
            <a:r>
              <a:rPr lang="en-US" u="sng" dirty="0">
                <a:solidFill>
                  <a:srgbClr val="000000"/>
                </a:solidFill>
              </a:rPr>
              <a:t>effectuate the defendants' escape. </a:t>
            </a:r>
            <a:endParaRPr lang="en-US" u="sng" dirty="0" smtClean="0">
              <a:solidFill>
                <a:srgbClr val="000000"/>
              </a:solidFill>
            </a:endParaRPr>
          </a:p>
        </p:txBody>
      </p:sp>
    </p:spTree>
    <p:extLst>
      <p:ext uri="{BB962C8B-B14F-4D97-AF65-F5344CB8AC3E}">
        <p14:creationId xmlns:p14="http://schemas.microsoft.com/office/powerpoint/2010/main" val="30314652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ea typeface="Times New Roman" panose="02020603050405020304" pitchFamily="18" charset="0"/>
                <a:cs typeface="Arial" panose="020B0604020202020204" pitchFamily="34" charset="0"/>
              </a:rPr>
              <a:t>Where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failures</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result</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in</a:t>
            </a:r>
            <a:r>
              <a:rPr lang="en-US" spc="-2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failure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to</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allege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how</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conduct</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cited</a:t>
            </a:r>
            <a:r>
              <a:rPr lang="en-US" b="1" u="sng" spc="-2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could result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a</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violation</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law,</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affidavit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fails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to</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set</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forth</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probable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cause.</a:t>
            </a:r>
            <a:r>
              <a:rPr lang="en-US" b="1" u="sng" spc="-15" dirty="0">
                <a:latin typeface="Arial" panose="020B0604020202020204" pitchFamily="34" charset="0"/>
                <a:ea typeface="Times New Roman" panose="02020603050405020304" pitchFamily="18" charset="0"/>
                <a:cs typeface="Arial" panose="020B0604020202020204" pitchFamily="34" charset="0"/>
              </a:rPr>
              <a:t> </a:t>
            </a:r>
            <a:endParaRPr lang="en-US" b="1" u="sng"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Hall</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795 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195</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1990).</a:t>
            </a:r>
            <a:br>
              <a:rPr lang="en-US" dirty="0">
                <a:latin typeface="Arial" panose="020B0604020202020204" pitchFamily="34" charset="0"/>
                <a:ea typeface="Times New Roman" panose="02020603050405020304" pitchFamily="18" charset="0"/>
                <a:cs typeface="Arial" panose="020B0604020202020204" pitchFamily="34" charset="0"/>
              </a:rPr>
            </a:br>
            <a:endParaRPr lang="en-US" dirty="0"/>
          </a:p>
        </p:txBody>
      </p:sp>
    </p:spTree>
    <p:extLst>
      <p:ext uri="{BB962C8B-B14F-4D97-AF65-F5344CB8AC3E}">
        <p14:creationId xmlns:p14="http://schemas.microsoft.com/office/powerpoint/2010/main" val="1608964071"/>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F0"/>
                </a:solidFill>
              </a:rPr>
              <a:t>Riley and </a:t>
            </a:r>
            <a:r>
              <a:rPr lang="en-US" b="1" i="1" dirty="0" err="1">
                <a:solidFill>
                  <a:srgbClr val="00B0F0"/>
                </a:solidFill>
              </a:rPr>
              <a:t>Wurie</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a:solidFill>
                  <a:srgbClr val="000000"/>
                </a:solidFill>
              </a:rPr>
              <a:t>Further, the potential for destruction of evidence by remote wiping or data encryption </a:t>
            </a:r>
            <a:r>
              <a:rPr lang="en-US" dirty="0">
                <a:solidFill>
                  <a:srgbClr val="FF0000"/>
                </a:solidFill>
              </a:rPr>
              <a:t>was </a:t>
            </a:r>
            <a:r>
              <a:rPr lang="en-US" b="1" dirty="0">
                <a:solidFill>
                  <a:srgbClr val="FF0000"/>
                </a:solidFill>
              </a:rPr>
              <a:t>not shown to be prevalent</a:t>
            </a:r>
            <a:r>
              <a:rPr lang="en-US" b="1" dirty="0">
                <a:solidFill>
                  <a:srgbClr val="000000"/>
                </a:solidFill>
              </a:rPr>
              <a:t> </a:t>
            </a:r>
            <a:r>
              <a:rPr lang="en-US" dirty="0">
                <a:solidFill>
                  <a:srgbClr val="000000"/>
                </a:solidFill>
              </a:rPr>
              <a:t>and could be </a:t>
            </a:r>
            <a:r>
              <a:rPr lang="en-US" b="1" dirty="0">
                <a:solidFill>
                  <a:srgbClr val="FF0000"/>
                </a:solidFill>
              </a:rPr>
              <a:t>countered by disabling the phones</a:t>
            </a:r>
            <a:r>
              <a:rPr lang="en-US" dirty="0">
                <a:solidFill>
                  <a:srgbClr val="FF0000"/>
                </a:solidFill>
              </a:rPr>
              <a:t>. </a:t>
            </a:r>
            <a:endParaRPr lang="en-US" dirty="0" smtClean="0">
              <a:solidFill>
                <a:srgbClr val="FF0000"/>
              </a:solidFill>
            </a:endParaRPr>
          </a:p>
          <a:p>
            <a:endParaRPr lang="en-US" dirty="0" smtClean="0">
              <a:solidFill>
                <a:srgbClr val="000000"/>
              </a:solidFill>
            </a:endParaRPr>
          </a:p>
          <a:p>
            <a:r>
              <a:rPr lang="en-US" dirty="0" smtClean="0">
                <a:solidFill>
                  <a:srgbClr val="000000"/>
                </a:solidFill>
              </a:rPr>
              <a:t>Moreover</a:t>
            </a:r>
            <a:r>
              <a:rPr lang="en-US" dirty="0">
                <a:solidFill>
                  <a:srgbClr val="000000"/>
                </a:solidFill>
              </a:rPr>
              <a:t>, the </a:t>
            </a:r>
            <a:r>
              <a:rPr lang="en-US" u="sng" dirty="0">
                <a:solidFill>
                  <a:srgbClr val="FF0000"/>
                </a:solidFill>
              </a:rPr>
              <a:t>immense storage capacity </a:t>
            </a:r>
            <a:r>
              <a:rPr lang="en-US" dirty="0">
                <a:solidFill>
                  <a:srgbClr val="000000"/>
                </a:solidFill>
              </a:rPr>
              <a:t>of modern cell phones </a:t>
            </a:r>
            <a:r>
              <a:rPr lang="en-US" b="1" u="sng" dirty="0">
                <a:solidFill>
                  <a:srgbClr val="FF0000"/>
                </a:solidFill>
              </a:rPr>
              <a:t>implicated privacy concerns </a:t>
            </a:r>
            <a:r>
              <a:rPr lang="en-US" dirty="0">
                <a:solidFill>
                  <a:srgbClr val="000000"/>
                </a:solidFill>
              </a:rPr>
              <a:t>with regard to the extent of information which could be accessed on the phones.</a:t>
            </a:r>
          </a:p>
          <a:p>
            <a:endParaRPr lang="en-US" dirty="0">
              <a:solidFill>
                <a:srgbClr val="000000"/>
              </a:solidFill>
            </a:endParaRPr>
          </a:p>
        </p:txBody>
      </p:sp>
    </p:spTree>
    <p:extLst>
      <p:ext uri="{BB962C8B-B14F-4D97-AF65-F5344CB8AC3E}">
        <p14:creationId xmlns:p14="http://schemas.microsoft.com/office/powerpoint/2010/main" val="2126022436"/>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9"/>
            <a:ext cx="6172200" cy="4843461"/>
          </a:xfrm>
        </p:spPr>
        <p:txBody>
          <a:bodyPr/>
          <a:lstStyle/>
          <a:p>
            <a:r>
              <a:rPr lang="en-US" b="1" dirty="0" smtClean="0">
                <a:solidFill>
                  <a:srgbClr val="00B0F0"/>
                </a:solidFill>
              </a:rPr>
              <a:t>Cell Phone searches in Texas</a:t>
            </a:r>
            <a:endParaRPr lang="en-US" b="1" dirty="0">
              <a:solidFill>
                <a:srgbClr val="00B0F0"/>
              </a:solidFill>
            </a:endParaRPr>
          </a:p>
        </p:txBody>
      </p:sp>
    </p:spTree>
    <p:extLst>
      <p:ext uri="{BB962C8B-B14F-4D97-AF65-F5344CB8AC3E}">
        <p14:creationId xmlns:p14="http://schemas.microsoft.com/office/powerpoint/2010/main" val="55054263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00B0F0"/>
                </a:solidFill>
              </a:rPr>
              <a:t>State v. Granville</a:t>
            </a:r>
            <a:r>
              <a:rPr lang="en-US" b="1" dirty="0">
                <a:solidFill>
                  <a:srgbClr val="00B0F0"/>
                </a:solidFill>
              </a:rPr>
              <a:t>, </a:t>
            </a:r>
            <a:r>
              <a:rPr lang="en-US" b="1" dirty="0" smtClean="0">
                <a:solidFill>
                  <a:srgbClr val="00B0F0"/>
                </a:solidFill>
              </a:rPr>
              <a:t/>
            </a:r>
            <a:br>
              <a:rPr lang="en-US" b="1" dirty="0" smtClean="0">
                <a:solidFill>
                  <a:srgbClr val="00B0F0"/>
                </a:solidFill>
              </a:rPr>
            </a:br>
            <a:r>
              <a:rPr lang="en-US" dirty="0">
                <a:solidFill>
                  <a:srgbClr val="00B0F0"/>
                </a:solidFill>
              </a:rPr>
              <a:t>423 S.W.3d </a:t>
            </a:r>
            <a:r>
              <a:rPr lang="en-US" dirty="0" smtClean="0">
                <a:solidFill>
                  <a:srgbClr val="00B0F0"/>
                </a:solidFill>
              </a:rPr>
              <a:t>399 (Tex </a:t>
            </a:r>
            <a:r>
              <a:rPr lang="en-US" dirty="0" err="1" smtClean="0">
                <a:solidFill>
                  <a:srgbClr val="00B0F0"/>
                </a:solidFill>
              </a:rPr>
              <a:t>Crim</a:t>
            </a:r>
            <a:r>
              <a:rPr lang="en-US" dirty="0" smtClean="0">
                <a:solidFill>
                  <a:srgbClr val="00B0F0"/>
                </a:solidFill>
              </a:rPr>
              <a:t> App 2014)</a:t>
            </a:r>
            <a:endParaRPr lang="en-US" dirty="0">
              <a:solidFill>
                <a:srgbClr val="00B0F0"/>
              </a:solidFill>
            </a:endParaRPr>
          </a:p>
        </p:txBody>
      </p:sp>
      <p:sp>
        <p:nvSpPr>
          <p:cNvPr id="3" name="Content Placeholder 2"/>
          <p:cNvSpPr>
            <a:spLocks noGrp="1"/>
          </p:cNvSpPr>
          <p:nvPr>
            <p:ph idx="1"/>
          </p:nvPr>
        </p:nvSpPr>
        <p:spPr>
          <a:xfrm>
            <a:off x="457200" y="2095513"/>
            <a:ext cx="8463524" cy="4030663"/>
          </a:xfrm>
        </p:spPr>
        <p:txBody>
          <a:bodyPr>
            <a:normAutofit/>
          </a:bodyPr>
          <a:lstStyle/>
          <a:p>
            <a:r>
              <a:rPr lang="en-US" sz="3200" dirty="0" smtClean="0">
                <a:solidFill>
                  <a:srgbClr val="000000"/>
                </a:solidFill>
              </a:rPr>
              <a:t>Defendant arrested at a school for disorderly conduct.</a:t>
            </a:r>
          </a:p>
          <a:p>
            <a:r>
              <a:rPr lang="en-US" sz="3200" dirty="0" smtClean="0">
                <a:solidFill>
                  <a:srgbClr val="000000"/>
                </a:solidFill>
              </a:rPr>
              <a:t>Defendant’s </a:t>
            </a:r>
            <a:r>
              <a:rPr lang="en-US" sz="3200" dirty="0">
                <a:solidFill>
                  <a:srgbClr val="000000"/>
                </a:solidFill>
              </a:rPr>
              <a:t>cell phone was searched </a:t>
            </a:r>
            <a:r>
              <a:rPr lang="en-US" sz="3200" dirty="0" smtClean="0">
                <a:solidFill>
                  <a:srgbClr val="000000"/>
                </a:solidFill>
              </a:rPr>
              <a:t>and then charged with </a:t>
            </a:r>
            <a:r>
              <a:rPr lang="en-US" sz="3200" dirty="0">
                <a:solidFill>
                  <a:srgbClr val="000000"/>
                </a:solidFill>
              </a:rPr>
              <a:t>“</a:t>
            </a:r>
            <a:r>
              <a:rPr lang="en-US" sz="3200" dirty="0">
                <a:solidFill>
                  <a:srgbClr val="3366FF"/>
                </a:solidFill>
              </a:rPr>
              <a:t>improper photography</a:t>
            </a:r>
            <a:r>
              <a:rPr lang="en-US" sz="3200" dirty="0" smtClean="0">
                <a:solidFill>
                  <a:srgbClr val="000000"/>
                </a:solidFill>
              </a:rPr>
              <a:t>”</a:t>
            </a:r>
          </a:p>
          <a:p>
            <a:r>
              <a:rPr lang="en-US" sz="3200" dirty="0" smtClean="0">
                <a:solidFill>
                  <a:srgbClr val="000000"/>
                </a:solidFill>
              </a:rPr>
              <a:t>Cell phone was in the </a:t>
            </a:r>
            <a:r>
              <a:rPr lang="en-US" sz="3200" u="sng" dirty="0" smtClean="0">
                <a:solidFill>
                  <a:srgbClr val="000000"/>
                </a:solidFill>
              </a:rPr>
              <a:t>property room</a:t>
            </a:r>
            <a:r>
              <a:rPr lang="en-US" sz="3200" dirty="0" smtClean="0">
                <a:solidFill>
                  <a:srgbClr val="000000"/>
                </a:solidFill>
              </a:rPr>
              <a:t> and accessed by police</a:t>
            </a:r>
          </a:p>
          <a:p>
            <a:r>
              <a:rPr lang="en-US" sz="3200" dirty="0">
                <a:solidFill>
                  <a:srgbClr val="000000"/>
                </a:solidFill>
              </a:rPr>
              <a:t>Most logical and outspoken rejection of </a:t>
            </a:r>
            <a:r>
              <a:rPr lang="en-US" sz="3200" i="1" dirty="0" smtClean="0">
                <a:solidFill>
                  <a:srgbClr val="000000"/>
                </a:solidFill>
              </a:rPr>
              <a:t>Finley</a:t>
            </a:r>
            <a:endParaRPr lang="en-US" sz="3200" i="1" dirty="0">
              <a:solidFill>
                <a:srgbClr val="000000"/>
              </a:solidFill>
            </a:endParaRPr>
          </a:p>
        </p:txBody>
      </p:sp>
    </p:spTree>
    <p:extLst>
      <p:ext uri="{BB962C8B-B14F-4D97-AF65-F5344CB8AC3E}">
        <p14:creationId xmlns:p14="http://schemas.microsoft.com/office/powerpoint/2010/main" val="3198557844"/>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00B0F0"/>
                </a:solidFill>
              </a:rPr>
              <a:t>State v. Granville</a:t>
            </a:r>
            <a:endParaRPr lang="en-US" sz="4000" b="1" dirty="0">
              <a:solidFill>
                <a:srgbClr val="00B0F0"/>
              </a:solidFill>
            </a:endParaRPr>
          </a:p>
        </p:txBody>
      </p:sp>
      <p:sp>
        <p:nvSpPr>
          <p:cNvPr id="3" name="Content Placeholder 2"/>
          <p:cNvSpPr>
            <a:spLocks noGrp="1"/>
          </p:cNvSpPr>
          <p:nvPr>
            <p:ph idx="1"/>
          </p:nvPr>
        </p:nvSpPr>
        <p:spPr/>
        <p:txBody>
          <a:bodyPr/>
          <a:lstStyle/>
          <a:p>
            <a:r>
              <a:rPr lang="en-US" sz="3600" dirty="0">
                <a:solidFill>
                  <a:srgbClr val="000000"/>
                </a:solidFill>
              </a:rPr>
              <a:t>“We </a:t>
            </a:r>
            <a:r>
              <a:rPr lang="en-US" sz="3600" dirty="0">
                <a:solidFill>
                  <a:srgbClr val="FF0000"/>
                </a:solidFill>
              </a:rPr>
              <a:t>reject [the State’s] argument that a modern-day cell phone is like a pair of pants </a:t>
            </a:r>
            <a:r>
              <a:rPr lang="en-US" sz="3600" dirty="0">
                <a:solidFill>
                  <a:srgbClr val="000000"/>
                </a:solidFill>
              </a:rPr>
              <a:t>or a bag of groceries, for which a person loses all privacy protection once it is checked into a jail property room.”</a:t>
            </a:r>
          </a:p>
          <a:p>
            <a:endParaRPr lang="en-US" dirty="0">
              <a:solidFill>
                <a:srgbClr val="000000"/>
              </a:solidFill>
            </a:endParaRPr>
          </a:p>
        </p:txBody>
      </p:sp>
      <p:pic>
        <p:nvPicPr>
          <p:cNvPr id="1026" name="Picture 2" descr="C:\Users\Dante Dominguez\Desktop\G,G&amp;H\For Don\je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096" y="4643590"/>
            <a:ext cx="1259155" cy="21428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te Dominguez\Desktop\G,G&amp;H\For Don\noneq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9" y="4640263"/>
            <a:ext cx="11144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nte Dominguez\Desktop\G,G&amp;H\For Don\Cell-Ph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1" y="4487770"/>
            <a:ext cx="2152650" cy="237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20922"/>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a:solidFill>
                  <a:srgbClr val="00B0F0"/>
                </a:solidFill>
              </a:rPr>
              <a:t>State v. Granville</a:t>
            </a:r>
            <a:endParaRPr lang="en-US" sz="4000" b="1" dirty="0">
              <a:solidFill>
                <a:srgbClr val="00B0F0"/>
              </a:solidFill>
            </a:endParaRPr>
          </a:p>
        </p:txBody>
      </p:sp>
      <p:sp>
        <p:nvSpPr>
          <p:cNvPr id="3" name="Content Placeholder 2"/>
          <p:cNvSpPr>
            <a:spLocks noGrp="1"/>
          </p:cNvSpPr>
          <p:nvPr>
            <p:ph idx="1"/>
          </p:nvPr>
        </p:nvSpPr>
        <p:spPr/>
        <p:txBody>
          <a:bodyPr>
            <a:normAutofit/>
          </a:bodyPr>
          <a:lstStyle/>
          <a:p>
            <a:r>
              <a:rPr lang="en-US" sz="3200" dirty="0" smtClean="0">
                <a:solidFill>
                  <a:srgbClr val="000000"/>
                </a:solidFill>
              </a:rPr>
              <a:t>“A </a:t>
            </a:r>
            <a:r>
              <a:rPr lang="en-US" sz="3200" u="sng" dirty="0">
                <a:solidFill>
                  <a:srgbClr val="FF0000"/>
                </a:solidFill>
              </a:rPr>
              <a:t>cell phone is unlike other containers </a:t>
            </a:r>
            <a:r>
              <a:rPr lang="en-US" sz="3200" dirty="0">
                <a:solidFill>
                  <a:srgbClr val="000000"/>
                </a:solidFill>
              </a:rPr>
              <a:t>as it can receive, store, and transmit an almost unlimited amount of private information.</a:t>
            </a:r>
            <a:r>
              <a:rPr lang="en-US" sz="3200" dirty="0" smtClean="0">
                <a:solidFill>
                  <a:srgbClr val="000000"/>
                </a:solidFill>
              </a:rPr>
              <a:t>”</a:t>
            </a:r>
          </a:p>
          <a:p>
            <a:r>
              <a:rPr lang="en-US" sz="3200" dirty="0" smtClean="0">
                <a:solidFill>
                  <a:srgbClr val="000000"/>
                </a:solidFill>
              </a:rPr>
              <a:t>“</a:t>
            </a:r>
            <a:r>
              <a:rPr lang="en-US" sz="3200" dirty="0">
                <a:solidFill>
                  <a:srgbClr val="000000"/>
                </a:solidFill>
              </a:rPr>
              <a:t>T</a:t>
            </a:r>
            <a:r>
              <a:rPr lang="en-US" sz="3200" dirty="0" smtClean="0">
                <a:solidFill>
                  <a:srgbClr val="000000"/>
                </a:solidFill>
              </a:rPr>
              <a:t>he </a:t>
            </a:r>
            <a:r>
              <a:rPr lang="en-US" sz="3200" u="sng" dirty="0">
                <a:solidFill>
                  <a:srgbClr val="FF0000"/>
                </a:solidFill>
              </a:rPr>
              <a:t>potential for invasion of privacy</a:t>
            </a:r>
            <a:r>
              <a:rPr lang="en-US" sz="3200" dirty="0">
                <a:solidFill>
                  <a:srgbClr val="000000"/>
                </a:solidFill>
              </a:rPr>
              <a:t>, identify theft, or at a minimum, public embarrassment is </a:t>
            </a:r>
            <a:r>
              <a:rPr lang="en-US" sz="3200" u="sng" dirty="0">
                <a:solidFill>
                  <a:srgbClr val="FF0000"/>
                </a:solidFill>
              </a:rPr>
              <a:t>enormous</a:t>
            </a:r>
            <a:r>
              <a:rPr lang="en-US" sz="3200" dirty="0">
                <a:solidFill>
                  <a:srgbClr val="000000"/>
                </a:solidFill>
              </a:rPr>
              <a:t>.</a:t>
            </a:r>
            <a:r>
              <a:rPr lang="en-US" sz="3200" dirty="0" smtClean="0">
                <a:solidFill>
                  <a:srgbClr val="000000"/>
                </a:solidFill>
              </a:rPr>
              <a:t>”</a:t>
            </a:r>
            <a:endParaRPr lang="en-US" sz="32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1285881"/>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i="1" dirty="0">
                <a:solidFill>
                  <a:srgbClr val="00B0F0"/>
                </a:solidFill>
              </a:rPr>
              <a:t>State v. Granville</a:t>
            </a:r>
            <a:endParaRPr lang="en-US" sz="4000" b="1" dirty="0">
              <a:solidFill>
                <a:srgbClr val="00B0F0"/>
              </a:solidFill>
            </a:endParaRPr>
          </a:p>
        </p:txBody>
      </p:sp>
      <p:sp>
        <p:nvSpPr>
          <p:cNvPr id="3" name="Content Placeholder 2"/>
          <p:cNvSpPr>
            <a:spLocks noGrp="1"/>
          </p:cNvSpPr>
          <p:nvPr>
            <p:ph idx="1"/>
          </p:nvPr>
        </p:nvSpPr>
        <p:spPr/>
        <p:txBody>
          <a:bodyPr>
            <a:normAutofit/>
          </a:bodyPr>
          <a:lstStyle/>
          <a:p>
            <a:r>
              <a:rPr lang="en-US" sz="3200" dirty="0">
                <a:solidFill>
                  <a:srgbClr val="000000"/>
                </a:solidFill>
              </a:rPr>
              <a:t>“</a:t>
            </a:r>
            <a:r>
              <a:rPr lang="en-US" sz="3200" dirty="0">
                <a:solidFill>
                  <a:srgbClr val="FF0000"/>
                </a:solidFill>
              </a:rPr>
              <a:t>Searching a person’s cell phone </a:t>
            </a:r>
            <a:r>
              <a:rPr lang="en-US" sz="3200" dirty="0">
                <a:solidFill>
                  <a:srgbClr val="000000"/>
                </a:solidFill>
              </a:rPr>
              <a:t>is like searching his </a:t>
            </a:r>
            <a:r>
              <a:rPr lang="en-US" sz="3200" u="sng" dirty="0">
                <a:solidFill>
                  <a:srgbClr val="FF0000"/>
                </a:solidFill>
              </a:rPr>
              <a:t>home desk</a:t>
            </a:r>
            <a:r>
              <a:rPr lang="en-US" sz="3200" dirty="0">
                <a:solidFill>
                  <a:srgbClr val="FF0000"/>
                </a:solidFill>
              </a:rPr>
              <a:t>, </a:t>
            </a:r>
            <a:r>
              <a:rPr lang="en-US" sz="3200" u="sng" dirty="0">
                <a:solidFill>
                  <a:srgbClr val="FF0000"/>
                </a:solidFill>
              </a:rPr>
              <a:t>computer</a:t>
            </a:r>
            <a:r>
              <a:rPr lang="en-US" sz="3200" dirty="0">
                <a:solidFill>
                  <a:srgbClr val="FF0000"/>
                </a:solidFill>
              </a:rPr>
              <a:t>, </a:t>
            </a:r>
            <a:r>
              <a:rPr lang="en-US" sz="3200" u="sng" dirty="0">
                <a:solidFill>
                  <a:srgbClr val="FF0000"/>
                </a:solidFill>
              </a:rPr>
              <a:t>bank</a:t>
            </a:r>
            <a:r>
              <a:rPr lang="en-US" sz="3200" dirty="0">
                <a:solidFill>
                  <a:srgbClr val="FF0000"/>
                </a:solidFill>
              </a:rPr>
              <a:t> </a:t>
            </a:r>
            <a:r>
              <a:rPr lang="en-US" sz="3200" u="sng" dirty="0">
                <a:solidFill>
                  <a:srgbClr val="FF0000"/>
                </a:solidFill>
              </a:rPr>
              <a:t>vault</a:t>
            </a:r>
            <a:r>
              <a:rPr lang="en-US" sz="3200" dirty="0">
                <a:solidFill>
                  <a:srgbClr val="FF0000"/>
                </a:solidFill>
              </a:rPr>
              <a:t>, </a:t>
            </a:r>
            <a:r>
              <a:rPr lang="en-US" sz="3200" dirty="0"/>
              <a:t>and</a:t>
            </a:r>
            <a:r>
              <a:rPr lang="en-US" sz="3200" dirty="0">
                <a:solidFill>
                  <a:srgbClr val="FF0000"/>
                </a:solidFill>
              </a:rPr>
              <a:t> </a:t>
            </a:r>
            <a:r>
              <a:rPr lang="en-US" sz="3200" u="sng" dirty="0">
                <a:solidFill>
                  <a:srgbClr val="FF0000"/>
                </a:solidFill>
              </a:rPr>
              <a:t>medicine cabinet </a:t>
            </a:r>
            <a:r>
              <a:rPr lang="en-US" sz="3200" dirty="0">
                <a:solidFill>
                  <a:srgbClr val="000000"/>
                </a:solidFill>
              </a:rPr>
              <a:t>all at once.  There is no doubt that the Fourth Amendment protects the subjective and reasonable privacy interest of citizens in their homes and in their personal ‘papers and effects.’”</a:t>
            </a:r>
          </a:p>
          <a:p>
            <a:endParaRPr lang="en-US" sz="3200" dirty="0">
              <a:solidFill>
                <a:srgbClr val="000000"/>
              </a:solidFill>
            </a:endParaRPr>
          </a:p>
        </p:txBody>
      </p:sp>
    </p:spTree>
    <p:extLst>
      <p:ext uri="{BB962C8B-B14F-4D97-AF65-F5344CB8AC3E}">
        <p14:creationId xmlns:p14="http://schemas.microsoft.com/office/powerpoint/2010/main" val="646497121"/>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00B0F0"/>
                </a:solidFill>
              </a:rPr>
              <a:t>State v. Granville</a:t>
            </a:r>
            <a:endParaRPr lang="en-US" sz="4000"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Citizens do not lose their “expectation of privacy </a:t>
            </a:r>
            <a:r>
              <a:rPr lang="en-US" dirty="0" smtClean="0"/>
              <a:t>in the contents of [their] </a:t>
            </a:r>
            <a:r>
              <a:rPr lang="en-US" dirty="0" smtClean="0">
                <a:solidFill>
                  <a:srgbClr val="FF0000"/>
                </a:solidFill>
              </a:rPr>
              <a:t>cell phone merely because [they have] been arrested </a:t>
            </a:r>
            <a:r>
              <a:rPr lang="en-US" dirty="0" smtClean="0">
                <a:solidFill>
                  <a:srgbClr val="000000"/>
                </a:solidFill>
              </a:rPr>
              <a:t>and </a:t>
            </a:r>
            <a:r>
              <a:rPr lang="en-US" dirty="0">
                <a:solidFill>
                  <a:srgbClr val="000000"/>
                </a:solidFill>
              </a:rPr>
              <a:t>[their] cell phone is in the custody of police for safekeeping.”  </a:t>
            </a:r>
            <a:endParaRPr lang="en-US" i="1" dirty="0">
              <a:solidFill>
                <a:srgbClr val="000000"/>
              </a:solidFill>
            </a:endParaRPr>
          </a:p>
          <a:p>
            <a:r>
              <a:rPr lang="en-US" dirty="0" smtClean="0">
                <a:solidFill>
                  <a:srgbClr val="000000"/>
                </a:solidFill>
              </a:rPr>
              <a:t>The officer </a:t>
            </a:r>
            <a:r>
              <a:rPr lang="en-US" dirty="0">
                <a:solidFill>
                  <a:srgbClr val="000000"/>
                </a:solidFill>
              </a:rPr>
              <a:t>“could have seized appellant’s phone and held it while he sought a search warrant, but, </a:t>
            </a:r>
            <a:r>
              <a:rPr lang="en-US" i="1" dirty="0">
                <a:solidFill>
                  <a:srgbClr val="000000"/>
                </a:solidFill>
              </a:rPr>
              <a:t>even with probable cause</a:t>
            </a:r>
            <a:r>
              <a:rPr lang="en-US" dirty="0">
                <a:solidFill>
                  <a:srgbClr val="000000"/>
                </a:solidFill>
              </a:rPr>
              <a:t>, he could not ‘activate and search the contents of an inventoried cellular phone’ without one.”</a:t>
            </a:r>
          </a:p>
          <a:p>
            <a:endParaRPr lang="en-US" dirty="0">
              <a:solidFill>
                <a:srgbClr val="000000"/>
              </a:solidFill>
            </a:endParaRPr>
          </a:p>
        </p:txBody>
      </p:sp>
    </p:spTree>
    <p:extLst>
      <p:ext uri="{BB962C8B-B14F-4D97-AF65-F5344CB8AC3E}">
        <p14:creationId xmlns:p14="http://schemas.microsoft.com/office/powerpoint/2010/main" val="3852650747"/>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Other Electronic Devices </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000000"/>
                </a:solidFill>
              </a:rPr>
              <a:t>Cell phones</a:t>
            </a:r>
          </a:p>
          <a:p>
            <a:r>
              <a:rPr lang="en-US" dirty="0" smtClean="0">
                <a:solidFill>
                  <a:srgbClr val="000000"/>
                </a:solidFill>
              </a:rPr>
              <a:t>Laptops</a:t>
            </a:r>
          </a:p>
          <a:p>
            <a:r>
              <a:rPr lang="en-US" dirty="0" smtClean="0">
                <a:solidFill>
                  <a:srgbClr val="000000"/>
                </a:solidFill>
              </a:rPr>
              <a:t>Tablets</a:t>
            </a:r>
          </a:p>
          <a:p>
            <a:r>
              <a:rPr lang="en-US" dirty="0" smtClean="0">
                <a:solidFill>
                  <a:srgbClr val="000000"/>
                </a:solidFill>
              </a:rPr>
              <a:t>USB drives</a:t>
            </a:r>
          </a:p>
          <a:p>
            <a:r>
              <a:rPr lang="en-US" dirty="0" smtClean="0">
                <a:solidFill>
                  <a:srgbClr val="000000"/>
                </a:solidFill>
              </a:rPr>
              <a:t>Digital Cameras</a:t>
            </a:r>
          </a:p>
          <a:p>
            <a:r>
              <a:rPr lang="en-US" dirty="0" smtClean="0">
                <a:solidFill>
                  <a:srgbClr val="000000"/>
                </a:solidFill>
              </a:rPr>
              <a:t>Smart </a:t>
            </a:r>
            <a:r>
              <a:rPr lang="en-US" dirty="0" err="1" smtClean="0">
                <a:solidFill>
                  <a:srgbClr val="000000"/>
                </a:solidFill>
              </a:rPr>
              <a:t>Tv’s</a:t>
            </a:r>
            <a:endParaRPr lang="en-US" dirty="0" smtClean="0">
              <a:solidFill>
                <a:srgbClr val="000000"/>
              </a:solidFill>
            </a:endParaRPr>
          </a:p>
          <a:p>
            <a:r>
              <a:rPr lang="en-US" dirty="0" smtClean="0">
                <a:solidFill>
                  <a:srgbClr val="000000"/>
                </a:solidFill>
              </a:rPr>
              <a:t>Fitness Trackers</a:t>
            </a:r>
            <a:endParaRPr lang="en-US" dirty="0">
              <a:solidFill>
                <a:srgbClr val="000000"/>
              </a:solidFill>
            </a:endParaRPr>
          </a:p>
        </p:txBody>
      </p:sp>
    </p:spTree>
    <p:extLst>
      <p:ext uri="{BB962C8B-B14F-4D97-AF65-F5344CB8AC3E}">
        <p14:creationId xmlns:p14="http://schemas.microsoft.com/office/powerpoint/2010/main" val="3926300744"/>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102360" y="426078"/>
            <a:ext cx="7025985" cy="1120553"/>
          </a:xfrm>
          <a:prstGeom prst="rect">
            <a:avLst/>
          </a:prstGeom>
        </p:spPr>
        <p:txBody>
          <a:bodyPr vert="horz" wrap="square" lIns="0" tIns="0" rIns="0" bIns="0" rtlCol="0">
            <a:spAutoFit/>
          </a:bodyPr>
          <a:lstStyle/>
          <a:p>
            <a:pPr marL="1225745" marR="4559" indent="-1214918" algn="ctr">
              <a:lnSpc>
                <a:spcPct val="101200"/>
              </a:lnSpc>
            </a:pPr>
            <a:r>
              <a:rPr lang="en-US" sz="2400" b="1" spc="-22" dirty="0" smtClean="0">
                <a:latin typeface="Arial"/>
                <a:cs typeface="Arial"/>
              </a:rPr>
              <a:t>S</a:t>
            </a:r>
            <a:r>
              <a:rPr lang="en-US" sz="2400" b="1" spc="45" dirty="0" smtClean="0">
                <a:latin typeface="Arial"/>
                <a:cs typeface="Arial"/>
              </a:rPr>
              <a:t>T</a:t>
            </a:r>
            <a:r>
              <a:rPr lang="en-US" sz="2400" b="1" spc="-22" dirty="0" smtClean="0">
                <a:latin typeface="Arial"/>
                <a:cs typeface="Arial"/>
              </a:rPr>
              <a:t>A</a:t>
            </a:r>
            <a:r>
              <a:rPr lang="en-US" sz="2400" b="1" spc="45" dirty="0" smtClean="0">
                <a:latin typeface="Arial"/>
                <a:cs typeface="Arial"/>
              </a:rPr>
              <a:t>T</a:t>
            </a:r>
            <a:r>
              <a:rPr lang="en-US" sz="2400" b="1" spc="-22" dirty="0" smtClean="0">
                <a:latin typeface="Arial"/>
                <a:cs typeface="Arial"/>
              </a:rPr>
              <a:t>U</a:t>
            </a:r>
            <a:r>
              <a:rPr lang="en-US" sz="2400" b="1" spc="13" dirty="0" smtClean="0">
                <a:latin typeface="Arial"/>
                <a:cs typeface="Arial"/>
              </a:rPr>
              <a:t>TORY</a:t>
            </a:r>
            <a:endParaRPr lang="en-US" sz="2400" b="1" spc="-13" dirty="0" smtClean="0">
              <a:latin typeface="Arial"/>
              <a:cs typeface="Arial"/>
            </a:endParaRPr>
          </a:p>
          <a:p>
            <a:pPr marL="1225745" marR="4559" indent="-1214918">
              <a:lnSpc>
                <a:spcPct val="101200"/>
              </a:lnSpc>
            </a:pPr>
            <a:r>
              <a:rPr sz="2400" b="1" spc="-13" dirty="0" smtClean="0">
                <a:latin typeface="Arial"/>
                <a:cs typeface="Arial"/>
              </a:rPr>
              <a:t>Art</a:t>
            </a:r>
            <a:r>
              <a:rPr sz="2400" b="1" spc="-13" dirty="0">
                <a:latin typeface="Arial"/>
                <a:cs typeface="Arial"/>
              </a:rPr>
              <a:t>.</a:t>
            </a:r>
            <a:r>
              <a:rPr sz="2400" b="1" spc="-9" dirty="0">
                <a:latin typeface="Arial"/>
                <a:cs typeface="Arial"/>
              </a:rPr>
              <a:t> </a:t>
            </a:r>
            <a:r>
              <a:rPr sz="2400" b="1" spc="-13" dirty="0">
                <a:latin typeface="Arial"/>
                <a:cs typeface="Arial"/>
              </a:rPr>
              <a:t>18.0215. Access</a:t>
            </a:r>
            <a:r>
              <a:rPr sz="2400" b="1" spc="-22" dirty="0">
                <a:latin typeface="Arial"/>
                <a:cs typeface="Arial"/>
              </a:rPr>
              <a:t> </a:t>
            </a:r>
            <a:r>
              <a:rPr sz="2400" b="1" spc="-4" dirty="0">
                <a:latin typeface="Arial"/>
                <a:cs typeface="Arial"/>
              </a:rPr>
              <a:t>t</a:t>
            </a:r>
            <a:r>
              <a:rPr sz="2400" b="1" spc="-13" dirty="0">
                <a:latin typeface="Arial"/>
                <a:cs typeface="Arial"/>
              </a:rPr>
              <a:t>o</a:t>
            </a:r>
            <a:r>
              <a:rPr sz="2400" b="1" spc="-22" dirty="0">
                <a:latin typeface="Arial"/>
                <a:cs typeface="Arial"/>
              </a:rPr>
              <a:t> </a:t>
            </a:r>
            <a:r>
              <a:rPr sz="2400" b="1" spc="-18" dirty="0">
                <a:latin typeface="Arial"/>
                <a:cs typeface="Arial"/>
              </a:rPr>
              <a:t>Cel</a:t>
            </a:r>
            <a:r>
              <a:rPr sz="2400" b="1" spc="-22" dirty="0">
                <a:latin typeface="Arial"/>
                <a:cs typeface="Arial"/>
              </a:rPr>
              <a:t>l</a:t>
            </a:r>
            <a:r>
              <a:rPr sz="2400" b="1" dirty="0">
                <a:latin typeface="Arial"/>
                <a:cs typeface="Arial"/>
              </a:rPr>
              <a:t>u</a:t>
            </a:r>
            <a:r>
              <a:rPr sz="2400" b="1" spc="-22" dirty="0">
                <a:latin typeface="Arial"/>
                <a:cs typeface="Arial"/>
              </a:rPr>
              <a:t>l</a:t>
            </a:r>
            <a:r>
              <a:rPr sz="2400" b="1" spc="-13" dirty="0">
                <a:latin typeface="Arial"/>
                <a:cs typeface="Arial"/>
              </a:rPr>
              <a:t>ar</a:t>
            </a:r>
            <a:r>
              <a:rPr sz="2400" b="1" spc="-18" dirty="0">
                <a:latin typeface="Arial"/>
                <a:cs typeface="Arial"/>
              </a:rPr>
              <a:t> </a:t>
            </a:r>
            <a:r>
              <a:rPr sz="2400" b="1" spc="13" dirty="0">
                <a:latin typeface="Arial"/>
                <a:cs typeface="Arial"/>
              </a:rPr>
              <a:t>T</a:t>
            </a:r>
            <a:r>
              <a:rPr sz="2400" b="1" spc="-13" dirty="0">
                <a:latin typeface="Arial"/>
                <a:cs typeface="Arial"/>
              </a:rPr>
              <a:t>e</a:t>
            </a:r>
            <a:r>
              <a:rPr sz="2400" b="1" spc="-27" dirty="0">
                <a:latin typeface="Arial"/>
                <a:cs typeface="Arial"/>
              </a:rPr>
              <a:t>l</a:t>
            </a:r>
            <a:r>
              <a:rPr sz="2400" b="1" spc="-13" dirty="0">
                <a:latin typeface="Arial"/>
                <a:cs typeface="Arial"/>
              </a:rPr>
              <a:t>epho</a:t>
            </a:r>
            <a:r>
              <a:rPr sz="2400" b="1" spc="-22" dirty="0">
                <a:latin typeface="Arial"/>
                <a:cs typeface="Arial"/>
              </a:rPr>
              <a:t>n</a:t>
            </a:r>
            <a:r>
              <a:rPr sz="2400" b="1" spc="-13" dirty="0">
                <a:latin typeface="Arial"/>
                <a:cs typeface="Arial"/>
              </a:rPr>
              <a:t>e</a:t>
            </a:r>
            <a:r>
              <a:rPr sz="2400" b="1" dirty="0">
                <a:latin typeface="Arial"/>
                <a:cs typeface="Arial"/>
              </a:rPr>
              <a:t> </a:t>
            </a:r>
            <a:r>
              <a:rPr sz="2400" b="1" spc="-13" dirty="0" smtClean="0">
                <a:latin typeface="Arial"/>
                <a:cs typeface="Arial"/>
              </a:rPr>
              <a:t>or</a:t>
            </a:r>
            <a:r>
              <a:rPr lang="en-US" sz="2400" b="1" spc="-18" dirty="0">
                <a:latin typeface="Arial"/>
                <a:cs typeface="Arial"/>
              </a:rPr>
              <a:t> </a:t>
            </a:r>
            <a:r>
              <a:rPr sz="2400" b="1" spc="-22" dirty="0" smtClean="0">
                <a:latin typeface="Arial"/>
                <a:cs typeface="Arial"/>
              </a:rPr>
              <a:t>O</a:t>
            </a:r>
            <a:r>
              <a:rPr sz="2400" b="1" dirty="0" smtClean="0">
                <a:latin typeface="Arial"/>
                <a:cs typeface="Arial"/>
              </a:rPr>
              <a:t>t</a:t>
            </a:r>
            <a:r>
              <a:rPr sz="2400" b="1" spc="-13" dirty="0" smtClean="0">
                <a:latin typeface="Arial"/>
                <a:cs typeface="Arial"/>
              </a:rPr>
              <a:t>her</a:t>
            </a:r>
            <a:r>
              <a:rPr sz="2400" b="1" spc="-9" dirty="0" smtClean="0">
                <a:latin typeface="Arial"/>
                <a:cs typeface="Arial"/>
              </a:rPr>
              <a:t> </a:t>
            </a:r>
            <a:r>
              <a:rPr sz="2300" b="1" spc="18" dirty="0">
                <a:latin typeface="Arial"/>
                <a:cs typeface="Arial"/>
              </a:rPr>
              <a:t>W</a:t>
            </a:r>
            <a:r>
              <a:rPr sz="2300" b="1" spc="13" dirty="0">
                <a:latin typeface="Arial"/>
                <a:cs typeface="Arial"/>
              </a:rPr>
              <a:t>i</a:t>
            </a:r>
            <a:r>
              <a:rPr sz="2300" b="1" spc="9" dirty="0">
                <a:latin typeface="Arial"/>
                <a:cs typeface="Arial"/>
              </a:rPr>
              <a:t>re</a:t>
            </a:r>
            <a:r>
              <a:rPr sz="2300" b="1" spc="-9" dirty="0">
                <a:latin typeface="Arial"/>
                <a:cs typeface="Arial"/>
              </a:rPr>
              <a:t>l</a:t>
            </a:r>
            <a:r>
              <a:rPr sz="2300" b="1" spc="9" dirty="0">
                <a:latin typeface="Arial"/>
                <a:cs typeface="Arial"/>
              </a:rPr>
              <a:t>ess</a:t>
            </a:r>
            <a:r>
              <a:rPr sz="2300" b="1" spc="4" dirty="0">
                <a:latin typeface="Arial"/>
                <a:cs typeface="Arial"/>
              </a:rPr>
              <a:t> </a:t>
            </a:r>
            <a:r>
              <a:rPr sz="2300" b="1" spc="13" dirty="0">
                <a:latin typeface="Arial"/>
                <a:cs typeface="Arial"/>
              </a:rPr>
              <a:t>Commun</a:t>
            </a:r>
            <a:r>
              <a:rPr sz="2300" b="1" spc="-31" dirty="0">
                <a:latin typeface="Arial"/>
                <a:cs typeface="Arial"/>
              </a:rPr>
              <a:t>i</a:t>
            </a:r>
            <a:r>
              <a:rPr sz="2300" b="1" spc="22" dirty="0">
                <a:latin typeface="Arial"/>
                <a:cs typeface="Arial"/>
              </a:rPr>
              <a:t>c</a:t>
            </a:r>
            <a:r>
              <a:rPr sz="2300" b="1" spc="9" dirty="0">
                <a:latin typeface="Arial"/>
                <a:cs typeface="Arial"/>
              </a:rPr>
              <a:t>at</a:t>
            </a:r>
            <a:r>
              <a:rPr sz="2300" b="1" spc="-9" dirty="0">
                <a:latin typeface="Arial"/>
                <a:cs typeface="Arial"/>
              </a:rPr>
              <a:t>i</a:t>
            </a:r>
            <a:r>
              <a:rPr sz="2300" b="1" spc="9" dirty="0">
                <a:latin typeface="Arial"/>
                <a:cs typeface="Arial"/>
              </a:rPr>
              <a:t>ons</a:t>
            </a:r>
            <a:r>
              <a:rPr sz="2300" b="1" spc="4" dirty="0">
                <a:latin typeface="Arial"/>
                <a:cs typeface="Arial"/>
              </a:rPr>
              <a:t> </a:t>
            </a:r>
            <a:r>
              <a:rPr sz="2300" b="1" spc="13" dirty="0">
                <a:latin typeface="Arial"/>
                <a:cs typeface="Arial"/>
              </a:rPr>
              <a:t>Dev</a:t>
            </a:r>
            <a:r>
              <a:rPr sz="2300" b="1" spc="-9" dirty="0">
                <a:latin typeface="Arial"/>
                <a:cs typeface="Arial"/>
              </a:rPr>
              <a:t>i</a:t>
            </a:r>
            <a:r>
              <a:rPr sz="2300" b="1" spc="9" dirty="0">
                <a:latin typeface="Arial"/>
                <a:cs typeface="Arial"/>
              </a:rPr>
              <a:t>ce</a:t>
            </a:r>
            <a:endParaRPr sz="2300" b="1" dirty="0">
              <a:latin typeface="Arial"/>
              <a:cs typeface="Arial"/>
            </a:endParaRPr>
          </a:p>
        </p:txBody>
      </p:sp>
      <p:sp>
        <p:nvSpPr>
          <p:cNvPr id="8" name="object 8"/>
          <p:cNvSpPr txBox="1"/>
          <p:nvPr/>
        </p:nvSpPr>
        <p:spPr>
          <a:xfrm>
            <a:off x="573115" y="1975956"/>
            <a:ext cx="7985991" cy="2923852"/>
          </a:xfrm>
          <a:prstGeom prst="rect">
            <a:avLst/>
          </a:prstGeom>
        </p:spPr>
        <p:txBody>
          <a:bodyPr vert="horz" wrap="square" lIns="0" tIns="0" rIns="0" bIns="0" rtlCol="0">
            <a:spAutoFit/>
          </a:bodyPr>
          <a:lstStyle/>
          <a:p>
            <a:pPr marL="11397" marR="4559">
              <a:lnSpc>
                <a:spcPct val="100400"/>
              </a:lnSpc>
            </a:pPr>
            <a:r>
              <a:rPr sz="2800" dirty="0" smtClean="0">
                <a:latin typeface="Arial" panose="020B0604020202020204" pitchFamily="34" charset="0"/>
                <a:cs typeface="Arial" panose="020B0604020202020204" pitchFamily="34" charset="0"/>
              </a:rPr>
              <a:t>A</a:t>
            </a:r>
            <a:r>
              <a:rPr sz="2800" spc="-18" dirty="0" smtClean="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p</a:t>
            </a:r>
            <a:r>
              <a:rPr sz="2800" b="1" u="sng" spc="-18" dirty="0">
                <a:latin typeface="Arial" panose="020B0604020202020204" pitchFamily="34" charset="0"/>
                <a:cs typeface="Arial" panose="020B0604020202020204" pitchFamily="34" charset="0"/>
              </a:rPr>
              <a:t>e</a:t>
            </a:r>
            <a:r>
              <a:rPr sz="2800" b="1" u="sng" spc="-22" dirty="0">
                <a:latin typeface="Arial" panose="020B0604020202020204" pitchFamily="34" charset="0"/>
                <a:cs typeface="Arial" panose="020B0604020202020204" pitchFamily="34" charset="0"/>
              </a:rPr>
              <a:t>a</a:t>
            </a:r>
            <a:r>
              <a:rPr sz="2800" b="1" u="sng" dirty="0">
                <a:latin typeface="Arial" panose="020B0604020202020204" pitchFamily="34" charset="0"/>
                <a:cs typeface="Arial" panose="020B0604020202020204" pitchFamily="34" charset="0"/>
              </a:rPr>
              <a:t>ce</a:t>
            </a:r>
            <a:r>
              <a:rPr sz="2800" b="1" u="sng" spc="-13" dirty="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o</a:t>
            </a:r>
            <a:r>
              <a:rPr sz="2800" b="1" u="sng" spc="-18" dirty="0">
                <a:latin typeface="Arial" panose="020B0604020202020204" pitchFamily="34" charset="0"/>
                <a:cs typeface="Arial" panose="020B0604020202020204" pitchFamily="34" charset="0"/>
              </a:rPr>
              <a:t>f</a:t>
            </a:r>
            <a:r>
              <a:rPr sz="2800" b="1" u="sng" dirty="0">
                <a:latin typeface="Arial" panose="020B0604020202020204" pitchFamily="34" charset="0"/>
                <a:cs typeface="Arial" panose="020B0604020202020204" pitchFamily="34" charset="0"/>
              </a:rPr>
              <a:t>f</a:t>
            </a:r>
            <a:r>
              <a:rPr sz="2800" b="1" u="sng" spc="-18" dirty="0">
                <a:latin typeface="Arial" panose="020B0604020202020204" pitchFamily="34" charset="0"/>
                <a:cs typeface="Arial" panose="020B0604020202020204" pitchFamily="34" charset="0"/>
              </a:rPr>
              <a:t>i</a:t>
            </a:r>
            <a:r>
              <a:rPr sz="2800" b="1" u="sng" dirty="0">
                <a:latin typeface="Arial" panose="020B0604020202020204" pitchFamily="34" charset="0"/>
                <a:cs typeface="Arial" panose="020B0604020202020204" pitchFamily="34" charset="0"/>
              </a:rPr>
              <a:t>c</a:t>
            </a:r>
            <a:r>
              <a:rPr sz="2800" b="1" u="sng" spc="-13" dirty="0">
                <a:latin typeface="Arial" panose="020B0604020202020204" pitchFamily="34" charset="0"/>
                <a:cs typeface="Arial" panose="020B0604020202020204" pitchFamily="34" charset="0"/>
              </a:rPr>
              <a:t>e</a:t>
            </a:r>
            <a:r>
              <a:rPr sz="2800" b="1" u="sng" dirty="0">
                <a:latin typeface="Arial" panose="020B0604020202020204" pitchFamily="34" charset="0"/>
                <a:cs typeface="Arial" panose="020B0604020202020204" pitchFamily="34" charset="0"/>
              </a:rPr>
              <a:t>r</a:t>
            </a:r>
            <a:r>
              <a:rPr sz="2800" b="1" u="sng" spc="9" dirty="0">
                <a:latin typeface="Arial" panose="020B0604020202020204" pitchFamily="34" charset="0"/>
                <a:cs typeface="Arial" panose="020B0604020202020204" pitchFamily="34" charset="0"/>
              </a:rPr>
              <a:t> </a:t>
            </a:r>
            <a:r>
              <a:rPr sz="2800" b="1" u="sng" spc="-40" dirty="0">
                <a:latin typeface="Arial" panose="020B0604020202020204" pitchFamily="34" charset="0"/>
                <a:cs typeface="Arial" panose="020B0604020202020204" pitchFamily="34" charset="0"/>
              </a:rPr>
              <a:t>m</a:t>
            </a:r>
            <a:r>
              <a:rPr sz="2800" b="1" u="sng" spc="22" dirty="0">
                <a:latin typeface="Arial" panose="020B0604020202020204" pitchFamily="34" charset="0"/>
                <a:cs typeface="Arial" panose="020B0604020202020204" pitchFamily="34" charset="0"/>
              </a:rPr>
              <a:t>a</a:t>
            </a:r>
            <a:r>
              <a:rPr sz="2800" b="1" u="sng" dirty="0">
                <a:latin typeface="Arial" panose="020B0604020202020204" pitchFamily="34" charset="0"/>
                <a:cs typeface="Arial" panose="020B0604020202020204" pitchFamily="34" charset="0"/>
              </a:rPr>
              <a:t>y</a:t>
            </a:r>
            <a:r>
              <a:rPr sz="2800" b="1" u="sng" spc="-58" dirty="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not</a:t>
            </a:r>
            <a:r>
              <a:rPr sz="2800" b="1" u="sng" spc="-13" dirty="0">
                <a:latin typeface="Arial" panose="020B0604020202020204" pitchFamily="34" charset="0"/>
                <a:cs typeface="Arial" panose="020B0604020202020204" pitchFamily="34" charset="0"/>
              </a:rPr>
              <a:t> </a:t>
            </a:r>
            <a:r>
              <a:rPr sz="2800" b="1" u="sng" dirty="0">
                <a:latin typeface="Arial" panose="020B0604020202020204" pitchFamily="34" charset="0"/>
                <a:cs typeface="Arial" panose="020B0604020202020204" pitchFamily="34" charset="0"/>
              </a:rPr>
              <a:t>s</a:t>
            </a:r>
            <a:r>
              <a:rPr sz="2800" b="1" u="sng" spc="-36" dirty="0">
                <a:latin typeface="Arial" panose="020B0604020202020204" pitchFamily="34" charset="0"/>
                <a:cs typeface="Arial" panose="020B0604020202020204" pitchFamily="34" charset="0"/>
              </a:rPr>
              <a:t>e</a:t>
            </a:r>
            <a:r>
              <a:rPr sz="2800" b="1" u="sng" dirty="0">
                <a:latin typeface="Arial" panose="020B0604020202020204" pitchFamily="34" charset="0"/>
                <a:cs typeface="Arial" panose="020B0604020202020204" pitchFamily="34" charset="0"/>
              </a:rPr>
              <a:t>a</a:t>
            </a:r>
            <a:r>
              <a:rPr sz="2800" b="1" u="sng" spc="-22" dirty="0">
                <a:latin typeface="Arial" panose="020B0604020202020204" pitchFamily="34" charset="0"/>
                <a:cs typeface="Arial" panose="020B0604020202020204" pitchFamily="34" charset="0"/>
              </a:rPr>
              <a:t>r</a:t>
            </a:r>
            <a:r>
              <a:rPr sz="2800" b="1" u="sng" dirty="0">
                <a:latin typeface="Arial" panose="020B0604020202020204" pitchFamily="34" charset="0"/>
                <a:cs typeface="Arial" panose="020B0604020202020204" pitchFamily="34" charset="0"/>
              </a:rPr>
              <a:t>ch</a:t>
            </a:r>
            <a:r>
              <a:rPr sz="2800" b="1" u="sng"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 p</a:t>
            </a:r>
            <a:r>
              <a:rPr sz="2800" spc="-18"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rs</a:t>
            </a:r>
            <a:r>
              <a:rPr sz="2800" spc="-36" dirty="0">
                <a:latin typeface="Arial" panose="020B0604020202020204" pitchFamily="34" charset="0"/>
                <a:cs typeface="Arial" panose="020B0604020202020204" pitchFamily="34" charset="0"/>
              </a:rPr>
              <a:t>o</a:t>
            </a:r>
            <a:r>
              <a:rPr sz="2800" dirty="0">
                <a:latin typeface="Arial" panose="020B0604020202020204" pitchFamily="34" charset="0"/>
                <a:cs typeface="Arial" panose="020B0604020202020204" pitchFamily="34" charset="0"/>
              </a:rPr>
              <a:t>n</a:t>
            </a:r>
            <a:r>
              <a:rPr sz="2800" spc="-18" dirty="0">
                <a:latin typeface="Arial" panose="020B0604020202020204" pitchFamily="34" charset="0"/>
                <a:cs typeface="Arial" panose="020B0604020202020204" pitchFamily="34" charset="0"/>
              </a:rPr>
              <a:t>’</a:t>
            </a:r>
            <a:r>
              <a:rPr sz="2800" dirty="0">
                <a:latin typeface="Arial" panose="020B0604020202020204" pitchFamily="34" charset="0"/>
                <a:cs typeface="Arial" panose="020B0604020202020204" pitchFamily="34" charset="0"/>
              </a:rPr>
              <a: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c</a:t>
            </a:r>
            <a:r>
              <a:rPr sz="2800" spc="-13"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l</a:t>
            </a:r>
            <a:r>
              <a:rPr sz="2800" spc="-9" dirty="0">
                <a:latin typeface="Arial" panose="020B0604020202020204" pitchFamily="34" charset="0"/>
                <a:cs typeface="Arial" panose="020B0604020202020204" pitchFamily="34" charset="0"/>
              </a:rPr>
              <a:t>l</a:t>
            </a:r>
            <a:r>
              <a:rPr sz="2800" dirty="0">
                <a:latin typeface="Arial" panose="020B0604020202020204" pitchFamily="34" charset="0"/>
                <a:cs typeface="Arial" panose="020B0604020202020204" pitchFamily="34" charset="0"/>
              </a:rPr>
              <a:t>u</a:t>
            </a:r>
            <a:r>
              <a:rPr sz="2800" spc="-13" dirty="0">
                <a:latin typeface="Arial" panose="020B0604020202020204" pitchFamily="34" charset="0"/>
                <a:cs typeface="Arial" panose="020B0604020202020204" pitchFamily="34" charset="0"/>
              </a:rPr>
              <a:t>l</a:t>
            </a:r>
            <a:r>
              <a:rPr sz="2800" spc="-22" dirty="0">
                <a:latin typeface="Arial" panose="020B0604020202020204" pitchFamily="34" charset="0"/>
                <a:cs typeface="Arial" panose="020B0604020202020204" pitchFamily="34" charset="0"/>
              </a:rPr>
              <a:t>a</a:t>
            </a:r>
            <a:r>
              <a:rPr sz="2800" dirty="0">
                <a:latin typeface="Arial" panose="020B0604020202020204" pitchFamily="34" charset="0"/>
                <a:cs typeface="Arial" panose="020B0604020202020204" pitchFamily="34" charset="0"/>
              </a:rPr>
              <a:t>r</a:t>
            </a:r>
            <a:r>
              <a:rPr sz="2800" spc="4"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e</a:t>
            </a:r>
            <a:r>
              <a:rPr sz="2800" spc="-13" dirty="0">
                <a:latin typeface="Arial" panose="020B0604020202020204" pitchFamily="34" charset="0"/>
                <a:cs typeface="Arial" panose="020B0604020202020204" pitchFamily="34" charset="0"/>
              </a:rPr>
              <a:t>l</a:t>
            </a:r>
            <a:r>
              <a:rPr sz="2800" dirty="0">
                <a:latin typeface="Arial" panose="020B0604020202020204" pitchFamily="34" charset="0"/>
                <a:cs typeface="Arial" panose="020B0604020202020204" pitchFamily="34" charset="0"/>
              </a:rPr>
              <a:t>e</a:t>
            </a:r>
            <a:r>
              <a:rPr sz="2800" spc="-18" dirty="0">
                <a:latin typeface="Arial" panose="020B0604020202020204" pitchFamily="34" charset="0"/>
                <a:cs typeface="Arial" panose="020B0604020202020204" pitchFamily="34" charset="0"/>
              </a:rPr>
              <a:t>p</a:t>
            </a:r>
            <a:r>
              <a:rPr sz="2800" spc="-22" dirty="0">
                <a:latin typeface="Arial" panose="020B0604020202020204" pitchFamily="34" charset="0"/>
                <a:cs typeface="Arial" panose="020B0604020202020204" pitchFamily="34" charset="0"/>
              </a:rPr>
              <a:t>h</a:t>
            </a:r>
            <a:r>
              <a:rPr sz="2800" dirty="0">
                <a:latin typeface="Arial" panose="020B0604020202020204" pitchFamily="34" charset="0"/>
                <a:cs typeface="Arial" panose="020B0604020202020204" pitchFamily="34" charset="0"/>
              </a:rPr>
              <a:t>o</a:t>
            </a:r>
            <a:r>
              <a:rPr sz="2800" spc="-18"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e</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or</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a:t>
            </a:r>
            <a:r>
              <a:rPr sz="2800" spc="-18"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h</a:t>
            </a:r>
            <a:r>
              <a:rPr sz="2800" spc="-18"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r</a:t>
            </a:r>
            <a:r>
              <a:rPr sz="2800" spc="4" dirty="0">
                <a:latin typeface="Arial" panose="020B0604020202020204" pitchFamily="34" charset="0"/>
                <a:cs typeface="Arial" panose="020B0604020202020204" pitchFamily="34" charset="0"/>
              </a:rPr>
              <a:t> </a:t>
            </a:r>
            <a:r>
              <a:rPr sz="2800" spc="-31" dirty="0">
                <a:latin typeface="Arial" panose="020B0604020202020204" pitchFamily="34" charset="0"/>
                <a:cs typeface="Arial" panose="020B0604020202020204" pitchFamily="34" charset="0"/>
              </a:rPr>
              <a:t>w</a:t>
            </a:r>
            <a:r>
              <a:rPr sz="2800" dirty="0">
                <a:latin typeface="Arial" panose="020B0604020202020204" pitchFamily="34" charset="0"/>
                <a:cs typeface="Arial" panose="020B0604020202020204" pitchFamily="34" charset="0"/>
              </a:rPr>
              <a:t>ir</a:t>
            </a:r>
            <a:r>
              <a:rPr sz="2800" spc="-13"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l</a:t>
            </a:r>
            <a:r>
              <a:rPr sz="2800" spc="-13"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ss com</a:t>
            </a:r>
            <a:r>
              <a:rPr sz="2800" spc="-45" dirty="0">
                <a:latin typeface="Arial" panose="020B0604020202020204" pitchFamily="34" charset="0"/>
                <a:cs typeface="Arial" panose="020B0604020202020204" pitchFamily="34" charset="0"/>
              </a:rPr>
              <a:t>m</a:t>
            </a:r>
            <a:r>
              <a:rPr sz="2800" spc="-22" dirty="0">
                <a:latin typeface="Arial" panose="020B0604020202020204" pitchFamily="34" charset="0"/>
                <a:cs typeface="Arial" panose="020B0604020202020204" pitchFamily="34" charset="0"/>
              </a:rPr>
              <a:t>u</a:t>
            </a:r>
            <a:r>
              <a:rPr sz="2800" dirty="0">
                <a:latin typeface="Arial" panose="020B0604020202020204" pitchFamily="34" charset="0"/>
                <a:cs typeface="Arial" panose="020B0604020202020204" pitchFamily="34" charset="0"/>
              </a:rPr>
              <a:t>n</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c</a:t>
            </a:r>
            <a:r>
              <a:rPr sz="2800" spc="-13" dirty="0">
                <a:latin typeface="Arial" panose="020B0604020202020204" pitchFamily="34" charset="0"/>
                <a:cs typeface="Arial" panose="020B0604020202020204" pitchFamily="34" charset="0"/>
              </a:rPr>
              <a:t>a</a:t>
            </a:r>
            <a:r>
              <a:rPr sz="2800" dirty="0">
                <a:latin typeface="Arial" panose="020B0604020202020204" pitchFamily="34" charset="0"/>
                <a:cs typeface="Arial" panose="020B0604020202020204" pitchFamily="34" charset="0"/>
              </a:rPr>
              <a:t>t</a:t>
            </a:r>
            <a:r>
              <a:rPr sz="2800" spc="-18"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o</a:t>
            </a:r>
            <a:r>
              <a:rPr sz="2800" spc="-18"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d</a:t>
            </a:r>
            <a:r>
              <a:rPr sz="2800" spc="-18"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v</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ce,</a:t>
            </a:r>
            <a:r>
              <a:rPr sz="2800" spc="-22" dirty="0">
                <a:latin typeface="Arial" panose="020B0604020202020204" pitchFamily="34" charset="0"/>
                <a:cs typeface="Arial" panose="020B0604020202020204" pitchFamily="34" charset="0"/>
              </a:rPr>
              <a:t> p</a:t>
            </a:r>
            <a:r>
              <a:rPr sz="2800" dirty="0">
                <a:latin typeface="Arial" panose="020B0604020202020204" pitchFamily="34" charset="0"/>
                <a:cs typeface="Arial" panose="020B0604020202020204" pitchFamily="34" charset="0"/>
              </a:rPr>
              <a:t>u</a:t>
            </a:r>
            <a:r>
              <a:rPr sz="2800" spc="-22" dirty="0">
                <a:latin typeface="Arial" panose="020B0604020202020204" pitchFamily="34" charset="0"/>
                <a:cs typeface="Arial" panose="020B0604020202020204" pitchFamily="34" charset="0"/>
              </a:rPr>
              <a:t>r</a:t>
            </a:r>
            <a:r>
              <a:rPr sz="2800" dirty="0">
                <a:latin typeface="Arial" panose="020B0604020202020204" pitchFamily="34" charset="0"/>
                <a:cs typeface="Arial" panose="020B0604020202020204" pitchFamily="34" charset="0"/>
              </a:rPr>
              <a:t>s</a:t>
            </a:r>
            <a:r>
              <a:rPr sz="2800" spc="-13" dirty="0">
                <a:latin typeface="Arial" panose="020B0604020202020204" pitchFamily="34" charset="0"/>
                <a:cs typeface="Arial" panose="020B0604020202020204" pitchFamily="34" charset="0"/>
              </a:rPr>
              <a:t>u</a:t>
            </a:r>
            <a:r>
              <a:rPr sz="2800" dirty="0">
                <a:latin typeface="Arial" panose="020B0604020202020204" pitchFamily="34" charset="0"/>
                <a:cs typeface="Arial" panose="020B0604020202020204" pitchFamily="34" charset="0"/>
              </a:rPr>
              <a:t>a</a:t>
            </a:r>
            <a:r>
              <a:rPr sz="2800" spc="-18"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t</a:t>
            </a:r>
            <a:r>
              <a:rPr sz="2800" spc="4" dirty="0">
                <a:latin typeface="Arial" panose="020B0604020202020204" pitchFamily="34" charset="0"/>
                <a:cs typeface="Arial" panose="020B0604020202020204" pitchFamily="34" charset="0"/>
              </a:rPr>
              <a:t> </a:t>
            </a:r>
            <a:r>
              <a:rPr sz="2800" spc="-18"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o</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la</a:t>
            </a:r>
            <a:r>
              <a:rPr sz="2800" spc="-22" dirty="0">
                <a:latin typeface="Arial" panose="020B0604020202020204" pitchFamily="34" charset="0"/>
                <a:cs typeface="Arial" panose="020B0604020202020204" pitchFamily="34" charset="0"/>
              </a:rPr>
              <a:t>w</a:t>
            </a:r>
            <a:r>
              <a:rPr sz="2800" dirty="0">
                <a:latin typeface="Arial" panose="020B0604020202020204" pitchFamily="34" charset="0"/>
                <a:cs typeface="Arial" panose="020B0604020202020204" pitchFamily="34" charset="0"/>
              </a:rPr>
              <a:t>f</a:t>
            </a:r>
            <a:r>
              <a:rPr sz="2800" spc="-18" dirty="0">
                <a:latin typeface="Arial" panose="020B0604020202020204" pitchFamily="34" charset="0"/>
                <a:cs typeface="Arial" panose="020B0604020202020204" pitchFamily="34" charset="0"/>
              </a:rPr>
              <a:t>u</a:t>
            </a:r>
            <a:r>
              <a:rPr sz="2800" dirty="0">
                <a:latin typeface="Arial" panose="020B0604020202020204" pitchFamily="34" charset="0"/>
                <a:cs typeface="Arial" panose="020B0604020202020204" pitchFamily="34" charset="0"/>
              </a:rPr>
              <a:t>l ar</a:t>
            </a:r>
            <a:r>
              <a:rPr sz="2800" spc="-22" dirty="0">
                <a:latin typeface="Arial" panose="020B0604020202020204" pitchFamily="34" charset="0"/>
                <a:cs typeface="Arial" panose="020B0604020202020204" pitchFamily="34" charset="0"/>
              </a:rPr>
              <a:t>re</a:t>
            </a:r>
            <a:r>
              <a:rPr sz="2800" dirty="0">
                <a:latin typeface="Arial" panose="020B0604020202020204" pitchFamily="34" charset="0"/>
                <a:cs typeface="Arial" panose="020B0604020202020204" pitchFamily="34" charset="0"/>
              </a:rPr>
              <a:t>st</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of</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t</a:t>
            </a:r>
            <a:r>
              <a:rPr sz="2800" spc="-18" dirty="0">
                <a:latin typeface="Arial" panose="020B0604020202020204" pitchFamily="34" charset="0"/>
                <a:cs typeface="Arial" panose="020B0604020202020204" pitchFamily="34" charset="0"/>
              </a:rPr>
              <a:t>h</a:t>
            </a:r>
            <a:r>
              <a:rPr sz="2800" dirty="0">
                <a:latin typeface="Arial" panose="020B0604020202020204" pitchFamily="34" charset="0"/>
                <a:cs typeface="Arial" panose="020B0604020202020204" pitchFamily="34" charset="0"/>
              </a:rPr>
              <a:t>e</a:t>
            </a:r>
            <a:r>
              <a:rPr sz="2800" spc="-13"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pe</a:t>
            </a:r>
            <a:r>
              <a:rPr sz="2800" dirty="0">
                <a:latin typeface="Arial" panose="020B0604020202020204" pitchFamily="34" charset="0"/>
                <a:cs typeface="Arial" panose="020B0604020202020204" pitchFamily="34" charset="0"/>
              </a:rPr>
              <a:t>rson</a:t>
            </a:r>
            <a:r>
              <a:rPr sz="2800" spc="-22" dirty="0">
                <a:latin typeface="Arial" panose="020B0604020202020204" pitchFamily="34" charset="0"/>
                <a:cs typeface="Arial" panose="020B0604020202020204" pitchFamily="34" charset="0"/>
              </a:rPr>
              <a:t> </a:t>
            </a:r>
            <a:r>
              <a:rPr sz="2800" b="1" u="sng" spc="-31" dirty="0">
                <a:latin typeface="Arial" panose="020B0604020202020204" pitchFamily="34" charset="0"/>
                <a:cs typeface="Arial" panose="020B0604020202020204" pitchFamily="34" charset="0"/>
              </a:rPr>
              <a:t>w</a:t>
            </a:r>
            <a:r>
              <a:rPr sz="2800" b="1" u="sng" dirty="0">
                <a:latin typeface="Arial" panose="020B0604020202020204" pitchFamily="34" charset="0"/>
                <a:cs typeface="Arial" panose="020B0604020202020204" pitchFamily="34" charset="0"/>
              </a:rPr>
              <a:t>it</a:t>
            </a:r>
            <a:r>
              <a:rPr sz="2800" b="1" u="sng" spc="-13" dirty="0">
                <a:latin typeface="Arial" panose="020B0604020202020204" pitchFamily="34" charset="0"/>
                <a:cs typeface="Arial" panose="020B0604020202020204" pitchFamily="34" charset="0"/>
              </a:rPr>
              <a:t>h</a:t>
            </a:r>
            <a:r>
              <a:rPr sz="2800" b="1" u="sng" dirty="0">
                <a:latin typeface="Arial" panose="020B0604020202020204" pitchFamily="34" charset="0"/>
                <a:cs typeface="Arial" panose="020B0604020202020204" pitchFamily="34" charset="0"/>
              </a:rPr>
              <a:t>o</a:t>
            </a:r>
            <a:r>
              <a:rPr sz="2800" b="1" u="sng" spc="-18" dirty="0">
                <a:latin typeface="Arial" panose="020B0604020202020204" pitchFamily="34" charset="0"/>
                <a:cs typeface="Arial" panose="020B0604020202020204" pitchFamily="34" charset="0"/>
              </a:rPr>
              <a:t>u</a:t>
            </a:r>
            <a:r>
              <a:rPr sz="2800" b="1" u="sng" dirty="0">
                <a:latin typeface="Arial" panose="020B0604020202020204" pitchFamily="34" charset="0"/>
                <a:cs typeface="Arial" panose="020B0604020202020204" pitchFamily="34" charset="0"/>
              </a:rPr>
              <a:t>t</a:t>
            </a:r>
            <a:r>
              <a:rPr sz="2800" spc="9"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ob</a:t>
            </a:r>
            <a:r>
              <a:rPr sz="2800" dirty="0">
                <a:latin typeface="Arial" panose="020B0604020202020204" pitchFamily="34" charset="0"/>
                <a:cs typeface="Arial" panose="020B0604020202020204" pitchFamily="34" charset="0"/>
              </a:rPr>
              <a:t>ta</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n</a:t>
            </a:r>
            <a:r>
              <a:rPr sz="2800" spc="-13" dirty="0">
                <a:latin typeface="Arial" panose="020B0604020202020204" pitchFamily="34" charset="0"/>
                <a:cs typeface="Arial" panose="020B0604020202020204" pitchFamily="34" charset="0"/>
              </a:rPr>
              <a:t>i</a:t>
            </a:r>
            <a:r>
              <a:rPr sz="2800" spc="-22" dirty="0">
                <a:latin typeface="Arial" panose="020B0604020202020204" pitchFamily="34" charset="0"/>
                <a:cs typeface="Arial" panose="020B0604020202020204" pitchFamily="34" charset="0"/>
              </a:rPr>
              <a:t>n</a:t>
            </a:r>
            <a:r>
              <a:rPr sz="2800" dirty="0">
                <a:latin typeface="Arial" panose="020B0604020202020204" pitchFamily="34" charset="0"/>
                <a:cs typeface="Arial" panose="020B0604020202020204" pitchFamily="34" charset="0"/>
              </a:rPr>
              <a:t>g</a:t>
            </a:r>
            <a:r>
              <a:rPr sz="2800" spc="-13"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 </a:t>
            </a:r>
            <a:r>
              <a:rPr sz="2800" b="1" u="sng" spc="-31" dirty="0">
                <a:latin typeface="Arial" panose="020B0604020202020204" pitchFamily="34" charset="0"/>
                <a:cs typeface="Arial" panose="020B0604020202020204" pitchFamily="34" charset="0"/>
              </a:rPr>
              <a:t>w</a:t>
            </a:r>
            <a:r>
              <a:rPr sz="2800" b="1" u="sng" dirty="0">
                <a:latin typeface="Arial" panose="020B0604020202020204" pitchFamily="34" charset="0"/>
                <a:cs typeface="Arial" panose="020B0604020202020204" pitchFamily="34" charset="0"/>
              </a:rPr>
              <a:t>arr</a:t>
            </a:r>
            <a:r>
              <a:rPr sz="2800" b="1" u="sng" spc="-22" dirty="0">
                <a:latin typeface="Arial" panose="020B0604020202020204" pitchFamily="34" charset="0"/>
                <a:cs typeface="Arial" panose="020B0604020202020204" pitchFamily="34" charset="0"/>
              </a:rPr>
              <a:t>a</a:t>
            </a:r>
            <a:r>
              <a:rPr sz="2800" b="1" u="sng" dirty="0">
                <a:latin typeface="Arial" panose="020B0604020202020204" pitchFamily="34" charset="0"/>
                <a:cs typeface="Arial" panose="020B0604020202020204" pitchFamily="34" charset="0"/>
              </a:rPr>
              <a:t>nt</a:t>
            </a:r>
            <a:r>
              <a:rPr sz="2800" spc="-9"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u</a:t>
            </a:r>
            <a:r>
              <a:rPr sz="2800" spc="-18" dirty="0">
                <a:latin typeface="Arial" panose="020B0604020202020204" pitchFamily="34" charset="0"/>
                <a:cs typeface="Arial" panose="020B0604020202020204" pitchFamily="34" charset="0"/>
              </a:rPr>
              <a:t>n</a:t>
            </a:r>
            <a:r>
              <a:rPr sz="2800" spc="-22" dirty="0">
                <a:latin typeface="Arial" panose="020B0604020202020204" pitchFamily="34" charset="0"/>
                <a:cs typeface="Arial" panose="020B0604020202020204" pitchFamily="34" charset="0"/>
              </a:rPr>
              <a:t>d</a:t>
            </a:r>
            <a:r>
              <a:rPr sz="2800" dirty="0">
                <a:latin typeface="Arial" panose="020B0604020202020204" pitchFamily="34" charset="0"/>
                <a:cs typeface="Arial" panose="020B0604020202020204" pitchFamily="34" charset="0"/>
              </a:rPr>
              <a:t>er</a:t>
            </a:r>
            <a:r>
              <a:rPr sz="2800" spc="-13" dirty="0">
                <a:latin typeface="Arial" panose="020B0604020202020204" pitchFamily="34" charset="0"/>
                <a:cs typeface="Arial" panose="020B0604020202020204" pitchFamily="34" charset="0"/>
              </a:rPr>
              <a:t> </a:t>
            </a:r>
            <a:r>
              <a:rPr sz="2800" spc="-22"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h</a:t>
            </a:r>
            <a:r>
              <a:rPr sz="2800" spc="-13" dirty="0">
                <a:latin typeface="Arial" panose="020B0604020202020204" pitchFamily="34" charset="0"/>
                <a:cs typeface="Arial" panose="020B0604020202020204" pitchFamily="34" charset="0"/>
              </a:rPr>
              <a:t>i</a:t>
            </a:r>
            <a:r>
              <a:rPr sz="2800" dirty="0">
                <a:latin typeface="Arial" panose="020B0604020202020204" pitchFamily="34" charset="0"/>
                <a:cs typeface="Arial" panose="020B0604020202020204" pitchFamily="34" charset="0"/>
              </a:rPr>
              <a:t>s</a:t>
            </a:r>
            <a:r>
              <a:rPr sz="2800" spc="-4"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ar</a:t>
            </a:r>
            <a:r>
              <a:rPr sz="2800" spc="-22" dirty="0">
                <a:latin typeface="Arial" panose="020B0604020202020204" pitchFamily="34" charset="0"/>
                <a:cs typeface="Arial" panose="020B0604020202020204" pitchFamily="34" charset="0"/>
              </a:rPr>
              <a:t>t</a:t>
            </a:r>
            <a:r>
              <a:rPr sz="2800" dirty="0">
                <a:latin typeface="Arial" panose="020B0604020202020204" pitchFamily="34" charset="0"/>
                <a:cs typeface="Arial" panose="020B0604020202020204" pitchFamily="34" charset="0"/>
              </a:rPr>
              <a:t>icl</a:t>
            </a:r>
            <a:r>
              <a:rPr sz="2800" spc="-22" dirty="0">
                <a:latin typeface="Arial" panose="020B0604020202020204" pitchFamily="34" charset="0"/>
                <a:cs typeface="Arial" panose="020B0604020202020204" pitchFamily="34" charset="0"/>
              </a:rPr>
              <a:t>e</a:t>
            </a:r>
            <a:r>
              <a:rPr sz="2800" dirty="0">
                <a:latin typeface="Arial" panose="020B0604020202020204" pitchFamily="34" charset="0"/>
                <a:cs typeface="Arial" panose="020B0604020202020204" pitchFamily="34" charset="0"/>
              </a:rPr>
              <a:t>.</a:t>
            </a:r>
          </a:p>
          <a:p>
            <a:pPr>
              <a:spcBef>
                <a:spcPts val="34"/>
              </a:spcBef>
            </a:pPr>
            <a:endParaRPr dirty="0">
              <a:latin typeface="Arial" panose="020B0604020202020204" pitchFamily="34" charset="0"/>
              <a:cs typeface="Arial" panose="020B0604020202020204" pitchFamily="34" charset="0"/>
            </a:endParaRPr>
          </a:p>
          <a:p>
            <a:pPr marL="11397" marR="112830">
              <a:lnSpc>
                <a:spcPct val="100600"/>
              </a:lnSpc>
            </a:pPr>
            <a:r>
              <a:rPr sz="3100" i="1" spc="9" dirty="0" smtClean="0">
                <a:solidFill>
                  <a:srgbClr val="FFFFFF"/>
                </a:solidFill>
                <a:latin typeface="Arial"/>
                <a:cs typeface="Arial"/>
              </a:rPr>
              <a:t>3</a:t>
            </a:r>
            <a:r>
              <a:rPr sz="3100" i="1" spc="-4" dirty="0" smtClean="0">
                <a:solidFill>
                  <a:srgbClr val="FFFFFF"/>
                </a:solidFill>
                <a:latin typeface="Arial"/>
                <a:cs typeface="Arial"/>
              </a:rPr>
              <a:t>8</a:t>
            </a:r>
            <a:r>
              <a:rPr sz="3100" i="1" dirty="0" smtClean="0">
                <a:solidFill>
                  <a:srgbClr val="FFFFFF"/>
                </a:solidFill>
                <a:latin typeface="Arial"/>
                <a:cs typeface="Arial"/>
              </a:rPr>
              <a:t>.</a:t>
            </a:r>
            <a:r>
              <a:rPr sz="3100" i="1" spc="-22" dirty="0" smtClean="0">
                <a:solidFill>
                  <a:srgbClr val="FFFFFF"/>
                </a:solidFill>
                <a:latin typeface="Arial"/>
                <a:cs typeface="Arial"/>
              </a:rPr>
              <a:t>2</a:t>
            </a:r>
            <a:r>
              <a:rPr sz="3100" i="1" spc="-9" dirty="0" smtClean="0">
                <a:solidFill>
                  <a:srgbClr val="FFFFFF"/>
                </a:solidFill>
                <a:latin typeface="Arial"/>
                <a:cs typeface="Arial"/>
              </a:rPr>
              <a:t>3</a:t>
            </a:r>
            <a:r>
              <a:rPr sz="3100" i="1" spc="13" dirty="0">
                <a:solidFill>
                  <a:srgbClr val="FFFFFF"/>
                </a:solidFill>
                <a:latin typeface="Arial"/>
                <a:cs typeface="Arial"/>
              </a:rPr>
              <a:t>?</a:t>
            </a:r>
            <a:endParaRPr sz="3100" dirty="0">
              <a:latin typeface="Arial"/>
              <a:cs typeface="Arial"/>
            </a:endParaRPr>
          </a:p>
        </p:txBody>
      </p:sp>
    </p:spTree>
    <p:extLst>
      <p:ext uri="{BB962C8B-B14F-4D97-AF65-F5344CB8AC3E}">
        <p14:creationId xmlns:p14="http://schemas.microsoft.com/office/powerpoint/2010/main" val="2982485266"/>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18.0215</a:t>
            </a:r>
            <a:endParaRPr lang="en-US" dirty="0"/>
          </a:p>
        </p:txBody>
      </p:sp>
      <p:sp>
        <p:nvSpPr>
          <p:cNvPr id="3" name="Content Placeholder 2"/>
          <p:cNvSpPr>
            <a:spLocks noGrp="1"/>
          </p:cNvSpPr>
          <p:nvPr>
            <p:ph idx="1"/>
          </p:nvPr>
        </p:nvSpPr>
        <p:spPr/>
        <p:txBody>
          <a:bodyPr>
            <a:normAutofit/>
          </a:bodyPr>
          <a:lstStyle/>
          <a:p>
            <a:pPr marL="11397" marR="896942">
              <a:lnSpc>
                <a:spcPct val="79000"/>
              </a:lnSpc>
              <a:buClr>
                <a:srgbClr val="FFFFFF"/>
              </a:buClr>
              <a:tabLst>
                <a:tab pos="351027" algn="l"/>
              </a:tabLst>
            </a:pPr>
            <a:r>
              <a:rPr lang="en-US" sz="2000" spc="-13" dirty="0">
                <a:latin typeface="Arial" panose="020B0604020202020204" pitchFamily="34" charset="0"/>
                <a:cs typeface="Arial" panose="020B0604020202020204" pitchFamily="34" charset="0"/>
              </a:rPr>
              <a:t>Not</a:t>
            </a:r>
            <a:r>
              <a:rPr lang="en-US" sz="2000" spc="-45" dirty="0">
                <a:latin typeface="Arial" panose="020B0604020202020204" pitchFamily="34" charset="0"/>
                <a:cs typeface="Arial" panose="020B0604020202020204" pitchFamily="34" charset="0"/>
              </a:rPr>
              <a:t>w</a:t>
            </a:r>
            <a:r>
              <a:rPr lang="en-US" sz="2000" spc="-18" dirty="0">
                <a:latin typeface="Arial" panose="020B0604020202020204" pitchFamily="34" charset="0"/>
                <a:cs typeface="Arial" panose="020B0604020202020204" pitchFamily="34" charset="0"/>
              </a:rPr>
              <a:t>i</a:t>
            </a:r>
            <a:r>
              <a:rPr lang="en-US" sz="2000" spc="-9" dirty="0">
                <a:latin typeface="Arial" panose="020B0604020202020204" pitchFamily="34" charset="0"/>
                <a:cs typeface="Arial" panose="020B0604020202020204" pitchFamily="34" charset="0"/>
              </a:rPr>
              <a:t>thsta</a:t>
            </a:r>
            <a:r>
              <a:rPr lang="en-US" sz="2000" spc="-49" dirty="0">
                <a:latin typeface="Arial" panose="020B0604020202020204" pitchFamily="34" charset="0"/>
                <a:cs typeface="Arial" panose="020B0604020202020204" pitchFamily="34" charset="0"/>
              </a:rPr>
              <a:t>n</a:t>
            </a:r>
            <a:r>
              <a:rPr lang="en-US" sz="2000" spc="-13" dirty="0">
                <a:latin typeface="Arial" panose="020B0604020202020204" pitchFamily="34" charset="0"/>
                <a:cs typeface="Arial" panose="020B0604020202020204" pitchFamily="34" charset="0"/>
              </a:rPr>
              <a:t>d</a:t>
            </a:r>
            <a:r>
              <a:rPr lang="en-US" sz="2000" spc="-22" dirty="0">
                <a:latin typeface="Arial" panose="020B0604020202020204" pitchFamily="34" charset="0"/>
                <a:cs typeface="Arial" panose="020B0604020202020204" pitchFamily="34" charset="0"/>
              </a:rPr>
              <a:t>i</a:t>
            </a:r>
            <a:r>
              <a:rPr lang="en-US" sz="2000" spc="-13" dirty="0">
                <a:latin typeface="Arial" panose="020B0604020202020204" pitchFamily="34" charset="0"/>
                <a:cs typeface="Arial" panose="020B0604020202020204" pitchFamily="34" charset="0"/>
              </a:rPr>
              <a:t>ng</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any</a:t>
            </a:r>
            <a:r>
              <a:rPr lang="en-US" sz="2000" spc="-81"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other</a:t>
            </a:r>
            <a:r>
              <a:rPr lang="en-US" sz="2000" dirty="0">
                <a:latin typeface="Arial" panose="020B0604020202020204" pitchFamily="34" charset="0"/>
                <a:cs typeface="Arial" panose="020B0604020202020204" pitchFamily="34" charset="0"/>
              </a:rPr>
              <a:t> </a:t>
            </a:r>
            <a:r>
              <a:rPr lang="en-US" sz="2000" spc="-18" dirty="0">
                <a:latin typeface="Arial" panose="020B0604020202020204" pitchFamily="34" charset="0"/>
                <a:cs typeface="Arial" panose="020B0604020202020204" pitchFamily="34" charset="0"/>
              </a:rPr>
              <a:t>l</a:t>
            </a:r>
            <a:r>
              <a:rPr lang="en-US" sz="2000" spc="-13" dirty="0">
                <a:latin typeface="Arial" panose="020B0604020202020204" pitchFamily="34" charset="0"/>
                <a:cs typeface="Arial" panose="020B0604020202020204" pitchFamily="34" charset="0"/>
              </a:rPr>
              <a:t>a</a:t>
            </a:r>
            <a:r>
              <a:rPr lang="en-US" sz="2000" spc="-45" dirty="0">
                <a:latin typeface="Arial" panose="020B0604020202020204" pitchFamily="34" charset="0"/>
                <a:cs typeface="Arial" panose="020B0604020202020204" pitchFamily="34" charset="0"/>
              </a:rPr>
              <a:t>w</a:t>
            </a:r>
            <a:r>
              <a:rPr lang="en-US" sz="2000" spc="-9" dirty="0">
                <a:latin typeface="Arial" panose="020B0604020202020204" pitchFamily="34" charset="0"/>
                <a:cs typeface="Arial" panose="020B0604020202020204" pitchFamily="34" charset="0"/>
              </a:rPr>
              <a:t>,</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a</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pe</a:t>
            </a:r>
            <a:r>
              <a:rPr lang="en-US" sz="2000" spc="-63"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c</a:t>
            </a:r>
            <a:r>
              <a:rPr lang="en-US" sz="2000" spc="-13"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49" dirty="0" smtClean="0">
                <a:latin typeface="Arial" panose="020B0604020202020204" pitchFamily="34" charset="0"/>
                <a:cs typeface="Arial" panose="020B0604020202020204" pitchFamily="34" charset="0"/>
              </a:rPr>
              <a:t>o</a:t>
            </a:r>
            <a:r>
              <a:rPr lang="en-US" sz="2000" spc="-9" dirty="0" smtClean="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f</a:t>
            </a:r>
            <a:r>
              <a:rPr lang="en-US" sz="2000" spc="-36" dirty="0"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c</a:t>
            </a:r>
            <a:r>
              <a:rPr lang="en-US" sz="2000" spc="-9" dirty="0" smtClean="0">
                <a:latin typeface="Arial" panose="020B0604020202020204" pitchFamily="34" charset="0"/>
                <a:cs typeface="Arial" panose="020B0604020202020204" pitchFamily="34" charset="0"/>
              </a:rPr>
              <a:t>er</a:t>
            </a:r>
            <a:r>
              <a:rPr lang="en-US" sz="2000" spc="-49" dirty="0" smtClean="0">
                <a:latin typeface="Arial" panose="020B0604020202020204" pitchFamily="34" charset="0"/>
                <a:cs typeface="Arial" panose="020B0604020202020204" pitchFamily="34" charset="0"/>
              </a:rPr>
              <a:t> </a:t>
            </a:r>
            <a:r>
              <a:rPr lang="en-US" sz="2000" b="1" u="sng" spc="-13" dirty="0" smtClean="0">
                <a:latin typeface="Arial" panose="020B0604020202020204" pitchFamily="34" charset="0"/>
                <a:cs typeface="Arial" panose="020B0604020202020204" pitchFamily="34" charset="0"/>
              </a:rPr>
              <a:t>may</a:t>
            </a:r>
            <a:r>
              <a:rPr lang="en-US" sz="2000" b="1" u="sng" spc="-4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s</a:t>
            </a:r>
            <a:r>
              <a:rPr lang="en-US" sz="2000" b="1" u="sng" spc="-13" dirty="0" smtClean="0">
                <a:latin typeface="Arial" panose="020B0604020202020204" pitchFamily="34" charset="0"/>
                <a:cs typeface="Arial" panose="020B0604020202020204" pitchFamily="34" charset="0"/>
              </a:rPr>
              <a:t>e</a:t>
            </a:r>
            <a:r>
              <a:rPr lang="en-US" sz="2000" b="1" u="sng" spc="-49" dirty="0" smtClean="0">
                <a:latin typeface="Arial" panose="020B0604020202020204" pitchFamily="34" charset="0"/>
                <a:cs typeface="Arial" panose="020B0604020202020204" pitchFamily="34" charset="0"/>
              </a:rPr>
              <a:t>a</a:t>
            </a:r>
            <a:r>
              <a:rPr lang="en-US" sz="2000" b="1" u="sng" spc="-4" dirty="0" smtClean="0">
                <a:latin typeface="Arial" panose="020B0604020202020204" pitchFamily="34" charset="0"/>
                <a:cs typeface="Arial" panose="020B0604020202020204" pitchFamily="34" charset="0"/>
              </a:rPr>
              <a:t>r</a:t>
            </a:r>
            <a:r>
              <a:rPr lang="en-US" sz="2000" b="1" u="sng" spc="-22" dirty="0" smtClean="0">
                <a:latin typeface="Arial" panose="020B0604020202020204" pitchFamily="34" charset="0"/>
                <a:cs typeface="Arial" panose="020B0604020202020204" pitchFamily="34" charset="0"/>
              </a:rPr>
              <a:t>c</a:t>
            </a:r>
            <a:r>
              <a:rPr lang="en-US" sz="2000" b="1" u="sng" spc="-13" dirty="0" smtClean="0">
                <a:latin typeface="Arial" panose="020B0604020202020204" pitchFamily="34" charset="0"/>
                <a:cs typeface="Arial" panose="020B0604020202020204" pitchFamily="34" charset="0"/>
              </a:rPr>
              <a:t>h</a:t>
            </a:r>
            <a:r>
              <a:rPr lang="en-US" sz="2000" b="1" u="sng" spc="-9" dirty="0" smtClean="0">
                <a:latin typeface="Arial" panose="020B0604020202020204" pitchFamily="34" charset="0"/>
                <a:cs typeface="Arial" panose="020B0604020202020204" pitchFamily="34" charset="0"/>
              </a:rPr>
              <a:t> </a:t>
            </a:r>
            <a:r>
              <a:rPr lang="en-US" sz="2000" spc="-13" dirty="0" smtClean="0">
                <a:latin typeface="Arial" panose="020B0604020202020204" pitchFamily="34" charset="0"/>
                <a:cs typeface="Arial" panose="020B0604020202020204" pitchFamily="34" charset="0"/>
              </a:rPr>
              <a:t>a</a:t>
            </a:r>
            <a:r>
              <a:rPr lang="en-US" sz="2000" spc="-31"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c</a:t>
            </a:r>
            <a:r>
              <a:rPr lang="en-US" sz="2000" b="1" u="sng" spc="-13" dirty="0" smtClean="0">
                <a:latin typeface="Arial" panose="020B0604020202020204" pitchFamily="34" charset="0"/>
                <a:cs typeface="Arial" panose="020B0604020202020204" pitchFamily="34" charset="0"/>
              </a:rPr>
              <a:t>e</a:t>
            </a:r>
            <a:r>
              <a:rPr lang="en-US" sz="2000" b="1" u="sng" spc="-22" dirty="0" smtClean="0">
                <a:latin typeface="Arial" panose="020B0604020202020204" pitchFamily="34" charset="0"/>
                <a:cs typeface="Arial" panose="020B0604020202020204" pitchFamily="34" charset="0"/>
              </a:rPr>
              <a:t>l</a:t>
            </a:r>
            <a:r>
              <a:rPr lang="en-US" sz="2000" b="1" u="sng" spc="-18" dirty="0" smtClean="0">
                <a:latin typeface="Arial" panose="020B0604020202020204" pitchFamily="34" charset="0"/>
                <a:cs typeface="Arial" panose="020B0604020202020204" pitchFamily="34" charset="0"/>
              </a:rPr>
              <a:t>l</a:t>
            </a:r>
            <a:r>
              <a:rPr lang="en-US" sz="2000" b="1" u="sng" spc="-13" dirty="0" smtClean="0">
                <a:latin typeface="Arial" panose="020B0604020202020204" pitchFamily="34" charset="0"/>
                <a:cs typeface="Arial" panose="020B0604020202020204" pitchFamily="34" charset="0"/>
              </a:rPr>
              <a:t>u</a:t>
            </a:r>
            <a:r>
              <a:rPr lang="en-US" sz="2000" b="1" u="sng" spc="-22" dirty="0" smtClean="0">
                <a:latin typeface="Arial" panose="020B0604020202020204" pitchFamily="34" charset="0"/>
                <a:cs typeface="Arial" panose="020B0604020202020204" pitchFamily="34" charset="0"/>
              </a:rPr>
              <a:t>l</a:t>
            </a:r>
            <a:r>
              <a:rPr lang="en-US" sz="2000" b="1" u="sng" spc="-9" dirty="0" smtClean="0">
                <a:latin typeface="Arial" panose="020B0604020202020204" pitchFamily="34" charset="0"/>
                <a:cs typeface="Arial" panose="020B0604020202020204" pitchFamily="34" charset="0"/>
              </a:rPr>
              <a:t>ar te</a:t>
            </a:r>
            <a:r>
              <a:rPr lang="en-US" sz="2000" b="1" u="sng" spc="-22" dirty="0" smtClean="0">
                <a:latin typeface="Arial" panose="020B0604020202020204" pitchFamily="34" charset="0"/>
                <a:cs typeface="Arial" panose="020B0604020202020204" pitchFamily="34" charset="0"/>
              </a:rPr>
              <a:t>l</a:t>
            </a:r>
            <a:r>
              <a:rPr lang="en-US" sz="2000" b="1" u="sng" spc="-13" dirty="0" smtClean="0">
                <a:latin typeface="Arial" panose="020B0604020202020204" pitchFamily="34" charset="0"/>
                <a:cs typeface="Arial" panose="020B0604020202020204" pitchFamily="34" charset="0"/>
              </a:rPr>
              <a:t>ephone</a:t>
            </a:r>
            <a:r>
              <a:rPr lang="en-US" sz="2000" b="1" u="sng" spc="-4" dirty="0" smtClean="0">
                <a:latin typeface="Arial" panose="020B0604020202020204" pitchFamily="34" charset="0"/>
                <a:cs typeface="Arial" panose="020B0604020202020204" pitchFamily="34" charset="0"/>
              </a:rPr>
              <a:t> </a:t>
            </a:r>
            <a:r>
              <a:rPr lang="en-US" sz="2000" spc="-76" dirty="0" smtClean="0">
                <a:latin typeface="Arial" panose="020B0604020202020204" pitchFamily="34" charset="0"/>
                <a:cs typeface="Arial" panose="020B0604020202020204" pitchFamily="34" charset="0"/>
              </a:rPr>
              <a:t>o</a:t>
            </a:r>
            <a:r>
              <a:rPr lang="en-US" sz="2000" spc="-9" dirty="0" smtClean="0">
                <a:latin typeface="Arial" panose="020B0604020202020204" pitchFamily="34" charset="0"/>
                <a:cs typeface="Arial" panose="020B0604020202020204" pitchFamily="34" charset="0"/>
              </a:rPr>
              <a:t>r</a:t>
            </a:r>
            <a:r>
              <a:rPr lang="en-US" sz="2000" spc="4" dirty="0" smtClean="0">
                <a:latin typeface="Arial" panose="020B0604020202020204" pitchFamily="34" charset="0"/>
                <a:cs typeface="Arial" panose="020B0604020202020204" pitchFamily="34" charset="0"/>
              </a:rPr>
              <a:t> </a:t>
            </a:r>
            <a:r>
              <a:rPr lang="en-US" sz="2000" spc="-9" dirty="0" smtClean="0">
                <a:latin typeface="Arial" panose="020B0604020202020204" pitchFamily="34" charset="0"/>
                <a:cs typeface="Arial" panose="020B0604020202020204" pitchFamily="34" charset="0"/>
              </a:rPr>
              <a:t>oth</a:t>
            </a:r>
            <a:r>
              <a:rPr lang="en-US" sz="2000" spc="-58" dirty="0" smtClean="0">
                <a:latin typeface="Arial" panose="020B0604020202020204" pitchFamily="34" charset="0"/>
                <a:cs typeface="Arial" panose="020B0604020202020204" pitchFamily="34" charset="0"/>
              </a:rPr>
              <a:t>e</a:t>
            </a:r>
            <a:r>
              <a:rPr lang="en-US" sz="2000" spc="-9" dirty="0" smtClean="0">
                <a:latin typeface="Arial" panose="020B0604020202020204" pitchFamily="34" charset="0"/>
                <a:cs typeface="Arial" panose="020B0604020202020204" pitchFamily="34" charset="0"/>
              </a:rPr>
              <a:t>r</a:t>
            </a:r>
            <a:r>
              <a:rPr lang="en-US" sz="2000" spc="4" dirty="0" smtClean="0">
                <a:latin typeface="Arial" panose="020B0604020202020204" pitchFamily="34" charset="0"/>
                <a:cs typeface="Arial" panose="020B0604020202020204" pitchFamily="34" charset="0"/>
              </a:rPr>
              <a:t> </a:t>
            </a:r>
            <a:r>
              <a:rPr lang="en-US" sz="2000" spc="-40" dirty="0" smtClean="0">
                <a:latin typeface="Arial" panose="020B0604020202020204" pitchFamily="34" charset="0"/>
                <a:cs typeface="Arial" panose="020B0604020202020204" pitchFamily="34" charset="0"/>
              </a:rPr>
              <a:t>w</a:t>
            </a:r>
            <a:r>
              <a:rPr lang="en-US" sz="2000" spc="-18" dirty="0" smtClean="0">
                <a:latin typeface="Arial" panose="020B0604020202020204" pitchFamily="34" charset="0"/>
                <a:cs typeface="Arial" panose="020B0604020202020204" pitchFamily="34" charset="0"/>
              </a:rPr>
              <a:t>i</a:t>
            </a:r>
            <a:r>
              <a:rPr lang="en-US" sz="2000" spc="-4" dirty="0" smtClean="0">
                <a:latin typeface="Arial" panose="020B0604020202020204" pitchFamily="34" charset="0"/>
                <a:cs typeface="Arial" panose="020B0604020202020204" pitchFamily="34" charset="0"/>
              </a:rPr>
              <a:t>r</a:t>
            </a:r>
            <a:r>
              <a:rPr lang="en-US" sz="2000" spc="-13" dirty="0" smtClean="0">
                <a:latin typeface="Arial" panose="020B0604020202020204" pitchFamily="34" charset="0"/>
                <a:cs typeface="Arial" panose="020B0604020202020204" pitchFamily="34" charset="0"/>
              </a:rPr>
              <a:t>e</a:t>
            </a:r>
            <a:r>
              <a:rPr lang="en-US" sz="2000" spc="-22" dirty="0" smtClean="0">
                <a:latin typeface="Arial" panose="020B0604020202020204" pitchFamily="34" charset="0"/>
                <a:cs typeface="Arial" panose="020B0604020202020204" pitchFamily="34" charset="0"/>
              </a:rPr>
              <a:t>l</a:t>
            </a:r>
            <a:r>
              <a:rPr lang="en-US" sz="2000" spc="-13" dirty="0" smtClean="0">
                <a:latin typeface="Arial" panose="020B0604020202020204" pitchFamily="34" charset="0"/>
                <a:cs typeface="Arial" panose="020B0604020202020204" pitchFamily="34" charset="0"/>
              </a:rPr>
              <a:t>e</a:t>
            </a:r>
            <a:r>
              <a:rPr lang="en-US" sz="2000" spc="-27" dirty="0" smtClean="0">
                <a:latin typeface="Arial" panose="020B0604020202020204" pitchFamily="34" charset="0"/>
                <a:cs typeface="Arial" panose="020B0604020202020204" pitchFamily="34" charset="0"/>
              </a:rPr>
              <a:t>s</a:t>
            </a:r>
            <a:r>
              <a:rPr lang="en-US" sz="2000" spc="-9" dirty="0" smtClean="0">
                <a:latin typeface="Arial" panose="020B0604020202020204" pitchFamily="34" charset="0"/>
                <a:cs typeface="Arial" panose="020B0604020202020204" pitchFamily="34" charset="0"/>
              </a:rPr>
              <a:t>s</a:t>
            </a:r>
            <a:r>
              <a:rPr lang="en-US" sz="2000" spc="-18"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t>
            </a:r>
            <a:r>
              <a:rPr lang="en-US" sz="2000" spc="-40" dirty="0" smtClean="0">
                <a:latin typeface="Arial" panose="020B0604020202020204" pitchFamily="34" charset="0"/>
                <a:cs typeface="Arial" panose="020B0604020202020204" pitchFamily="34" charset="0"/>
              </a:rPr>
              <a:t>o</a:t>
            </a:r>
            <a:r>
              <a:rPr lang="en-US" sz="2000" spc="-18" dirty="0" smtClean="0">
                <a:latin typeface="Arial" panose="020B0604020202020204" pitchFamily="34" charset="0"/>
                <a:cs typeface="Arial" panose="020B0604020202020204" pitchFamily="34" charset="0"/>
              </a:rPr>
              <a:t>mm</a:t>
            </a:r>
            <a:r>
              <a:rPr lang="en-US" sz="2000" spc="-36" dirty="0" smtClean="0">
                <a:latin typeface="Arial" panose="020B0604020202020204" pitchFamily="34" charset="0"/>
                <a:cs typeface="Arial" panose="020B0604020202020204" pitchFamily="34" charset="0"/>
              </a:rPr>
              <a:t>u</a:t>
            </a:r>
            <a:r>
              <a:rPr lang="en-US" sz="2000" spc="-13" dirty="0" smtClean="0">
                <a:latin typeface="Arial" panose="020B0604020202020204" pitchFamily="34" charset="0"/>
                <a:cs typeface="Arial" panose="020B0604020202020204" pitchFamily="34" charset="0"/>
              </a:rPr>
              <a:t>n</a:t>
            </a:r>
            <a:r>
              <a:rPr lang="en-US" sz="2000" spc="-22" dirty="0"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c</a:t>
            </a:r>
            <a:r>
              <a:rPr lang="en-US" sz="2000" spc="-9" dirty="0" smtClean="0">
                <a:latin typeface="Arial" panose="020B0604020202020204" pitchFamily="34" charset="0"/>
                <a:cs typeface="Arial" panose="020B0604020202020204" pitchFamily="34" charset="0"/>
              </a:rPr>
              <a:t>at</a:t>
            </a:r>
            <a:r>
              <a:rPr lang="en-US" sz="2000" spc="-22" dirty="0" smtClean="0">
                <a:latin typeface="Arial" panose="020B0604020202020204" pitchFamily="34" charset="0"/>
                <a:cs typeface="Arial" panose="020B0604020202020204" pitchFamily="34" charset="0"/>
              </a:rPr>
              <a:t>i</a:t>
            </a:r>
            <a:r>
              <a:rPr lang="en-US" sz="2000" spc="-13" dirty="0" smtClean="0">
                <a:latin typeface="Arial" panose="020B0604020202020204" pitchFamily="34" charset="0"/>
                <a:cs typeface="Arial" panose="020B0604020202020204" pitchFamily="34" charset="0"/>
              </a:rPr>
              <a:t>o</a:t>
            </a:r>
            <a:r>
              <a:rPr lang="en-US" sz="2000" spc="-49" dirty="0" smtClean="0">
                <a:latin typeface="Arial" panose="020B0604020202020204" pitchFamily="34" charset="0"/>
                <a:cs typeface="Arial" panose="020B0604020202020204" pitchFamily="34" charset="0"/>
              </a:rPr>
              <a:t>n</a:t>
            </a:r>
            <a:r>
              <a:rPr lang="en-US" sz="2000" spc="-9" dirty="0" smtClean="0">
                <a:latin typeface="Arial" panose="020B0604020202020204" pitchFamily="34" charset="0"/>
                <a:cs typeface="Arial" panose="020B0604020202020204" pitchFamily="34" charset="0"/>
              </a:rPr>
              <a:t>s</a:t>
            </a:r>
            <a:r>
              <a:rPr lang="en-US" sz="2000" spc="4" dirty="0" smtClean="0">
                <a:latin typeface="Arial" panose="020B0604020202020204" pitchFamily="34" charset="0"/>
                <a:cs typeface="Arial" panose="020B0604020202020204" pitchFamily="34" charset="0"/>
              </a:rPr>
              <a:t> </a:t>
            </a:r>
            <a:r>
              <a:rPr lang="en-US" sz="2000" spc="-45" dirty="0" smtClean="0">
                <a:latin typeface="Arial" panose="020B0604020202020204" pitchFamily="34" charset="0"/>
                <a:cs typeface="Arial" panose="020B0604020202020204" pitchFamily="34" charset="0"/>
              </a:rPr>
              <a:t>d</a:t>
            </a:r>
            <a:r>
              <a:rPr lang="en-US" sz="2000" spc="-13" dirty="0" smtClean="0">
                <a:latin typeface="Arial" panose="020B0604020202020204" pitchFamily="34" charset="0"/>
                <a:cs typeface="Arial" panose="020B0604020202020204" pitchFamily="34" charset="0"/>
              </a:rPr>
              <a:t>e</a:t>
            </a:r>
            <a:r>
              <a:rPr lang="en-US" sz="2000" spc="-27" dirty="0" smtClean="0">
                <a:latin typeface="Arial" panose="020B0604020202020204" pitchFamily="34" charset="0"/>
                <a:cs typeface="Arial" panose="020B0604020202020204" pitchFamily="34" charset="0"/>
              </a:rPr>
              <a:t>v</a:t>
            </a:r>
            <a:r>
              <a:rPr lang="en-US" sz="2000" spc="-18" dirty="0"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c</a:t>
            </a:r>
            <a:r>
              <a:rPr lang="en-US" sz="2000" spc="-13" dirty="0" smtClean="0">
                <a:latin typeface="Arial" panose="020B0604020202020204" pitchFamily="34" charset="0"/>
                <a:cs typeface="Arial" panose="020B0604020202020204" pitchFamily="34" charset="0"/>
              </a:rPr>
              <a:t>e</a:t>
            </a:r>
            <a:r>
              <a:rPr lang="en-US" sz="2000" spc="-9" dirty="0" smtClean="0">
                <a:latin typeface="Arial" panose="020B0604020202020204" pitchFamily="34" charset="0"/>
                <a:cs typeface="Arial" panose="020B0604020202020204" pitchFamily="34" charset="0"/>
              </a:rPr>
              <a:t> </a:t>
            </a:r>
            <a:r>
              <a:rPr lang="en-US" sz="2000" b="1" u="sng" spc="-36" dirty="0" smtClean="0">
                <a:latin typeface="Arial" panose="020B0604020202020204" pitchFamily="34" charset="0"/>
                <a:cs typeface="Arial" panose="020B0604020202020204" pitchFamily="34" charset="0"/>
              </a:rPr>
              <a:t>w</a:t>
            </a:r>
            <a:r>
              <a:rPr lang="en-US" sz="2000" b="1" u="sng" spc="-18" dirty="0" smtClean="0">
                <a:latin typeface="Arial" panose="020B0604020202020204" pitchFamily="34" charset="0"/>
                <a:cs typeface="Arial" panose="020B0604020202020204" pitchFamily="34" charset="0"/>
              </a:rPr>
              <a:t>i</a:t>
            </a:r>
            <a:r>
              <a:rPr lang="en-US" sz="2000" b="1" u="sng" spc="-9" dirty="0" smtClean="0">
                <a:latin typeface="Arial" panose="020B0604020202020204" pitchFamily="34" charset="0"/>
                <a:cs typeface="Arial" panose="020B0604020202020204" pitchFamily="34" charset="0"/>
              </a:rPr>
              <a:t>thout </a:t>
            </a:r>
            <a:r>
              <a:rPr lang="en-US" sz="2000" b="1" u="sng" spc="-13" dirty="0" smtClean="0">
                <a:latin typeface="Arial" panose="020B0604020202020204" pitchFamily="34" charset="0"/>
                <a:cs typeface="Arial" panose="020B0604020202020204" pitchFamily="34" charset="0"/>
              </a:rPr>
              <a:t>a</a:t>
            </a:r>
            <a:r>
              <a:rPr lang="en-US" sz="2000" b="1" u="sng" spc="-9" dirty="0" smtClean="0">
                <a:latin typeface="Arial" panose="020B0604020202020204" pitchFamily="34" charset="0"/>
                <a:cs typeface="Arial" panose="020B0604020202020204" pitchFamily="34" charset="0"/>
              </a:rPr>
              <a:t> </a:t>
            </a:r>
            <a:r>
              <a:rPr lang="en-US" sz="2000" b="1" u="sng" spc="-67" dirty="0" smtClean="0">
                <a:latin typeface="Arial" panose="020B0604020202020204" pitchFamily="34" charset="0"/>
                <a:cs typeface="Arial" panose="020B0604020202020204" pitchFamily="34" charset="0"/>
              </a:rPr>
              <a:t>w</a:t>
            </a:r>
            <a:r>
              <a:rPr lang="en-US" sz="2000" b="1" u="sng" spc="-13" dirty="0" smtClean="0">
                <a:latin typeface="Arial" panose="020B0604020202020204" pitchFamily="34" charset="0"/>
                <a:cs typeface="Arial" panose="020B0604020202020204" pitchFamily="34" charset="0"/>
              </a:rPr>
              <a:t>a</a:t>
            </a:r>
            <a:r>
              <a:rPr lang="en-US" sz="2000" b="1" u="sng" spc="-31" dirty="0" smtClean="0">
                <a:latin typeface="Arial" panose="020B0604020202020204" pitchFamily="34" charset="0"/>
                <a:cs typeface="Arial" panose="020B0604020202020204" pitchFamily="34" charset="0"/>
              </a:rPr>
              <a:t>r</a:t>
            </a:r>
            <a:r>
              <a:rPr lang="en-US" sz="2000" b="1" u="sng" spc="-4" dirty="0" smtClean="0">
                <a:latin typeface="Arial" panose="020B0604020202020204" pitchFamily="34" charset="0"/>
                <a:cs typeface="Arial" panose="020B0604020202020204" pitchFamily="34" charset="0"/>
              </a:rPr>
              <a:t>r</a:t>
            </a:r>
            <a:r>
              <a:rPr lang="en-US" sz="2000" b="1" u="sng" spc="-9" dirty="0" smtClean="0">
                <a:latin typeface="Arial" panose="020B0604020202020204" pitchFamily="34" charset="0"/>
                <a:cs typeface="Arial" panose="020B0604020202020204" pitchFamily="34" charset="0"/>
              </a:rPr>
              <a:t>ant</a:t>
            </a:r>
            <a:r>
              <a:rPr lang="en-US" sz="2000" b="1" u="sng" spc="-18" dirty="0" smtClean="0">
                <a:latin typeface="Arial" panose="020B0604020202020204" pitchFamily="34" charset="0"/>
                <a:cs typeface="Arial" panose="020B0604020202020204" pitchFamily="34" charset="0"/>
              </a:rPr>
              <a:t> </a:t>
            </a:r>
            <a:r>
              <a:rPr lang="en-US" sz="2000" b="1" u="sng" spc="-36" dirty="0" smtClean="0">
                <a:latin typeface="Arial" panose="020B0604020202020204" pitchFamily="34" charset="0"/>
                <a:cs typeface="Arial" panose="020B0604020202020204" pitchFamily="34" charset="0"/>
              </a:rPr>
              <a:t>i</a:t>
            </a:r>
            <a:r>
              <a:rPr lang="en-US" sz="2000" b="1" u="sng" spc="4" dirty="0" smtClean="0">
                <a:latin typeface="Arial" panose="020B0604020202020204" pitchFamily="34" charset="0"/>
                <a:cs typeface="Arial" panose="020B0604020202020204" pitchFamily="34" charset="0"/>
              </a:rPr>
              <a:t>f</a:t>
            </a:r>
            <a:r>
              <a:rPr lang="en-US" sz="2000" spc="-9"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665014" lvl="1" indent="-339060">
              <a:lnSpc>
                <a:spcPts val="1476"/>
              </a:lnSpc>
              <a:buClr>
                <a:srgbClr val="FFFFFF"/>
              </a:buClr>
              <a:buFont typeface="Arial"/>
              <a:buAutoNum type="arabicParenBoth"/>
              <a:tabLst>
                <a:tab pos="665584" algn="l"/>
              </a:tabLst>
            </a:pPr>
            <a:r>
              <a:rPr lang="en-US" sz="2000" spc="-9" dirty="0">
                <a:latin typeface="Arial" panose="020B0604020202020204" pitchFamily="34" charset="0"/>
                <a:cs typeface="Arial" panose="020B0604020202020204" pitchFamily="34" charset="0"/>
              </a:rPr>
              <a:t>the</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o</a:t>
            </a:r>
            <a:r>
              <a:rPr lang="en-US" sz="2000" spc="-63" dirty="0">
                <a:latin typeface="Arial" panose="020B0604020202020204" pitchFamily="34" charset="0"/>
                <a:cs typeface="Arial" panose="020B0604020202020204" pitchFamily="34" charset="0"/>
              </a:rPr>
              <a:t>w</a:t>
            </a:r>
            <a:r>
              <a:rPr lang="en-US" sz="2000" spc="-13" dirty="0">
                <a:latin typeface="Arial" panose="020B0604020202020204" pitchFamily="34" charset="0"/>
                <a:cs typeface="Arial" panose="020B0604020202020204" pitchFamily="34" charset="0"/>
              </a:rPr>
              <a:t>n</a:t>
            </a:r>
            <a:r>
              <a:rPr lang="en-US" sz="2000" spc="-49" dirty="0">
                <a:latin typeface="Arial" panose="020B0604020202020204" pitchFamily="34" charset="0"/>
                <a:cs typeface="Arial" panose="020B0604020202020204" pitchFamily="34" charset="0"/>
              </a:rPr>
              <a:t>e</a:t>
            </a:r>
            <a:r>
              <a:rPr lang="en-US" sz="2000" spc="-9" dirty="0">
                <a:latin typeface="Arial" panose="020B0604020202020204" pitchFamily="34" charset="0"/>
                <a:cs typeface="Arial" panose="020B0604020202020204" pitchFamily="34" charset="0"/>
              </a:rPr>
              <a:t>r</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or</a:t>
            </a:r>
            <a:r>
              <a:rPr lang="en-US" sz="2000" spc="-27"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p</a:t>
            </a:r>
            <a:r>
              <a:rPr lang="en-US" sz="2000" spc="-49"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ss</a:t>
            </a:r>
            <a:r>
              <a:rPr lang="en-US" sz="2000" spc="-40" dirty="0">
                <a:latin typeface="Arial" panose="020B0604020202020204" pitchFamily="34" charset="0"/>
                <a:cs typeface="Arial" panose="020B0604020202020204" pitchFamily="34" charset="0"/>
              </a:rPr>
              <a:t>e</a:t>
            </a:r>
            <a:r>
              <a:rPr lang="en-US" sz="2000" spc="-22" dirty="0">
                <a:latin typeface="Arial" panose="020B0604020202020204" pitchFamily="34" charset="0"/>
                <a:cs typeface="Arial" panose="020B0604020202020204" pitchFamily="34" charset="0"/>
              </a:rPr>
              <a:t>ss</a:t>
            </a:r>
            <a:r>
              <a:rPr lang="en-US" sz="2000" spc="-9" dirty="0">
                <a:latin typeface="Arial" panose="020B0604020202020204" pitchFamily="34" charset="0"/>
                <a:cs typeface="Arial" panose="020B0604020202020204" pitchFamily="34" charset="0"/>
              </a:rPr>
              <a:t>or</a:t>
            </a:r>
            <a:r>
              <a:rPr lang="en-US" sz="2000" dirty="0">
                <a:latin typeface="Arial" panose="020B0604020202020204" pitchFamily="34" charset="0"/>
                <a:cs typeface="Arial" panose="020B0604020202020204" pitchFamily="34" charset="0"/>
              </a:rPr>
              <a:t> </a:t>
            </a:r>
            <a:r>
              <a:rPr lang="en-US" sz="2000" spc="-45" dirty="0">
                <a:latin typeface="Arial" panose="020B0604020202020204" pitchFamily="34" charset="0"/>
                <a:cs typeface="Arial" panose="020B0604020202020204" pitchFamily="34" charset="0"/>
              </a:rPr>
              <a:t>o</a:t>
            </a:r>
            <a:r>
              <a:rPr lang="en-US" sz="2000" spc="-9" dirty="0">
                <a:latin typeface="Arial" panose="020B0604020202020204" pitchFamily="34" charset="0"/>
                <a:cs typeface="Arial" panose="020B0604020202020204" pitchFamily="34" charset="0"/>
              </a:rPr>
              <a:t>f</a:t>
            </a:r>
            <a:r>
              <a:rPr lang="en-US" sz="2000" spc="18"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a:t>
            </a:r>
            <a:r>
              <a:rPr lang="en-US" sz="2000" spc="-49" dirty="0">
                <a:latin typeface="Arial" panose="020B0604020202020204" pitchFamily="34" charset="0"/>
                <a:cs typeface="Arial" panose="020B0604020202020204" pitchFamily="34" charset="0"/>
              </a:rPr>
              <a:t>h</a:t>
            </a:r>
            <a:r>
              <a:rPr lang="en-US" sz="2000" spc="-13"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te</a:t>
            </a:r>
            <a:r>
              <a:rPr lang="en-US" sz="2000" spc="-31" dirty="0">
                <a:latin typeface="Arial" panose="020B0604020202020204" pitchFamily="34" charset="0"/>
                <a:cs typeface="Arial" panose="020B0604020202020204" pitchFamily="34" charset="0"/>
              </a:rPr>
              <a:t>l</a:t>
            </a:r>
            <a:r>
              <a:rPr lang="en-US" sz="2000" spc="-13" dirty="0">
                <a:latin typeface="Arial" panose="020B0604020202020204" pitchFamily="34" charset="0"/>
                <a:cs typeface="Arial" panose="020B0604020202020204" pitchFamily="34" charset="0"/>
              </a:rPr>
              <a:t>epho</a:t>
            </a:r>
            <a:r>
              <a:rPr lang="en-US" sz="2000" spc="-63" dirty="0">
                <a:latin typeface="Arial" panose="020B0604020202020204" pitchFamily="34" charset="0"/>
                <a:cs typeface="Arial" panose="020B0604020202020204" pitchFamily="34" charset="0"/>
              </a:rPr>
              <a:t>n</a:t>
            </a:r>
            <a:r>
              <a:rPr lang="en-US" sz="2000" spc="-13"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or</a:t>
            </a:r>
            <a:r>
              <a:rPr lang="en-US" sz="2000" spc="-31"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de</a:t>
            </a:r>
            <a:r>
              <a:rPr lang="en-US" sz="2000" spc="-36" dirty="0">
                <a:latin typeface="Arial" panose="020B0604020202020204" pitchFamily="34" charset="0"/>
                <a:cs typeface="Arial" panose="020B0604020202020204" pitchFamily="34" charset="0"/>
              </a:rPr>
              <a:t>v</a:t>
            </a:r>
            <a:r>
              <a:rPr lang="en-US" sz="2000" spc="-18" dirty="0">
                <a:latin typeface="Arial" panose="020B0604020202020204" pitchFamily="34" charset="0"/>
                <a:cs typeface="Arial" panose="020B0604020202020204" pitchFamily="34" charset="0"/>
              </a:rPr>
              <a:t>i</a:t>
            </a:r>
            <a:r>
              <a:rPr lang="en-US" sz="2000" spc="-22" dirty="0">
                <a:latin typeface="Arial" panose="020B0604020202020204" pitchFamily="34" charset="0"/>
                <a:cs typeface="Arial" panose="020B0604020202020204" pitchFamily="34" charset="0"/>
              </a:rPr>
              <a:t>c</a:t>
            </a:r>
            <a:r>
              <a:rPr lang="en-US" sz="2000" spc="-13"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co</a:t>
            </a:r>
            <a:r>
              <a:rPr lang="en-US" sz="2000" spc="-49"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s</a:t>
            </a:r>
            <a:r>
              <a:rPr lang="en-US" sz="2000" spc="-22" dirty="0">
                <a:latin typeface="Arial" panose="020B0604020202020204" pitchFamily="34" charset="0"/>
                <a:cs typeface="Arial" panose="020B0604020202020204" pitchFamily="34" charset="0"/>
              </a:rPr>
              <a:t>e</a:t>
            </a:r>
            <a:r>
              <a:rPr lang="en-US" sz="2000" spc="-40" dirty="0">
                <a:latin typeface="Arial" panose="020B0604020202020204" pitchFamily="34" charset="0"/>
                <a:cs typeface="Arial" panose="020B0604020202020204" pitchFamily="34" charset="0"/>
              </a:rPr>
              <a:t>n</a:t>
            </a:r>
            <a:r>
              <a:rPr lang="en-US" sz="2000" spc="-9" dirty="0">
                <a:latin typeface="Arial" panose="020B0604020202020204" pitchFamily="34" charset="0"/>
                <a:cs typeface="Arial" panose="020B0604020202020204" pitchFamily="34" charset="0"/>
              </a:rPr>
              <a:t>ts</a:t>
            </a:r>
            <a:r>
              <a:rPr lang="en-US" sz="2000" spc="4" dirty="0">
                <a:latin typeface="Arial" panose="020B0604020202020204" pitchFamily="34" charset="0"/>
                <a:cs typeface="Arial" panose="020B0604020202020204" pitchFamily="34" charset="0"/>
              </a:rPr>
              <a:t> </a:t>
            </a:r>
            <a:r>
              <a:rPr lang="en-US" sz="2000" spc="-36" dirty="0">
                <a:latin typeface="Arial" panose="020B0604020202020204" pitchFamily="34" charset="0"/>
                <a:cs typeface="Arial" panose="020B0604020202020204" pitchFamily="34" charset="0"/>
              </a:rPr>
              <a:t>t</a:t>
            </a:r>
            <a:r>
              <a:rPr lang="en-US" sz="2000" spc="-13" dirty="0">
                <a:latin typeface="Arial" panose="020B0604020202020204" pitchFamily="34" charset="0"/>
                <a:cs typeface="Arial" panose="020B0604020202020204" pitchFamily="34" charset="0"/>
              </a:rPr>
              <a:t>o</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the</a:t>
            </a:r>
            <a:r>
              <a:rPr lang="en-US" sz="2000" spc="-49"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a:t>
            </a:r>
            <a:r>
              <a:rPr lang="en-US" sz="2000" spc="-13" dirty="0" smtClean="0">
                <a:latin typeface="Arial" panose="020B0604020202020204" pitchFamily="34" charset="0"/>
                <a:cs typeface="Arial" panose="020B0604020202020204" pitchFamily="34" charset="0"/>
              </a:rPr>
              <a:t>e</a:t>
            </a:r>
            <a:r>
              <a:rPr lang="en-US" sz="2000" spc="-49" dirty="0" smtClean="0">
                <a:latin typeface="Arial" panose="020B0604020202020204" pitchFamily="34" charset="0"/>
                <a:cs typeface="Arial" panose="020B0604020202020204" pitchFamily="34" charset="0"/>
              </a:rPr>
              <a:t>a</a:t>
            </a:r>
            <a:r>
              <a:rPr lang="en-US" sz="2000" spc="-27" dirty="0" smtClean="0">
                <a:latin typeface="Arial" panose="020B0604020202020204" pitchFamily="34" charset="0"/>
                <a:cs typeface="Arial" panose="020B0604020202020204" pitchFamily="34" charset="0"/>
              </a:rPr>
              <a:t>r</a:t>
            </a:r>
            <a:r>
              <a:rPr lang="en-US" sz="2000" spc="-9" dirty="0" smtClean="0">
                <a:latin typeface="Arial" panose="020B0604020202020204" pitchFamily="34" charset="0"/>
                <a:cs typeface="Arial" panose="020B0604020202020204" pitchFamily="34" charset="0"/>
              </a:rPr>
              <a:t>ch,</a:t>
            </a:r>
            <a:endParaRPr lang="en-US" sz="2000" dirty="0">
              <a:latin typeface="Arial" panose="020B0604020202020204" pitchFamily="34" charset="0"/>
              <a:cs typeface="Arial" panose="020B0604020202020204" pitchFamily="34" charset="0"/>
            </a:endParaRPr>
          </a:p>
          <a:p>
            <a:pPr marL="665014" lvl="1" indent="-339060">
              <a:lnSpc>
                <a:spcPts val="1701"/>
              </a:lnSpc>
              <a:buClr>
                <a:srgbClr val="FFFFFF"/>
              </a:buClr>
              <a:buFont typeface="Arial"/>
              <a:buAutoNum type="arabicParenBoth"/>
              <a:tabLst>
                <a:tab pos="665584" algn="l"/>
              </a:tabLst>
            </a:pPr>
            <a:r>
              <a:rPr lang="en-US" sz="2000" spc="-9" dirty="0">
                <a:latin typeface="Arial" panose="020B0604020202020204" pitchFamily="34" charset="0"/>
                <a:cs typeface="Arial" panose="020B0604020202020204" pitchFamily="34" charset="0"/>
              </a:rPr>
              <a:t>the</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te</a:t>
            </a:r>
            <a:r>
              <a:rPr lang="en-US" sz="2000" spc="-40" dirty="0">
                <a:latin typeface="Arial" panose="020B0604020202020204" pitchFamily="34" charset="0"/>
                <a:cs typeface="Arial" panose="020B0604020202020204" pitchFamily="34" charset="0"/>
              </a:rPr>
              <a:t>l</a:t>
            </a:r>
            <a:r>
              <a:rPr lang="en-US" sz="2000" spc="-13" dirty="0">
                <a:latin typeface="Arial" panose="020B0604020202020204" pitchFamily="34" charset="0"/>
                <a:cs typeface="Arial" panose="020B0604020202020204" pitchFamily="34" charset="0"/>
              </a:rPr>
              <a:t>e</a:t>
            </a:r>
            <a:r>
              <a:rPr lang="en-US" sz="2000" spc="-49" dirty="0">
                <a:latin typeface="Arial" panose="020B0604020202020204" pitchFamily="34" charset="0"/>
                <a:cs typeface="Arial" panose="020B0604020202020204" pitchFamily="34" charset="0"/>
              </a:rPr>
              <a:t>p</a:t>
            </a:r>
            <a:r>
              <a:rPr lang="en-US" sz="2000" spc="-13" dirty="0">
                <a:latin typeface="Arial" panose="020B0604020202020204" pitchFamily="34" charset="0"/>
                <a:cs typeface="Arial" panose="020B0604020202020204" pitchFamily="34" charset="0"/>
              </a:rPr>
              <a:t>hone</a:t>
            </a:r>
            <a:r>
              <a:rPr lang="en-US" sz="2000" spc="-4" dirty="0">
                <a:latin typeface="Arial" panose="020B0604020202020204" pitchFamily="34" charset="0"/>
                <a:cs typeface="Arial" panose="020B0604020202020204" pitchFamily="34" charset="0"/>
              </a:rPr>
              <a:t> </a:t>
            </a:r>
            <a:r>
              <a:rPr lang="en-US" sz="2000" spc="-63" dirty="0">
                <a:latin typeface="Arial" panose="020B0604020202020204" pitchFamily="34" charset="0"/>
                <a:cs typeface="Arial" panose="020B0604020202020204" pitchFamily="34" charset="0"/>
              </a:rPr>
              <a:t>o</a:t>
            </a:r>
            <a:r>
              <a:rPr lang="en-US" sz="2000" spc="-9" dirty="0">
                <a:latin typeface="Arial" panose="020B0604020202020204" pitchFamily="34" charset="0"/>
                <a:cs typeface="Arial" panose="020B0604020202020204" pitchFamily="34" charset="0"/>
              </a:rPr>
              <a:t>r</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de</a:t>
            </a:r>
            <a:r>
              <a:rPr lang="en-US" sz="2000" spc="-36" dirty="0">
                <a:latin typeface="Arial" panose="020B0604020202020204" pitchFamily="34" charset="0"/>
                <a:cs typeface="Arial" panose="020B0604020202020204" pitchFamily="34" charset="0"/>
              </a:rPr>
              <a:t>vi</a:t>
            </a:r>
            <a:r>
              <a:rPr lang="en-US" sz="2000" dirty="0">
                <a:latin typeface="Arial" panose="020B0604020202020204" pitchFamily="34" charset="0"/>
                <a:cs typeface="Arial" panose="020B0604020202020204" pitchFamily="34" charset="0"/>
              </a:rPr>
              <a:t>c</a:t>
            </a:r>
            <a:r>
              <a:rPr lang="en-US" sz="2000" spc="-13"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22" dirty="0">
                <a:latin typeface="Arial" panose="020B0604020202020204" pitchFamily="34" charset="0"/>
                <a:cs typeface="Arial" panose="020B0604020202020204" pitchFamily="34" charset="0"/>
              </a:rPr>
              <a:t>i</a:t>
            </a:r>
            <a:r>
              <a:rPr lang="en-US" sz="2000" spc="-9" dirty="0">
                <a:latin typeface="Arial" panose="020B0604020202020204" pitchFamily="34" charset="0"/>
                <a:cs typeface="Arial" panose="020B0604020202020204" pitchFamily="34" charset="0"/>
              </a:rPr>
              <a:t>s</a:t>
            </a:r>
            <a:r>
              <a:rPr lang="en-US" sz="2000" spc="-13"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re</a:t>
            </a:r>
            <a:r>
              <a:rPr lang="en-US" sz="2000" spc="-49" dirty="0">
                <a:latin typeface="Arial" panose="020B0604020202020204" pitchFamily="34" charset="0"/>
                <a:cs typeface="Arial" panose="020B0604020202020204" pitchFamily="34" charset="0"/>
              </a:rPr>
              <a:t>p</a:t>
            </a:r>
            <a:r>
              <a:rPr lang="en-US" sz="2000" spc="-9" dirty="0">
                <a:latin typeface="Arial" panose="020B0604020202020204" pitchFamily="34" charset="0"/>
                <a:cs typeface="Arial" panose="020B0604020202020204" pitchFamily="34" charset="0"/>
              </a:rPr>
              <a:t>orted</a:t>
            </a:r>
            <a:r>
              <a:rPr lang="en-US" sz="2000" spc="-36" dirty="0">
                <a:latin typeface="Arial" panose="020B0604020202020204" pitchFamily="34" charset="0"/>
                <a:cs typeface="Arial" panose="020B0604020202020204" pitchFamily="34" charset="0"/>
              </a:rPr>
              <a:t> </a:t>
            </a:r>
            <a:r>
              <a:rPr lang="en-US" sz="2000" spc="-4" dirty="0">
                <a:latin typeface="Arial" panose="020B0604020202020204" pitchFamily="34" charset="0"/>
                <a:cs typeface="Arial" panose="020B0604020202020204" pitchFamily="34" charset="0"/>
              </a:rPr>
              <a:t>s</a:t>
            </a:r>
            <a:r>
              <a:rPr lang="en-US" sz="2000" spc="-36" dirty="0">
                <a:latin typeface="Arial" panose="020B0604020202020204" pitchFamily="34" charset="0"/>
                <a:cs typeface="Arial" panose="020B0604020202020204" pitchFamily="34" charset="0"/>
              </a:rPr>
              <a:t>t</a:t>
            </a:r>
            <a:r>
              <a:rPr lang="en-US" sz="2000" spc="-13" dirty="0">
                <a:latin typeface="Arial" panose="020B0604020202020204" pitchFamily="34" charset="0"/>
                <a:cs typeface="Arial" panose="020B0604020202020204" pitchFamily="34" charset="0"/>
              </a:rPr>
              <a:t>o</a:t>
            </a:r>
            <a:r>
              <a:rPr lang="en-US" sz="2000" spc="-22" dirty="0">
                <a:latin typeface="Arial" panose="020B0604020202020204" pitchFamily="34" charset="0"/>
                <a:cs typeface="Arial" panose="020B0604020202020204" pitchFamily="34" charset="0"/>
              </a:rPr>
              <a:t>l</a:t>
            </a:r>
            <a:r>
              <a:rPr lang="en-US" sz="2000" spc="-13" dirty="0">
                <a:latin typeface="Arial" panose="020B0604020202020204" pitchFamily="34" charset="0"/>
                <a:cs typeface="Arial" panose="020B0604020202020204" pitchFamily="34" charset="0"/>
              </a:rPr>
              <a:t>en</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by</a:t>
            </a:r>
            <a:r>
              <a:rPr lang="en-US" sz="2000" spc="-76"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o</a:t>
            </a:r>
            <a:r>
              <a:rPr lang="en-US" sz="2000" spc="-45" dirty="0">
                <a:latin typeface="Arial" panose="020B0604020202020204" pitchFamily="34" charset="0"/>
                <a:cs typeface="Arial" panose="020B0604020202020204" pitchFamily="34" charset="0"/>
              </a:rPr>
              <a:t>w</a:t>
            </a:r>
            <a:r>
              <a:rPr lang="en-US" sz="2000" spc="-9" dirty="0">
                <a:latin typeface="Arial" panose="020B0604020202020204" pitchFamily="34" charset="0"/>
                <a:cs typeface="Arial" panose="020B0604020202020204" pitchFamily="34" charset="0"/>
              </a:rPr>
              <a:t>ner or</a:t>
            </a:r>
            <a:r>
              <a:rPr lang="en-US" sz="2000" dirty="0">
                <a:latin typeface="Arial" panose="020B0604020202020204" pitchFamily="34" charset="0"/>
                <a:cs typeface="Arial" panose="020B0604020202020204" pitchFamily="34" charset="0"/>
              </a:rPr>
              <a:t> </a:t>
            </a:r>
            <a:r>
              <a:rPr lang="en-US" sz="2000" spc="-45" dirty="0">
                <a:latin typeface="Arial" panose="020B0604020202020204" pitchFamily="34" charset="0"/>
                <a:cs typeface="Arial" panose="020B0604020202020204" pitchFamily="34" charset="0"/>
              </a:rPr>
              <a:t>p</a:t>
            </a:r>
            <a:r>
              <a:rPr lang="en-US" sz="2000" spc="-13" dirty="0">
                <a:latin typeface="Arial" panose="020B0604020202020204" pitchFamily="34" charset="0"/>
                <a:cs typeface="Arial" panose="020B0604020202020204" pitchFamily="34" charset="0"/>
              </a:rPr>
              <a:t>o</a:t>
            </a:r>
            <a:r>
              <a:rPr lang="en-US" sz="2000" spc="-27"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s</a:t>
            </a:r>
            <a:r>
              <a:rPr lang="en-US" sz="2000" spc="-40" dirty="0">
                <a:latin typeface="Arial" panose="020B0604020202020204" pitchFamily="34" charset="0"/>
                <a:cs typeface="Arial" panose="020B0604020202020204" pitchFamily="34" charset="0"/>
              </a:rPr>
              <a:t>e</a:t>
            </a:r>
            <a:r>
              <a:rPr lang="en-US" sz="2000" spc="-22"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s</a:t>
            </a:r>
            <a:r>
              <a:rPr lang="en-US" sz="2000" spc="-13" dirty="0">
                <a:latin typeface="Arial" panose="020B0604020202020204" pitchFamily="34" charset="0"/>
                <a:cs typeface="Arial" panose="020B0604020202020204" pitchFamily="34" charset="0"/>
              </a:rPr>
              <a:t>o</a:t>
            </a:r>
            <a:r>
              <a:rPr lang="en-US" sz="2000" spc="-31" dirty="0">
                <a:latin typeface="Arial" panose="020B0604020202020204" pitchFamily="34" charset="0"/>
                <a:cs typeface="Arial" panose="020B0604020202020204" pitchFamily="34" charset="0"/>
              </a:rPr>
              <a:t>r</a:t>
            </a:r>
            <a:r>
              <a:rPr lang="en-US" sz="2000" spc="-9" dirty="0">
                <a:latin typeface="Arial" panose="020B0604020202020204" pitchFamily="34" charset="0"/>
                <a:cs typeface="Arial" panose="020B0604020202020204" pitchFamily="34" charset="0"/>
              </a:rPr>
              <a:t>;</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or</a:t>
            </a:r>
            <a:endParaRPr lang="en-US" sz="2000" dirty="0">
              <a:latin typeface="Arial" panose="020B0604020202020204" pitchFamily="34" charset="0"/>
              <a:cs typeface="Arial" panose="020B0604020202020204" pitchFamily="34" charset="0"/>
            </a:endParaRPr>
          </a:p>
          <a:p>
            <a:pPr marL="665014" lvl="1" indent="-339060">
              <a:lnSpc>
                <a:spcPts val="1701"/>
              </a:lnSpc>
              <a:buClr>
                <a:srgbClr val="FFFFFF"/>
              </a:buClr>
              <a:buFont typeface="Arial"/>
              <a:buAutoNum type="arabicParenBoth"/>
              <a:tabLst>
                <a:tab pos="665584" algn="l"/>
              </a:tabLst>
            </a:pPr>
            <a:r>
              <a:rPr lang="en-US" sz="2000" spc="-9" dirty="0">
                <a:latin typeface="Arial" panose="020B0604020202020204" pitchFamily="34" charset="0"/>
                <a:cs typeface="Arial" panose="020B0604020202020204" pitchFamily="34" charset="0"/>
              </a:rPr>
              <a:t>the</a:t>
            </a:r>
            <a:r>
              <a:rPr lang="en-US" sz="2000" spc="-4" dirty="0">
                <a:latin typeface="Arial" panose="020B0604020202020204" pitchFamily="34" charset="0"/>
                <a:cs typeface="Arial" panose="020B0604020202020204" pitchFamily="34" charset="0"/>
              </a:rPr>
              <a:t> </a:t>
            </a:r>
            <a:r>
              <a:rPr lang="en-US" sz="2000" spc="-58" dirty="0">
                <a:latin typeface="Arial" panose="020B0604020202020204" pitchFamily="34" charset="0"/>
                <a:cs typeface="Arial" panose="020B0604020202020204" pitchFamily="34" charset="0"/>
              </a:rPr>
              <a:t>o</a:t>
            </a:r>
            <a:r>
              <a:rPr lang="en-US" sz="2000" spc="-9" dirty="0">
                <a:latin typeface="Arial" panose="020B0604020202020204" pitchFamily="34" charset="0"/>
                <a:cs typeface="Arial" panose="020B0604020202020204" pitchFamily="34" charset="0"/>
              </a:rPr>
              <a:t>f</a:t>
            </a:r>
            <a:r>
              <a:rPr lang="en-US" sz="2000" dirty="0">
                <a:latin typeface="Arial" panose="020B0604020202020204" pitchFamily="34" charset="0"/>
                <a:cs typeface="Arial" panose="020B0604020202020204" pitchFamily="34" charset="0"/>
              </a:rPr>
              <a:t>f</a:t>
            </a:r>
            <a:r>
              <a:rPr lang="en-US" sz="2000" spc="-36"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c</a:t>
            </a:r>
            <a:r>
              <a:rPr lang="en-US" sz="2000" spc="-40" dirty="0">
                <a:latin typeface="Arial" panose="020B0604020202020204" pitchFamily="34" charset="0"/>
                <a:cs typeface="Arial" panose="020B0604020202020204" pitchFamily="34" charset="0"/>
              </a:rPr>
              <a:t>e</a:t>
            </a:r>
            <a:r>
              <a:rPr lang="en-US" sz="2000" spc="-9" dirty="0">
                <a:latin typeface="Arial" panose="020B0604020202020204" pitchFamily="34" charset="0"/>
                <a:cs typeface="Arial" panose="020B0604020202020204" pitchFamily="34" charset="0"/>
              </a:rPr>
              <a:t>r</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r</a:t>
            </a:r>
            <a:r>
              <a:rPr lang="en-US" sz="2000" spc="-40" dirty="0">
                <a:latin typeface="Arial" panose="020B0604020202020204" pitchFamily="34" charset="0"/>
                <a:cs typeface="Arial" panose="020B0604020202020204" pitchFamily="34" charset="0"/>
              </a:rPr>
              <a:t>e</a:t>
            </a:r>
            <a:r>
              <a:rPr lang="en-US" sz="2000" spc="-13" dirty="0">
                <a:latin typeface="Arial" panose="020B0604020202020204" pitchFamily="34" charset="0"/>
                <a:cs typeface="Arial" panose="020B0604020202020204" pitchFamily="34" charset="0"/>
              </a:rPr>
              <a:t>as</a:t>
            </a:r>
            <a:r>
              <a:rPr lang="en-US" sz="2000" spc="-40" dirty="0">
                <a:latin typeface="Arial" panose="020B0604020202020204" pitchFamily="34" charset="0"/>
                <a:cs typeface="Arial" panose="020B0604020202020204" pitchFamily="34" charset="0"/>
              </a:rPr>
              <a:t>o</a:t>
            </a:r>
            <a:r>
              <a:rPr lang="en-US" sz="2000" spc="-13" dirty="0">
                <a:latin typeface="Arial" panose="020B0604020202020204" pitchFamily="34" charset="0"/>
                <a:cs typeface="Arial" panose="020B0604020202020204" pitchFamily="34" charset="0"/>
              </a:rPr>
              <a:t>nab</a:t>
            </a:r>
            <a:r>
              <a:rPr lang="en-US" sz="2000" spc="-54" dirty="0">
                <a:latin typeface="Arial" panose="020B0604020202020204" pitchFamily="34" charset="0"/>
                <a:cs typeface="Arial" panose="020B0604020202020204" pitchFamily="34" charset="0"/>
              </a:rPr>
              <a:t>l</a:t>
            </a:r>
            <a:r>
              <a:rPr lang="en-US" sz="2000" spc="-9" dirty="0">
                <a:latin typeface="Arial" panose="020B0604020202020204" pitchFamily="34" charset="0"/>
                <a:cs typeface="Arial" panose="020B0604020202020204" pitchFamily="34" charset="0"/>
              </a:rPr>
              <a:t>y</a:t>
            </a:r>
            <a:r>
              <a:rPr lang="en-US" sz="2000" spc="-36"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be</a:t>
            </a:r>
            <a:r>
              <a:rPr lang="en-US" sz="2000" spc="-31" dirty="0">
                <a:latin typeface="Arial" panose="020B0604020202020204" pitchFamily="34" charset="0"/>
                <a:cs typeface="Arial" panose="020B0604020202020204" pitchFamily="34" charset="0"/>
              </a:rPr>
              <a:t>l</a:t>
            </a:r>
            <a:r>
              <a:rPr lang="en-US" sz="2000" spc="-18"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e</a:t>
            </a:r>
            <a:r>
              <a:rPr lang="en-US" sz="2000" spc="-22" dirty="0">
                <a:latin typeface="Arial" panose="020B0604020202020204" pitchFamily="34" charset="0"/>
                <a:cs typeface="Arial" panose="020B0604020202020204" pitchFamily="34" charset="0"/>
              </a:rPr>
              <a:t>v</a:t>
            </a:r>
            <a:r>
              <a:rPr lang="en-US" sz="2000" spc="-13" dirty="0">
                <a:latin typeface="Arial" panose="020B0604020202020204" pitchFamily="34" charset="0"/>
                <a:cs typeface="Arial" panose="020B0604020202020204" pitchFamily="34" charset="0"/>
              </a:rPr>
              <a:t>es</a:t>
            </a:r>
            <a:r>
              <a:rPr lang="en-US" sz="2000"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that:</a:t>
            </a:r>
            <a:endParaRPr lang="en-US" sz="2000" dirty="0">
              <a:latin typeface="Arial" panose="020B0604020202020204" pitchFamily="34" charset="0"/>
              <a:cs typeface="Arial" panose="020B0604020202020204" pitchFamily="34" charset="0"/>
            </a:endParaRPr>
          </a:p>
          <a:p>
            <a:pPr marL="649537" marR="4559" lvl="2" indent="0">
              <a:lnSpc>
                <a:spcPct val="79000"/>
              </a:lnSpc>
              <a:spcBef>
                <a:spcPts val="224"/>
              </a:spcBef>
              <a:buClr>
                <a:srgbClr val="FFFFFF"/>
              </a:buClr>
              <a:buNone/>
              <a:tabLst>
                <a:tab pos="1245690" algn="l"/>
              </a:tabLst>
            </a:pPr>
            <a:r>
              <a:rPr lang="en-US" sz="2000" spc="-9" dirty="0" smtClean="0">
                <a:latin typeface="Arial" panose="020B0604020202020204" pitchFamily="34" charset="0"/>
                <a:cs typeface="Arial" panose="020B0604020202020204" pitchFamily="34" charset="0"/>
              </a:rPr>
              <a:t>	t</a:t>
            </a:r>
            <a:r>
              <a:rPr lang="en-US" sz="2000" spc="-49" dirty="0" smtClean="0">
                <a:latin typeface="Arial" panose="020B0604020202020204" pitchFamily="34" charset="0"/>
                <a:cs typeface="Arial" panose="020B0604020202020204" pitchFamily="34" charset="0"/>
              </a:rPr>
              <a:t>h</a:t>
            </a:r>
            <a:r>
              <a:rPr lang="en-US" sz="2000" spc="-13" dirty="0" smtClean="0">
                <a:latin typeface="Arial" panose="020B0604020202020204" pitchFamily="34" charset="0"/>
                <a:cs typeface="Arial" panose="020B0604020202020204" pitchFamily="34" charset="0"/>
              </a:rPr>
              <a:t>e</a:t>
            </a:r>
            <a:r>
              <a:rPr lang="en-US" sz="2000" spc="-4" dirty="0" smtClean="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te</a:t>
            </a:r>
            <a:r>
              <a:rPr lang="en-US" sz="2000" spc="-31" dirty="0">
                <a:latin typeface="Arial" panose="020B0604020202020204" pitchFamily="34" charset="0"/>
                <a:cs typeface="Arial" panose="020B0604020202020204" pitchFamily="34" charset="0"/>
              </a:rPr>
              <a:t>l</a:t>
            </a:r>
            <a:r>
              <a:rPr lang="en-US" sz="2000" spc="-13" dirty="0">
                <a:latin typeface="Arial" panose="020B0604020202020204" pitchFamily="34" charset="0"/>
                <a:cs typeface="Arial" panose="020B0604020202020204" pitchFamily="34" charset="0"/>
              </a:rPr>
              <a:t>epho</a:t>
            </a:r>
            <a:r>
              <a:rPr lang="en-US" sz="2000" spc="-63" dirty="0">
                <a:latin typeface="Arial" panose="020B0604020202020204" pitchFamily="34" charset="0"/>
                <a:cs typeface="Arial" panose="020B0604020202020204" pitchFamily="34" charset="0"/>
              </a:rPr>
              <a:t>n</a:t>
            </a:r>
            <a:r>
              <a:rPr lang="en-US" sz="2000" spc="-13"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or</a:t>
            </a:r>
            <a:r>
              <a:rPr lang="en-US" sz="2000" spc="-31"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de</a:t>
            </a:r>
            <a:r>
              <a:rPr lang="en-US" sz="2000" spc="-36" dirty="0">
                <a:latin typeface="Arial" panose="020B0604020202020204" pitchFamily="34" charset="0"/>
                <a:cs typeface="Arial" panose="020B0604020202020204" pitchFamily="34" charset="0"/>
              </a:rPr>
              <a:t>v</a:t>
            </a:r>
            <a:r>
              <a:rPr lang="en-US" sz="2000" spc="-18"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c</a:t>
            </a:r>
            <a:r>
              <a:rPr lang="en-US" sz="2000" spc="-13" dirty="0">
                <a:latin typeface="Arial" panose="020B0604020202020204" pitchFamily="34" charset="0"/>
                <a:cs typeface="Arial" panose="020B0604020202020204" pitchFamily="34" charset="0"/>
              </a:rPr>
              <a:t>e</a:t>
            </a:r>
            <a:r>
              <a:rPr lang="en-US" sz="2000" spc="-31" dirty="0">
                <a:latin typeface="Arial" panose="020B0604020202020204" pitchFamily="34" charset="0"/>
                <a:cs typeface="Arial" panose="020B0604020202020204" pitchFamily="34" charset="0"/>
              </a:rPr>
              <a:t> </a:t>
            </a:r>
            <a:r>
              <a:rPr lang="en-US" sz="2000" spc="-18" dirty="0">
                <a:latin typeface="Arial" panose="020B0604020202020204" pitchFamily="34" charset="0"/>
                <a:cs typeface="Arial" panose="020B0604020202020204" pitchFamily="34" charset="0"/>
              </a:rPr>
              <a:t>i</a:t>
            </a:r>
            <a:r>
              <a:rPr lang="en-US" sz="2000" spc="-9" dirty="0">
                <a:latin typeface="Arial" panose="020B0604020202020204" pitchFamily="34" charset="0"/>
                <a:cs typeface="Arial" panose="020B0604020202020204" pitchFamily="34" charset="0"/>
              </a:rPr>
              <a:t>s</a:t>
            </a:r>
            <a:r>
              <a:rPr lang="en-US" sz="2000" spc="4" dirty="0">
                <a:latin typeface="Arial" panose="020B0604020202020204" pitchFamily="34" charset="0"/>
                <a:cs typeface="Arial" panose="020B0604020202020204" pitchFamily="34" charset="0"/>
              </a:rPr>
              <a:t> </a:t>
            </a:r>
            <a:r>
              <a:rPr lang="en-US" sz="2000" spc="-18" dirty="0">
                <a:latin typeface="Arial" panose="020B0604020202020204" pitchFamily="34" charset="0"/>
                <a:cs typeface="Arial" panose="020B0604020202020204" pitchFamily="34" charset="0"/>
              </a:rPr>
              <a:t>i</a:t>
            </a:r>
            <a:r>
              <a:rPr lang="en-US" sz="2000" spc="-13" dirty="0">
                <a:latin typeface="Arial" panose="020B0604020202020204" pitchFamily="34" charset="0"/>
                <a:cs typeface="Arial" panose="020B0604020202020204" pitchFamily="34" charset="0"/>
              </a:rPr>
              <a:t>n</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the</a:t>
            </a:r>
            <a:r>
              <a:rPr lang="en-US" sz="2000" spc="-4" dirty="0">
                <a:latin typeface="Arial" panose="020B0604020202020204" pitchFamily="34" charset="0"/>
                <a:cs typeface="Arial" panose="020B0604020202020204" pitchFamily="34" charset="0"/>
              </a:rPr>
              <a:t> </a:t>
            </a:r>
            <a:r>
              <a:rPr lang="en-US" sz="2000" b="1" u="sng" spc="-13" dirty="0">
                <a:latin typeface="Arial" panose="020B0604020202020204" pitchFamily="34" charset="0"/>
                <a:cs typeface="Arial" panose="020B0604020202020204" pitchFamily="34" charset="0"/>
              </a:rPr>
              <a:t>p</a:t>
            </a:r>
            <a:r>
              <a:rPr lang="en-US" sz="2000" b="1" u="sng" spc="-72" dirty="0">
                <a:latin typeface="Arial" panose="020B0604020202020204" pitchFamily="34" charset="0"/>
                <a:cs typeface="Arial" panose="020B0604020202020204" pitchFamily="34" charset="0"/>
              </a:rPr>
              <a:t>o</a:t>
            </a:r>
            <a:r>
              <a:rPr lang="en-US" sz="2000" b="1" u="sng" spc="-22" dirty="0">
                <a:latin typeface="Arial" panose="020B0604020202020204" pitchFamily="34" charset="0"/>
                <a:cs typeface="Arial" panose="020B0604020202020204" pitchFamily="34" charset="0"/>
              </a:rPr>
              <a:t>s</a:t>
            </a:r>
            <a:r>
              <a:rPr lang="en-US" sz="2000" b="1" u="sng" dirty="0">
                <a:latin typeface="Arial" panose="020B0604020202020204" pitchFamily="34" charset="0"/>
                <a:cs typeface="Arial" panose="020B0604020202020204" pitchFamily="34" charset="0"/>
              </a:rPr>
              <a:t>s</a:t>
            </a:r>
            <a:r>
              <a:rPr lang="en-US" sz="2000" b="1" u="sng" spc="-40" dirty="0">
                <a:latin typeface="Arial" panose="020B0604020202020204" pitchFamily="34" charset="0"/>
                <a:cs typeface="Arial" panose="020B0604020202020204" pitchFamily="34" charset="0"/>
              </a:rPr>
              <a:t>e</a:t>
            </a:r>
            <a:r>
              <a:rPr lang="en-US" sz="2000" b="1" u="sng" dirty="0">
                <a:latin typeface="Arial" panose="020B0604020202020204" pitchFamily="34" charset="0"/>
                <a:cs typeface="Arial" panose="020B0604020202020204" pitchFamily="34" charset="0"/>
              </a:rPr>
              <a:t>ss</a:t>
            </a:r>
            <a:r>
              <a:rPr lang="en-US" sz="2000" b="1" u="sng" spc="-18" dirty="0">
                <a:latin typeface="Arial" panose="020B0604020202020204" pitchFamily="34" charset="0"/>
                <a:cs typeface="Arial" panose="020B0604020202020204" pitchFamily="34" charset="0"/>
              </a:rPr>
              <a:t>i</a:t>
            </a:r>
            <a:r>
              <a:rPr lang="en-US" sz="2000" b="1" u="sng" spc="-13" dirty="0">
                <a:latin typeface="Arial" panose="020B0604020202020204" pitchFamily="34" charset="0"/>
                <a:cs typeface="Arial" panose="020B0604020202020204" pitchFamily="34" charset="0"/>
              </a:rPr>
              <a:t>on</a:t>
            </a:r>
            <a:r>
              <a:rPr lang="en-US" sz="2000" b="1" u="sng" spc="-36" dirty="0">
                <a:latin typeface="Arial" panose="020B0604020202020204" pitchFamily="34" charset="0"/>
                <a:cs typeface="Arial" panose="020B0604020202020204" pitchFamily="34" charset="0"/>
              </a:rPr>
              <a:t> </a:t>
            </a:r>
            <a:r>
              <a:rPr lang="en-US" sz="2000" b="1" u="sng" spc="-45" dirty="0">
                <a:latin typeface="Arial" panose="020B0604020202020204" pitchFamily="34" charset="0"/>
                <a:cs typeface="Arial" panose="020B0604020202020204" pitchFamily="34" charset="0"/>
              </a:rPr>
              <a:t>o</a:t>
            </a:r>
            <a:r>
              <a:rPr lang="en-US" sz="2000" b="1" u="sng" spc="-9" dirty="0">
                <a:latin typeface="Arial" panose="020B0604020202020204" pitchFamily="34" charset="0"/>
                <a:cs typeface="Arial" panose="020B0604020202020204" pitchFamily="34" charset="0"/>
              </a:rPr>
              <a:t>f</a:t>
            </a:r>
            <a:r>
              <a:rPr lang="en-US" sz="2000" b="1" u="sng" spc="18" dirty="0">
                <a:latin typeface="Arial" panose="020B0604020202020204" pitchFamily="34" charset="0"/>
                <a:cs typeface="Arial" panose="020B0604020202020204" pitchFamily="34" charset="0"/>
              </a:rPr>
              <a:t> </a:t>
            </a:r>
            <a:r>
              <a:rPr lang="en-US" sz="2000" b="1" u="sng" spc="-13" dirty="0">
                <a:latin typeface="Arial" panose="020B0604020202020204" pitchFamily="34" charset="0"/>
                <a:cs typeface="Arial" panose="020B0604020202020204" pitchFamily="34" charset="0"/>
              </a:rPr>
              <a:t>a</a:t>
            </a:r>
            <a:r>
              <a:rPr lang="en-US" sz="2000" b="1" u="sng" spc="-36" dirty="0">
                <a:latin typeface="Arial" panose="020B0604020202020204" pitchFamily="34" charset="0"/>
                <a:cs typeface="Arial" panose="020B0604020202020204" pitchFamily="34" charset="0"/>
              </a:rPr>
              <a:t> </a:t>
            </a:r>
            <a:r>
              <a:rPr lang="en-US" sz="2000" b="1" u="sng" spc="4" dirty="0">
                <a:latin typeface="Arial" panose="020B0604020202020204" pitchFamily="34" charset="0"/>
                <a:cs typeface="Arial" panose="020B0604020202020204" pitchFamily="34" charset="0"/>
              </a:rPr>
              <a:t>f</a:t>
            </a:r>
            <a:r>
              <a:rPr lang="en-US" sz="2000" b="1" u="sng" spc="-40" dirty="0">
                <a:latin typeface="Arial" panose="020B0604020202020204" pitchFamily="34" charset="0"/>
                <a:cs typeface="Arial" panose="020B0604020202020204" pitchFamily="34" charset="0"/>
              </a:rPr>
              <a:t>ug</a:t>
            </a:r>
            <a:r>
              <a:rPr lang="en-US" sz="2000" b="1" u="sng" spc="-18" dirty="0">
                <a:latin typeface="Arial" panose="020B0604020202020204" pitchFamily="34" charset="0"/>
                <a:cs typeface="Arial" panose="020B0604020202020204" pitchFamily="34" charset="0"/>
              </a:rPr>
              <a:t>i</a:t>
            </a:r>
            <a:r>
              <a:rPr lang="en-US" sz="2000" b="1" u="sng" spc="-9" dirty="0">
                <a:latin typeface="Arial" panose="020B0604020202020204" pitchFamily="34" charset="0"/>
                <a:cs typeface="Arial" panose="020B0604020202020204" pitchFamily="34" charset="0"/>
              </a:rPr>
              <a:t>t</a:t>
            </a:r>
            <a:r>
              <a:rPr lang="en-US" sz="2000" b="1" u="sng" spc="-18" dirty="0">
                <a:latin typeface="Arial" panose="020B0604020202020204" pitchFamily="34" charset="0"/>
                <a:cs typeface="Arial" panose="020B0604020202020204" pitchFamily="34" charset="0"/>
              </a:rPr>
              <a:t>i</a:t>
            </a:r>
            <a:r>
              <a:rPr lang="en-US" sz="2000" b="1" u="sng" spc="-22" dirty="0">
                <a:latin typeface="Arial" panose="020B0604020202020204" pitchFamily="34" charset="0"/>
                <a:cs typeface="Arial" panose="020B0604020202020204" pitchFamily="34" charset="0"/>
              </a:rPr>
              <a:t>v</a:t>
            </a:r>
            <a:r>
              <a:rPr lang="en-US" sz="2000" b="1" u="sng" spc="-13" dirty="0">
                <a:latin typeface="Arial" panose="020B0604020202020204" pitchFamily="34" charset="0"/>
                <a:cs typeface="Arial" panose="020B0604020202020204" pitchFamily="34" charset="0"/>
              </a:rPr>
              <a:t>e</a:t>
            </a:r>
            <a:r>
              <a:rPr lang="en-US" sz="2000" b="1" u="sng" spc="-4"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f</a:t>
            </a:r>
            <a:r>
              <a:rPr lang="en-US" sz="2000" b="1" u="sng" spc="-4" dirty="0">
                <a:latin typeface="Arial" panose="020B0604020202020204" pitchFamily="34" charset="0"/>
                <a:cs typeface="Arial" panose="020B0604020202020204" pitchFamily="34" charset="0"/>
              </a:rPr>
              <a:t>r</a:t>
            </a:r>
            <a:r>
              <a:rPr lang="en-US" sz="2000" b="1" u="sng" spc="-40" dirty="0">
                <a:latin typeface="Arial" panose="020B0604020202020204" pitchFamily="34" charset="0"/>
                <a:cs typeface="Arial" panose="020B0604020202020204" pitchFamily="34" charset="0"/>
              </a:rPr>
              <a:t>o</a:t>
            </a:r>
            <a:r>
              <a:rPr lang="en-US" sz="2000" b="1" u="sng" spc="-18" dirty="0">
                <a:latin typeface="Arial" panose="020B0604020202020204" pitchFamily="34" charset="0"/>
                <a:cs typeface="Arial" panose="020B0604020202020204" pitchFamily="34" charset="0"/>
              </a:rPr>
              <a:t>m</a:t>
            </a:r>
            <a:r>
              <a:rPr lang="en-US" sz="2000" b="1" u="sng" spc="-13"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j</a:t>
            </a:r>
            <a:r>
              <a:rPr lang="en-US" sz="2000" b="1" u="sng" spc="-40" dirty="0">
                <a:latin typeface="Arial" panose="020B0604020202020204" pitchFamily="34" charset="0"/>
                <a:cs typeface="Arial" panose="020B0604020202020204" pitchFamily="34" charset="0"/>
              </a:rPr>
              <a:t>u</a:t>
            </a:r>
            <a:r>
              <a:rPr lang="en-US" sz="2000" b="1" u="sng" dirty="0">
                <a:latin typeface="Arial" panose="020B0604020202020204" pitchFamily="34" charset="0"/>
                <a:cs typeface="Arial" panose="020B0604020202020204" pitchFamily="34" charset="0"/>
              </a:rPr>
              <a:t>s</a:t>
            </a:r>
            <a:r>
              <a:rPr lang="en-US" sz="2000" b="1" u="sng" spc="-9" dirty="0">
                <a:latin typeface="Arial" panose="020B0604020202020204" pitchFamily="34" charset="0"/>
                <a:cs typeface="Arial" panose="020B0604020202020204" pitchFamily="34" charset="0"/>
              </a:rPr>
              <a:t>t</a:t>
            </a:r>
            <a:r>
              <a:rPr lang="en-US" sz="2000" b="1" u="sng" spc="-40" dirty="0">
                <a:latin typeface="Arial" panose="020B0604020202020204" pitchFamily="34" charset="0"/>
                <a:cs typeface="Arial" panose="020B0604020202020204" pitchFamily="34" charset="0"/>
              </a:rPr>
              <a:t>i</a:t>
            </a:r>
            <a:r>
              <a:rPr lang="en-US" sz="2000" b="1" u="sng" dirty="0">
                <a:latin typeface="Arial" panose="020B0604020202020204" pitchFamily="34" charset="0"/>
                <a:cs typeface="Arial" panose="020B0604020202020204" pitchFamily="34" charset="0"/>
              </a:rPr>
              <a:t>c</a:t>
            </a:r>
            <a:r>
              <a:rPr lang="en-US" sz="2000" b="1" u="sng" spc="-13" dirty="0">
                <a:latin typeface="Arial" panose="020B0604020202020204" pitchFamily="34" charset="0"/>
                <a:cs typeface="Arial" panose="020B0604020202020204" pitchFamily="34" charset="0"/>
              </a:rPr>
              <a:t>e</a:t>
            </a:r>
            <a:r>
              <a:rPr lang="en-US" sz="2000" spc="-9" dirty="0">
                <a:latin typeface="Arial" panose="020B0604020202020204" pitchFamily="34" charset="0"/>
                <a:cs typeface="Arial" panose="020B0604020202020204" pitchFamily="34" charset="0"/>
              </a:rPr>
              <a:t> </a:t>
            </a:r>
            <a:r>
              <a:rPr lang="en-US" sz="2000" spc="4" dirty="0">
                <a:latin typeface="Arial" panose="020B0604020202020204" pitchFamily="34" charset="0"/>
                <a:cs typeface="Arial" panose="020B0604020202020204" pitchFamily="34" charset="0"/>
              </a:rPr>
              <a:t>f</a:t>
            </a:r>
            <a:r>
              <a:rPr lang="en-US" sz="2000" spc="-40" dirty="0">
                <a:latin typeface="Arial" panose="020B0604020202020204" pitchFamily="34" charset="0"/>
                <a:cs typeface="Arial" panose="020B0604020202020204" pitchFamily="34" charset="0"/>
              </a:rPr>
              <a:t>o</a:t>
            </a:r>
            <a:r>
              <a:rPr lang="en-US" sz="2000" spc="-9" dirty="0">
                <a:latin typeface="Arial" panose="020B0604020202020204" pitchFamily="34" charset="0"/>
                <a:cs typeface="Arial" panose="020B0604020202020204" pitchFamily="34" charset="0"/>
              </a:rPr>
              <a:t>r</a:t>
            </a:r>
            <a:r>
              <a:rPr lang="en-US" sz="2000" spc="4" dirty="0">
                <a:latin typeface="Arial" panose="020B0604020202020204" pitchFamily="34" charset="0"/>
                <a:cs typeface="Arial" panose="020B0604020202020204" pitchFamily="34" charset="0"/>
              </a:rPr>
              <a:t> </a:t>
            </a:r>
            <a:r>
              <a:rPr lang="en-US" sz="2000" spc="-40" dirty="0">
                <a:latin typeface="Arial" panose="020B0604020202020204" pitchFamily="34" charset="0"/>
                <a:cs typeface="Arial" panose="020B0604020202020204" pitchFamily="34" charset="0"/>
              </a:rPr>
              <a:t>w</a:t>
            </a:r>
            <a:r>
              <a:rPr lang="en-US" sz="2000" spc="-13" dirty="0">
                <a:latin typeface="Arial" panose="020B0604020202020204" pitchFamily="34" charset="0"/>
                <a:cs typeface="Arial" panose="020B0604020202020204" pitchFamily="34" charset="0"/>
              </a:rPr>
              <a:t>h</a:t>
            </a:r>
            <a:r>
              <a:rPr lang="en-US" sz="2000" spc="-49" dirty="0">
                <a:latin typeface="Arial" panose="020B0604020202020204" pitchFamily="34" charset="0"/>
                <a:cs typeface="Arial" panose="020B0604020202020204" pitchFamily="34" charset="0"/>
              </a:rPr>
              <a:t>o</a:t>
            </a:r>
            <a:r>
              <a:rPr lang="en-US" sz="2000" spc="-18"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an</a:t>
            </a:r>
            <a:r>
              <a:rPr lang="en-US" sz="2000" spc="-27" dirty="0">
                <a:latin typeface="Arial" panose="020B0604020202020204" pitchFamily="34" charset="0"/>
                <a:cs typeface="Arial" panose="020B0604020202020204" pitchFamily="34" charset="0"/>
              </a:rPr>
              <a:t> </a:t>
            </a:r>
            <a:r>
              <a:rPr lang="en-US" sz="2000" b="1" u="sng" spc="-13" dirty="0">
                <a:latin typeface="Arial" panose="020B0604020202020204" pitchFamily="34" charset="0"/>
                <a:cs typeface="Arial" panose="020B0604020202020204" pitchFamily="34" charset="0"/>
              </a:rPr>
              <a:t>a</a:t>
            </a:r>
            <a:r>
              <a:rPr lang="en-US" sz="2000" b="1" u="sng" spc="-31" dirty="0">
                <a:latin typeface="Arial" panose="020B0604020202020204" pitchFamily="34" charset="0"/>
                <a:cs typeface="Arial" panose="020B0604020202020204" pitchFamily="34" charset="0"/>
              </a:rPr>
              <a:t>r</a:t>
            </a:r>
            <a:r>
              <a:rPr lang="en-US" sz="2000" b="1" u="sng" spc="-4" dirty="0">
                <a:latin typeface="Arial" panose="020B0604020202020204" pitchFamily="34" charset="0"/>
                <a:cs typeface="Arial" panose="020B0604020202020204" pitchFamily="34" charset="0"/>
              </a:rPr>
              <a:t>r</a:t>
            </a:r>
            <a:r>
              <a:rPr lang="en-US" sz="2000" b="1" u="sng" spc="-13" dirty="0">
                <a:latin typeface="Arial" panose="020B0604020202020204" pitchFamily="34" charset="0"/>
                <a:cs typeface="Arial" panose="020B0604020202020204" pitchFamily="34" charset="0"/>
              </a:rPr>
              <a:t>e</a:t>
            </a:r>
            <a:r>
              <a:rPr lang="en-US" sz="2000" b="1" u="sng" spc="-27" dirty="0">
                <a:latin typeface="Arial" panose="020B0604020202020204" pitchFamily="34" charset="0"/>
                <a:cs typeface="Arial" panose="020B0604020202020204" pitchFamily="34" charset="0"/>
              </a:rPr>
              <a:t>s</a:t>
            </a:r>
            <a:r>
              <a:rPr lang="en-US" sz="2000" b="1" u="sng" spc="-9" dirty="0">
                <a:latin typeface="Arial" panose="020B0604020202020204" pitchFamily="34" charset="0"/>
                <a:cs typeface="Arial" panose="020B0604020202020204" pitchFamily="34" charset="0"/>
              </a:rPr>
              <a:t>t</a:t>
            </a:r>
            <a:r>
              <a:rPr lang="en-US" sz="2000" b="1" u="sng" spc="-4" dirty="0">
                <a:latin typeface="Arial" panose="020B0604020202020204" pitchFamily="34" charset="0"/>
                <a:cs typeface="Arial" panose="020B0604020202020204" pitchFamily="34" charset="0"/>
              </a:rPr>
              <a:t> </a:t>
            </a:r>
            <a:r>
              <a:rPr lang="en-US" sz="2000" b="1" u="sng" spc="-45" dirty="0">
                <a:latin typeface="Arial" panose="020B0604020202020204" pitchFamily="34" charset="0"/>
                <a:cs typeface="Arial" panose="020B0604020202020204" pitchFamily="34" charset="0"/>
              </a:rPr>
              <a:t>w</a:t>
            </a:r>
            <a:r>
              <a:rPr lang="en-US" sz="2000" b="1" u="sng" spc="-9" dirty="0">
                <a:latin typeface="Arial" panose="020B0604020202020204" pitchFamily="34" charset="0"/>
                <a:cs typeface="Arial" panose="020B0604020202020204" pitchFamily="34" charset="0"/>
              </a:rPr>
              <a:t>ar</a:t>
            </a:r>
            <a:r>
              <a:rPr lang="en-US" sz="2000" b="1" u="sng" spc="-4" dirty="0">
                <a:latin typeface="Arial" panose="020B0604020202020204" pitchFamily="34" charset="0"/>
                <a:cs typeface="Arial" panose="020B0604020202020204" pitchFamily="34" charset="0"/>
              </a:rPr>
              <a:t>r</a:t>
            </a:r>
            <a:r>
              <a:rPr lang="en-US" sz="2000" b="1" u="sng" spc="-40" dirty="0">
                <a:latin typeface="Arial" panose="020B0604020202020204" pitchFamily="34" charset="0"/>
                <a:cs typeface="Arial" panose="020B0604020202020204" pitchFamily="34" charset="0"/>
              </a:rPr>
              <a:t>a</a:t>
            </a:r>
            <a:r>
              <a:rPr lang="en-US" sz="2000" b="1" u="sng" spc="-9" dirty="0">
                <a:latin typeface="Arial" panose="020B0604020202020204" pitchFamily="34" charset="0"/>
                <a:cs typeface="Arial" panose="020B0604020202020204" pitchFamily="34" charset="0"/>
              </a:rPr>
              <a:t>nt</a:t>
            </a:r>
            <a:r>
              <a:rPr lang="en-US" sz="2000" b="1" u="sng" spc="-36" dirty="0">
                <a:latin typeface="Arial" panose="020B0604020202020204" pitchFamily="34" charset="0"/>
                <a:cs typeface="Arial" panose="020B0604020202020204" pitchFamily="34" charset="0"/>
              </a:rPr>
              <a:t> </a:t>
            </a:r>
            <a:r>
              <a:rPr lang="en-US" sz="2000" b="1" u="sng" spc="-13" dirty="0">
                <a:latin typeface="Arial" panose="020B0604020202020204" pitchFamily="34" charset="0"/>
                <a:cs typeface="Arial" panose="020B0604020202020204" pitchFamily="34" charset="0"/>
              </a:rPr>
              <a:t>has</a:t>
            </a:r>
            <a:r>
              <a:rPr lang="en-US" sz="2000" b="1" u="sng" spc="-4" dirty="0">
                <a:latin typeface="Arial" panose="020B0604020202020204" pitchFamily="34" charset="0"/>
                <a:cs typeface="Arial" panose="020B0604020202020204" pitchFamily="34" charset="0"/>
              </a:rPr>
              <a:t> </a:t>
            </a:r>
            <a:r>
              <a:rPr lang="en-US" sz="2000" b="1" u="sng" spc="-45" dirty="0">
                <a:latin typeface="Arial" panose="020B0604020202020204" pitchFamily="34" charset="0"/>
                <a:cs typeface="Arial" panose="020B0604020202020204" pitchFamily="34" charset="0"/>
              </a:rPr>
              <a:t>b</a:t>
            </a:r>
            <a:r>
              <a:rPr lang="en-US" sz="2000" b="1" u="sng" spc="-13" dirty="0">
                <a:latin typeface="Arial" panose="020B0604020202020204" pitchFamily="34" charset="0"/>
                <a:cs typeface="Arial" panose="020B0604020202020204" pitchFamily="34" charset="0"/>
              </a:rPr>
              <a:t>een</a:t>
            </a:r>
            <a:r>
              <a:rPr lang="en-US" sz="2000" b="1" u="sng" spc="-4" dirty="0">
                <a:latin typeface="Arial" panose="020B0604020202020204" pitchFamily="34" charset="0"/>
                <a:cs typeface="Arial" panose="020B0604020202020204" pitchFamily="34" charset="0"/>
              </a:rPr>
              <a:t> </a:t>
            </a:r>
            <a:r>
              <a:rPr lang="en-US" sz="2000" b="1" u="sng" spc="-36" dirty="0">
                <a:latin typeface="Arial" panose="020B0604020202020204" pitchFamily="34" charset="0"/>
                <a:cs typeface="Arial" panose="020B0604020202020204" pitchFamily="34" charset="0"/>
              </a:rPr>
              <a:t>i</a:t>
            </a:r>
            <a:r>
              <a:rPr lang="en-US" sz="2000" b="1" u="sng" spc="-22" dirty="0">
                <a:latin typeface="Arial" panose="020B0604020202020204" pitchFamily="34" charset="0"/>
                <a:cs typeface="Arial" panose="020B0604020202020204" pitchFamily="34" charset="0"/>
              </a:rPr>
              <a:t>s</a:t>
            </a:r>
            <a:r>
              <a:rPr lang="en-US" sz="2000" b="1" u="sng" dirty="0">
                <a:latin typeface="Arial" panose="020B0604020202020204" pitchFamily="34" charset="0"/>
                <a:cs typeface="Arial" panose="020B0604020202020204" pitchFamily="34" charset="0"/>
              </a:rPr>
              <a:t>s</a:t>
            </a:r>
            <a:r>
              <a:rPr lang="en-US" sz="2000" b="1" u="sng" spc="-13" dirty="0">
                <a:latin typeface="Arial" panose="020B0604020202020204" pitchFamily="34" charset="0"/>
                <a:cs typeface="Arial" panose="020B0604020202020204" pitchFamily="34" charset="0"/>
              </a:rPr>
              <a:t>u</a:t>
            </a:r>
            <a:r>
              <a:rPr lang="en-US" sz="2000" b="1" u="sng" spc="-49" dirty="0">
                <a:latin typeface="Arial" panose="020B0604020202020204" pitchFamily="34" charset="0"/>
                <a:cs typeface="Arial" panose="020B0604020202020204" pitchFamily="34" charset="0"/>
              </a:rPr>
              <a:t>e</a:t>
            </a:r>
            <a:r>
              <a:rPr lang="en-US" sz="2000" b="1" u="sng" spc="-13" dirty="0">
                <a:latin typeface="Arial" panose="020B0604020202020204" pitchFamily="34" charset="0"/>
                <a:cs typeface="Arial" panose="020B0604020202020204" pitchFamily="34" charset="0"/>
              </a:rPr>
              <a:t>d</a:t>
            </a:r>
            <a:r>
              <a:rPr lang="en-US" sz="2000" b="1" u="sng" spc="-31" dirty="0">
                <a:latin typeface="Arial" panose="020B0604020202020204" pitchFamily="34" charset="0"/>
                <a:cs typeface="Arial" panose="020B0604020202020204" pitchFamily="34" charset="0"/>
              </a:rPr>
              <a:t> </a:t>
            </a:r>
            <a:r>
              <a:rPr lang="en-US" sz="2000" spc="4" dirty="0">
                <a:latin typeface="Arial" panose="020B0604020202020204" pitchFamily="34" charset="0"/>
                <a:cs typeface="Arial" panose="020B0604020202020204" pitchFamily="34" charset="0"/>
              </a:rPr>
              <a:t>f</a:t>
            </a:r>
            <a:r>
              <a:rPr lang="en-US" sz="2000" spc="-9" dirty="0">
                <a:latin typeface="Arial" panose="020B0604020202020204" pitchFamily="34" charset="0"/>
                <a:cs typeface="Arial" panose="020B0604020202020204" pitchFamily="34" charset="0"/>
              </a:rPr>
              <a:t>or</a:t>
            </a:r>
            <a:r>
              <a:rPr lang="en-US" sz="2000" spc="-22" dirty="0">
                <a:latin typeface="Arial" panose="020B0604020202020204" pitchFamily="34" charset="0"/>
                <a:cs typeface="Arial" panose="020B0604020202020204" pitchFamily="34" charset="0"/>
              </a:rPr>
              <a:t> </a:t>
            </a:r>
            <a:r>
              <a:rPr lang="en-US" sz="2000" spc="-4" dirty="0">
                <a:latin typeface="Arial" panose="020B0604020202020204" pitchFamily="34" charset="0"/>
                <a:cs typeface="Arial" panose="020B0604020202020204" pitchFamily="34" charset="0"/>
              </a:rPr>
              <a:t>c</a:t>
            </a:r>
            <a:r>
              <a:rPr lang="en-US" sz="2000" spc="-63" dirty="0">
                <a:latin typeface="Arial" panose="020B0604020202020204" pitchFamily="34" charset="0"/>
                <a:cs typeface="Arial" panose="020B0604020202020204" pitchFamily="34" charset="0"/>
              </a:rPr>
              <a:t>o</a:t>
            </a:r>
            <a:r>
              <a:rPr lang="en-US" sz="2000" spc="-18" dirty="0">
                <a:latin typeface="Arial" panose="020B0604020202020204" pitchFamily="34" charset="0"/>
                <a:cs typeface="Arial" panose="020B0604020202020204" pitchFamily="34" charset="0"/>
              </a:rPr>
              <a:t>mm</a:t>
            </a:r>
            <a:r>
              <a:rPr lang="en-US" sz="2000" spc="-9" dirty="0">
                <a:latin typeface="Arial" panose="020B0604020202020204" pitchFamily="34" charset="0"/>
                <a:cs typeface="Arial" panose="020B0604020202020204" pitchFamily="34" charset="0"/>
              </a:rPr>
              <a:t>i</a:t>
            </a:r>
            <a:r>
              <a:rPr lang="en-US" sz="2000" spc="-36" dirty="0">
                <a:latin typeface="Arial" panose="020B0604020202020204" pitchFamily="34" charset="0"/>
                <a:cs typeface="Arial" panose="020B0604020202020204" pitchFamily="34" charset="0"/>
              </a:rPr>
              <a:t>t</a:t>
            </a:r>
            <a:r>
              <a:rPr lang="en-US" sz="2000" spc="-9" dirty="0">
                <a:latin typeface="Arial" panose="020B0604020202020204" pitchFamily="34" charset="0"/>
                <a:cs typeface="Arial" panose="020B0604020202020204" pitchFamily="34" charset="0"/>
              </a:rPr>
              <a:t>t</a:t>
            </a:r>
            <a:r>
              <a:rPr lang="en-US" sz="2000" spc="-18" dirty="0">
                <a:latin typeface="Arial" panose="020B0604020202020204" pitchFamily="34" charset="0"/>
                <a:cs typeface="Arial" panose="020B0604020202020204" pitchFamily="34" charset="0"/>
              </a:rPr>
              <a:t>i</a:t>
            </a:r>
            <a:r>
              <a:rPr lang="en-US" sz="2000" spc="-13" dirty="0">
                <a:latin typeface="Arial" panose="020B0604020202020204" pitchFamily="34" charset="0"/>
                <a:cs typeface="Arial" panose="020B0604020202020204" pitchFamily="34" charset="0"/>
              </a:rPr>
              <a:t>ng</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a</a:t>
            </a:r>
            <a:r>
              <a:rPr lang="en-US" sz="2000" spc="-45" dirty="0">
                <a:latin typeface="Arial" panose="020B0604020202020204" pitchFamily="34" charset="0"/>
                <a:cs typeface="Arial" panose="020B0604020202020204" pitchFamily="34" charset="0"/>
              </a:rPr>
              <a:t> </a:t>
            </a:r>
            <a:r>
              <a:rPr lang="en-US" sz="2000" spc="4" dirty="0">
                <a:latin typeface="Arial" panose="020B0604020202020204" pitchFamily="34" charset="0"/>
                <a:cs typeface="Arial" panose="020B0604020202020204" pitchFamily="34" charset="0"/>
              </a:rPr>
              <a:t>f</a:t>
            </a:r>
            <a:r>
              <a:rPr lang="en-US" sz="2000" spc="-13" dirty="0">
                <a:latin typeface="Arial" panose="020B0604020202020204" pitchFamily="34" charset="0"/>
                <a:cs typeface="Arial" panose="020B0604020202020204" pitchFamily="34" charset="0"/>
              </a:rPr>
              <a:t>e</a:t>
            </a:r>
            <a:r>
              <a:rPr lang="en-US" sz="2000" spc="-22" dirty="0">
                <a:latin typeface="Arial" panose="020B0604020202020204" pitchFamily="34" charset="0"/>
                <a:cs typeface="Arial" panose="020B0604020202020204" pitchFamily="34" charset="0"/>
              </a:rPr>
              <a:t>lo</a:t>
            </a:r>
            <a:r>
              <a:rPr lang="en-US" sz="2000" dirty="0">
                <a:latin typeface="Arial" panose="020B0604020202020204" pitchFamily="34" charset="0"/>
                <a:cs typeface="Arial" panose="020B0604020202020204" pitchFamily="34" charset="0"/>
              </a:rPr>
              <a:t>n</a:t>
            </a:r>
            <a:r>
              <a:rPr lang="en-US" sz="2000" spc="-9" dirty="0">
                <a:latin typeface="Arial" panose="020B0604020202020204" pitchFamily="34" charset="0"/>
                <a:cs typeface="Arial" panose="020B0604020202020204" pitchFamily="34" charset="0"/>
              </a:rPr>
              <a:t>y offen</a:t>
            </a:r>
            <a:r>
              <a:rPr lang="en-US" sz="2000" spc="-45" dirty="0">
                <a:latin typeface="Arial" panose="020B0604020202020204" pitchFamily="34" charset="0"/>
                <a:cs typeface="Arial" panose="020B0604020202020204" pitchFamily="34" charset="0"/>
              </a:rPr>
              <a:t>s</a:t>
            </a:r>
            <a:r>
              <a:rPr lang="en-US" sz="2000" spc="-9"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 </a:t>
            </a:r>
            <a:r>
              <a:rPr lang="en-US" sz="2000" spc="-9" dirty="0" smtClean="0">
                <a:latin typeface="Arial" panose="020B0604020202020204" pitchFamily="34" charset="0"/>
                <a:cs typeface="Arial" panose="020B0604020202020204" pitchFamily="34" charset="0"/>
              </a:rPr>
              <a:t>or</a:t>
            </a:r>
            <a:endParaRPr lang="en-US" sz="2000" dirty="0" smtClean="0">
              <a:latin typeface="Arial" panose="020B0604020202020204" pitchFamily="34" charset="0"/>
              <a:cs typeface="Arial" panose="020B0604020202020204" pitchFamily="34" charset="0"/>
            </a:endParaRPr>
          </a:p>
          <a:p>
            <a:pPr marL="649537" marR="4559" lvl="2" indent="0">
              <a:lnSpc>
                <a:spcPct val="79000"/>
              </a:lnSpc>
              <a:spcBef>
                <a:spcPts val="224"/>
              </a:spcBef>
              <a:buClr>
                <a:srgbClr val="FFFFFF"/>
              </a:buClr>
              <a:buNone/>
              <a:tabLst>
                <a:tab pos="1245690" algn="l"/>
              </a:tabLst>
            </a:pPr>
            <a:r>
              <a:rPr lang="en-US" sz="2000" spc="-9" dirty="0">
                <a:latin typeface="Arial" panose="020B0604020202020204" pitchFamily="34" charset="0"/>
                <a:cs typeface="Arial" panose="020B0604020202020204" pitchFamily="34" charset="0"/>
              </a:rPr>
              <a:t>	</a:t>
            </a:r>
            <a:r>
              <a:rPr lang="en-US" sz="2000" spc="-9" dirty="0" smtClean="0">
                <a:latin typeface="Arial" panose="020B0604020202020204" pitchFamily="34" charset="0"/>
                <a:cs typeface="Arial" panose="020B0604020202020204" pitchFamily="34" charset="0"/>
              </a:rPr>
              <a:t>t</a:t>
            </a:r>
            <a:r>
              <a:rPr lang="en-US" sz="2000" spc="-49" dirty="0" smtClean="0">
                <a:latin typeface="Arial" panose="020B0604020202020204" pitchFamily="34" charset="0"/>
                <a:cs typeface="Arial" panose="020B0604020202020204" pitchFamily="34" charset="0"/>
              </a:rPr>
              <a:t>h</a:t>
            </a:r>
            <a:r>
              <a:rPr lang="en-US" sz="2000" spc="-9" dirty="0" smtClean="0">
                <a:latin typeface="Arial" panose="020B0604020202020204" pitchFamily="34" charset="0"/>
                <a:cs typeface="Arial" panose="020B0604020202020204" pitchFamily="34" charset="0"/>
              </a:rPr>
              <a:t>ere</a:t>
            </a:r>
            <a:r>
              <a:rPr lang="en-US" sz="2000" spc="-4" dirty="0" smtClean="0">
                <a:latin typeface="Arial" panose="020B0604020202020204" pitchFamily="34" charset="0"/>
                <a:cs typeface="Arial" panose="020B0604020202020204" pitchFamily="34" charset="0"/>
              </a:rPr>
              <a:t> </a:t>
            </a:r>
            <a:r>
              <a:rPr lang="en-US" sz="2000" b="1" u="sng" spc="-49" dirty="0">
                <a:latin typeface="Arial" panose="020B0604020202020204" pitchFamily="34" charset="0"/>
                <a:cs typeface="Arial" panose="020B0604020202020204" pitchFamily="34" charset="0"/>
              </a:rPr>
              <a:t>e</a:t>
            </a:r>
            <a:r>
              <a:rPr lang="en-US" sz="2000" b="1" u="sng" dirty="0">
                <a:latin typeface="Arial" panose="020B0604020202020204" pitchFamily="34" charset="0"/>
                <a:cs typeface="Arial" panose="020B0604020202020204" pitchFamily="34" charset="0"/>
              </a:rPr>
              <a:t>x</a:t>
            </a:r>
            <a:r>
              <a:rPr lang="en-US" sz="2000" b="1" u="sng" spc="-36" dirty="0">
                <a:latin typeface="Arial" panose="020B0604020202020204" pitchFamily="34" charset="0"/>
                <a:cs typeface="Arial" panose="020B0604020202020204" pitchFamily="34" charset="0"/>
              </a:rPr>
              <a:t>i</a:t>
            </a:r>
            <a:r>
              <a:rPr lang="en-US" sz="2000" b="1" u="sng" dirty="0">
                <a:latin typeface="Arial" panose="020B0604020202020204" pitchFamily="34" charset="0"/>
                <a:cs typeface="Arial" panose="020B0604020202020204" pitchFamily="34" charset="0"/>
              </a:rPr>
              <a:t>s</a:t>
            </a:r>
            <a:r>
              <a:rPr lang="en-US" sz="2000" b="1" u="sng" spc="-9" dirty="0">
                <a:latin typeface="Arial" panose="020B0604020202020204" pitchFamily="34" charset="0"/>
                <a:cs typeface="Arial" panose="020B0604020202020204" pitchFamily="34" charset="0"/>
              </a:rPr>
              <a:t>ts</a:t>
            </a:r>
            <a:r>
              <a:rPr lang="en-US" sz="2000" b="1" u="sng" spc="-18" dirty="0">
                <a:latin typeface="Arial" panose="020B0604020202020204" pitchFamily="34" charset="0"/>
                <a:cs typeface="Arial" panose="020B0604020202020204" pitchFamily="34" charset="0"/>
              </a:rPr>
              <a:t> </a:t>
            </a:r>
            <a:r>
              <a:rPr lang="en-US" sz="2000" b="1" u="sng" spc="-13" dirty="0">
                <a:latin typeface="Arial" panose="020B0604020202020204" pitchFamily="34" charset="0"/>
                <a:cs typeface="Arial" panose="020B0604020202020204" pitchFamily="34" charset="0"/>
              </a:rPr>
              <a:t>an</a:t>
            </a:r>
            <a:r>
              <a:rPr lang="en-US" sz="2000" b="1" u="sng" spc="-4" dirty="0">
                <a:latin typeface="Arial" panose="020B0604020202020204" pitchFamily="34" charset="0"/>
                <a:cs typeface="Arial" panose="020B0604020202020204" pitchFamily="34" charset="0"/>
              </a:rPr>
              <a:t> </a:t>
            </a:r>
            <a:r>
              <a:rPr lang="en-US" sz="2000" b="1" u="sng" spc="-54" dirty="0">
                <a:latin typeface="Arial" panose="020B0604020202020204" pitchFamily="34" charset="0"/>
                <a:cs typeface="Arial" panose="020B0604020202020204" pitchFamily="34" charset="0"/>
              </a:rPr>
              <a:t>i</a:t>
            </a:r>
            <a:r>
              <a:rPr lang="en-US" sz="2000" b="1" u="sng" spc="-13" dirty="0">
                <a:latin typeface="Arial" panose="020B0604020202020204" pitchFamily="34" charset="0"/>
                <a:cs typeface="Arial" panose="020B0604020202020204" pitchFamily="34" charset="0"/>
              </a:rPr>
              <a:t>mmed</a:t>
            </a:r>
            <a:r>
              <a:rPr lang="en-US" sz="2000" b="1" u="sng" spc="-22" dirty="0">
                <a:latin typeface="Arial" panose="020B0604020202020204" pitchFamily="34" charset="0"/>
                <a:cs typeface="Arial" panose="020B0604020202020204" pitchFamily="34" charset="0"/>
              </a:rPr>
              <a:t>i</a:t>
            </a:r>
            <a:r>
              <a:rPr lang="en-US" sz="2000" b="1" u="sng" spc="-40" dirty="0">
                <a:latin typeface="Arial" panose="020B0604020202020204" pitchFamily="34" charset="0"/>
                <a:cs typeface="Arial" panose="020B0604020202020204" pitchFamily="34" charset="0"/>
              </a:rPr>
              <a:t>a</a:t>
            </a:r>
            <a:r>
              <a:rPr lang="en-US" sz="2000" b="1" u="sng" spc="-9" dirty="0">
                <a:latin typeface="Arial" panose="020B0604020202020204" pitchFamily="34" charset="0"/>
                <a:cs typeface="Arial" panose="020B0604020202020204" pitchFamily="34" charset="0"/>
              </a:rPr>
              <a:t>te</a:t>
            </a:r>
            <a:r>
              <a:rPr lang="en-US" sz="2000" b="1" u="sng" spc="-4" dirty="0">
                <a:latin typeface="Arial" panose="020B0604020202020204" pitchFamily="34" charset="0"/>
                <a:cs typeface="Arial" panose="020B0604020202020204" pitchFamily="34" charset="0"/>
              </a:rPr>
              <a:t> </a:t>
            </a:r>
            <a:r>
              <a:rPr lang="en-US" sz="2000" b="1" u="sng" spc="-27" dirty="0">
                <a:latin typeface="Arial" panose="020B0604020202020204" pitchFamily="34" charset="0"/>
                <a:cs typeface="Arial" panose="020B0604020202020204" pitchFamily="34" charset="0"/>
              </a:rPr>
              <a:t>l</a:t>
            </a:r>
            <a:r>
              <a:rPr lang="en-US" sz="2000" b="1" u="sng" spc="-18" dirty="0">
                <a:latin typeface="Arial" panose="020B0604020202020204" pitchFamily="34" charset="0"/>
                <a:cs typeface="Arial" panose="020B0604020202020204" pitchFamily="34" charset="0"/>
              </a:rPr>
              <a:t>i</a:t>
            </a:r>
            <a:r>
              <a:rPr lang="en-US" sz="2000" b="1" u="sng" spc="4" dirty="0">
                <a:latin typeface="Arial" panose="020B0604020202020204" pitchFamily="34" charset="0"/>
                <a:cs typeface="Arial" panose="020B0604020202020204" pitchFamily="34" charset="0"/>
              </a:rPr>
              <a:t>f</a:t>
            </a:r>
            <a:r>
              <a:rPr lang="en-US" sz="2000" b="1" u="sng" spc="-22" dirty="0">
                <a:latin typeface="Arial" panose="020B0604020202020204" pitchFamily="34" charset="0"/>
                <a:cs typeface="Arial" panose="020B0604020202020204" pitchFamily="34" charset="0"/>
              </a:rPr>
              <a:t>e</a:t>
            </a:r>
            <a:r>
              <a:rPr lang="en-US" sz="2000" b="1" u="sng" spc="-27" dirty="0">
                <a:latin typeface="Arial" panose="020B0604020202020204" pitchFamily="34" charset="0"/>
                <a:cs typeface="Arial" panose="020B0604020202020204" pitchFamily="34" charset="0"/>
              </a:rPr>
              <a:t>-</a:t>
            </a:r>
            <a:r>
              <a:rPr lang="en-US" sz="2000" b="1" u="sng" spc="-9" dirty="0">
                <a:latin typeface="Arial" panose="020B0604020202020204" pitchFamily="34" charset="0"/>
                <a:cs typeface="Arial" panose="020B0604020202020204" pitchFamily="34" charset="0"/>
              </a:rPr>
              <a:t>th</a:t>
            </a:r>
            <a:r>
              <a:rPr lang="en-US" sz="2000" b="1" u="sng" spc="-13" dirty="0">
                <a:latin typeface="Arial" panose="020B0604020202020204" pitchFamily="34" charset="0"/>
                <a:cs typeface="Arial" panose="020B0604020202020204" pitchFamily="34" charset="0"/>
              </a:rPr>
              <a:t>r</a:t>
            </a:r>
            <a:r>
              <a:rPr lang="en-US" sz="2000" b="1" u="sng" spc="-40" dirty="0">
                <a:latin typeface="Arial" panose="020B0604020202020204" pitchFamily="34" charset="0"/>
                <a:cs typeface="Arial" panose="020B0604020202020204" pitchFamily="34" charset="0"/>
              </a:rPr>
              <a:t>e</a:t>
            </a:r>
            <a:r>
              <a:rPr lang="en-US" sz="2000" b="1" u="sng" spc="-9" dirty="0">
                <a:latin typeface="Arial" panose="020B0604020202020204" pitchFamily="34" charset="0"/>
                <a:cs typeface="Arial" panose="020B0604020202020204" pitchFamily="34" charset="0"/>
              </a:rPr>
              <a:t>aten</a:t>
            </a:r>
            <a:r>
              <a:rPr lang="en-US" sz="2000" b="1" u="sng" spc="-36" dirty="0">
                <a:latin typeface="Arial" panose="020B0604020202020204" pitchFamily="34" charset="0"/>
                <a:cs typeface="Arial" panose="020B0604020202020204" pitchFamily="34" charset="0"/>
              </a:rPr>
              <a:t>i</a:t>
            </a:r>
            <a:r>
              <a:rPr lang="en-US" sz="2000" b="1" u="sng" spc="-13" dirty="0">
                <a:latin typeface="Arial" panose="020B0604020202020204" pitchFamily="34" charset="0"/>
                <a:cs typeface="Arial" panose="020B0604020202020204" pitchFamily="34" charset="0"/>
              </a:rPr>
              <a:t>ng</a:t>
            </a:r>
            <a:r>
              <a:rPr lang="en-US" sz="2000" b="1" u="sng" spc="-36"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s</a:t>
            </a:r>
            <a:r>
              <a:rPr lang="en-US" sz="2000" b="1" u="sng" spc="-18" dirty="0">
                <a:latin typeface="Arial" panose="020B0604020202020204" pitchFamily="34" charset="0"/>
                <a:cs typeface="Arial" panose="020B0604020202020204" pitchFamily="34" charset="0"/>
              </a:rPr>
              <a:t>i</a:t>
            </a:r>
            <a:r>
              <a:rPr lang="en-US" sz="2000" b="1" u="sng" spc="-9" dirty="0">
                <a:latin typeface="Arial" panose="020B0604020202020204" pitchFamily="34" charset="0"/>
                <a:cs typeface="Arial" panose="020B0604020202020204" pitchFamily="34" charset="0"/>
              </a:rPr>
              <a:t>tuat</a:t>
            </a:r>
            <a:r>
              <a:rPr lang="en-US" sz="2000" b="1" u="sng" spc="-31" dirty="0">
                <a:latin typeface="Arial" panose="020B0604020202020204" pitchFamily="34" charset="0"/>
                <a:cs typeface="Arial" panose="020B0604020202020204" pitchFamily="34" charset="0"/>
              </a:rPr>
              <a:t>i</a:t>
            </a:r>
            <a:r>
              <a:rPr lang="en-US" sz="2000" b="1" u="sng" spc="-9" dirty="0">
                <a:latin typeface="Arial" panose="020B0604020202020204" pitchFamily="34" charset="0"/>
                <a:cs typeface="Arial" panose="020B0604020202020204" pitchFamily="34" charset="0"/>
              </a:rPr>
              <a:t>on</a:t>
            </a:r>
            <a:r>
              <a:rPr lang="en-US" sz="2000" spc="-9" dirty="0">
                <a:latin typeface="Arial" panose="020B0604020202020204" pitchFamily="34" charset="0"/>
                <a:cs typeface="Arial" panose="020B0604020202020204" pitchFamily="34" charset="0"/>
              </a:rPr>
              <a:t>,</a:t>
            </a:r>
            <a:r>
              <a:rPr lang="en-US" sz="2000" spc="-40"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as</a:t>
            </a:r>
            <a:r>
              <a:rPr lang="en-US" sz="2000"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d</a:t>
            </a:r>
            <a:r>
              <a:rPr lang="en-US" sz="2000" spc="-49" dirty="0">
                <a:latin typeface="Arial" panose="020B0604020202020204" pitchFamily="34" charset="0"/>
                <a:cs typeface="Arial" panose="020B0604020202020204" pitchFamily="34" charset="0"/>
              </a:rPr>
              <a:t>e</a:t>
            </a:r>
            <a:r>
              <a:rPr lang="en-US" sz="2000" spc="4" dirty="0">
                <a:latin typeface="Arial" panose="020B0604020202020204" pitchFamily="34" charset="0"/>
                <a:cs typeface="Arial" panose="020B0604020202020204" pitchFamily="34" charset="0"/>
              </a:rPr>
              <a:t>f</a:t>
            </a:r>
            <a:r>
              <a:rPr lang="en-US" sz="2000" spc="-18" dirty="0">
                <a:latin typeface="Arial" panose="020B0604020202020204" pitchFamily="34" charset="0"/>
                <a:cs typeface="Arial" panose="020B0604020202020204" pitchFamily="34" charset="0"/>
              </a:rPr>
              <a:t>i</a:t>
            </a:r>
            <a:r>
              <a:rPr lang="en-US" sz="2000" spc="-13" dirty="0">
                <a:latin typeface="Arial" panose="020B0604020202020204" pitchFamily="34" charset="0"/>
                <a:cs typeface="Arial" panose="020B0604020202020204" pitchFamily="34" charset="0"/>
              </a:rPr>
              <a:t>n</a:t>
            </a:r>
            <a:r>
              <a:rPr lang="en-US" sz="2000" spc="-49" dirty="0">
                <a:latin typeface="Arial" panose="020B0604020202020204" pitchFamily="34" charset="0"/>
                <a:cs typeface="Arial" panose="020B0604020202020204" pitchFamily="34" charset="0"/>
              </a:rPr>
              <a:t>e</a:t>
            </a:r>
            <a:r>
              <a:rPr lang="en-US" sz="2000" spc="-13" dirty="0">
                <a:latin typeface="Arial" panose="020B0604020202020204" pitchFamily="34" charset="0"/>
                <a:cs typeface="Arial" panose="020B0604020202020204" pitchFamily="34" charset="0"/>
              </a:rPr>
              <a:t>d</a:t>
            </a:r>
            <a:r>
              <a:rPr lang="en-US" sz="2000" spc="-4" dirty="0">
                <a:latin typeface="Arial" panose="020B0604020202020204" pitchFamily="34" charset="0"/>
                <a:cs typeface="Arial" panose="020B0604020202020204" pitchFamily="34" charset="0"/>
              </a:rPr>
              <a:t> </a:t>
            </a:r>
            <a:r>
              <a:rPr lang="en-US" sz="2000" spc="-13" dirty="0">
                <a:latin typeface="Arial" panose="020B0604020202020204" pitchFamily="34" charset="0"/>
                <a:cs typeface="Arial" panose="020B0604020202020204" pitchFamily="34" charset="0"/>
              </a:rPr>
              <a:t>by</a:t>
            </a:r>
            <a:r>
              <a:rPr lang="en-US" sz="2000" spc="-9" dirty="0">
                <a:latin typeface="Arial" panose="020B0604020202020204" pitchFamily="34" charset="0"/>
                <a:cs typeface="Arial" panose="020B0604020202020204" pitchFamily="34" charset="0"/>
              </a:rPr>
              <a:t> Se</a:t>
            </a:r>
            <a:r>
              <a:rPr lang="en-US" sz="2000" spc="-18" dirty="0">
                <a:latin typeface="Arial" panose="020B0604020202020204" pitchFamily="34" charset="0"/>
                <a:cs typeface="Arial" panose="020B0604020202020204" pitchFamily="34" charset="0"/>
              </a:rPr>
              <a:t>c</a:t>
            </a:r>
            <a:r>
              <a:rPr lang="en-US" sz="2000" spc="-9" dirty="0">
                <a:latin typeface="Arial" panose="020B0604020202020204" pitchFamily="34" charset="0"/>
                <a:cs typeface="Arial" panose="020B0604020202020204" pitchFamily="34" charset="0"/>
              </a:rPr>
              <a:t>t</a:t>
            </a:r>
            <a:r>
              <a:rPr lang="en-US" sz="2000" spc="-18" dirty="0">
                <a:latin typeface="Arial" panose="020B0604020202020204" pitchFamily="34" charset="0"/>
                <a:cs typeface="Arial" panose="020B0604020202020204" pitchFamily="34" charset="0"/>
              </a:rPr>
              <a:t>i</a:t>
            </a:r>
            <a:r>
              <a:rPr lang="en-US" sz="2000" spc="-13" dirty="0">
                <a:latin typeface="Arial" panose="020B0604020202020204" pitchFamily="34" charset="0"/>
                <a:cs typeface="Arial" panose="020B0604020202020204" pitchFamily="34" charset="0"/>
              </a:rPr>
              <a:t>on</a:t>
            </a:r>
            <a:r>
              <a:rPr lang="en-US" sz="2000" spc="-4"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1,</a:t>
            </a:r>
            <a:r>
              <a:rPr lang="en-US" sz="2000" spc="-4" dirty="0">
                <a:latin typeface="Arial" panose="020B0604020202020204" pitchFamily="34" charset="0"/>
                <a:cs typeface="Arial" panose="020B0604020202020204" pitchFamily="34" charset="0"/>
              </a:rPr>
              <a:t> </a:t>
            </a:r>
            <a:r>
              <a:rPr lang="en-US" sz="2000" spc="-72" dirty="0">
                <a:latin typeface="Arial" panose="020B0604020202020204" pitchFamily="34" charset="0"/>
                <a:cs typeface="Arial" panose="020B0604020202020204" pitchFamily="34" charset="0"/>
              </a:rPr>
              <a:t>A</a:t>
            </a:r>
            <a:r>
              <a:rPr lang="en-US" sz="2000" spc="-4" dirty="0">
                <a:latin typeface="Arial" panose="020B0604020202020204" pitchFamily="34" charset="0"/>
                <a:cs typeface="Arial" panose="020B0604020202020204" pitchFamily="34" charset="0"/>
              </a:rPr>
              <a:t>r</a:t>
            </a:r>
            <a:r>
              <a:rPr lang="en-US" sz="2000" spc="-9" dirty="0">
                <a:latin typeface="Arial" panose="020B0604020202020204" pitchFamily="34" charset="0"/>
                <a:cs typeface="Arial" panose="020B0604020202020204" pitchFamily="34" charset="0"/>
              </a:rPr>
              <a:t>t</a:t>
            </a:r>
            <a:r>
              <a:rPr lang="en-US" sz="2000" spc="-18" dirty="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c</a:t>
            </a:r>
            <a:r>
              <a:rPr lang="en-US" sz="2000" spc="-18" dirty="0">
                <a:latin typeface="Arial" panose="020B0604020202020204" pitchFamily="34" charset="0"/>
                <a:cs typeface="Arial" panose="020B0604020202020204" pitchFamily="34" charset="0"/>
              </a:rPr>
              <a:t>l</a:t>
            </a:r>
            <a:r>
              <a:rPr lang="en-US" sz="2000" spc="-13" dirty="0">
                <a:latin typeface="Arial" panose="020B0604020202020204" pitchFamily="34" charset="0"/>
                <a:cs typeface="Arial" panose="020B0604020202020204" pitchFamily="34" charset="0"/>
              </a:rPr>
              <a:t>e</a:t>
            </a:r>
            <a:r>
              <a:rPr lang="en-US" sz="2000" spc="-31" dirty="0">
                <a:latin typeface="Arial" panose="020B0604020202020204" pitchFamily="34" charset="0"/>
                <a:cs typeface="Arial" panose="020B0604020202020204" pitchFamily="34" charset="0"/>
              </a:rPr>
              <a:t> </a:t>
            </a:r>
            <a:r>
              <a:rPr lang="en-US" sz="2000" spc="-9" dirty="0">
                <a:latin typeface="Arial" panose="020B0604020202020204" pitchFamily="34" charset="0"/>
                <a:cs typeface="Arial" panose="020B0604020202020204" pitchFamily="34" charset="0"/>
              </a:rPr>
              <a:t>18.20.</a:t>
            </a:r>
            <a:endParaRPr lang="en-US" sz="2000" dirty="0">
              <a:latin typeface="Arial" panose="020B0604020202020204" pitchFamily="34" charset="0"/>
              <a:cs typeface="Arial" panose="020B0604020202020204" pitchFamily="34" charset="0"/>
            </a:endParaRPr>
          </a:p>
          <a:p>
            <a:pPr lvl="2">
              <a:spcBef>
                <a:spcPts val="46"/>
              </a:spcBef>
              <a:buClr>
                <a:srgbClr val="FFFFFF"/>
              </a:buClr>
              <a:buFont typeface="Arial"/>
              <a:buAutoNum type="alphaUcParenBoth"/>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0246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a:t>
            </a:r>
            <a:endParaRPr lang="en-US" dirty="0"/>
          </a:p>
        </p:txBody>
      </p:sp>
      <p:sp>
        <p:nvSpPr>
          <p:cNvPr id="3" name="Content Placeholder 2"/>
          <p:cNvSpPr>
            <a:spLocks noGrp="1"/>
          </p:cNvSpPr>
          <p:nvPr>
            <p:ph idx="1"/>
          </p:nvPr>
        </p:nvSpPr>
        <p:spPr/>
        <p:txBody>
          <a:bodyPr>
            <a:normAutofit/>
          </a:bodyPr>
          <a:lstStyle/>
          <a:p>
            <a:r>
              <a:rPr lang="en-US" b="1" u="sng" dirty="0" smtClean="0">
                <a:latin typeface="Arial" panose="020B0604020202020204" pitchFamily="34" charset="0"/>
                <a:ea typeface="Times New Roman" panose="02020603050405020304" pitchFamily="18" charset="0"/>
                <a:cs typeface="Arial" panose="020B0604020202020204" pitchFamily="34" charset="0"/>
              </a:rPr>
              <a:t>Mere</a:t>
            </a:r>
            <a:r>
              <a:rPr lang="en-US" b="1" u="sng" spc="-15" dirty="0" smtClean="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possession</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of</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drugs</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is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not</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enough</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search</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of</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person’s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residence.</a:t>
            </a:r>
          </a:p>
          <a:p>
            <a:r>
              <a:rPr lang="en-US" i="1" dirty="0" err="1">
                <a:latin typeface="Arial" panose="020B0604020202020204" pitchFamily="34" charset="0"/>
                <a:ea typeface="Times New Roman" panose="02020603050405020304" pitchFamily="18" charset="0"/>
                <a:cs typeface="Arial" panose="020B0604020202020204" pitchFamily="34" charset="0"/>
              </a:rPr>
              <a:t>Ozuna</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88</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S.W.3d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307</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App.-San</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Antonio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2002,</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pet.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ref’d</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citing</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Cassias</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0"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 719</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585</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1986).</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2132529351"/>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JoAnne </a:t>
            </a:r>
            <a:r>
              <a:rPr lang="en-US" dirty="0" err="1" smtClean="0"/>
              <a:t>Musick</a:t>
            </a:r>
            <a:endParaRPr lang="en-US" dirty="0" smtClean="0"/>
          </a:p>
          <a:p>
            <a:r>
              <a:rPr lang="en-US" dirty="0" smtClean="0"/>
              <a:t>Sarah Wood</a:t>
            </a:r>
            <a:endParaRPr lang="en-US" dirty="0"/>
          </a:p>
        </p:txBody>
      </p:sp>
    </p:spTree>
    <p:extLst>
      <p:ext uri="{BB962C8B-B14F-4D97-AF65-F5344CB8AC3E}">
        <p14:creationId xmlns:p14="http://schemas.microsoft.com/office/powerpoint/2010/main" val="2939144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Hearsay Allowed</a:t>
            </a:r>
            <a:endParaRPr lang="en-US" dirty="0"/>
          </a:p>
        </p:txBody>
      </p:sp>
      <p:sp>
        <p:nvSpPr>
          <p:cNvPr id="3" name="Content Placeholder 2"/>
          <p:cNvSpPr>
            <a:spLocks noGrp="1"/>
          </p:cNvSpPr>
          <p:nvPr>
            <p:ph idx="1"/>
          </p:nvPr>
        </p:nvSpPr>
        <p:spPr/>
        <p:txBody>
          <a:bodyPr/>
          <a:lstStyle/>
          <a:p>
            <a:r>
              <a:rPr lang="en-US" b="1" u="sng" dirty="0">
                <a:latin typeface="Arial" panose="020B0604020202020204" pitchFamily="34" charset="0"/>
                <a:ea typeface="Times New Roman" panose="02020603050405020304" pitchFamily="18" charset="0"/>
                <a:cs typeface="Arial" panose="020B0604020202020204" pitchFamily="34" charset="0"/>
              </a:rPr>
              <a:t>H</a:t>
            </a:r>
            <a:r>
              <a:rPr lang="en-US" b="1" u="sng" dirty="0" smtClean="0">
                <a:latin typeface="Arial" panose="020B0604020202020204" pitchFamily="34" charset="0"/>
                <a:ea typeface="Times New Roman" panose="02020603050405020304" pitchFamily="18" charset="0"/>
                <a:cs typeface="Arial" panose="020B0604020202020204" pitchFamily="34" charset="0"/>
              </a:rPr>
              <a:t>earsay</a:t>
            </a:r>
            <a:r>
              <a:rPr lang="en-US" b="1" u="sng" spc="-15" dirty="0" smtClean="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on</a:t>
            </a:r>
            <a:r>
              <a:rPr lang="en-US" b="1" u="sng" spc="-10" dirty="0">
                <a:latin typeface="Arial" panose="020B0604020202020204" pitchFamily="34" charset="0"/>
                <a:ea typeface="Times New Roman" panose="02020603050405020304" pitchFamily="18" charset="0"/>
                <a:cs typeface="Arial" panose="020B0604020202020204" pitchFamily="34" charset="0"/>
              </a:rPr>
              <a:t> </a:t>
            </a:r>
            <a:r>
              <a:rPr lang="en-US" b="1" u="sng" dirty="0" smtClean="0">
                <a:latin typeface="Arial" panose="020B0604020202020204" pitchFamily="34" charset="0"/>
                <a:ea typeface="Times New Roman" panose="02020603050405020304" pitchFamily="18" charset="0"/>
                <a:cs typeface="Arial" panose="020B0604020202020204" pitchFamily="34" charset="0"/>
              </a:rPr>
              <a:t>hearsay</a:t>
            </a:r>
            <a:r>
              <a:rPr lang="en-US" b="1" u="sng" spc="-15" dirty="0" smtClean="0">
                <a:latin typeface="Arial" panose="020B0604020202020204" pitchFamily="34" charset="0"/>
                <a:ea typeface="Times New Roman" panose="02020603050405020304" pitchFamily="18" charset="0"/>
                <a:cs typeface="Arial" panose="020B0604020202020204" pitchFamily="34" charset="0"/>
              </a:rPr>
              <a:t> allowed</a:t>
            </a:r>
            <a:r>
              <a:rPr lang="en-US" spc="-15" dirty="0" smtClean="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to</a:t>
            </a:r>
            <a:r>
              <a:rPr lang="en-US" spc="-15" dirty="0" smtClean="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form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factual</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basis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for</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warrant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so</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long</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as</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there</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is a</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substantial</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basis</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for</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crediting</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the</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b="1" u="sng" dirty="0">
                <a:latin typeface="Arial" panose="020B0604020202020204" pitchFamily="34" charset="0"/>
                <a:ea typeface="Times New Roman" panose="02020603050405020304" pitchFamily="18" charset="0"/>
                <a:cs typeface="Arial" panose="020B0604020202020204" pitchFamily="34" charset="0"/>
              </a:rPr>
              <a:t>hearsay</a:t>
            </a:r>
            <a:r>
              <a:rPr lang="en-US" b="1" u="sng"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each</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level.</a:t>
            </a:r>
            <a:r>
              <a:rPr lang="en-US" spc="-15" dirty="0">
                <a:latin typeface="Arial" panose="020B0604020202020204" pitchFamily="34" charset="0"/>
                <a:ea typeface="Times New Roman" panose="02020603050405020304" pitchFamily="18" charset="0"/>
                <a:cs typeface="Arial" panose="020B0604020202020204" pitchFamily="34" charset="0"/>
              </a:rPr>
              <a:t> </a:t>
            </a:r>
            <a:endParaRPr lang="en-US" spc="-15" dirty="0" smtClean="0">
              <a:latin typeface="Arial" panose="020B0604020202020204" pitchFamily="34" charset="0"/>
              <a:ea typeface="Times New Roman" panose="02020603050405020304" pitchFamily="18" charset="0"/>
              <a:cs typeface="Arial" panose="020B0604020202020204" pitchFamily="34" charset="0"/>
            </a:endParaRPr>
          </a:p>
          <a:p>
            <a:r>
              <a:rPr lang="en-US" i="1" dirty="0" smtClean="0">
                <a:latin typeface="Arial" panose="020B0604020202020204" pitchFamily="34" charset="0"/>
                <a:ea typeface="Times New Roman" panose="02020603050405020304" pitchFamily="18" charset="0"/>
                <a:cs typeface="Arial" panose="020B0604020202020204" pitchFamily="34" charset="0"/>
              </a:rPr>
              <a:t>Hall</a:t>
            </a:r>
            <a:r>
              <a:rPr lang="en-US" i="1" spc="-15" dirty="0" smtClean="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795</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195</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br>
              <a:rPr lang="en-US" dirty="0">
                <a:latin typeface="Arial" panose="020B0604020202020204" pitchFamily="34" charset="0"/>
                <a:ea typeface="Times New Roman" panose="02020603050405020304" pitchFamily="18" charset="0"/>
                <a:cs typeface="Arial" panose="020B0604020202020204" pitchFamily="34" charset="0"/>
              </a:rPr>
            </a:b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1990);</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Hennessy</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v.</a:t>
            </a:r>
            <a:r>
              <a:rPr lang="en-US" i="1" spc="-15"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State</a:t>
            </a:r>
            <a:r>
              <a:rPr lang="en-US" dirty="0">
                <a:latin typeface="Arial" panose="020B0604020202020204" pitchFamily="34" charset="0"/>
                <a:ea typeface="Times New Roman" panose="02020603050405020304" pitchFamily="18" charset="0"/>
                <a:cs typeface="Arial" panose="020B0604020202020204" pitchFamily="34" charset="0"/>
              </a:rPr>
              <a:t>,</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660</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S.W.2d</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87</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(Tex.</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Crim.</a:t>
            </a:r>
            <a:r>
              <a:rPr lang="en-US" spc="-10"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App.</a:t>
            </a:r>
            <a:r>
              <a:rPr lang="en-US" spc="-15"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1983).</a:t>
            </a:r>
            <a:br>
              <a:rPr lang="en-US" dirty="0">
                <a:latin typeface="Arial" panose="020B0604020202020204" pitchFamily="34" charset="0"/>
                <a:ea typeface="Times New Roman" panose="02020603050405020304" pitchFamily="18" charset="0"/>
                <a:cs typeface="Arial" panose="020B0604020202020204" pitchFamily="34" charset="0"/>
              </a:rPr>
            </a:br>
            <a:endParaRPr lang="en-US" dirty="0"/>
          </a:p>
        </p:txBody>
      </p:sp>
    </p:spTree>
    <p:extLst>
      <p:ext uri="{BB962C8B-B14F-4D97-AF65-F5344CB8AC3E}">
        <p14:creationId xmlns:p14="http://schemas.microsoft.com/office/powerpoint/2010/main" val="19670273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Circumstances</a:t>
            </a:r>
            <a:endParaRPr lang="en-US" dirty="0"/>
          </a:p>
        </p:txBody>
      </p:sp>
      <p:sp>
        <p:nvSpPr>
          <p:cNvPr id="3" name="Content Placeholder 2"/>
          <p:cNvSpPr>
            <a:spLocks noGrp="1"/>
          </p:cNvSpPr>
          <p:nvPr>
            <p:ph idx="1"/>
          </p:nvPr>
        </p:nvSpPr>
        <p:spPr/>
        <p:txBody>
          <a:bodyPr>
            <a:normAutofit fontScale="92500"/>
          </a:bodyPr>
          <a:lstStyle/>
          <a:p>
            <a:r>
              <a:rPr lang="en-US" altLang="en-US" dirty="0" smtClean="0">
                <a:latin typeface="Arial" panose="020B0604020202020204" pitchFamily="34" charset="0"/>
                <a:ea typeface="Times New Roman" panose="02020603050405020304" pitchFamily="18" charset="0"/>
                <a:cs typeface="Arial" panose="020B0604020202020204" pitchFamily="34" charset="0"/>
              </a:rPr>
              <a:t>A </a:t>
            </a:r>
            <a:r>
              <a:rPr lang="en-US" altLang="en-US" b="1" u="sng" dirty="0">
                <a:latin typeface="Arial" panose="020B0604020202020204" pitchFamily="34" charset="0"/>
                <a:ea typeface="Times New Roman" panose="02020603050405020304" pitchFamily="18" charset="0"/>
                <a:cs typeface="Arial" panose="020B0604020202020204" pitchFamily="34" charset="0"/>
              </a:rPr>
              <a:t>totality of the circumstances </a:t>
            </a:r>
            <a:r>
              <a:rPr lang="en-US" altLang="en-US" dirty="0">
                <a:latin typeface="Arial" panose="020B0604020202020204" pitchFamily="34" charset="0"/>
                <a:ea typeface="Times New Roman" panose="02020603050405020304" pitchFamily="18" charset="0"/>
                <a:cs typeface="Arial" panose="020B0604020202020204" pitchFamily="34" charset="0"/>
              </a:rPr>
              <a:t>test is applied to the facts in the affidavit in </a:t>
            </a:r>
            <a:r>
              <a:rPr lang="en-US" altLang="en-US" b="1" u="sng" dirty="0">
                <a:latin typeface="Arial" panose="020B0604020202020204" pitchFamily="34" charset="0"/>
                <a:ea typeface="Times New Roman" panose="02020603050405020304" pitchFamily="18" charset="0"/>
                <a:cs typeface="Arial" panose="020B0604020202020204" pitchFamily="34" charset="0"/>
              </a:rPr>
              <a:t>determining whether or not probable cause existed </a:t>
            </a:r>
            <a:r>
              <a:rPr lang="en-US" altLang="en-US" dirty="0">
                <a:latin typeface="Arial" panose="020B0604020202020204" pitchFamily="34" charset="0"/>
                <a:ea typeface="Times New Roman" panose="02020603050405020304" pitchFamily="18" charset="0"/>
                <a:cs typeface="Arial" panose="020B0604020202020204" pitchFamily="34" charset="0"/>
              </a:rPr>
              <a:t>to issue the warrant.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r>
              <a:rPr lang="en-US" altLang="en-US" i="1" dirty="0" smtClean="0">
                <a:latin typeface="Arial" panose="020B0604020202020204" pitchFamily="34" charset="0"/>
                <a:ea typeface="Times New Roman" panose="02020603050405020304" pitchFamily="18" charset="0"/>
                <a:cs typeface="Arial" panose="020B0604020202020204" pitchFamily="34" charset="0"/>
              </a:rPr>
              <a:t>Illinois </a:t>
            </a:r>
            <a:r>
              <a:rPr lang="en-US" altLang="en-US" i="1" dirty="0">
                <a:latin typeface="Arial" panose="020B0604020202020204" pitchFamily="34" charset="0"/>
                <a:ea typeface="Times New Roman" panose="02020603050405020304" pitchFamily="18" charset="0"/>
                <a:cs typeface="Arial" panose="020B0604020202020204" pitchFamily="34" charset="0"/>
              </a:rPr>
              <a:t>v. Gates</a:t>
            </a:r>
            <a:r>
              <a:rPr lang="en-US" altLang="en-US" dirty="0">
                <a:latin typeface="Arial" panose="020B0604020202020204" pitchFamily="34" charset="0"/>
                <a:ea typeface="Times New Roman" panose="02020603050405020304" pitchFamily="18" charset="0"/>
                <a:cs typeface="Arial" panose="020B0604020202020204" pitchFamily="34" charset="0"/>
              </a:rPr>
              <a:t>, 462 U.S. 213, 103 </a:t>
            </a:r>
            <a:r>
              <a:rPr lang="en-US" altLang="en-US" dirty="0" err="1">
                <a:latin typeface="Arial" panose="020B0604020202020204" pitchFamily="34" charset="0"/>
                <a:ea typeface="Times New Roman" panose="02020603050405020304" pitchFamily="18" charset="0"/>
                <a:cs typeface="Arial" panose="020B0604020202020204" pitchFamily="34" charset="0"/>
              </a:rPr>
              <a:t>S.Ct</a:t>
            </a:r>
            <a:r>
              <a:rPr lang="en-US" altLang="en-US" dirty="0">
                <a:latin typeface="Arial" panose="020B0604020202020204" pitchFamily="34" charset="0"/>
                <a:ea typeface="Times New Roman" panose="02020603050405020304" pitchFamily="18" charset="0"/>
                <a:cs typeface="Arial" panose="020B0604020202020204" pitchFamily="34" charset="0"/>
              </a:rPr>
              <a:t>. 2317 (1983); </a:t>
            </a:r>
            <a:r>
              <a:rPr lang="en-US" altLang="en-US" i="1" dirty="0">
                <a:latin typeface="Arial" panose="020B0604020202020204" pitchFamily="34" charset="0"/>
                <a:ea typeface="Times New Roman" panose="02020603050405020304" pitchFamily="18" charset="0"/>
                <a:cs typeface="Arial" panose="020B0604020202020204" pitchFamily="34" charset="0"/>
              </a:rPr>
              <a:t>Bower v. State</a:t>
            </a:r>
            <a:r>
              <a:rPr lang="en-US" altLang="en-US" dirty="0">
                <a:latin typeface="Arial" panose="020B0604020202020204" pitchFamily="34" charset="0"/>
                <a:ea typeface="Times New Roman" panose="02020603050405020304" pitchFamily="18" charset="0"/>
                <a:cs typeface="Arial" panose="020B0604020202020204" pitchFamily="34" charset="0"/>
              </a:rPr>
              <a:t>, 769 S.W.2d 887 (</a:t>
            </a:r>
            <a:r>
              <a:rPr lang="en-US" altLang="en-US" dirty="0" err="1">
                <a:latin typeface="Arial" panose="020B0604020202020204" pitchFamily="34" charset="0"/>
                <a:ea typeface="Times New Roman" panose="02020603050405020304" pitchFamily="18" charset="0"/>
                <a:cs typeface="Arial" panose="020B0604020202020204" pitchFamily="34" charset="0"/>
              </a:rPr>
              <a:t>Tex.Cr</a:t>
            </a:r>
            <a:r>
              <a:rPr lang="en-US" altLang="en-US" dirty="0">
                <a:latin typeface="Arial" panose="020B0604020202020204" pitchFamily="34" charset="0"/>
                <a:ea typeface="Times New Roman" panose="02020603050405020304" pitchFamily="18" charset="0"/>
                <a:cs typeface="Arial" panose="020B0604020202020204" pitchFamily="34" charset="0"/>
              </a:rPr>
              <a:t>. App. 1989); </a:t>
            </a:r>
            <a:r>
              <a:rPr lang="en-US" altLang="en-US" i="1" dirty="0">
                <a:latin typeface="Arial" panose="020B0604020202020204" pitchFamily="34" charset="0"/>
                <a:ea typeface="Times New Roman" panose="02020603050405020304" pitchFamily="18" charset="0"/>
                <a:cs typeface="Arial" panose="020B0604020202020204" pitchFamily="34" charset="0"/>
              </a:rPr>
              <a:t>Ramos v. State</a:t>
            </a:r>
            <a:r>
              <a:rPr lang="en-US" altLang="en-US" dirty="0">
                <a:latin typeface="Arial" panose="020B0604020202020204" pitchFamily="34" charset="0"/>
                <a:ea typeface="Times New Roman" panose="02020603050405020304" pitchFamily="18" charset="0"/>
                <a:cs typeface="Arial" panose="020B0604020202020204" pitchFamily="34" charset="0"/>
              </a:rPr>
              <a:t>, 934</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ea typeface="Times New Roman" panose="02020603050405020304" pitchFamily="18" charset="0"/>
                <a:cs typeface="Arial" panose="020B0604020202020204" pitchFamily="34" charset="0"/>
              </a:rPr>
              <a:t>S.W.2d 358 (Tex. Crim. App. 1996).</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2730245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Circumstances</a:t>
            </a:r>
            <a:endParaRPr lang="en-US" dirty="0"/>
          </a:p>
        </p:txBody>
      </p:sp>
      <p:sp>
        <p:nvSpPr>
          <p:cNvPr id="3" name="Content Placeholder 2"/>
          <p:cNvSpPr>
            <a:spLocks noGrp="1"/>
          </p:cNvSpPr>
          <p:nvPr>
            <p:ph idx="1"/>
          </p:nvPr>
        </p:nvSpPr>
        <p:spPr/>
        <p:txBody>
          <a:bodyPr>
            <a:normAutofit lnSpcReduction="10000"/>
          </a:bodyPr>
          <a:lstStyle/>
          <a:p>
            <a:r>
              <a:rPr lang="en-US" altLang="en-US" dirty="0">
                <a:latin typeface="Arial" panose="020B0604020202020204" pitchFamily="34" charset="0"/>
                <a:ea typeface="Times New Roman" panose="02020603050405020304" pitchFamily="18" charset="0"/>
                <a:cs typeface="Arial" panose="020B0604020202020204" pitchFamily="34" charset="0"/>
              </a:rPr>
              <a:t>Part of the totality of the circumstances that a </a:t>
            </a:r>
            <a:r>
              <a:rPr lang="en-US" altLang="en-US" b="1" dirty="0">
                <a:latin typeface="Arial" panose="020B0604020202020204" pitchFamily="34" charset="0"/>
                <a:ea typeface="Times New Roman" panose="02020603050405020304" pitchFamily="18" charset="0"/>
                <a:cs typeface="Arial" panose="020B0604020202020204" pitchFamily="34" charset="0"/>
              </a:rPr>
              <a:t>magistrate should evaluate </a:t>
            </a:r>
            <a:r>
              <a:rPr lang="en-US" altLang="en-US" dirty="0">
                <a:latin typeface="Arial" panose="020B0604020202020204" pitchFamily="34" charset="0"/>
                <a:ea typeface="Times New Roman" panose="02020603050405020304" pitchFamily="18" charset="0"/>
                <a:cs typeface="Arial" panose="020B0604020202020204" pitchFamily="34" charset="0"/>
              </a:rPr>
              <a:t>in making a probable cause determination is the </a:t>
            </a:r>
            <a:r>
              <a:rPr lang="en-US" altLang="en-US" b="1" u="sng" dirty="0">
                <a:latin typeface="Arial" panose="020B0604020202020204" pitchFamily="34" charset="0"/>
                <a:ea typeface="Times New Roman" panose="02020603050405020304" pitchFamily="18" charset="0"/>
                <a:cs typeface="Arial" panose="020B0604020202020204" pitchFamily="34" charset="0"/>
              </a:rPr>
              <a:t>reliability of the affiant </a:t>
            </a:r>
            <a:r>
              <a:rPr lang="en-US" altLang="en-US" dirty="0">
                <a:latin typeface="Arial" panose="020B0604020202020204" pitchFamily="34" charset="0"/>
                <a:ea typeface="Times New Roman" panose="02020603050405020304" pitchFamily="18" charset="0"/>
                <a:cs typeface="Arial" panose="020B0604020202020204" pitchFamily="34" charset="0"/>
              </a:rPr>
              <a:t>and his </a:t>
            </a:r>
            <a:r>
              <a:rPr lang="en-US" altLang="en-US" b="1" u="sng" dirty="0">
                <a:latin typeface="Arial" panose="020B0604020202020204" pitchFamily="34" charset="0"/>
                <a:ea typeface="Times New Roman" panose="02020603050405020304" pitchFamily="18" charset="0"/>
                <a:cs typeface="Arial" panose="020B0604020202020204" pitchFamily="34" charset="0"/>
              </a:rPr>
              <a:t>sources of information</a:t>
            </a:r>
            <a:r>
              <a:rPr lang="en-US" altLang="en-US" dirty="0">
                <a:latin typeface="Arial" panose="020B0604020202020204" pitchFamily="34" charset="0"/>
                <a:ea typeface="Times New Roman" panose="02020603050405020304" pitchFamily="18" charset="0"/>
                <a:cs typeface="Arial" panose="020B0604020202020204" pitchFamily="34" charset="0"/>
              </a:rPr>
              <a:t>.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r>
              <a:rPr lang="en-US" altLang="en-US" i="1" dirty="0" err="1" smtClean="0">
                <a:latin typeface="Arial" panose="020B0604020202020204" pitchFamily="34" charset="0"/>
                <a:ea typeface="Times New Roman" panose="02020603050405020304" pitchFamily="18" charset="0"/>
                <a:cs typeface="Arial" panose="020B0604020202020204" pitchFamily="34" charset="0"/>
              </a:rPr>
              <a:t>Jaben</a:t>
            </a:r>
            <a:r>
              <a:rPr lang="en-US" altLang="en-US" i="1" dirty="0" smtClean="0">
                <a:latin typeface="Arial" panose="020B0604020202020204" pitchFamily="34" charset="0"/>
                <a:ea typeface="Times New Roman" panose="02020603050405020304" pitchFamily="18" charset="0"/>
                <a:cs typeface="Arial" panose="020B0604020202020204" pitchFamily="34" charset="0"/>
              </a:rPr>
              <a:t> </a:t>
            </a:r>
            <a:r>
              <a:rPr lang="en-US" altLang="en-US" i="1" dirty="0">
                <a:latin typeface="Arial" panose="020B0604020202020204" pitchFamily="34" charset="0"/>
                <a:ea typeface="Times New Roman" panose="02020603050405020304" pitchFamily="18" charset="0"/>
                <a:cs typeface="Arial" panose="020B0604020202020204" pitchFamily="34" charset="0"/>
              </a:rPr>
              <a:t>v. U.S.</a:t>
            </a:r>
            <a:r>
              <a:rPr lang="en-US" altLang="en-US" dirty="0">
                <a:latin typeface="Arial" panose="020B0604020202020204" pitchFamily="34" charset="0"/>
                <a:ea typeface="Times New Roman" panose="02020603050405020304" pitchFamily="18" charset="0"/>
                <a:cs typeface="Arial" panose="020B0604020202020204" pitchFamily="34" charset="0"/>
              </a:rPr>
              <a:t>, 381 U.S. </a:t>
            </a:r>
            <a:r>
              <a:rPr lang="en-US" altLang="en-US" dirty="0" smtClean="0">
                <a:latin typeface="Arial" panose="020B0604020202020204" pitchFamily="34" charset="0"/>
                <a:ea typeface="Times New Roman" panose="02020603050405020304" pitchFamily="18" charset="0"/>
                <a:cs typeface="Arial" panose="020B0604020202020204" pitchFamily="34" charset="0"/>
              </a:rPr>
              <a:t>214 (</a:t>
            </a:r>
            <a:r>
              <a:rPr lang="en-US" altLang="en-US" dirty="0">
                <a:latin typeface="Arial" panose="020B0604020202020204" pitchFamily="34" charset="0"/>
                <a:ea typeface="Times New Roman" panose="02020603050405020304" pitchFamily="18" charset="0"/>
                <a:cs typeface="Arial" panose="020B0604020202020204" pitchFamily="34" charset="0"/>
              </a:rPr>
              <a:t>1965); </a:t>
            </a:r>
            <a:r>
              <a:rPr lang="en-US" altLang="en-US" i="1" dirty="0">
                <a:latin typeface="Arial" panose="020B0604020202020204" pitchFamily="34" charset="0"/>
                <a:ea typeface="Times New Roman" panose="02020603050405020304" pitchFamily="18" charset="0"/>
                <a:cs typeface="Arial" panose="020B0604020202020204" pitchFamily="34" charset="0"/>
              </a:rPr>
              <a:t>Johnson v. State</a:t>
            </a:r>
            <a:r>
              <a:rPr lang="en-US" altLang="en-US" dirty="0">
                <a:latin typeface="Arial" panose="020B0604020202020204" pitchFamily="34" charset="0"/>
                <a:ea typeface="Times New Roman" panose="02020603050405020304" pitchFamily="18" charset="0"/>
                <a:cs typeface="Arial" panose="020B0604020202020204" pitchFamily="34" charset="0"/>
              </a:rPr>
              <a:t>, 803 S.W.2d 272 (Tex. Crim.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ea typeface="Times New Roman" panose="02020603050405020304" pitchFamily="18" charset="0"/>
                <a:cs typeface="Arial" panose="020B0604020202020204" pitchFamily="34" charset="0"/>
              </a:rPr>
              <a:t>App. 1990).</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431990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Circumstances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latin typeface="Arial" panose="020B0604020202020204" pitchFamily="34" charset="0"/>
                <a:ea typeface="Times New Roman" panose="02020603050405020304" pitchFamily="18" charset="0"/>
                <a:cs typeface="Arial" panose="020B0604020202020204" pitchFamily="34" charset="0"/>
              </a:rPr>
              <a:t>When evaluating the affidavit, the task of the magistrate is to make a </a:t>
            </a:r>
            <a:r>
              <a:rPr lang="en-US" altLang="en-US" b="1" u="sng" dirty="0">
                <a:latin typeface="Arial" panose="020B0604020202020204" pitchFamily="34" charset="0"/>
                <a:ea typeface="Times New Roman" panose="02020603050405020304" pitchFamily="18" charset="0"/>
                <a:cs typeface="Arial" panose="020B0604020202020204" pitchFamily="34" charset="0"/>
              </a:rPr>
              <a:t>practical, common- sense decision </a:t>
            </a:r>
            <a:r>
              <a:rPr lang="en-US" altLang="en-US" dirty="0">
                <a:latin typeface="Arial" panose="020B0604020202020204" pitchFamily="34" charset="0"/>
                <a:ea typeface="Times New Roman" panose="02020603050405020304" pitchFamily="18" charset="0"/>
                <a:cs typeface="Arial" panose="020B0604020202020204" pitchFamily="34" charset="0"/>
              </a:rPr>
              <a:t>whether, given the totality of the circumstances set forth in the affidavit, there is </a:t>
            </a:r>
            <a:r>
              <a:rPr lang="en-US" altLang="en-US" b="1" u="sng" dirty="0">
                <a:latin typeface="Arial" panose="020B0604020202020204" pitchFamily="34" charset="0"/>
                <a:ea typeface="Times New Roman" panose="02020603050405020304" pitchFamily="18" charset="0"/>
                <a:cs typeface="Arial" panose="020B0604020202020204" pitchFamily="34" charset="0"/>
              </a:rPr>
              <a:t>a fair probability </a:t>
            </a:r>
            <a:r>
              <a:rPr lang="en-US" altLang="en-US" dirty="0">
                <a:latin typeface="Arial" panose="020B0604020202020204" pitchFamily="34" charset="0"/>
                <a:ea typeface="Times New Roman" panose="02020603050405020304" pitchFamily="18" charset="0"/>
                <a:cs typeface="Arial" panose="020B0604020202020204" pitchFamily="34" charset="0"/>
              </a:rPr>
              <a:t>that </a:t>
            </a:r>
            <a:r>
              <a:rPr lang="en-US" altLang="en-US" b="1" u="sng" dirty="0">
                <a:latin typeface="Arial" panose="020B0604020202020204" pitchFamily="34" charset="0"/>
                <a:ea typeface="Times New Roman" panose="02020603050405020304" pitchFamily="18" charset="0"/>
                <a:cs typeface="Arial" panose="020B0604020202020204" pitchFamily="34" charset="0"/>
              </a:rPr>
              <a:t>contraband</a:t>
            </a:r>
            <a:r>
              <a:rPr lang="en-US" altLang="en-US" dirty="0">
                <a:latin typeface="Arial" panose="020B0604020202020204" pitchFamily="34" charset="0"/>
                <a:ea typeface="Times New Roman" panose="02020603050405020304" pitchFamily="18" charset="0"/>
                <a:cs typeface="Arial" panose="020B0604020202020204" pitchFamily="34" charset="0"/>
              </a:rPr>
              <a:t> or </a:t>
            </a:r>
            <a:r>
              <a:rPr lang="en-US" altLang="en-US" b="1" u="sng" dirty="0">
                <a:latin typeface="Arial" panose="020B0604020202020204" pitchFamily="34" charset="0"/>
                <a:ea typeface="Times New Roman" panose="02020603050405020304" pitchFamily="18" charset="0"/>
                <a:cs typeface="Arial" panose="020B0604020202020204" pitchFamily="34" charset="0"/>
              </a:rPr>
              <a:t>evidence</a:t>
            </a:r>
            <a:r>
              <a:rPr lang="en-US" altLang="en-US" dirty="0">
                <a:latin typeface="Arial" panose="020B0604020202020204" pitchFamily="34" charset="0"/>
                <a:ea typeface="Times New Roman" panose="02020603050405020304" pitchFamily="18" charset="0"/>
                <a:cs typeface="Arial" panose="020B0604020202020204" pitchFamily="34" charset="0"/>
              </a:rPr>
              <a:t> of a crime </a:t>
            </a:r>
            <a:r>
              <a:rPr lang="en-US" altLang="en-US" b="1" u="sng" dirty="0">
                <a:latin typeface="Arial" panose="020B0604020202020204" pitchFamily="34" charset="0"/>
                <a:ea typeface="Times New Roman" panose="02020603050405020304" pitchFamily="18" charset="0"/>
                <a:cs typeface="Arial" panose="020B0604020202020204" pitchFamily="34" charset="0"/>
              </a:rPr>
              <a:t>will be found </a:t>
            </a:r>
            <a:r>
              <a:rPr lang="en-US" altLang="en-US" dirty="0">
                <a:latin typeface="Arial" panose="020B0604020202020204" pitchFamily="34" charset="0"/>
                <a:ea typeface="Times New Roman" panose="02020603050405020304" pitchFamily="18" charset="0"/>
                <a:cs typeface="Arial" panose="020B0604020202020204" pitchFamily="34" charset="0"/>
              </a:rPr>
              <a:t>in a particular place.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r>
              <a:rPr lang="en-US" altLang="en-US" i="1" dirty="0" err="1" smtClean="0">
                <a:latin typeface="Arial" panose="020B0604020202020204" pitchFamily="34" charset="0"/>
                <a:ea typeface="Times New Roman" panose="02020603050405020304" pitchFamily="18" charset="0"/>
                <a:cs typeface="Arial" panose="020B0604020202020204" pitchFamily="34" charset="0"/>
              </a:rPr>
              <a:t>Borsari</a:t>
            </a:r>
            <a:r>
              <a:rPr lang="en-US" altLang="en-US" dirty="0" smtClean="0">
                <a:latin typeface="Arial" panose="020B0604020202020204" pitchFamily="34" charset="0"/>
                <a:cs typeface="Arial" panose="020B0604020202020204" pitchFamily="34" charset="0"/>
              </a:rPr>
              <a:t> </a:t>
            </a:r>
            <a:r>
              <a:rPr lang="en-US" altLang="en-US" i="1" dirty="0" smtClean="0">
                <a:latin typeface="Arial" panose="020B0604020202020204" pitchFamily="34" charset="0"/>
                <a:ea typeface="Times New Roman" panose="02020603050405020304" pitchFamily="18" charset="0"/>
                <a:cs typeface="Arial" panose="020B0604020202020204" pitchFamily="34" charset="0"/>
              </a:rPr>
              <a:t>v</a:t>
            </a:r>
            <a:r>
              <a:rPr lang="en-US" altLang="en-US" i="1" dirty="0">
                <a:latin typeface="Arial" panose="020B0604020202020204" pitchFamily="34" charset="0"/>
                <a:ea typeface="Times New Roman" panose="02020603050405020304" pitchFamily="18" charset="0"/>
                <a:cs typeface="Arial" panose="020B0604020202020204" pitchFamily="34" charset="0"/>
              </a:rPr>
              <a:t>. State</a:t>
            </a:r>
            <a:r>
              <a:rPr lang="en-US" altLang="en-US" dirty="0">
                <a:latin typeface="Arial" panose="020B0604020202020204" pitchFamily="34" charset="0"/>
                <a:ea typeface="Times New Roman" panose="02020603050405020304" pitchFamily="18" charset="0"/>
                <a:cs typeface="Arial" panose="020B0604020202020204" pitchFamily="34" charset="0"/>
              </a:rPr>
              <a:t>, 919 S.W.2d 913, 917-918 (Tex. App. – Houston [14th Dist.] 1996, pet. </a:t>
            </a:r>
            <a:r>
              <a:rPr lang="en-US" altLang="en-US" dirty="0" err="1">
                <a:latin typeface="Arial" panose="020B0604020202020204" pitchFamily="34" charset="0"/>
                <a:ea typeface="Times New Roman" panose="02020603050405020304" pitchFamily="18" charset="0"/>
                <a:cs typeface="Arial" panose="020B0604020202020204" pitchFamily="34" charset="0"/>
              </a:rPr>
              <a:t>ref’d</a:t>
            </a:r>
            <a:r>
              <a:rPr lang="en-US" altLang="en-US" dirty="0">
                <a:latin typeface="Arial" panose="020B0604020202020204" pitchFamily="34" charset="0"/>
                <a:ea typeface="Times New Roman" panose="02020603050405020304" pitchFamily="18" charset="0"/>
                <a:cs typeface="Arial" panose="020B0604020202020204" pitchFamily="34" charset="0"/>
              </a:rPr>
              <a:t>).</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944076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4</a:t>
            </a:r>
            <a:r>
              <a:rPr lang="en-US" baseline="30000" dirty="0" smtClean="0">
                <a:solidFill>
                  <a:srgbClr val="FF0000"/>
                </a:solidFill>
              </a:rPr>
              <a:t>th</a:t>
            </a:r>
            <a:r>
              <a:rPr lang="en-US" dirty="0" smtClean="0">
                <a:solidFill>
                  <a:srgbClr val="FF0000"/>
                </a:solidFill>
              </a:rPr>
              <a:t> Amend Requires a Warrant</a:t>
            </a:r>
            <a:endParaRPr lang="en-US" dirty="0">
              <a:solidFill>
                <a:srgbClr val="FF0000"/>
              </a:solidFill>
            </a:endParaRP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Searches and seizures </a:t>
            </a:r>
            <a:r>
              <a:rPr lang="en-US" dirty="0">
                <a:latin typeface="Arial" panose="020B0604020202020204" pitchFamily="34" charset="0"/>
                <a:cs typeface="Arial" panose="020B0604020202020204" pitchFamily="34" charset="0"/>
              </a:rPr>
              <a:t>conducted </a:t>
            </a:r>
            <a:r>
              <a:rPr lang="en-US" b="1" u="sng" dirty="0">
                <a:latin typeface="Arial" panose="020B0604020202020204" pitchFamily="34" charset="0"/>
                <a:cs typeface="Arial" panose="020B0604020202020204" pitchFamily="34" charset="0"/>
              </a:rPr>
              <a:t>without a warrant are unreasonable </a:t>
            </a:r>
            <a:r>
              <a:rPr lang="en-US" b="1" i="1" u="sng" dirty="0">
                <a:latin typeface="Arial" panose="020B0604020202020204" pitchFamily="34" charset="0"/>
                <a:cs typeface="Arial" panose="020B0604020202020204" pitchFamily="34" charset="0"/>
              </a:rPr>
              <a:t>per se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subject to a few specifically established and well-delineated exceptions. </a:t>
            </a:r>
          </a:p>
          <a:p>
            <a:r>
              <a:rPr lang="en-US" i="1" dirty="0">
                <a:latin typeface="Arial" panose="020B0604020202020204" pitchFamily="34" charset="0"/>
                <a:cs typeface="Arial" panose="020B0604020202020204" pitchFamily="34" charset="0"/>
              </a:rPr>
              <a:t>McGee v. State</a:t>
            </a:r>
            <a:r>
              <a:rPr lang="en-US" dirty="0">
                <a:latin typeface="Arial" panose="020B0604020202020204" pitchFamily="34" charset="0"/>
                <a:cs typeface="Arial" panose="020B0604020202020204" pitchFamily="34" charset="0"/>
              </a:rPr>
              <a:t>, 105 S.W.3d 609, 615 (Tex. Crim. App. 2003). </a:t>
            </a:r>
          </a:p>
          <a:p>
            <a:endParaRPr lang="en-US" dirty="0"/>
          </a:p>
        </p:txBody>
      </p:sp>
    </p:spTree>
    <p:extLst>
      <p:ext uri="{BB962C8B-B14F-4D97-AF65-F5344CB8AC3E}">
        <p14:creationId xmlns:p14="http://schemas.microsoft.com/office/powerpoint/2010/main" val="19524233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Mag’s Determination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Although </a:t>
            </a:r>
            <a:r>
              <a:rPr lang="en-US" dirty="0">
                <a:latin typeface="Arial" panose="020B0604020202020204" pitchFamily="34" charset="0"/>
                <a:cs typeface="Arial" panose="020B0604020202020204" pitchFamily="34" charset="0"/>
              </a:rPr>
              <a:t>great deference should be paid to the magistrate’s determination of probable cause in issuing the warrant, it is the </a:t>
            </a:r>
            <a:r>
              <a:rPr lang="en-US" b="1" u="sng" dirty="0">
                <a:latin typeface="Arial" panose="020B0604020202020204" pitchFamily="34" charset="0"/>
                <a:cs typeface="Arial" panose="020B0604020202020204" pitchFamily="34" charset="0"/>
              </a:rPr>
              <a:t>duty of the reviewing court to ensure </a:t>
            </a:r>
            <a:r>
              <a:rPr lang="en-US" dirty="0">
                <a:latin typeface="Arial" panose="020B0604020202020204" pitchFamily="34" charset="0"/>
                <a:cs typeface="Arial" panose="020B0604020202020204" pitchFamily="34" charset="0"/>
              </a:rPr>
              <a:t>the magistrate had a </a:t>
            </a:r>
            <a:r>
              <a:rPr lang="en-US" b="1" u="sng" dirty="0">
                <a:latin typeface="Arial" panose="020B0604020202020204" pitchFamily="34" charset="0"/>
                <a:cs typeface="Arial" panose="020B0604020202020204" pitchFamily="34" charset="0"/>
              </a:rPr>
              <a:t>substantial basis for concluding that probable cause </a:t>
            </a:r>
            <a:r>
              <a:rPr lang="en-US" dirty="0">
                <a:latin typeface="Arial" panose="020B0604020202020204" pitchFamily="34" charset="0"/>
                <a:cs typeface="Arial" panose="020B0604020202020204" pitchFamily="34" charset="0"/>
              </a:rPr>
              <a:t>existed. </a:t>
            </a:r>
            <a:r>
              <a:rPr lang="en-US" i="1" dirty="0">
                <a:latin typeface="Arial" panose="020B0604020202020204" pitchFamily="34" charset="0"/>
                <a:cs typeface="Arial" panose="020B0604020202020204" pitchFamily="34" charset="0"/>
              </a:rPr>
              <a:t>Illinois v. Gates</a:t>
            </a:r>
            <a:r>
              <a:rPr lang="en-US" dirty="0">
                <a:latin typeface="Arial" panose="020B0604020202020204" pitchFamily="34" charset="0"/>
                <a:cs typeface="Arial" panose="020B0604020202020204" pitchFamily="34" charset="0"/>
              </a:rPr>
              <a:t>, 462 U.S. 213 at 238-39,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3190376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Mag’s Determination</a:t>
            </a:r>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A magistrate’s decision to issue a search warrant will be upheld where the magistrate had a </a:t>
            </a:r>
            <a:r>
              <a:rPr lang="en-US" b="1" u="sng" dirty="0" smtClean="0">
                <a:latin typeface="Arial" panose="020B0604020202020204" pitchFamily="34" charset="0"/>
                <a:cs typeface="Arial" panose="020B0604020202020204" pitchFamily="34" charset="0"/>
              </a:rPr>
              <a:t>substantial basis for concluding that a search would uncover evidence of wrongdoing. </a:t>
            </a:r>
          </a:p>
          <a:p>
            <a:r>
              <a:rPr lang="en-US" i="1" dirty="0" smtClean="0">
                <a:latin typeface="Arial" panose="020B0604020202020204" pitchFamily="34" charset="0"/>
                <a:cs typeface="Arial" panose="020B0604020202020204" pitchFamily="34" charset="0"/>
              </a:rPr>
              <a:t>Illinois </a:t>
            </a:r>
            <a:r>
              <a:rPr lang="en-US" i="1" dirty="0">
                <a:latin typeface="Arial" panose="020B0604020202020204" pitchFamily="34" charset="0"/>
                <a:cs typeface="Arial" panose="020B0604020202020204" pitchFamily="34" charset="0"/>
              </a:rPr>
              <a:t>v. Gates</a:t>
            </a:r>
            <a:r>
              <a:rPr lang="en-US" dirty="0">
                <a:latin typeface="Arial" panose="020B0604020202020204" pitchFamily="34" charset="0"/>
                <a:cs typeface="Arial" panose="020B0604020202020204" pitchFamily="34" charset="0"/>
              </a:rPr>
              <a:t>, 462 U.S. 213 at 238-39,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 </a:t>
            </a:r>
            <a:r>
              <a:rPr lang="en-US" i="1" dirty="0">
                <a:latin typeface="Arial" panose="020B0604020202020204" pitchFamily="34" charset="0"/>
                <a:cs typeface="Arial" panose="020B0604020202020204" pitchFamily="34" charset="0"/>
              </a:rPr>
              <a:t>Moreno v. State</a:t>
            </a:r>
            <a:r>
              <a:rPr lang="en-US" dirty="0">
                <a:latin typeface="Arial" panose="020B0604020202020204" pitchFamily="34" charset="0"/>
                <a:cs typeface="Arial" panose="020B0604020202020204" pitchFamily="34" charset="0"/>
              </a:rPr>
              <a:t>, 415 S.W.3d 284 (Tex. Crim. App. 2013)</a:t>
            </a:r>
            <a:r>
              <a:rPr lang="en-US" dirty="0" smtClean="0">
                <a:latin typeface="Arial" panose="020B0604020202020204" pitchFamily="34" charset="0"/>
                <a:cs typeface="Arial" panose="020B0604020202020204" pitchFamily="34" charset="0"/>
              </a:rPr>
              <a: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r>
            <a:br>
              <a:rPr lang="en-US" sz="1800"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1470667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Mag’s Determination</a:t>
            </a:r>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appeal, the magistrate’s decision is reviewed under a </a:t>
            </a:r>
            <a:r>
              <a:rPr lang="en-US" b="1" u="sng" dirty="0">
                <a:latin typeface="Arial" panose="020B0604020202020204" pitchFamily="34" charset="0"/>
                <a:cs typeface="Arial" panose="020B0604020202020204" pitchFamily="34" charset="0"/>
              </a:rPr>
              <a:t>deferential standard of review</a:t>
            </a:r>
            <a:r>
              <a:rPr lang="en-US" dirty="0">
                <a:latin typeface="Arial" panose="020B0604020202020204" pitchFamily="34" charset="0"/>
                <a:cs typeface="Arial" panose="020B0604020202020204" pitchFamily="34" charset="0"/>
              </a:rPr>
              <a:t>, rather than </a:t>
            </a:r>
            <a:r>
              <a:rPr lang="en-US" i="1" dirty="0">
                <a:latin typeface="Arial" panose="020B0604020202020204" pitchFamily="34" charset="0"/>
                <a:cs typeface="Arial" panose="020B0604020202020204" pitchFamily="34" charset="0"/>
              </a:rPr>
              <a:t>de novo</a:t>
            </a:r>
            <a:r>
              <a:rPr lang="en-US" dirty="0">
                <a:latin typeface="Arial" panose="020B0604020202020204" pitchFamily="34" charset="0"/>
                <a:cs typeface="Arial" panose="020B0604020202020204" pitchFamily="34" charset="0"/>
              </a:rPr>
              <a:t>, because of the </a:t>
            </a:r>
            <a:r>
              <a:rPr lang="en-US" b="1" dirty="0">
                <a:latin typeface="Arial" panose="020B0604020202020204" pitchFamily="34" charset="0"/>
                <a:cs typeface="Arial" panose="020B0604020202020204" pitchFamily="34" charset="0"/>
              </a:rPr>
              <a:t>Fourth Amendment’s strong preference for searches conducted pursuant to a warrant. </a:t>
            </a:r>
            <a:endParaRPr lang="en-US" b="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Illinois </a:t>
            </a:r>
            <a:r>
              <a:rPr lang="en-US" i="1" dirty="0">
                <a:latin typeface="Arial" panose="020B0604020202020204" pitchFamily="34" charset="0"/>
                <a:cs typeface="Arial" panose="020B0604020202020204" pitchFamily="34" charset="0"/>
              </a:rPr>
              <a:t>v. Gates</a:t>
            </a:r>
            <a:r>
              <a:rPr lang="en-US" dirty="0">
                <a:latin typeface="Arial" panose="020B0604020202020204" pitchFamily="34" charset="0"/>
                <a:cs typeface="Arial" panose="020B0604020202020204" pitchFamily="34" charset="0"/>
              </a:rPr>
              <a:t>, 462 U.S. 213 at 238-39,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 </a:t>
            </a:r>
            <a:r>
              <a:rPr lang="en-US" i="1" dirty="0">
                <a:latin typeface="Arial" panose="020B0604020202020204" pitchFamily="34" charset="0"/>
                <a:cs typeface="Arial" panose="020B0604020202020204" pitchFamily="34" charset="0"/>
              </a:rPr>
              <a:t>Moreno v. State</a:t>
            </a:r>
            <a:r>
              <a:rPr lang="en-US" dirty="0">
                <a:latin typeface="Arial" panose="020B0604020202020204" pitchFamily="34" charset="0"/>
                <a:cs typeface="Arial" panose="020B0604020202020204" pitchFamily="34" charset="0"/>
              </a:rPr>
              <a:t>, 415 S.W.3d 284 (Tex. Crim. App. 2013)</a:t>
            </a:r>
            <a:r>
              <a:rPr lang="en-US" dirty="0" smtClean="0">
                <a:latin typeface="Arial" panose="020B0604020202020204" pitchFamily="34" charset="0"/>
                <a:cs typeface="Arial" panose="020B0604020202020204" pitchFamily="34" charset="0"/>
              </a:rPr>
              <a: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r>
            <a:br>
              <a:rPr lang="en-US" sz="1800"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868169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Motion to Suppress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Where </a:t>
            </a:r>
            <a:r>
              <a:rPr lang="en-US" dirty="0">
                <a:latin typeface="Arial" panose="020B0604020202020204" pitchFamily="34" charset="0"/>
                <a:cs typeface="Arial" panose="020B0604020202020204" pitchFamily="34" charset="0"/>
              </a:rPr>
              <a:t>the defendant challenges probable cause for the search and the state relies upon a warrant to establish the basis for the search, the </a:t>
            </a:r>
            <a:r>
              <a:rPr lang="en-US" b="1" u="sng" dirty="0">
                <a:latin typeface="Arial" panose="020B0604020202020204" pitchFamily="34" charset="0"/>
                <a:cs typeface="Arial" panose="020B0604020202020204" pitchFamily="34" charset="0"/>
              </a:rPr>
              <a:t>state bears the burden of producing the warrant and affidavit for inspection by the court. </a:t>
            </a:r>
            <a:endParaRPr lang="en-US" b="1" u="sng"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Miller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736 S.W.2d 643 (Tex. Crim. App. 1987). </a:t>
            </a:r>
            <a:r>
              <a:rPr lang="en-US" sz="4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05350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Motion to Suppress</a:t>
            </a:r>
            <a:endParaRPr lang="en-US" dirty="0"/>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Once the state produces the warrant</a:t>
            </a:r>
            <a:r>
              <a:rPr lang="en-US" dirty="0">
                <a:latin typeface="Arial" panose="020B0604020202020204" pitchFamily="34" charset="0"/>
                <a:cs typeface="Arial" panose="020B0604020202020204" pitchFamily="34" charset="0"/>
              </a:rPr>
              <a:t>, the </a:t>
            </a:r>
            <a:r>
              <a:rPr lang="en-US" b="1" u="sng" dirty="0">
                <a:latin typeface="Arial" panose="020B0604020202020204" pitchFamily="34" charset="0"/>
                <a:cs typeface="Arial" panose="020B0604020202020204" pitchFamily="34" charset="0"/>
              </a:rPr>
              <a:t>burden of proof shifts to the defendant </a:t>
            </a:r>
            <a:r>
              <a:rPr lang="en-US" dirty="0">
                <a:latin typeface="Arial" panose="020B0604020202020204" pitchFamily="34" charset="0"/>
                <a:cs typeface="Arial" panose="020B0604020202020204" pitchFamily="34" charset="0"/>
              </a:rPr>
              <a:t>to go forward with evidence to show the invalidity of the warrant. </a:t>
            </a:r>
            <a:r>
              <a:rPr lang="en-US" i="1" dirty="0">
                <a:latin typeface="Arial" panose="020B0604020202020204" pitchFamily="34" charset="0"/>
                <a:cs typeface="Arial" panose="020B0604020202020204" pitchFamily="34" charset="0"/>
              </a:rPr>
              <a:t>Johnson v. State</a:t>
            </a:r>
            <a:r>
              <a:rPr lang="en-US" dirty="0">
                <a:latin typeface="Arial" panose="020B0604020202020204" pitchFamily="34" charset="0"/>
                <a:cs typeface="Arial" panose="020B0604020202020204" pitchFamily="34" charset="0"/>
              </a:rPr>
              <a:t>, 803 S.W.2d 272 (Tex. Crim. App. 1990).</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281976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Rules of Evidence do not apply </a:t>
            </a:r>
            <a:r>
              <a:rPr lang="en-US" dirty="0">
                <a:latin typeface="Arial" panose="020B0604020202020204" pitchFamily="34" charset="0"/>
                <a:cs typeface="Arial" panose="020B0604020202020204" pitchFamily="34" charset="0"/>
              </a:rPr>
              <a:t>to suppression hearings.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Granados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85 S.W.3d 217 (Tex. Crim. App. 2002).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1336854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defendant may testify </a:t>
            </a:r>
            <a:r>
              <a:rPr lang="en-US" dirty="0">
                <a:latin typeface="Arial" panose="020B0604020202020204" pitchFamily="34" charset="0"/>
                <a:cs typeface="Arial" panose="020B0604020202020204" pitchFamily="34" charset="0"/>
              </a:rPr>
              <a:t>at a motion to suppress and does not waive his Fifth Amendment right to not testify at </a:t>
            </a:r>
            <a:r>
              <a:rPr lang="en-US" dirty="0" smtClean="0">
                <a:latin typeface="Arial" panose="020B0604020202020204" pitchFamily="34" charset="0"/>
                <a:cs typeface="Arial" panose="020B0604020202020204" pitchFamily="34" charset="0"/>
              </a:rPr>
              <a:t>trial.</a:t>
            </a:r>
          </a:p>
          <a:p>
            <a:r>
              <a:rPr lang="en-US" i="1" dirty="0" smtClean="0">
                <a:latin typeface="Arial" panose="020B0604020202020204" pitchFamily="34" charset="0"/>
                <a:cs typeface="Arial" panose="020B0604020202020204" pitchFamily="34" charset="0"/>
              </a:rPr>
              <a:t>Simmons </a:t>
            </a:r>
            <a:r>
              <a:rPr lang="en-US" i="1" dirty="0">
                <a:latin typeface="Arial" panose="020B0604020202020204" pitchFamily="34" charset="0"/>
                <a:cs typeface="Arial" panose="020B0604020202020204" pitchFamily="34" charset="0"/>
              </a:rPr>
              <a:t>v. U.S</a:t>
            </a:r>
            <a:r>
              <a:rPr lang="en-US" i="1" dirty="0" smtClean="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33689930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BUT, </a:t>
            </a:r>
            <a:r>
              <a:rPr lang="en-US" b="1" dirty="0" smtClean="0">
                <a:latin typeface="Arial" panose="020B0604020202020204" pitchFamily="34" charset="0"/>
                <a:cs typeface="Arial" panose="020B0604020202020204" pitchFamily="34" charset="0"/>
              </a:rPr>
              <a:t>if </a:t>
            </a:r>
            <a:r>
              <a:rPr lang="en-US" b="1" dirty="0">
                <a:latin typeface="Arial" panose="020B0604020202020204" pitchFamily="34" charset="0"/>
                <a:cs typeface="Arial" panose="020B0604020202020204" pitchFamily="34" charset="0"/>
              </a:rPr>
              <a:t>the defendant testifies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the suppression </a:t>
            </a:r>
            <a:r>
              <a:rPr lang="en-US" dirty="0">
                <a:latin typeface="Arial" panose="020B0604020202020204" pitchFamily="34" charset="0"/>
                <a:cs typeface="Arial" panose="020B0604020202020204" pitchFamily="34" charset="0"/>
              </a:rPr>
              <a:t>hearing (outside presence of jury) and then testifies at trial, </a:t>
            </a:r>
            <a:r>
              <a:rPr lang="en-US" b="1" dirty="0">
                <a:latin typeface="Arial" panose="020B0604020202020204" pitchFamily="34" charset="0"/>
                <a:cs typeface="Arial" panose="020B0604020202020204" pitchFamily="34" charset="0"/>
              </a:rPr>
              <a:t>he may be impeached </a:t>
            </a:r>
            <a:r>
              <a:rPr lang="en-US" dirty="0">
                <a:latin typeface="Arial" panose="020B0604020202020204" pitchFamily="34" charset="0"/>
                <a:cs typeface="Arial" panose="020B0604020202020204" pitchFamily="34" charset="0"/>
              </a:rPr>
              <a:t>with his suppression hearing testimony </a:t>
            </a:r>
            <a:r>
              <a:rPr lang="en-US" b="1" dirty="0">
                <a:latin typeface="Arial" panose="020B0604020202020204" pitchFamily="34" charset="0"/>
                <a:cs typeface="Arial" panose="020B0604020202020204" pitchFamily="34" charset="0"/>
              </a:rPr>
              <a:t>if he testifies contrary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Nelson v. State</a:t>
            </a:r>
            <a:r>
              <a:rPr lang="en-US" dirty="0">
                <a:latin typeface="Arial" panose="020B0604020202020204" pitchFamily="34" charset="0"/>
                <a:cs typeface="Arial" panose="020B0604020202020204" pitchFamily="34" charset="0"/>
              </a:rPr>
              <a:t>, 607 S.W.2d 554 (Tex. Crim. App. 1980).</a:t>
            </a:r>
            <a:endParaRPr lang="en-US" dirty="0"/>
          </a:p>
          <a:p>
            <a:endParaRPr lang="en-US" dirty="0"/>
          </a:p>
        </p:txBody>
      </p:sp>
    </p:spTree>
    <p:extLst>
      <p:ext uri="{BB962C8B-B14F-4D97-AF65-F5344CB8AC3E}">
        <p14:creationId xmlns:p14="http://schemas.microsoft.com/office/powerpoint/2010/main" val="11861099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Hearing</a:t>
            </a:r>
            <a:endParaRPr lang="en-US" dirty="0"/>
          </a:p>
        </p:txBody>
      </p:sp>
      <p:sp>
        <p:nvSpPr>
          <p:cNvPr id="3" name="Content Placeholder 2"/>
          <p:cNvSpPr>
            <a:spLocks noGrp="1"/>
          </p:cNvSpPr>
          <p:nvPr>
            <p:ph idx="1"/>
          </p:nvPr>
        </p:nvSpPr>
        <p:spPr/>
        <p:txBody>
          <a:bodyPr/>
          <a:lstStyle/>
          <a:p>
            <a:pPr marL="388637" marR="429096" indent="-377810">
              <a:lnSpc>
                <a:spcPct val="100800"/>
              </a:lnSpc>
            </a:pPr>
            <a:r>
              <a:rPr lang="en-US" dirty="0">
                <a:latin typeface="Arial" panose="020B0604020202020204" pitchFamily="34" charset="0"/>
                <a:cs typeface="Arial" panose="020B0604020202020204" pitchFamily="34" charset="0"/>
              </a:rPr>
              <a:t>Need </a:t>
            </a:r>
            <a:r>
              <a:rPr lang="en-US" spc="-22"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ac</a:t>
            </a:r>
            <a:r>
              <a:rPr lang="en-US" spc="-13"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s and argument,</a:t>
            </a:r>
            <a:r>
              <a:rPr lang="en-US" spc="-72"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just allega</a:t>
            </a:r>
            <a:r>
              <a:rPr lang="en-US" spc="-22"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ions</a:t>
            </a:r>
          </a:p>
          <a:p>
            <a:pPr marL="388637" marR="4559" indent="-377810">
              <a:lnSpc>
                <a:spcPct val="100299"/>
              </a:lnSpc>
            </a:pPr>
            <a:endParaRPr lang="en-US" dirty="0">
              <a:latin typeface="Arial" panose="020B0604020202020204" pitchFamily="34" charset="0"/>
              <a:cs typeface="Arial" panose="020B0604020202020204" pitchFamily="34" charset="0"/>
            </a:endParaRPr>
          </a:p>
          <a:p>
            <a:pPr marL="388637" marR="4559" indent="-377810">
              <a:lnSpc>
                <a:spcPct val="100299"/>
              </a:lnSpc>
            </a:pPr>
            <a:r>
              <a:rPr lang="en-US" dirty="0">
                <a:latin typeface="Arial" panose="020B0604020202020204" pitchFamily="34" charset="0"/>
                <a:cs typeface="Arial" panose="020B0604020202020204" pitchFamily="34" charset="0"/>
              </a:rPr>
              <a:t>Timing</a:t>
            </a:r>
            <a:r>
              <a:rPr lang="en-US" dirty="0" smtClean="0">
                <a:latin typeface="Arial" panose="020B0604020202020204" pitchFamily="34" charset="0"/>
                <a:cs typeface="Arial" panose="020B0604020202020204" pitchFamily="34" charset="0"/>
              </a:rPr>
              <a:t>:</a:t>
            </a:r>
            <a:r>
              <a:rPr lang="en-US" spc="-18"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pret</a:t>
            </a:r>
            <a:r>
              <a:rPr lang="en-US" spc="-22" dirty="0">
                <a:latin typeface="Arial" panose="020B0604020202020204" pitchFamily="34" charset="0"/>
                <a:cs typeface="Arial" panose="020B0604020202020204" pitchFamily="34" charset="0"/>
              </a:rPr>
              <a:t>r</a:t>
            </a:r>
            <a:r>
              <a:rPr lang="en-US" spc="-18"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al hear</a:t>
            </a:r>
            <a:r>
              <a:rPr lang="en-US" spc="-27"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ng or</a:t>
            </a:r>
            <a:r>
              <a:rPr lang="en-US" spc="-36"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carry with tria</a:t>
            </a:r>
            <a:r>
              <a:rPr lang="en-US" spc="-9"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a:p>
            <a:pPr>
              <a:spcBef>
                <a:spcPts val="13"/>
              </a:spcBef>
            </a:pPr>
            <a:endParaRPr lang="en-US" dirty="0">
              <a:latin typeface="Arial" panose="020B0604020202020204" pitchFamily="34" charset="0"/>
              <a:cs typeface="Arial" panose="020B0604020202020204" pitchFamily="34" charset="0"/>
            </a:endParaRPr>
          </a:p>
          <a:p>
            <a:pPr marL="11397"/>
            <a:r>
              <a:rPr lang="en-US" dirty="0">
                <a:latin typeface="Arial" panose="020B0604020202020204" pitchFamily="34" charset="0"/>
                <a:cs typeface="Arial" panose="020B0604020202020204" pitchFamily="34" charset="0"/>
              </a:rPr>
              <a:t>If you </a:t>
            </a:r>
            <a:r>
              <a:rPr lang="en-US" spc="-22"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ose, ask for</a:t>
            </a:r>
            <a:r>
              <a:rPr lang="en-US" spc="-49"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Findings of Facts and Conclusions of Law</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214499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a:t>
            </a:r>
            <a:endParaRPr lang="en-US" dirty="0"/>
          </a:p>
        </p:txBody>
      </p:sp>
      <p:sp>
        <p:nvSpPr>
          <p:cNvPr id="3" name="Content Placeholder 2"/>
          <p:cNvSpPr>
            <a:spLocks noGrp="1"/>
          </p:cNvSpPr>
          <p:nvPr>
            <p:ph idx="1"/>
          </p:nvPr>
        </p:nvSpPr>
        <p:spPr/>
        <p:txBody>
          <a:bodyPr/>
          <a:lstStyle/>
          <a:p>
            <a:r>
              <a:rPr lang="en-US" b="1" dirty="0" smtClean="0"/>
              <a:t>Pick a pony and ride it</a:t>
            </a:r>
          </a:p>
          <a:p>
            <a:r>
              <a:rPr lang="en-US" dirty="0" smtClean="0"/>
              <a:t>Either its your stuff and you have an expectation of privacy or,</a:t>
            </a:r>
          </a:p>
          <a:p>
            <a:r>
              <a:rPr lang="en-US" dirty="0" smtClean="0"/>
              <a:t>The State can’t prove affirmative links</a:t>
            </a:r>
          </a:p>
          <a:p>
            <a:r>
              <a:rPr lang="en-US" dirty="0" smtClean="0"/>
              <a:t>Be SMART and consistent </a:t>
            </a:r>
          </a:p>
        </p:txBody>
      </p:sp>
    </p:spTree>
    <p:extLst>
      <p:ext uri="{BB962C8B-B14F-4D97-AF65-F5344CB8AC3E}">
        <p14:creationId xmlns:p14="http://schemas.microsoft.com/office/powerpoint/2010/main" val="38710966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Attack the </a:t>
            </a:r>
            <a:br>
              <a:rPr lang="en-US" b="1" dirty="0"/>
            </a:br>
            <a:r>
              <a:rPr lang="en-US" b="1" dirty="0"/>
              <a:t>Warrant or the Exception</a:t>
            </a:r>
            <a:endParaRPr lang="en-US" dirty="0"/>
          </a:p>
        </p:txBody>
      </p:sp>
      <p:pic>
        <p:nvPicPr>
          <p:cNvPr id="4" name="Content Placeholder 3" descr="Attack.jpg"/>
          <p:cNvPicPr>
            <a:picLocks noGrp="1" noChangeAspect="1"/>
          </p:cNvPicPr>
          <p:nvPr>
            <p:ph idx="1"/>
          </p:nvPr>
        </p:nvPicPr>
        <p:blipFill>
          <a:blip r:embed="rId2">
            <a:extLst>
              <a:ext uri="{28A0092B-C50C-407E-A947-70E740481C1C}">
                <a14:useLocalDpi xmlns:a14="http://schemas.microsoft.com/office/drawing/2010/main" val="0"/>
              </a:ext>
            </a:extLst>
          </a:blip>
          <a:srcRect l="-84100" r="-84100"/>
          <a:stretch>
            <a:fillRect/>
          </a:stretch>
        </p:blipFill>
        <p:spPr>
          <a:xfrm>
            <a:off x="-132461" y="1600200"/>
            <a:ext cx="9560306" cy="5257800"/>
          </a:xfrm>
        </p:spPr>
      </p:pic>
    </p:spTree>
    <p:extLst>
      <p:ext uri="{BB962C8B-B14F-4D97-AF65-F5344CB8AC3E}">
        <p14:creationId xmlns:p14="http://schemas.microsoft.com/office/powerpoint/2010/main" val="29779378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Warrant Problems</a:t>
            </a:r>
            <a:endParaRPr lang="en-US" dirty="0"/>
          </a:p>
        </p:txBody>
      </p:sp>
      <p:sp>
        <p:nvSpPr>
          <p:cNvPr id="3" name="Content Placeholder 2"/>
          <p:cNvSpPr>
            <a:spLocks noGrp="1"/>
          </p:cNvSpPr>
          <p:nvPr>
            <p:ph idx="1"/>
          </p:nvPr>
        </p:nvSpPr>
        <p:spPr/>
        <p:txBody>
          <a:bodyPr/>
          <a:lstStyle/>
          <a:p>
            <a:r>
              <a:rPr lang="en-US" b="1" i="1" dirty="0" err="1" smtClean="0">
                <a:latin typeface="Arial" panose="020B0604020202020204" pitchFamily="34" charset="0"/>
                <a:cs typeface="Arial" panose="020B0604020202020204" pitchFamily="34" charset="0"/>
              </a:rPr>
              <a:t>Conclusory</a:t>
            </a:r>
            <a:r>
              <a:rPr lang="en-US" b="1" i="1" dirty="0" smtClean="0">
                <a:latin typeface="Arial" panose="020B0604020202020204" pitchFamily="34" charset="0"/>
                <a:cs typeface="Arial" panose="020B0604020202020204" pitchFamily="34" charset="0"/>
              </a:rPr>
              <a:t> Statements</a:t>
            </a:r>
          </a:p>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probable cause finding </a:t>
            </a:r>
            <a:r>
              <a:rPr lang="en-US" b="1" u="sng" dirty="0">
                <a:latin typeface="Arial" panose="020B0604020202020204" pitchFamily="34" charset="0"/>
                <a:cs typeface="Arial" panose="020B0604020202020204" pitchFamily="34" charset="0"/>
              </a:rPr>
              <a:t>requires the magistrate to make an independent determination of the facts </a:t>
            </a:r>
            <a:r>
              <a:rPr lang="en-US" dirty="0">
                <a:latin typeface="Arial" panose="020B0604020202020204" pitchFamily="34" charset="0"/>
                <a:cs typeface="Arial" panose="020B0604020202020204" pitchFamily="34" charset="0"/>
              </a:rPr>
              <a:t>rather than accept the conclusions of the affiant or the affiant’s sources, no matter how honest or reliable they may appear.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591810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Statements</a:t>
            </a:r>
            <a:endParaRPr lang="en-US" dirty="0"/>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Wholly </a:t>
            </a:r>
            <a:r>
              <a:rPr lang="en-US" b="1" dirty="0" err="1">
                <a:latin typeface="Arial" panose="020B0604020202020204" pitchFamily="34" charset="0"/>
                <a:cs typeface="Arial" panose="020B0604020202020204" pitchFamily="34" charset="0"/>
              </a:rPr>
              <a:t>conclusory</a:t>
            </a:r>
            <a:r>
              <a:rPr lang="en-US" b="1" dirty="0">
                <a:latin typeface="Arial" panose="020B0604020202020204" pitchFamily="34" charset="0"/>
                <a:cs typeface="Arial" panose="020B0604020202020204" pitchFamily="34" charset="0"/>
              </a:rPr>
              <a:t> statements </a:t>
            </a:r>
            <a:r>
              <a:rPr lang="en-US" b="1" u="sng" dirty="0">
                <a:latin typeface="Arial" panose="020B0604020202020204" pitchFamily="34" charset="0"/>
                <a:cs typeface="Arial" panose="020B0604020202020204" pitchFamily="34" charset="0"/>
              </a:rPr>
              <a:t>do not </a:t>
            </a:r>
            <a:r>
              <a:rPr lang="en-US" b="1" dirty="0">
                <a:latin typeface="Arial" panose="020B0604020202020204" pitchFamily="34" charset="0"/>
                <a:cs typeface="Arial" panose="020B0604020202020204" pitchFamily="34" charset="0"/>
              </a:rPr>
              <a:t>provide the magistrate with a substantial basis </a:t>
            </a:r>
            <a:r>
              <a:rPr lang="en-US" dirty="0">
                <a:latin typeface="Arial" panose="020B0604020202020204" pitchFamily="34" charset="0"/>
                <a:cs typeface="Arial" panose="020B0604020202020204" pitchFamily="34" charset="0"/>
              </a:rPr>
              <a:t>for determining the existence of probable cause.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Illinois </a:t>
            </a:r>
            <a:r>
              <a:rPr lang="en-US" i="1" dirty="0">
                <a:latin typeface="Arial" panose="020B0604020202020204" pitchFamily="34" charset="0"/>
                <a:cs typeface="Arial" panose="020B0604020202020204" pitchFamily="34" charset="0"/>
              </a:rPr>
              <a:t>v. Gates</a:t>
            </a:r>
            <a:r>
              <a:rPr lang="en-US" dirty="0">
                <a:latin typeface="Arial" panose="020B0604020202020204" pitchFamily="34" charset="0"/>
                <a:cs typeface="Arial" panose="020B0604020202020204" pitchFamily="34" charset="0"/>
              </a:rPr>
              <a:t>, 462 U.S. 213, 103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2317 (1983).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640084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a:t>
            </a:r>
            <a:r>
              <a:rPr lang="en-US" dirty="0" err="1" smtClean="0"/>
              <a:t>Statments</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affidavit must contain </a:t>
            </a:r>
            <a:r>
              <a:rPr lang="en-US" b="1" u="sng" dirty="0">
                <a:latin typeface="Arial" panose="020B0604020202020204" pitchFamily="34" charset="0"/>
                <a:cs typeface="Arial" panose="020B0604020202020204" pitchFamily="34" charset="0"/>
              </a:rPr>
              <a:t>more than mere </a:t>
            </a:r>
            <a:r>
              <a:rPr lang="en-US" b="1" u="sng" dirty="0" err="1">
                <a:latin typeface="Arial" panose="020B0604020202020204" pitchFamily="34" charset="0"/>
                <a:cs typeface="Arial" panose="020B0604020202020204" pitchFamily="34" charset="0"/>
              </a:rPr>
              <a:t>conclusory</a:t>
            </a:r>
            <a:r>
              <a:rPr lang="en-US" b="1" u="sng" dirty="0">
                <a:latin typeface="Arial" panose="020B0604020202020204" pitchFamily="34" charset="0"/>
                <a:cs typeface="Arial" panose="020B0604020202020204" pitchFamily="34" charset="0"/>
              </a:rPr>
              <a:t> statements </a:t>
            </a:r>
            <a:r>
              <a:rPr lang="en-US" dirty="0">
                <a:latin typeface="Arial" panose="020B0604020202020204" pitchFamily="34" charset="0"/>
                <a:cs typeface="Arial" panose="020B0604020202020204" pitchFamily="34" charset="0"/>
              </a:rPr>
              <a:t>that give the magistrate virtually no basis at all for making a judgment regarding probable cause.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State </a:t>
            </a:r>
            <a:r>
              <a:rPr lang="en-US" i="1" dirty="0">
                <a:latin typeface="Arial" panose="020B0604020202020204" pitchFamily="34" charset="0"/>
                <a:cs typeface="Arial" panose="020B0604020202020204" pitchFamily="34" charset="0"/>
              </a:rPr>
              <a:t>v. Anderson</a:t>
            </a:r>
            <a:r>
              <a:rPr lang="en-US" dirty="0">
                <a:latin typeface="Arial" panose="020B0604020202020204" pitchFamily="34" charset="0"/>
                <a:cs typeface="Arial" panose="020B0604020202020204" pitchFamily="34" charset="0"/>
              </a:rPr>
              <a:t>, 917 S.W.2d 92, 95 (Tex. App. – Houston [14th Dist.] 1996, pet. </a:t>
            </a:r>
            <a:r>
              <a:rPr lang="en-US" dirty="0" err="1">
                <a:latin typeface="Arial" panose="020B0604020202020204" pitchFamily="34" charset="0"/>
                <a:cs typeface="Arial" panose="020B0604020202020204" pitchFamily="34" charset="0"/>
              </a:rPr>
              <a:t>ref’d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7586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Statements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The magistrate must be </a:t>
            </a:r>
            <a:r>
              <a:rPr lang="en-US" b="1" dirty="0">
                <a:latin typeface="Arial" panose="020B0604020202020204" pitchFamily="34" charset="0"/>
                <a:cs typeface="Arial" panose="020B0604020202020204" pitchFamily="34" charset="0"/>
              </a:rPr>
              <a:t>presented with </a:t>
            </a:r>
            <a:r>
              <a:rPr lang="en-US" b="1" u="sng" dirty="0">
                <a:latin typeface="Arial" panose="020B0604020202020204" pitchFamily="34" charset="0"/>
                <a:cs typeface="Arial" panose="020B0604020202020204" pitchFamily="34" charset="0"/>
              </a:rPr>
              <a:t>“sufficient information</a:t>
            </a:r>
            <a:r>
              <a:rPr lang="en-US" dirty="0">
                <a:latin typeface="Arial" panose="020B0604020202020204" pitchFamily="34" charset="0"/>
                <a:cs typeface="Arial" panose="020B0604020202020204" pitchFamily="34" charset="0"/>
              </a:rPr>
              <a:t>” to allow [him] to determine probable cause; “</a:t>
            </a:r>
            <a:r>
              <a:rPr lang="en-US" b="1" dirty="0">
                <a:latin typeface="Arial" panose="020B0604020202020204" pitchFamily="34" charset="0"/>
                <a:cs typeface="Arial" panose="020B0604020202020204" pitchFamily="34" charset="0"/>
              </a:rPr>
              <a:t>his action cannot be a mere ratification of the bare conclusions of others.” </a:t>
            </a:r>
            <a:endParaRPr lang="en-US" b="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State </a:t>
            </a:r>
            <a:r>
              <a:rPr lang="en-US" i="1" dirty="0">
                <a:latin typeface="Arial" panose="020B0604020202020204" pitchFamily="34" charset="0"/>
                <a:cs typeface="Arial" panose="020B0604020202020204" pitchFamily="34" charset="0"/>
              </a:rPr>
              <a:t>v. Anderson</a:t>
            </a:r>
            <a:r>
              <a:rPr lang="en-US" dirty="0">
                <a:latin typeface="Arial" panose="020B0604020202020204" pitchFamily="34" charset="0"/>
                <a:cs typeface="Arial" panose="020B0604020202020204" pitchFamily="34" charset="0"/>
              </a:rPr>
              <a:t>, 917 S.W.2d 92, 95 (Tex. App. – Houston [14th Dist.] 1996, pet. </a:t>
            </a:r>
            <a:r>
              <a:rPr lang="en-US" dirty="0" err="1">
                <a:latin typeface="Arial" panose="020B0604020202020204" pitchFamily="34" charset="0"/>
                <a:cs typeface="Arial" panose="020B0604020202020204" pitchFamily="34" charset="0"/>
              </a:rPr>
              <a:t>ref’d</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citing </a:t>
            </a:r>
            <a:r>
              <a:rPr lang="en-US" i="1" dirty="0">
                <a:latin typeface="Arial" panose="020B0604020202020204" pitchFamily="34" charset="0"/>
                <a:cs typeface="Arial" panose="020B0604020202020204" pitchFamily="34" charset="0"/>
              </a:rPr>
              <a:t>Illinois v. Gates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a:p>
            <a:endParaRPr lang="en-US" dirty="0"/>
          </a:p>
        </p:txBody>
      </p:sp>
    </p:spTree>
    <p:extLst>
      <p:ext uri="{BB962C8B-B14F-4D97-AF65-F5344CB8AC3E}">
        <p14:creationId xmlns:p14="http://schemas.microsoft.com/office/powerpoint/2010/main" val="11778731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Conclusory</a:t>
            </a:r>
            <a:r>
              <a:rPr lang="en-US" dirty="0" smtClean="0"/>
              <a:t> Statements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Arial" panose="020B0604020202020204" pitchFamily="34" charset="0"/>
                <a:cs typeface="Arial" panose="020B0604020202020204" pitchFamily="34" charset="0"/>
              </a:rPr>
              <a:t>Examples: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John Smith </a:t>
            </a:r>
            <a:r>
              <a:rPr lang="en-US" b="1" dirty="0">
                <a:latin typeface="Arial" panose="020B0604020202020204" pitchFamily="34" charset="0"/>
                <a:cs typeface="Arial" panose="020B0604020202020204" pitchFamily="34" charset="0"/>
              </a:rPr>
              <a:t>has cocaine at this apartment </a:t>
            </a:r>
            <a:r>
              <a:rPr lang="en-US" dirty="0">
                <a:latin typeface="Arial" panose="020B0604020202020204" pitchFamily="34" charset="0"/>
                <a:cs typeface="Arial" panose="020B0604020202020204" pitchFamily="34" charset="0"/>
              </a:rPr>
              <a:t>located at 123 Main St., </a:t>
            </a:r>
            <a:r>
              <a:rPr lang="en-US" dirty="0" err="1">
                <a:latin typeface="Arial" panose="020B0604020202020204" pitchFamily="34" charset="0"/>
                <a:cs typeface="Arial" panose="020B0604020202020204" pitchFamily="34" charset="0"/>
              </a:rPr>
              <a:t>Alpine,Texas</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My informant told me </a:t>
            </a:r>
            <a:r>
              <a:rPr lang="en-US" dirty="0">
                <a:latin typeface="Arial" panose="020B0604020202020204" pitchFamily="34" charset="0"/>
                <a:cs typeface="Arial" panose="020B0604020202020204" pitchFamily="34" charset="0"/>
              </a:rPr>
              <a:t>there are large quantities of drugs in apartment 56 at 123 Main St., Alpine, Texas.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Fingerprints found at the scene </a:t>
            </a:r>
            <a:r>
              <a:rPr lang="en-US" dirty="0">
                <a:latin typeface="Arial" panose="020B0604020202020204" pitchFamily="34" charset="0"/>
                <a:cs typeface="Arial" panose="020B0604020202020204" pitchFamily="34" charset="0"/>
              </a:rPr>
              <a:t>have been determined to be those of John Smith.</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Your affiant, </a:t>
            </a:r>
            <a:r>
              <a:rPr lang="en-US" b="1" dirty="0">
                <a:latin typeface="Arial" panose="020B0604020202020204" pitchFamily="34" charset="0"/>
                <a:cs typeface="Arial" panose="020B0604020202020204" pitchFamily="34" charset="0"/>
              </a:rPr>
              <a:t>acting in an undercover capacity, purchased one gram of cocaine </a:t>
            </a:r>
            <a:r>
              <a:rPr lang="en-US" dirty="0">
                <a:latin typeface="Arial" panose="020B0604020202020204" pitchFamily="34" charset="0"/>
                <a:cs typeface="Arial" panose="020B0604020202020204" pitchFamily="34" charset="0"/>
              </a:rPr>
              <a:t>from John Smith.</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312505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Informant Info Must be Corroborated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informant” is treated differently than an average citizen. </a:t>
            </a:r>
            <a:r>
              <a:rPr lang="en-US" dirty="0">
                <a:latin typeface="Arial" panose="020B0604020202020204" pitchFamily="34" charset="0"/>
                <a:cs typeface="Arial" panose="020B0604020202020204" pitchFamily="34" charset="0"/>
              </a:rPr>
              <a:t>A magistrate may rely on source information supplied by an average citizen without corroboration since, unlike many police informants, </a:t>
            </a:r>
            <a:r>
              <a:rPr lang="en-US" b="1" u="sng" dirty="0">
                <a:latin typeface="Arial" panose="020B0604020202020204" pitchFamily="34" charset="0"/>
                <a:cs typeface="Arial" panose="020B0604020202020204" pitchFamily="34" charset="0"/>
              </a:rPr>
              <a:t>they are much less likely to produce false or untrustworthy information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Jaben</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U.S.</a:t>
            </a:r>
            <a:r>
              <a:rPr lang="en-US" dirty="0">
                <a:latin typeface="Arial" panose="020B0604020202020204" pitchFamily="34" charset="0"/>
                <a:cs typeface="Arial" panose="020B0604020202020204" pitchFamily="34" charset="0"/>
              </a:rPr>
              <a:t>, 381 U.S. 214, 85 </a:t>
            </a:r>
            <a:r>
              <a:rPr lang="en-US" dirty="0" err="1">
                <a:latin typeface="Arial" panose="020B0604020202020204" pitchFamily="34" charset="0"/>
                <a:cs typeface="Arial" panose="020B0604020202020204" pitchFamily="34" charset="0"/>
              </a:rPr>
              <a:t>S.Ct</a:t>
            </a:r>
            <a:r>
              <a:rPr lang="en-US" dirty="0">
                <a:latin typeface="Arial" panose="020B0604020202020204" pitchFamily="34" charset="0"/>
                <a:cs typeface="Arial" panose="020B0604020202020204" pitchFamily="34" charset="0"/>
              </a:rPr>
              <a:t>. 1365 (1965); </a:t>
            </a:r>
            <a:r>
              <a:rPr lang="en-US" i="1" dirty="0">
                <a:latin typeface="Arial" panose="020B0604020202020204" pitchFamily="34" charset="0"/>
                <a:cs typeface="Arial" panose="020B0604020202020204" pitchFamily="34" charset="0"/>
              </a:rPr>
              <a:t>Johnson v. State</a:t>
            </a:r>
            <a:r>
              <a:rPr lang="en-US" dirty="0">
                <a:latin typeface="Arial" panose="020B0604020202020204" pitchFamily="34" charset="0"/>
                <a:cs typeface="Arial" panose="020B0604020202020204" pitchFamily="34" charset="0"/>
              </a:rPr>
              <a:t>, 803 S.W.2d 272 (Tex. Crim. App.</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1990); </a:t>
            </a:r>
            <a:r>
              <a:rPr lang="en-US" i="1" dirty="0">
                <a:latin typeface="Arial" panose="020B0604020202020204" pitchFamily="34" charset="0"/>
                <a:cs typeface="Arial" panose="020B0604020202020204" pitchFamily="34" charset="0"/>
              </a:rPr>
              <a:t>Marquez v. State</a:t>
            </a:r>
            <a:r>
              <a:rPr lang="en-US" dirty="0">
                <a:latin typeface="Arial" panose="020B0604020202020204" pitchFamily="34" charset="0"/>
                <a:cs typeface="Arial" panose="020B0604020202020204" pitchFamily="34" charset="0"/>
              </a:rPr>
              <a:t>, 725 S.W.2d 217 (Tex. Crim. App. 1987). </a:t>
            </a:r>
            <a:endParaRPr lang="en-US" dirty="0" smtClean="0">
              <a:latin typeface="Arial" panose="020B0604020202020204" pitchFamily="34" charset="0"/>
              <a:cs typeface="Arial" panose="020B0604020202020204" pitchFamily="34" charset="0"/>
            </a:endParaRPr>
          </a:p>
          <a:p>
            <a:r>
              <a:rPr lang="en-US" sz="36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1551244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Informant Info Must be Corroborated</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Where a probable cause affidavit specifies a </a:t>
            </a:r>
            <a:r>
              <a:rPr lang="en-US" u="sng" dirty="0">
                <a:latin typeface="Arial" panose="020B0604020202020204" pitchFamily="34" charset="0"/>
                <a:cs typeface="Arial" panose="020B0604020202020204" pitchFamily="34" charset="0"/>
              </a:rPr>
              <a:t>named informant </a:t>
            </a:r>
            <a:r>
              <a:rPr lang="en-US" dirty="0">
                <a:latin typeface="Arial" panose="020B0604020202020204" pitchFamily="34" charset="0"/>
                <a:cs typeface="Arial" panose="020B0604020202020204" pitchFamily="34" charset="0"/>
              </a:rPr>
              <a:t>as supplying the information upon which probable cause is based, the </a:t>
            </a:r>
            <a:r>
              <a:rPr lang="en-US" b="1" u="sng" dirty="0">
                <a:latin typeface="Arial" panose="020B0604020202020204" pitchFamily="34" charset="0"/>
                <a:cs typeface="Arial" panose="020B0604020202020204" pitchFamily="34" charset="0"/>
              </a:rPr>
              <a:t>affidavit must be sufficiently details to suggest direct knowledge </a:t>
            </a:r>
            <a:r>
              <a:rPr lang="en-US" dirty="0">
                <a:latin typeface="Arial" panose="020B0604020202020204" pitchFamily="34" charset="0"/>
                <a:cs typeface="Arial" panose="020B0604020202020204" pitchFamily="34" charset="0"/>
              </a:rPr>
              <a:t>on the informant’s part.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Wilkerson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726 S.W.2d 542 (Tex. Crim. App. 1986); </a:t>
            </a:r>
            <a:r>
              <a:rPr lang="en-US" i="1" dirty="0">
                <a:latin typeface="Arial" panose="020B0604020202020204" pitchFamily="34" charset="0"/>
                <a:cs typeface="Arial" panose="020B0604020202020204" pitchFamily="34" charset="0"/>
              </a:rPr>
              <a:t>Matamoros v. State</a:t>
            </a:r>
            <a:r>
              <a:rPr lang="en-US" dirty="0">
                <a:latin typeface="Arial" panose="020B0604020202020204" pitchFamily="34" charset="0"/>
                <a:cs typeface="Arial" panose="020B0604020202020204" pitchFamily="34" charset="0"/>
              </a:rPr>
              <a:t>, 901 S.W.2d 470 (Tex. Crim. App. 1995).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8907025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Informant Info Must be Corroborated</a:t>
            </a:r>
          </a:p>
        </p:txBody>
      </p:sp>
      <p:sp>
        <p:nvSpPr>
          <p:cNvPr id="3" name="Content Placeholder 2"/>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	An </a:t>
            </a:r>
            <a:r>
              <a:rPr lang="en-US" b="1" dirty="0">
                <a:latin typeface="Arial" panose="020B0604020202020204" pitchFamily="34" charset="0"/>
                <a:cs typeface="Arial" panose="020B0604020202020204" pitchFamily="34" charset="0"/>
              </a:rPr>
              <a:t>anonymous or first-time confidential informant </a:t>
            </a:r>
            <a:r>
              <a:rPr lang="en-US" dirty="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unknown reliability </a:t>
            </a:r>
            <a:r>
              <a:rPr lang="en-US" dirty="0">
                <a:latin typeface="Arial" panose="020B0604020202020204" pitchFamily="34" charset="0"/>
                <a:cs typeface="Arial" panose="020B0604020202020204" pitchFamily="34" charset="0"/>
              </a:rPr>
              <a:t>must be </a:t>
            </a:r>
            <a:r>
              <a:rPr lang="en-US" b="1" u="sng" dirty="0">
                <a:latin typeface="Arial" panose="020B0604020202020204" pitchFamily="34" charset="0"/>
                <a:cs typeface="Arial" panose="020B0604020202020204" pitchFamily="34" charset="0"/>
              </a:rPr>
              <a:t>coupled with facts from which an inference may be drawn that the informant is credible</a:t>
            </a:r>
            <a:r>
              <a:rPr lang="en-US" dirty="0">
                <a:latin typeface="Arial" panose="020B0604020202020204" pitchFamily="34" charset="0"/>
                <a:cs typeface="Arial" panose="020B0604020202020204" pitchFamily="34" charset="0"/>
              </a:rPr>
              <a:t> or that his information is </a:t>
            </a:r>
            <a:r>
              <a:rPr lang="en-US" b="1" u="sng" dirty="0">
                <a:latin typeface="Arial" panose="020B0604020202020204" pitchFamily="34" charset="0"/>
                <a:cs typeface="Arial" panose="020B0604020202020204" pitchFamily="34" charset="0"/>
              </a:rPr>
              <a:t>reliable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State </a:t>
            </a:r>
            <a:r>
              <a:rPr lang="en-US" i="1" dirty="0">
                <a:latin typeface="Arial" panose="020B0604020202020204" pitchFamily="34" charset="0"/>
                <a:cs typeface="Arial" panose="020B0604020202020204" pitchFamily="34" charset="0"/>
              </a:rPr>
              <a:t>v. Duarte</a:t>
            </a:r>
            <a:r>
              <a:rPr lang="en-US" dirty="0">
                <a:latin typeface="Arial" panose="020B0604020202020204" pitchFamily="34" charset="0"/>
                <a:cs typeface="Arial" panose="020B0604020202020204" pitchFamily="34" charset="0"/>
              </a:rPr>
              <a:t>, 389 S.W.3d 349 (Tex. Crim. App. 2012).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6208537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Informant Info Must be Corroborated</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The facts may include: </a:t>
            </a:r>
          </a:p>
          <a:p>
            <a:pPr lvl="1"/>
            <a:r>
              <a:rPr lang="en-US" dirty="0">
                <a:latin typeface="Arial" panose="020B0604020202020204" pitchFamily="34" charset="0"/>
                <a:cs typeface="Arial" panose="020B0604020202020204" pitchFamily="34" charset="0"/>
              </a:rPr>
              <a:t>if the tip is </a:t>
            </a:r>
            <a:r>
              <a:rPr lang="en-US" b="1" dirty="0">
                <a:latin typeface="Arial" panose="020B0604020202020204" pitchFamily="34" charset="0"/>
                <a:cs typeface="Arial" panose="020B0604020202020204" pitchFamily="34" charset="0"/>
              </a:rPr>
              <a:t>corroborated</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if it is a </a:t>
            </a:r>
            <a:r>
              <a:rPr lang="en-US" b="1" dirty="0">
                <a:latin typeface="Arial" panose="020B0604020202020204" pitchFamily="34" charset="0"/>
                <a:cs typeface="Arial" panose="020B0604020202020204" pitchFamily="34" charset="0"/>
              </a:rPr>
              <a:t>statement against penal interest</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if it is </a:t>
            </a:r>
            <a:r>
              <a:rPr lang="en-US" b="1" dirty="0">
                <a:latin typeface="Arial" panose="020B0604020202020204" pitchFamily="34" charset="0"/>
                <a:cs typeface="Arial" panose="020B0604020202020204" pitchFamily="34" charset="0"/>
              </a:rPr>
              <a:t>consistent with information</a:t>
            </a:r>
            <a:r>
              <a:rPr lang="en-US" dirty="0">
                <a:latin typeface="Arial" panose="020B0604020202020204" pitchFamily="34" charset="0"/>
                <a:cs typeface="Arial" panose="020B0604020202020204" pitchFamily="34" charset="0"/>
              </a:rPr>
              <a:t> provided by </a:t>
            </a:r>
            <a:r>
              <a:rPr lang="en-US" b="1" dirty="0">
                <a:latin typeface="Arial" panose="020B0604020202020204" pitchFamily="34" charset="0"/>
                <a:cs typeface="Arial" panose="020B0604020202020204" pitchFamily="34" charset="0"/>
              </a:rPr>
              <a:t>other informants</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if it is a </a:t>
            </a:r>
            <a:r>
              <a:rPr lang="en-US" b="1" dirty="0">
                <a:latin typeface="Arial" panose="020B0604020202020204" pitchFamily="34" charset="0"/>
                <a:cs typeface="Arial" panose="020B0604020202020204" pitchFamily="34" charset="0"/>
              </a:rPr>
              <a:t>detailed first-hand observation</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or if it is </a:t>
            </a:r>
            <a:r>
              <a:rPr lang="en-US" b="1" dirty="0">
                <a:latin typeface="Arial" panose="020B0604020202020204" pitchFamily="34" charset="0"/>
                <a:cs typeface="Arial" panose="020B0604020202020204" pitchFamily="34" charset="0"/>
              </a:rPr>
              <a:t>coupled with an accurate prediction</a:t>
            </a:r>
            <a:r>
              <a:rPr lang="en-US" dirty="0">
                <a:latin typeface="Arial" panose="020B0604020202020204" pitchFamily="34" charset="0"/>
                <a:cs typeface="Arial" panose="020B0604020202020204" pitchFamily="34" charset="0"/>
              </a:rPr>
              <a:t> of the subject’s future behavior. </a:t>
            </a:r>
          </a:p>
          <a:p>
            <a:r>
              <a:rPr lang="en-US" i="1" dirty="0">
                <a:latin typeface="Arial" panose="020B0604020202020204" pitchFamily="34" charset="0"/>
                <a:cs typeface="Arial" panose="020B0604020202020204" pitchFamily="34" charset="0"/>
              </a:rPr>
              <a:t>State v. Duarte</a:t>
            </a:r>
            <a:r>
              <a:rPr lang="en-US" dirty="0">
                <a:latin typeface="Arial" panose="020B0604020202020204" pitchFamily="34" charset="0"/>
                <a:cs typeface="Arial" panose="020B0604020202020204" pitchFamily="34" charset="0"/>
              </a:rPr>
              <a:t>, 389 S.W.3d 349 (Tex. Crim. App. 2012).</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7005106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Stale Information</a:t>
            </a:r>
            <a:endParaRPr lang="en-US" dirty="0"/>
          </a:p>
        </p:txBody>
      </p:sp>
      <p:sp>
        <p:nvSpPr>
          <p:cNvPr id="3" name="Content Placeholder 2"/>
          <p:cNvSpPr>
            <a:spLocks noGrp="1"/>
          </p:cNvSpPr>
          <p:nvPr>
            <p:ph idx="1"/>
          </p:nvPr>
        </p:nvSpPr>
        <p:spPr/>
        <p:txBody>
          <a:bodyPr>
            <a:normAutofit/>
          </a:bodyPr>
          <a:lstStyle/>
          <a:p>
            <a:r>
              <a:rPr lang="en-US" dirty="0" smtClean="0">
                <a:latin typeface="Arial"/>
                <a:cs typeface="Arial"/>
              </a:rPr>
              <a:t>The </a:t>
            </a:r>
            <a:r>
              <a:rPr lang="en-US" dirty="0">
                <a:latin typeface="Arial"/>
                <a:cs typeface="Arial"/>
              </a:rPr>
              <a:t>facts in a search warrant affidavit </a:t>
            </a:r>
            <a:r>
              <a:rPr lang="en-US" b="1" u="sng" dirty="0">
                <a:latin typeface="Arial"/>
                <a:cs typeface="Arial"/>
              </a:rPr>
              <a:t>must be so closely related to the time </a:t>
            </a:r>
            <a:r>
              <a:rPr lang="en-US" dirty="0">
                <a:latin typeface="Arial"/>
                <a:cs typeface="Arial"/>
              </a:rPr>
              <a:t>of the issuance of the warrant that a finding of probable cause is justified. </a:t>
            </a:r>
            <a:r>
              <a:rPr lang="en-US" i="1" dirty="0">
                <a:latin typeface="Arial"/>
                <a:cs typeface="Arial"/>
              </a:rPr>
              <a:t>State v. McLain</a:t>
            </a:r>
            <a:r>
              <a:rPr lang="en-US" dirty="0">
                <a:latin typeface="Arial"/>
                <a:cs typeface="Arial"/>
              </a:rPr>
              <a:t>, 337 S.W.3d 268 (Tex. Crim. App. 2011). </a:t>
            </a:r>
            <a:endParaRPr lang="en-US" dirty="0"/>
          </a:p>
        </p:txBody>
      </p:sp>
    </p:spTree>
    <p:extLst>
      <p:ext uri="{BB962C8B-B14F-4D97-AF65-F5344CB8AC3E}">
        <p14:creationId xmlns:p14="http://schemas.microsoft.com/office/powerpoint/2010/main" val="16771177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 or Exception</a:t>
            </a:r>
            <a:endParaRPr lang="en-US" dirty="0"/>
          </a:p>
        </p:txBody>
      </p:sp>
      <p:sp>
        <p:nvSpPr>
          <p:cNvPr id="3" name="Content Placeholder 2"/>
          <p:cNvSpPr>
            <a:spLocks noGrp="1"/>
          </p:cNvSpPr>
          <p:nvPr>
            <p:ph idx="1"/>
          </p:nvPr>
        </p:nvSpPr>
        <p:spPr/>
        <p:txBody>
          <a:bodyPr>
            <a:normAutofit/>
          </a:bodyPr>
          <a:lstStyle/>
          <a:p>
            <a:pPr marL="388637" marR="1422343" indent="-377810">
              <a:tabLst>
                <a:tab pos="1693021" algn="l"/>
                <a:tab pos="3003104" algn="l"/>
              </a:tabLst>
            </a:pPr>
            <a:r>
              <a:rPr lang="en-US" dirty="0">
                <a:latin typeface="Arial" panose="020B0604020202020204" pitchFamily="34" charset="0"/>
                <a:cs typeface="Arial" panose="020B0604020202020204" pitchFamily="34" charset="0"/>
              </a:rPr>
              <a:t>Then State </a:t>
            </a:r>
            <a:r>
              <a:rPr lang="en-US" spc="4" dirty="0">
                <a:latin typeface="Arial" panose="020B0604020202020204" pitchFamily="34" charset="0"/>
                <a:cs typeface="Arial" panose="020B0604020202020204" pitchFamily="34" charset="0"/>
              </a:rPr>
              <a:t>mus</a:t>
            </a:r>
            <a:r>
              <a:rPr lang="en-US" dirty="0">
                <a:latin typeface="Arial" panose="020B0604020202020204" pitchFamily="34" charset="0"/>
                <a:cs typeface="Arial" panose="020B0604020202020204" pitchFamily="34" charset="0"/>
              </a:rPr>
              <a:t>t</a:t>
            </a:r>
            <a:r>
              <a:rPr lang="en-US" spc="-3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a:t>
            </a:r>
            <a:r>
              <a:rPr lang="en-US" spc="22" dirty="0" smtClean="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ve:</a:t>
            </a:r>
            <a:endParaRPr lang="en-US" dirty="0">
              <a:latin typeface="Arial" panose="020B0604020202020204" pitchFamily="34" charset="0"/>
              <a:cs typeface="Arial" panose="020B0604020202020204" pitchFamily="34" charset="0"/>
            </a:endParaRPr>
          </a:p>
          <a:p>
            <a:pPr marL="689517" indent="-270678">
              <a:spcBef>
                <a:spcPts val="808"/>
              </a:spcBef>
              <a:buClr>
                <a:srgbClr val="FFFFFF"/>
              </a:buClr>
              <a:buSzPct val="91428"/>
              <a:tabLst>
                <a:tab pos="690087" algn="l"/>
              </a:tabLst>
            </a:pPr>
            <a:r>
              <a:rPr lang="en-US" dirty="0">
                <a:latin typeface="Arial" panose="020B0604020202020204" pitchFamily="34" charset="0"/>
                <a:cs typeface="Arial" panose="020B0604020202020204" pitchFamily="34" charset="0"/>
              </a:rPr>
              <a:t>Val</a:t>
            </a:r>
            <a:r>
              <a:rPr lang="en-US" spc="-13"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d</a:t>
            </a:r>
            <a:r>
              <a:rPr lang="en-US" spc="4" dirty="0">
                <a:latin typeface="Arial" panose="020B0604020202020204" pitchFamily="34" charset="0"/>
                <a:cs typeface="Arial" panose="020B0604020202020204" pitchFamily="34" charset="0"/>
              </a:rPr>
              <a:t> </a:t>
            </a:r>
            <a:r>
              <a:rPr lang="en-US" spc="-27" dirty="0">
                <a:latin typeface="Arial" panose="020B0604020202020204" pitchFamily="34" charset="0"/>
                <a:cs typeface="Arial" panose="020B0604020202020204" pitchFamily="34" charset="0"/>
              </a:rPr>
              <a:t>w</a:t>
            </a:r>
            <a:r>
              <a:rPr lang="en-US" dirty="0">
                <a:latin typeface="Arial" panose="020B0604020202020204" pitchFamily="34" charset="0"/>
                <a:cs typeface="Arial" panose="020B0604020202020204" pitchFamily="34" charset="0"/>
              </a:rPr>
              <a:t>a</a:t>
            </a:r>
            <a:r>
              <a:rPr lang="en-US" spc="-22"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r</a:t>
            </a:r>
            <a:r>
              <a:rPr lang="en-US" spc="-22"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nt</a:t>
            </a:r>
            <a:r>
              <a:rPr lang="en-US" spc="-13" dirty="0">
                <a:latin typeface="Arial" panose="020B0604020202020204" pitchFamily="34" charset="0"/>
                <a:cs typeface="Arial" panose="020B0604020202020204" pitchFamily="34" charset="0"/>
              </a:rPr>
              <a:t> </a:t>
            </a:r>
            <a:r>
              <a:rPr lang="en-US" spc="-18"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r</a:t>
            </a:r>
          </a:p>
          <a:p>
            <a:pPr marL="689517" indent="-270678">
              <a:spcBef>
                <a:spcPts val="776"/>
              </a:spcBef>
              <a:buClr>
                <a:srgbClr val="FFFFFF"/>
              </a:buClr>
              <a:buSzPct val="91428"/>
              <a:tabLst>
                <a:tab pos="690087" algn="l"/>
              </a:tabLst>
            </a:pPr>
            <a:r>
              <a:rPr lang="en-US" dirty="0">
                <a:latin typeface="Arial" panose="020B0604020202020204" pitchFamily="34" charset="0"/>
                <a:cs typeface="Arial" panose="020B0604020202020204" pitchFamily="34" charset="0"/>
              </a:rPr>
              <a:t>Exc</a:t>
            </a:r>
            <a:r>
              <a:rPr lang="en-US" spc="-3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pt</a:t>
            </a:r>
            <a:r>
              <a:rPr lang="en-US" spc="-13" dirty="0">
                <a:latin typeface="Arial" panose="020B0604020202020204" pitchFamily="34" charset="0"/>
                <a:cs typeface="Arial" panose="020B0604020202020204" pitchFamily="34" charset="0"/>
              </a:rPr>
              <a:t>i</a:t>
            </a:r>
            <a:r>
              <a:rPr lang="en-US" spc="-22"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n</a:t>
            </a:r>
            <a:r>
              <a:rPr lang="en-US" spc="-13"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18"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p</a:t>
            </a:r>
            <a:r>
              <a:rPr lang="en-US" spc="-13" dirty="0">
                <a:latin typeface="Arial" panose="020B0604020202020204" pitchFamily="34" charset="0"/>
                <a:cs typeface="Arial" panose="020B0604020202020204" pitchFamily="34" charset="0"/>
              </a:rPr>
              <a:t>l</a:t>
            </a:r>
            <a:r>
              <a:rPr lang="en-US" spc="-18"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es</a:t>
            </a:r>
          </a:p>
          <a:p>
            <a:pPr>
              <a:spcBef>
                <a:spcPts val="11"/>
              </a:spcBef>
            </a:pPr>
            <a:endParaRPr lang="pt-BR" dirty="0">
              <a:latin typeface="Arial" panose="020B0604020202020204" pitchFamily="34" charset="0"/>
              <a:cs typeface="Arial" panose="020B0604020202020204" pitchFamily="34" charset="0"/>
            </a:endParaRPr>
          </a:p>
          <a:p>
            <a:pPr marL="11397"/>
            <a:r>
              <a:rPr lang="pt-BR" i="1" dirty="0" smtClean="0">
                <a:latin typeface="Arial" panose="020B0604020202020204" pitchFamily="34" charset="0"/>
                <a:cs typeface="Arial" panose="020B0604020202020204" pitchFamily="34" charset="0"/>
              </a:rPr>
              <a:t>Am</a:t>
            </a:r>
            <a:r>
              <a:rPr lang="pt-BR" i="1" spc="-4" dirty="0" smtClean="0">
                <a:latin typeface="Arial" panose="020B0604020202020204" pitchFamily="34" charset="0"/>
                <a:cs typeface="Arial" panose="020B0604020202020204" pitchFamily="34" charset="0"/>
              </a:rPr>
              <a:t>ado</a:t>
            </a:r>
            <a:r>
              <a:rPr lang="pt-BR" i="1" dirty="0" smtClean="0">
                <a:latin typeface="Arial" panose="020B0604020202020204" pitchFamily="34" charset="0"/>
                <a:cs typeface="Arial" panose="020B0604020202020204" pitchFamily="34" charset="0"/>
              </a:rPr>
              <a:t>r </a:t>
            </a:r>
            <a:r>
              <a:rPr lang="pt-BR" i="1" dirty="0">
                <a:latin typeface="Arial" panose="020B0604020202020204" pitchFamily="34" charset="0"/>
                <a:cs typeface="Arial" panose="020B0604020202020204" pitchFamily="34" charset="0"/>
              </a:rPr>
              <a:t>v.</a:t>
            </a:r>
            <a:r>
              <a:rPr lang="pt-BR" i="1" spc="13"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Sta</a:t>
            </a:r>
            <a:r>
              <a:rPr lang="pt-BR" i="1" spc="-4" dirty="0" err="1">
                <a:latin typeface="Arial" panose="020B0604020202020204" pitchFamily="34" charset="0"/>
                <a:cs typeface="Arial" panose="020B0604020202020204" pitchFamily="34" charset="0"/>
              </a:rPr>
              <a:t>t</a:t>
            </a:r>
            <a:r>
              <a:rPr lang="pt-BR" i="1" spc="-9" dirty="0" err="1">
                <a:latin typeface="Arial" panose="020B0604020202020204" pitchFamily="34" charset="0"/>
                <a:cs typeface="Arial" panose="020B0604020202020204" pitchFamily="34" charset="0"/>
              </a:rPr>
              <a:t>e</a:t>
            </a:r>
            <a:r>
              <a:rPr lang="pt-BR" dirty="0">
                <a:latin typeface="Arial" panose="020B0604020202020204" pitchFamily="34" charset="0"/>
                <a:cs typeface="Arial" panose="020B0604020202020204" pitchFamily="34" charset="0"/>
              </a:rPr>
              <a:t>,</a:t>
            </a:r>
            <a:r>
              <a:rPr lang="pt-BR" spc="18" dirty="0">
                <a:latin typeface="Arial" panose="020B0604020202020204" pitchFamily="34" charset="0"/>
                <a:cs typeface="Arial" panose="020B0604020202020204" pitchFamily="34" charset="0"/>
              </a:rPr>
              <a:t> </a:t>
            </a:r>
            <a:r>
              <a:rPr lang="pt-BR" spc="13" dirty="0">
                <a:latin typeface="Arial" panose="020B0604020202020204" pitchFamily="34" charset="0"/>
                <a:cs typeface="Arial" panose="020B0604020202020204" pitchFamily="34" charset="0"/>
              </a:rPr>
              <a:t>2</a:t>
            </a:r>
            <a:r>
              <a:rPr lang="pt-BR" dirty="0">
                <a:latin typeface="Arial" panose="020B0604020202020204" pitchFamily="34" charset="0"/>
                <a:cs typeface="Arial" panose="020B0604020202020204" pitchFamily="34" charset="0"/>
              </a:rPr>
              <a:t>21</a:t>
            </a:r>
            <a:r>
              <a:rPr lang="pt-BR" spc="4"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a:t>
            </a:r>
            <a:r>
              <a:rPr lang="pt-BR" spc="13" dirty="0">
                <a:latin typeface="Arial" panose="020B0604020202020204" pitchFamily="34" charset="0"/>
                <a:cs typeface="Arial" panose="020B0604020202020204" pitchFamily="34" charset="0"/>
              </a:rPr>
              <a:t>W</a:t>
            </a:r>
            <a:r>
              <a:rPr lang="pt-BR" dirty="0">
                <a:latin typeface="Arial" panose="020B0604020202020204" pitchFamily="34" charset="0"/>
                <a:cs typeface="Arial" panose="020B0604020202020204" pitchFamily="34" charset="0"/>
              </a:rPr>
              <a:t>.3d </a:t>
            </a:r>
            <a:r>
              <a:rPr lang="pt-BR" spc="-4" dirty="0">
                <a:latin typeface="Arial" panose="020B0604020202020204" pitchFamily="34" charset="0"/>
                <a:cs typeface="Arial" panose="020B0604020202020204" pitchFamily="34" charset="0"/>
              </a:rPr>
              <a:t>6</a:t>
            </a:r>
            <a:r>
              <a:rPr lang="pt-BR" dirty="0">
                <a:latin typeface="Arial" panose="020B0604020202020204" pitchFamily="34" charset="0"/>
                <a:cs typeface="Arial" panose="020B0604020202020204" pitchFamily="34" charset="0"/>
              </a:rPr>
              <a:t>66,</a:t>
            </a:r>
            <a:r>
              <a:rPr lang="pt-BR" spc="4"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6</a:t>
            </a:r>
            <a:r>
              <a:rPr lang="pt-BR" spc="4" dirty="0">
                <a:latin typeface="Arial" panose="020B0604020202020204" pitchFamily="34" charset="0"/>
                <a:cs typeface="Arial" panose="020B0604020202020204" pitchFamily="34" charset="0"/>
              </a:rPr>
              <a:t>7</a:t>
            </a:r>
            <a:r>
              <a:rPr lang="pt-BR" spc="-9" dirty="0">
                <a:latin typeface="Arial" panose="020B0604020202020204" pitchFamily="34" charset="0"/>
                <a:cs typeface="Arial" panose="020B0604020202020204" pitchFamily="34" charset="0"/>
              </a:rPr>
              <a:t>2</a:t>
            </a:r>
            <a:r>
              <a:rPr lang="pt-BR" spc="4"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73 (</a:t>
            </a:r>
            <a:r>
              <a:rPr lang="pt-BR" dirty="0" err="1">
                <a:latin typeface="Arial" panose="020B0604020202020204" pitchFamily="34" charset="0"/>
                <a:cs typeface="Arial" panose="020B0604020202020204" pitchFamily="34" charset="0"/>
              </a:rPr>
              <a:t>T</a:t>
            </a:r>
            <a:r>
              <a:rPr lang="pt-BR" spc="9" dirty="0" err="1">
                <a:latin typeface="Arial" panose="020B0604020202020204" pitchFamily="34" charset="0"/>
                <a:cs typeface="Arial" panose="020B0604020202020204" pitchFamily="34" charset="0"/>
              </a:rPr>
              <a:t>e</a:t>
            </a:r>
            <a:r>
              <a:rPr lang="pt-BR" spc="-18" dirty="0" err="1">
                <a:latin typeface="Arial" panose="020B0604020202020204" pitchFamily="34" charset="0"/>
                <a:cs typeface="Arial" panose="020B0604020202020204" pitchFamily="34" charset="0"/>
              </a:rPr>
              <a:t>x</a:t>
            </a:r>
            <a:r>
              <a:rPr lang="pt-BR" spc="-18" dirty="0">
                <a:latin typeface="Arial" panose="020B0604020202020204" pitchFamily="34" charset="0"/>
                <a:cs typeface="Arial" panose="020B0604020202020204" pitchFamily="34" charset="0"/>
              </a:rPr>
              <a:t>.</a:t>
            </a:r>
            <a:r>
              <a:rPr lang="pt-BR" dirty="0">
                <a:latin typeface="Arial" panose="020B0604020202020204" pitchFamily="34" charset="0"/>
                <a:cs typeface="Arial" panose="020B0604020202020204" pitchFamily="34" charset="0"/>
              </a:rPr>
              <a:t> Cr</a:t>
            </a:r>
            <a:r>
              <a:rPr lang="pt-BR" spc="-9" dirty="0">
                <a:latin typeface="Arial" panose="020B0604020202020204" pitchFamily="34" charset="0"/>
                <a:cs typeface="Arial" panose="020B0604020202020204" pitchFamily="34" charset="0"/>
              </a:rPr>
              <a:t>i</a:t>
            </a:r>
            <a:r>
              <a:rPr lang="pt-BR" spc="4" dirty="0">
                <a:latin typeface="Arial" panose="020B0604020202020204" pitchFamily="34" charset="0"/>
                <a:cs typeface="Arial" panose="020B0604020202020204" pitchFamily="34" charset="0"/>
              </a:rPr>
              <a:t>m</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a:t>
            </a:r>
            <a:r>
              <a:rPr lang="pt-BR" spc="-13" dirty="0" err="1">
                <a:latin typeface="Arial" panose="020B0604020202020204" pitchFamily="34" charset="0"/>
                <a:cs typeface="Arial" panose="020B0604020202020204" pitchFamily="34" charset="0"/>
              </a:rPr>
              <a:t>p</a:t>
            </a:r>
            <a:r>
              <a:rPr lang="pt-BR" dirty="0" err="1">
                <a:latin typeface="Arial" panose="020B0604020202020204" pitchFamily="34" charset="0"/>
                <a:cs typeface="Arial" panose="020B0604020202020204" pitchFamily="34" charset="0"/>
              </a:rPr>
              <a:t>p</a:t>
            </a:r>
            <a:r>
              <a:rPr lang="pt-BR" dirty="0">
                <a:latin typeface="Arial" panose="020B0604020202020204" pitchFamily="34" charset="0"/>
                <a:cs typeface="Arial" panose="020B0604020202020204" pitchFamily="34" charset="0"/>
              </a:rPr>
              <a:t>.</a:t>
            </a:r>
            <a:r>
              <a:rPr lang="pt-BR" spc="9"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2</a:t>
            </a:r>
            <a:r>
              <a:rPr lang="pt-BR" spc="9" dirty="0">
                <a:latin typeface="Arial" panose="020B0604020202020204" pitchFamily="34" charset="0"/>
                <a:cs typeface="Arial" panose="020B0604020202020204" pitchFamily="34" charset="0"/>
              </a:rPr>
              <a:t>0</a:t>
            </a:r>
            <a:r>
              <a:rPr lang="pt-BR" dirty="0">
                <a:latin typeface="Arial" panose="020B0604020202020204" pitchFamily="34" charset="0"/>
                <a:cs typeface="Arial" panose="020B0604020202020204" pitchFamily="34" charset="0"/>
              </a:rPr>
              <a:t>07</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35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to be Searched</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of the requirements of the Fourth Amendment is that the warrant </a:t>
            </a:r>
            <a:r>
              <a:rPr lang="en-US" b="1" u="sng" dirty="0">
                <a:latin typeface="Arial" panose="020B0604020202020204" pitchFamily="34" charset="0"/>
                <a:cs typeface="Arial" panose="020B0604020202020204" pitchFamily="34" charset="0"/>
              </a:rPr>
              <a:t>must particularly describe the place to be searched.</a:t>
            </a:r>
            <a:r>
              <a:rPr lang="en-US" dirty="0">
                <a:latin typeface="Arial" panose="020B0604020202020204" pitchFamily="34" charset="0"/>
                <a:cs typeface="Arial" panose="020B0604020202020204" pitchFamily="34" charset="0"/>
              </a:rPr>
              <a:t> </a:t>
            </a:r>
          </a:p>
          <a:p>
            <a:r>
              <a:rPr lang="en-US" i="1" dirty="0" smtClean="0">
                <a:latin typeface="Arial" panose="020B0604020202020204" pitchFamily="34" charset="0"/>
                <a:cs typeface="Arial" panose="020B0604020202020204" pitchFamily="34" charset="0"/>
              </a:rPr>
              <a:t>Long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132 S.W.3d 443 (Tex. Crim. App. 2004).</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3753560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Attacking Warrantless Searches</a:t>
            </a:r>
            <a:endParaRPr lang="en-US" b="1" dirty="0">
              <a:solidFill>
                <a:srgbClr val="FF0000"/>
              </a:solidFill>
            </a:endParaRPr>
          </a:p>
        </p:txBody>
      </p:sp>
      <p:pic>
        <p:nvPicPr>
          <p:cNvPr id="4" name="Content Placeholder 3" descr="Cop entry.jpg"/>
          <p:cNvPicPr>
            <a:picLocks noGrp="1" noChangeAspect="1"/>
          </p:cNvPicPr>
          <p:nvPr>
            <p:ph idx="1"/>
          </p:nvPr>
        </p:nvPicPr>
        <p:blipFill>
          <a:blip r:embed="rId2">
            <a:extLst>
              <a:ext uri="{28A0092B-C50C-407E-A947-70E740481C1C}">
                <a14:useLocalDpi xmlns:a14="http://schemas.microsoft.com/office/drawing/2010/main" val="0"/>
              </a:ext>
            </a:extLst>
          </a:blip>
          <a:srcRect t="1099" b="1099"/>
          <a:stretch>
            <a:fillRect/>
          </a:stretch>
        </p:blipFill>
        <p:spPr/>
      </p:pic>
    </p:spTree>
    <p:extLst>
      <p:ext uri="{BB962C8B-B14F-4D97-AF65-F5344CB8AC3E}">
        <p14:creationId xmlns:p14="http://schemas.microsoft.com/office/powerpoint/2010/main" val="29517457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Presumption </a:t>
            </a:r>
            <a:r>
              <a:rPr lang="en-US" sz="3200" b="1" dirty="0">
                <a:latin typeface="Arial" panose="020B0604020202020204" pitchFamily="34" charset="0"/>
                <a:cs typeface="Arial" panose="020B0604020202020204" pitchFamily="34" charset="0"/>
              </a:rPr>
              <a:t>of Unreasonableness </a:t>
            </a:r>
            <a:endParaRPr lang="en-US" sz="3200" dirty="0"/>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Once a </a:t>
            </a:r>
            <a:r>
              <a:rPr lang="en-US" sz="2800" b="1" u="sng" dirty="0">
                <a:latin typeface="Arial" panose="020B0604020202020204" pitchFamily="34" charset="0"/>
                <a:cs typeface="Arial" panose="020B0604020202020204" pitchFamily="34" charset="0"/>
              </a:rPr>
              <a:t>threshold showing </a:t>
            </a:r>
            <a:r>
              <a:rPr lang="en-US" sz="2800" b="1" u="sng" dirty="0" smtClean="0">
                <a:latin typeface="Arial" panose="020B0604020202020204" pitchFamily="34" charset="0"/>
                <a:cs typeface="Arial" panose="020B0604020202020204" pitchFamily="34" charset="0"/>
              </a:rPr>
              <a:t>of no warrant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a:t>
            </a:r>
            <a:r>
              <a:rPr lang="en-US" sz="2800" b="1" u="sng" dirty="0">
                <a:latin typeface="Arial" panose="020B0604020202020204" pitchFamily="34" charset="0"/>
                <a:cs typeface="Arial" panose="020B0604020202020204" pitchFamily="34" charset="0"/>
              </a:rPr>
              <a:t>burden shifts to the state </a:t>
            </a:r>
            <a:r>
              <a:rPr lang="en-US" sz="2800" dirty="0">
                <a:latin typeface="Arial" panose="020B0604020202020204" pitchFamily="34" charset="0"/>
                <a:cs typeface="Arial" panose="020B0604020202020204" pitchFamily="34" charset="0"/>
              </a:rPr>
              <a:t>to prove that the search or seizure was </a:t>
            </a:r>
            <a:r>
              <a:rPr lang="en-US" sz="2800" b="1" u="sng" dirty="0">
                <a:latin typeface="Arial" panose="020B0604020202020204" pitchFamily="34" charset="0"/>
                <a:cs typeface="Arial" panose="020B0604020202020204" pitchFamily="34" charset="0"/>
              </a:rPr>
              <a:t>lawfully conducted </a:t>
            </a:r>
            <a:r>
              <a:rPr lang="en-US" sz="2800" dirty="0">
                <a:latin typeface="Arial" panose="020B0604020202020204" pitchFamily="34" charset="0"/>
                <a:cs typeface="Arial" panose="020B0604020202020204" pitchFamily="34" charset="0"/>
              </a:rPr>
              <a:t>according to one of the exceptions. </a:t>
            </a:r>
            <a:endParaRPr lang="en-US" sz="2800" dirty="0" smtClean="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Ford </a:t>
            </a:r>
            <a:r>
              <a:rPr lang="en-US" sz="2800" i="1" dirty="0">
                <a:latin typeface="Arial" panose="020B0604020202020204" pitchFamily="34" charset="0"/>
                <a:cs typeface="Arial" panose="020B0604020202020204" pitchFamily="34" charset="0"/>
              </a:rPr>
              <a:t>v. State</a:t>
            </a:r>
            <a:r>
              <a:rPr lang="en-US" sz="2800" dirty="0">
                <a:latin typeface="Arial" panose="020B0604020202020204" pitchFamily="34" charset="0"/>
                <a:cs typeface="Arial" panose="020B0604020202020204" pitchFamily="34" charset="0"/>
              </a:rPr>
              <a:t>, 158 S.W.3d 488, 492 (Tex. Crim. App. 2005). </a:t>
            </a:r>
          </a:p>
          <a:p>
            <a:endParaRPr lang="en-US" sz="2000" dirty="0"/>
          </a:p>
        </p:txBody>
      </p:sp>
    </p:spTree>
    <p:extLst>
      <p:ext uri="{BB962C8B-B14F-4D97-AF65-F5344CB8AC3E}">
        <p14:creationId xmlns:p14="http://schemas.microsoft.com/office/powerpoint/2010/main" val="15309579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Exceptions to Warrant Requirement</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Consent</a:t>
            </a:r>
          </a:p>
          <a:p>
            <a:r>
              <a:rPr lang="en-US" dirty="0" smtClean="0"/>
              <a:t>Exigent Circumstances</a:t>
            </a:r>
          </a:p>
          <a:p>
            <a:r>
              <a:rPr lang="en-US" dirty="0" smtClean="0"/>
              <a:t>Vehicle Exception</a:t>
            </a:r>
          </a:p>
          <a:p>
            <a:r>
              <a:rPr lang="en-US" dirty="0" smtClean="0"/>
              <a:t>Search </a:t>
            </a:r>
            <a:r>
              <a:rPr lang="en-US" dirty="0"/>
              <a:t>incident to arrest</a:t>
            </a:r>
          </a:p>
          <a:p>
            <a:r>
              <a:rPr lang="en-US" dirty="0" smtClean="0"/>
              <a:t>Inventory</a:t>
            </a:r>
            <a:endParaRPr lang="en-US" dirty="0"/>
          </a:p>
          <a:p>
            <a:r>
              <a:rPr lang="en-US" dirty="0"/>
              <a:t>Inevitable </a:t>
            </a:r>
            <a:r>
              <a:rPr lang="en-US" dirty="0" smtClean="0"/>
              <a:t>Discovery (not used in Texas)</a:t>
            </a:r>
            <a:endParaRPr lang="en-US" dirty="0"/>
          </a:p>
          <a:p>
            <a:r>
              <a:rPr lang="en-US" dirty="0"/>
              <a:t>Independent Source</a:t>
            </a:r>
          </a:p>
          <a:p>
            <a:r>
              <a:rPr lang="en-US" dirty="0"/>
              <a:t>Attenuation</a:t>
            </a:r>
          </a:p>
          <a:p>
            <a:r>
              <a:rPr lang="en-US" dirty="0"/>
              <a:t>Community Caretaking</a:t>
            </a:r>
          </a:p>
          <a:p>
            <a:r>
              <a:rPr lang="en-US" dirty="0"/>
              <a:t>Plain </a:t>
            </a:r>
            <a:r>
              <a:rPr lang="en-US" dirty="0" smtClean="0"/>
              <a:t>view</a:t>
            </a:r>
            <a:endParaRPr lang="en-US" dirty="0"/>
          </a:p>
          <a:p>
            <a:endParaRPr lang="en-US" dirty="0"/>
          </a:p>
        </p:txBody>
      </p:sp>
    </p:spTree>
    <p:extLst>
      <p:ext uri="{BB962C8B-B14F-4D97-AF65-F5344CB8AC3E}">
        <p14:creationId xmlns:p14="http://schemas.microsoft.com/office/powerpoint/2010/main" val="11092033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Knock and talks are often the “go-to” investigative technique used by police wanting to search a home. Since their ability to get inside depends on intimidating the occupants into submission to obtain consent, these cases can be a bounty of illegal police action. First, understand that the home has special protection, described with particular eloquence by the courts: </a:t>
            </a:r>
          </a:p>
          <a:p>
            <a:pPr marL="0" indent="0">
              <a:buNone/>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Freedom from intrusion into the home or dwelling </a:t>
            </a:r>
            <a:r>
              <a:rPr lang="en-US" dirty="0">
                <a:latin typeface="Arial" panose="020B0604020202020204" pitchFamily="34" charset="0"/>
                <a:cs typeface="Arial" panose="020B0604020202020204" pitchFamily="34" charset="0"/>
              </a:rPr>
              <a:t>is the archetype of the privacy protection secured by the Fourth Amendment. </a:t>
            </a:r>
          </a:p>
          <a:p>
            <a:r>
              <a:rPr lang="en-US" i="1" dirty="0">
                <a:latin typeface="Arial" panose="020B0604020202020204" pitchFamily="34" charset="0"/>
                <a:cs typeface="Arial" panose="020B0604020202020204" pitchFamily="34" charset="0"/>
              </a:rPr>
              <a:t>Payton v. New York</a:t>
            </a:r>
            <a:r>
              <a:rPr lang="en-US" dirty="0">
                <a:latin typeface="Arial" panose="020B0604020202020204" pitchFamily="34" charset="0"/>
                <a:cs typeface="Arial" panose="020B0604020202020204" pitchFamily="34" charset="0"/>
              </a:rPr>
              <a:t>, 445 U.S. 573, 586 (1980).</a:t>
            </a:r>
          </a:p>
          <a:p>
            <a:r>
              <a:rPr lang="en-US" dirty="0">
                <a:latin typeface="Arial" panose="020B0604020202020204" pitchFamily="34" charset="0"/>
                <a:cs typeface="Arial" panose="020B0604020202020204" pitchFamily="34" charset="0"/>
              </a:rPr>
              <a:t>At the very core of the Fourth Amendment stands the </a:t>
            </a:r>
            <a:r>
              <a:rPr lang="en-US" b="1" u="sng" dirty="0">
                <a:latin typeface="Arial" panose="020B0604020202020204" pitchFamily="34" charset="0"/>
                <a:cs typeface="Arial" panose="020B0604020202020204" pitchFamily="34" charset="0"/>
              </a:rPr>
              <a:t>right of a person to retreat into his own home </a:t>
            </a:r>
            <a:r>
              <a:rPr lang="en-US" dirty="0">
                <a:latin typeface="Arial" panose="020B0604020202020204" pitchFamily="34" charset="0"/>
                <a:cs typeface="Arial" panose="020B0604020202020204" pitchFamily="34" charset="0"/>
              </a:rPr>
              <a:t>and to be free from unreasonable governmental intrusion.</a:t>
            </a:r>
          </a:p>
          <a:p>
            <a:r>
              <a:rPr lang="en-US" i="1" dirty="0">
                <a:latin typeface="Arial" panose="020B0604020202020204" pitchFamily="34" charset="0"/>
                <a:cs typeface="Arial" panose="020B0604020202020204" pitchFamily="34" charset="0"/>
              </a:rPr>
              <a:t>Silverman v. United States</a:t>
            </a:r>
            <a:r>
              <a:rPr lang="en-US" dirty="0">
                <a:latin typeface="Arial" panose="020B0604020202020204" pitchFamily="34" charset="0"/>
                <a:cs typeface="Arial" panose="020B0604020202020204" pitchFamily="34" charset="0"/>
              </a:rPr>
              <a:t>, 365 U.S. 505, 511 (1961).  </a:t>
            </a:r>
          </a:p>
          <a:p>
            <a:endParaRPr lang="en-US" dirty="0"/>
          </a:p>
        </p:txBody>
      </p:sp>
    </p:spTree>
    <p:extLst>
      <p:ext uri="{BB962C8B-B14F-4D97-AF65-F5344CB8AC3E}">
        <p14:creationId xmlns:p14="http://schemas.microsoft.com/office/powerpoint/2010/main" val="8163818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latin typeface="Arial" panose="020B0604020202020204" pitchFamily="34" charset="0"/>
                <a:cs typeface="Arial" panose="020B0604020202020204" pitchFamily="34" charset="0"/>
              </a:rPr>
              <a:t>Physical entry of the home is the chief evil </a:t>
            </a:r>
            <a:r>
              <a:rPr lang="en-US" dirty="0">
                <a:latin typeface="Arial" panose="020B0604020202020204" pitchFamily="34" charset="0"/>
                <a:cs typeface="Arial" panose="020B0604020202020204" pitchFamily="34" charset="0"/>
              </a:rPr>
              <a:t>against which the wording of the Fourth Amendment is directed.</a:t>
            </a:r>
          </a:p>
          <a:p>
            <a:r>
              <a:rPr lang="en-US" i="1" dirty="0">
                <a:latin typeface="Arial" panose="020B0604020202020204" pitchFamily="34" charset="0"/>
                <a:cs typeface="Arial" panose="020B0604020202020204" pitchFamily="34" charset="0"/>
              </a:rPr>
              <a:t>United States v. United States District Court</a:t>
            </a:r>
            <a:r>
              <a:rPr lang="en-US" dirty="0">
                <a:latin typeface="Arial" panose="020B0604020202020204" pitchFamily="34" charset="0"/>
                <a:cs typeface="Arial" panose="020B0604020202020204" pitchFamily="34" charset="0"/>
              </a:rPr>
              <a:t>, 407 U.S. 297 (1972).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right of officers to thrust themselves into a home is… a grave concern, </a:t>
            </a:r>
            <a:r>
              <a:rPr lang="en-US" dirty="0">
                <a:latin typeface="Arial" panose="020B0604020202020204" pitchFamily="34" charset="0"/>
                <a:cs typeface="Arial" panose="020B0604020202020204" pitchFamily="34" charset="0"/>
              </a:rPr>
              <a:t>not only to the individual but to a society which chooses to dwell in reasonable security and freedom from surveillance. </a:t>
            </a:r>
          </a:p>
          <a:p>
            <a:r>
              <a:rPr lang="en-US" i="1" dirty="0">
                <a:latin typeface="Arial" panose="020B0604020202020204" pitchFamily="34" charset="0"/>
                <a:cs typeface="Arial" panose="020B0604020202020204" pitchFamily="34" charset="0"/>
              </a:rPr>
              <a:t>Johnson v. United States,</a:t>
            </a:r>
            <a:r>
              <a:rPr lang="en-US" dirty="0">
                <a:latin typeface="Arial" panose="020B0604020202020204" pitchFamily="34" charset="0"/>
                <a:cs typeface="Arial" panose="020B0604020202020204" pitchFamily="34" charset="0"/>
              </a:rPr>
              <a:t>333 U.S. 10, 13-14 (1948)</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4615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Nowhere is </a:t>
            </a:r>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zone of privacy more clearly defined </a:t>
            </a:r>
            <a:r>
              <a:rPr lang="en-US" dirty="0">
                <a:latin typeface="Arial" panose="020B0604020202020204" pitchFamily="34" charset="0"/>
                <a:cs typeface="Arial" panose="020B0604020202020204" pitchFamily="34" charset="0"/>
              </a:rPr>
              <a:t>than when bounded </a:t>
            </a:r>
            <a:r>
              <a:rPr lang="en-US" b="1" u="sng" dirty="0">
                <a:latin typeface="Arial" panose="020B0604020202020204" pitchFamily="34" charset="0"/>
                <a:cs typeface="Arial" panose="020B0604020202020204" pitchFamily="34" charset="0"/>
              </a:rPr>
              <a:t>by the unambiguous physical dimensions of an individual's home</a:t>
            </a:r>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Payton v. New York, </a:t>
            </a:r>
            <a:r>
              <a:rPr lang="en-US" dirty="0">
                <a:latin typeface="Arial" panose="020B0604020202020204" pitchFamily="34" charset="0"/>
                <a:cs typeface="Arial" panose="020B0604020202020204" pitchFamily="34" charset="0"/>
              </a:rPr>
              <a:t>445 U.S. 573, 589 (1980)</a:t>
            </a:r>
            <a:endParaRPr lang="en-US" dirty="0"/>
          </a:p>
        </p:txBody>
      </p:sp>
    </p:spTree>
    <p:extLst>
      <p:ext uri="{BB962C8B-B14F-4D97-AF65-F5344CB8AC3E}">
        <p14:creationId xmlns:p14="http://schemas.microsoft.com/office/powerpoint/2010/main" val="39804201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a:cs typeface="Arial"/>
              </a:rPr>
              <a:t>The Fourth Amendment has drawn </a:t>
            </a:r>
            <a:r>
              <a:rPr lang="en-US" b="1" u="sng" dirty="0">
                <a:latin typeface="Arial"/>
                <a:cs typeface="Arial"/>
              </a:rPr>
              <a:t>a firm line at the entrance to the house.</a:t>
            </a:r>
            <a:r>
              <a:rPr lang="en-US" dirty="0">
                <a:latin typeface="Arial"/>
                <a:cs typeface="Arial"/>
              </a:rPr>
              <a:t> Absent exigent circumstances, that threshold may not reasonably be crossed without a warrant. </a:t>
            </a:r>
          </a:p>
          <a:p>
            <a:r>
              <a:rPr lang="en-US" i="1" dirty="0">
                <a:latin typeface="Arial"/>
                <a:cs typeface="Arial"/>
              </a:rPr>
              <a:t>Payton v. New York, </a:t>
            </a:r>
            <a:r>
              <a:rPr lang="en-US" dirty="0">
                <a:latin typeface="Arial"/>
                <a:cs typeface="Arial"/>
              </a:rPr>
              <a:t>445 U.S. 573, 590 (1980). </a:t>
            </a:r>
          </a:p>
          <a:p>
            <a:endParaRPr lang="en-US" dirty="0">
              <a:latin typeface="Arial"/>
              <a:cs typeface="Arial"/>
            </a:endParaRPr>
          </a:p>
          <a:p>
            <a:r>
              <a:rPr lang="en-US" dirty="0">
                <a:latin typeface="Arial"/>
                <a:cs typeface="Arial"/>
              </a:rPr>
              <a:t>A </a:t>
            </a:r>
            <a:r>
              <a:rPr lang="en-US" b="1" u="sng" dirty="0">
                <a:latin typeface="Arial"/>
                <a:cs typeface="Arial"/>
              </a:rPr>
              <a:t>warrantless entry into a residence is presumptively unreasonable</a:t>
            </a:r>
            <a:r>
              <a:rPr lang="en-US" dirty="0">
                <a:latin typeface="Arial"/>
                <a:cs typeface="Arial"/>
              </a:rPr>
              <a:t>. </a:t>
            </a:r>
          </a:p>
          <a:p>
            <a:r>
              <a:rPr lang="en-US" dirty="0">
                <a:latin typeface="Arial"/>
                <a:cs typeface="Arial"/>
              </a:rPr>
              <a:t>Gutierrez v. State, 221 S.W.3d 680, 685 (Tex. Crim. App. 2007)</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18226011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Knock and Talk</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Even if police have probable cause to suspect illegal activity, they generally </a:t>
            </a:r>
            <a:r>
              <a:rPr lang="en-US" b="1" dirty="0">
                <a:latin typeface="Arial" panose="020B0604020202020204" pitchFamily="34" charset="0"/>
                <a:cs typeface="Arial" panose="020B0604020202020204" pitchFamily="34" charset="0"/>
              </a:rPr>
              <a:t>cannot enter a residence without either consent or exigent </a:t>
            </a:r>
            <a:r>
              <a:rPr lang="en-US" dirty="0">
                <a:latin typeface="Arial" panose="020B0604020202020204" pitchFamily="34" charset="0"/>
                <a:cs typeface="Arial" panose="020B0604020202020204" pitchFamily="34" charset="0"/>
              </a:rPr>
              <a:t>circumstances: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State has the burden </a:t>
            </a:r>
            <a:r>
              <a:rPr lang="en-US" dirty="0">
                <a:latin typeface="Arial" panose="020B0604020202020204" pitchFamily="34" charset="0"/>
                <a:cs typeface="Arial" panose="020B0604020202020204" pitchFamily="34" charset="0"/>
              </a:rPr>
              <a:t>of showing that </a:t>
            </a:r>
            <a:r>
              <a:rPr lang="en-US" b="1" u="sng" dirty="0">
                <a:latin typeface="Arial" panose="020B0604020202020204" pitchFamily="34" charset="0"/>
                <a:cs typeface="Arial" panose="020B0604020202020204" pitchFamily="34" charset="0"/>
              </a:rPr>
              <a:t>probable cause existed at the time of the search</a:t>
            </a:r>
            <a:r>
              <a:rPr lang="en-US" dirty="0">
                <a:latin typeface="Arial" panose="020B0604020202020204" pitchFamily="34" charset="0"/>
                <a:cs typeface="Arial" panose="020B0604020202020204" pitchFamily="34" charset="0"/>
              </a:rPr>
              <a:t> and that exigent circumstances requiring immediate entry made obtaining a warrant impracticable. </a:t>
            </a:r>
            <a:r>
              <a:rPr lang="en-US" i="1" dirty="0" err="1">
                <a:latin typeface="Arial" panose="020B0604020202020204" pitchFamily="34" charset="0"/>
                <a:cs typeface="Arial" panose="020B0604020202020204" pitchFamily="34" charset="0"/>
              </a:rPr>
              <a:t>Turrubiate</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399 S.W.3d 147, 151 (Tex. Crim. App. 2013). Tex. Crim. Proc. Code § art. 14.05 - “Rights of Officer”</a:t>
            </a:r>
            <a:r>
              <a:rPr lang="en-US" dirty="0"/>
              <a:t> </a:t>
            </a:r>
          </a:p>
          <a:p>
            <a:endParaRPr lang="en-US" b="1" dirty="0"/>
          </a:p>
        </p:txBody>
      </p:sp>
    </p:spTree>
    <p:extLst>
      <p:ext uri="{BB962C8B-B14F-4D97-AF65-F5344CB8AC3E}">
        <p14:creationId xmlns:p14="http://schemas.microsoft.com/office/powerpoint/2010/main" val="6272801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6281"/>
            <a:ext cx="8229600" cy="5589502"/>
          </a:xfrm>
        </p:spPr>
        <p:txBody>
          <a:bodyPr>
            <a:noAutofit/>
          </a:bodyPr>
          <a:lstStyle/>
          <a:p>
            <a:pPr marL="0" indent="0">
              <a:buNone/>
            </a:pPr>
            <a:r>
              <a:rPr lang="en-US" sz="2800" dirty="0">
                <a:latin typeface="Arial" panose="020B0604020202020204" pitchFamily="34" charset="0"/>
                <a:cs typeface="Arial" panose="020B0604020202020204" pitchFamily="34" charset="0"/>
              </a:rPr>
              <a:t>An officer making an arrest without a warrant may not enter a residence to make the arrest unless: </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(1) a person who resides in the residence </a:t>
            </a:r>
            <a:r>
              <a:rPr lang="en-US" sz="2800" b="1" u="sng" dirty="0">
                <a:latin typeface="Arial" panose="020B0604020202020204" pitchFamily="34" charset="0"/>
                <a:cs typeface="Arial" panose="020B0604020202020204" pitchFamily="34" charset="0"/>
              </a:rPr>
              <a:t>consents</a:t>
            </a:r>
            <a:r>
              <a:rPr lang="en-US" sz="2800" dirty="0">
                <a:latin typeface="Arial" panose="020B0604020202020204" pitchFamily="34" charset="0"/>
                <a:cs typeface="Arial" panose="020B0604020202020204" pitchFamily="34" charset="0"/>
              </a:rPr>
              <a:t> to the entry; </a:t>
            </a:r>
          </a:p>
          <a:p>
            <a:pPr marL="0" indent="0" algn="ctr">
              <a:buNone/>
            </a:pPr>
            <a:r>
              <a:rPr lang="en-US" sz="2800" dirty="0">
                <a:latin typeface="Arial" panose="020B0604020202020204" pitchFamily="34" charset="0"/>
                <a:cs typeface="Arial" panose="020B0604020202020204" pitchFamily="34" charset="0"/>
              </a:rPr>
              <a:t>or </a:t>
            </a:r>
          </a:p>
          <a:p>
            <a:r>
              <a:rPr lang="en-US" sz="2800" dirty="0">
                <a:latin typeface="Arial" panose="020B0604020202020204" pitchFamily="34" charset="0"/>
                <a:cs typeface="Arial" panose="020B0604020202020204" pitchFamily="34" charset="0"/>
              </a:rPr>
              <a:t>(2) </a:t>
            </a:r>
            <a:r>
              <a:rPr lang="en-US" sz="2800" b="1" u="sng" dirty="0">
                <a:latin typeface="Arial" panose="020B0604020202020204" pitchFamily="34" charset="0"/>
                <a:cs typeface="Arial" panose="020B0604020202020204" pitchFamily="34" charset="0"/>
              </a:rPr>
              <a:t>exigent circumstances </a:t>
            </a:r>
            <a:r>
              <a:rPr lang="en-US" sz="2800" dirty="0">
                <a:latin typeface="Arial" panose="020B0604020202020204" pitchFamily="34" charset="0"/>
                <a:cs typeface="Arial" panose="020B0604020202020204" pitchFamily="34" charset="0"/>
              </a:rPr>
              <a:t>require that the officer making the arrest enter the residence without the consent of a resident or without a warrant. </a:t>
            </a:r>
          </a:p>
        </p:txBody>
      </p:sp>
    </p:spTree>
    <p:extLst>
      <p:ext uri="{BB962C8B-B14F-4D97-AF65-F5344CB8AC3E}">
        <p14:creationId xmlns:p14="http://schemas.microsoft.com/office/powerpoint/2010/main" val="11252148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Searches with a Warrant</a:t>
            </a:r>
            <a:endParaRPr lang="en-US" dirty="0"/>
          </a:p>
        </p:txBody>
      </p:sp>
      <p:pic>
        <p:nvPicPr>
          <p:cNvPr id="4" name="Content Placeholder 3" descr="police search.jpg"/>
          <p:cNvPicPr>
            <a:picLocks noGrp="1" noChangeAspect="1"/>
          </p:cNvPicPr>
          <p:nvPr>
            <p:ph idx="1"/>
          </p:nvPr>
        </p:nvPicPr>
        <p:blipFill>
          <a:blip r:embed="rId2">
            <a:extLst>
              <a:ext uri="{28A0092B-C50C-407E-A947-70E740481C1C}">
                <a14:useLocalDpi xmlns:a14="http://schemas.microsoft.com/office/drawing/2010/main" val="0"/>
              </a:ext>
            </a:extLst>
          </a:blip>
          <a:srcRect t="9028" b="9028"/>
          <a:stretch>
            <a:fillRect/>
          </a:stretch>
        </p:blipFill>
        <p:spPr/>
      </p:pic>
    </p:spTree>
    <p:extLst>
      <p:ext uri="{BB962C8B-B14F-4D97-AF65-F5344CB8AC3E}">
        <p14:creationId xmlns:p14="http://schemas.microsoft.com/office/powerpoint/2010/main" val="427367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a:cs typeface="Arial"/>
              </a:rPr>
              <a:t>Exigent </a:t>
            </a:r>
            <a:r>
              <a:rPr lang="en-US" dirty="0">
                <a:latin typeface="Arial"/>
                <a:cs typeface="Arial"/>
              </a:rPr>
              <a:t>Circumstances </a:t>
            </a:r>
            <a:br>
              <a:rPr lang="en-US" dirty="0">
                <a:latin typeface="Arial"/>
                <a:cs typeface="Arial"/>
              </a:rPr>
            </a:br>
            <a:endParaRPr lang="en-US" dirty="0">
              <a:latin typeface="Arial"/>
              <a:cs typeface="Arial"/>
            </a:endParaRPr>
          </a:p>
        </p:txBody>
      </p:sp>
      <p:sp>
        <p:nvSpPr>
          <p:cNvPr id="4" name="Content Placeholder 3"/>
          <p:cNvSpPr>
            <a:spLocks noGrp="1"/>
          </p:cNvSpPr>
          <p:nvPr>
            <p:ph idx="1"/>
          </p:nvPr>
        </p:nvSpPr>
        <p:spPr>
          <a:xfrm>
            <a:off x="457200" y="1088662"/>
            <a:ext cx="8229600" cy="4604130"/>
          </a:xfrm>
        </p:spPr>
        <p:txBody>
          <a:bodyPr>
            <a:noAutofit/>
          </a:bodyPr>
          <a:lstStyle/>
          <a:p>
            <a:pPr marL="0" indent="0">
              <a:buNone/>
            </a:pPr>
            <a:r>
              <a:rPr lang="en-US" sz="2400" dirty="0">
                <a:latin typeface="Arial" panose="020B0604020202020204" pitchFamily="34" charset="0"/>
                <a:cs typeface="Arial" panose="020B0604020202020204" pitchFamily="34" charset="0"/>
              </a:rPr>
              <a:t>During a knock and talk, </a:t>
            </a:r>
            <a:r>
              <a:rPr lang="en-US" sz="2400" b="1" u="sng" dirty="0">
                <a:latin typeface="Arial" panose="020B0604020202020204" pitchFamily="34" charset="0"/>
                <a:cs typeface="Arial" panose="020B0604020202020204" pitchFamily="34" charset="0"/>
              </a:rPr>
              <a:t>police will often claim some emergency occurred that required them to go inside the house. </a:t>
            </a:r>
            <a:r>
              <a:rPr lang="en-US" sz="2400" dirty="0">
                <a:latin typeface="Arial" panose="020B0604020202020204" pitchFamily="34" charset="0"/>
                <a:cs typeface="Arial" panose="020B0604020202020204" pitchFamily="34" charset="0"/>
              </a:rPr>
              <a:t>As a common exigency, </a:t>
            </a:r>
            <a:r>
              <a:rPr lang="en-US" sz="2400" b="1" u="sng" dirty="0">
                <a:latin typeface="Arial" panose="020B0604020202020204" pitchFamily="34" charset="0"/>
                <a:cs typeface="Arial" panose="020B0604020202020204" pitchFamily="34" charset="0"/>
              </a:rPr>
              <a:t>police claim a concern for the destruction of evidence</a:t>
            </a:r>
            <a:r>
              <a:rPr lang="en-US" sz="2400" dirty="0">
                <a:latin typeface="Arial" panose="020B0604020202020204" pitchFamily="34" charset="0"/>
                <a:cs typeface="Arial" panose="020B0604020202020204" pitchFamily="34" charset="0"/>
              </a:rPr>
              <a:t>. They will see or smell drugs in a residence and then enter in order to confiscate it. However, that is not permitted</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In </a:t>
            </a:r>
            <a:r>
              <a:rPr lang="en-US" sz="2400" i="1" dirty="0" err="1">
                <a:latin typeface="Arial" panose="020B0604020202020204" pitchFamily="34" charset="0"/>
                <a:cs typeface="Arial" panose="020B0604020202020204" pitchFamily="34" charset="0"/>
              </a:rPr>
              <a:t>Turrubiate</a:t>
            </a:r>
            <a:r>
              <a:rPr lang="en-US" sz="2400" i="1" dirty="0">
                <a:latin typeface="Arial" panose="020B0604020202020204" pitchFamily="34" charset="0"/>
                <a:cs typeface="Arial" panose="020B0604020202020204" pitchFamily="34" charset="0"/>
              </a:rPr>
              <a:t> v. State</a:t>
            </a:r>
            <a:r>
              <a:rPr lang="en-US" sz="2400" dirty="0">
                <a:latin typeface="Arial" panose="020B0604020202020204" pitchFamily="34" charset="0"/>
                <a:cs typeface="Arial" panose="020B0604020202020204" pitchFamily="34" charset="0"/>
              </a:rPr>
              <a:t>, 399 S.W.3d 147, 151 (Tex. Crim. App. 2013), the Court recently changed the standard for exigent circumstances. Now, there </a:t>
            </a:r>
            <a:r>
              <a:rPr lang="en-US" sz="2400" b="1" u="sng" dirty="0">
                <a:latin typeface="Arial" panose="020B0604020202020204" pitchFamily="34" charset="0"/>
                <a:cs typeface="Arial" panose="020B0604020202020204" pitchFamily="34" charset="0"/>
              </a:rPr>
              <a:t>must actually be affirmative conduct by occupants making destruction imminent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1484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Exigent Circumstance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Opening the door to a cloud of marijuana smoke </a:t>
            </a:r>
            <a:r>
              <a:rPr lang="en-US" dirty="0">
                <a:latin typeface="Arial" panose="020B0604020202020204" pitchFamily="34" charset="0"/>
                <a:cs typeface="Arial" panose="020B0604020202020204" pitchFamily="34" charset="0"/>
              </a:rPr>
              <a:t>during a knock and talk is </a:t>
            </a:r>
            <a:r>
              <a:rPr lang="en-US" b="1" u="sng" dirty="0">
                <a:latin typeface="Arial" panose="020B0604020202020204" pitchFamily="34" charset="0"/>
                <a:cs typeface="Arial" panose="020B0604020202020204" pitchFamily="34" charset="0"/>
              </a:rPr>
              <a:t>not enough </a:t>
            </a:r>
            <a:r>
              <a:rPr lang="en-US" dirty="0">
                <a:latin typeface="Arial" panose="020B0604020202020204" pitchFamily="34" charset="0"/>
                <a:cs typeface="Arial" panose="020B0604020202020204" pitchFamily="34" charset="0"/>
              </a:rPr>
              <a:t>to go in without affirmative conduct showing imminent destruction. </a:t>
            </a:r>
            <a:r>
              <a:rPr lang="en-US" i="1" dirty="0" err="1">
                <a:latin typeface="Arial" panose="020B0604020202020204" pitchFamily="34" charset="0"/>
                <a:cs typeface="Arial" panose="020B0604020202020204" pitchFamily="34" charset="0"/>
              </a:rPr>
              <a:t>Turrubiate</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399 S.W.3d 147 (Tex. Crim. App. 2013).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Occupants who choose not to stand on their constitutional rights but instead elect to attempt to destroy evidence </a:t>
            </a:r>
            <a:r>
              <a:rPr lang="en-US" b="1" dirty="0">
                <a:latin typeface="Arial" panose="020B0604020202020204" pitchFamily="34" charset="0"/>
                <a:cs typeface="Arial" panose="020B0604020202020204" pitchFamily="34" charset="0"/>
              </a:rPr>
              <a:t>have only themselves to blame for the warrantless exigent-circumstances search that may ensue.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Kentucky v. King</a:t>
            </a:r>
            <a:r>
              <a:rPr lang="en-US" dirty="0">
                <a:latin typeface="Arial" panose="020B0604020202020204" pitchFamily="34" charset="0"/>
                <a:cs typeface="Arial" panose="020B0604020202020204" pitchFamily="34" charset="0"/>
              </a:rPr>
              <a:t>, 563 U.S. 452 (2011).                                                                      </a:t>
            </a:r>
          </a:p>
          <a:p>
            <a:endParaRPr lang="en-US" dirty="0"/>
          </a:p>
        </p:txBody>
      </p:sp>
    </p:spTree>
    <p:extLst>
      <p:ext uri="{BB962C8B-B14F-4D97-AF65-F5344CB8AC3E}">
        <p14:creationId xmlns:p14="http://schemas.microsoft.com/office/powerpoint/2010/main" val="19260240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Exigent Circumstances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To meet their burden, the </a:t>
            </a:r>
            <a:r>
              <a:rPr lang="en-US" b="1" u="sng" dirty="0">
                <a:latin typeface="Arial" panose="020B0604020202020204" pitchFamily="34" charset="0"/>
                <a:cs typeface="Arial" panose="020B0604020202020204" pitchFamily="34" charset="0"/>
              </a:rPr>
              <a:t>State must prove police reasonably believed occupants were actually in the process of destroying or attempting to destroy evidence</a:t>
            </a:r>
            <a:r>
              <a:rPr lang="en-US" dirty="0">
                <a:latin typeface="Arial" panose="020B0604020202020204" pitchFamily="34" charset="0"/>
                <a:cs typeface="Arial" panose="020B0604020202020204" pitchFamily="34" charset="0"/>
              </a:rPr>
              <a:t> before going inside. </a:t>
            </a:r>
          </a:p>
          <a:p>
            <a:endParaRPr lang="en-US" dirty="0"/>
          </a:p>
        </p:txBody>
      </p:sp>
    </p:spTree>
    <p:extLst>
      <p:ext uri="{BB962C8B-B14F-4D97-AF65-F5344CB8AC3E}">
        <p14:creationId xmlns:p14="http://schemas.microsoft.com/office/powerpoint/2010/main" val="35376013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An </a:t>
            </a:r>
            <a:r>
              <a:rPr lang="en-US" b="1" u="sng" dirty="0">
                <a:latin typeface="Arial" panose="020B0604020202020204" pitchFamily="34" charset="0"/>
                <a:cs typeface="Arial" panose="020B0604020202020204" pitchFamily="34" charset="0"/>
              </a:rPr>
              <a:t>unreasonable show of force during a knock and talk amounts to an illegal arrest in one’s home</a:t>
            </a:r>
            <a:r>
              <a:rPr lang="en-US" dirty="0">
                <a:latin typeface="Arial" panose="020B0604020202020204" pitchFamily="34" charset="0"/>
                <a:cs typeface="Arial" panose="020B0604020202020204" pitchFamily="34" charset="0"/>
              </a:rPr>
              <a:t>. Officers commonly say they are just doing a knock and talk but then show up late at night looking like the SWAT team and banging on the door. They are required by law to only act like any other polite civilian at a neighbor’s home. </a:t>
            </a:r>
          </a:p>
        </p:txBody>
      </p:sp>
    </p:spTree>
    <p:extLst>
      <p:ext uri="{BB962C8B-B14F-4D97-AF65-F5344CB8AC3E}">
        <p14:creationId xmlns:p14="http://schemas.microsoft.com/office/powerpoint/2010/main" val="24364977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A knock and talk tactic of investigation is premised on the fact that the </a:t>
            </a:r>
            <a:r>
              <a:rPr lang="en-US" b="1" u="sng" dirty="0">
                <a:latin typeface="Arial" panose="020B0604020202020204" pitchFamily="34" charset="0"/>
                <a:cs typeface="Arial" panose="020B0604020202020204" pitchFamily="34" charset="0"/>
              </a:rPr>
              <a:t>law permits officers to knock “politely” on a citizen’s door</a:t>
            </a:r>
            <a:r>
              <a:rPr lang="en-US" u="sng" dirty="0">
                <a:latin typeface="Arial" panose="020B0604020202020204" pitchFamily="34" charset="0"/>
                <a:cs typeface="Arial" panose="020B0604020202020204" pitchFamily="34" charset="0"/>
              </a:rPr>
              <a:t>. </a:t>
            </a:r>
            <a:endParaRPr lang="en-US" u="sng"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See</a:t>
            </a:r>
            <a:r>
              <a:rPr lang="en-US" i="1" dirty="0">
                <a:latin typeface="Arial" panose="020B0604020202020204" pitchFamily="34" charset="0"/>
                <a:cs typeface="Arial" panose="020B0604020202020204" pitchFamily="34" charset="0"/>
              </a:rPr>
              <a:t>, e.g., Florida v. </a:t>
            </a:r>
            <a:r>
              <a:rPr lang="en-US" i="1" dirty="0" err="1">
                <a:latin typeface="Arial" panose="020B0604020202020204" pitchFamily="34" charset="0"/>
                <a:cs typeface="Arial" panose="020B0604020202020204" pitchFamily="34" charset="0"/>
              </a:rPr>
              <a:t>Bostick</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501 U.S. 429, 433 (1991); </a:t>
            </a:r>
            <a:r>
              <a:rPr lang="en-US" i="1" dirty="0" err="1">
                <a:latin typeface="Arial" panose="020B0604020202020204" pitchFamily="34" charset="0"/>
                <a:cs typeface="Arial" panose="020B0604020202020204" pitchFamily="34" charset="0"/>
              </a:rPr>
              <a:t>Cornealius</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900 S.W.2d 731, 733 (Tex. Crim. App. 1995); </a:t>
            </a:r>
            <a:r>
              <a:rPr lang="en-US" i="1" dirty="0">
                <a:latin typeface="Arial" panose="020B0604020202020204" pitchFamily="34" charset="0"/>
                <a:cs typeface="Arial" panose="020B0604020202020204" pitchFamily="34" charset="0"/>
              </a:rPr>
              <a:t>State v. Perez</a:t>
            </a:r>
            <a:r>
              <a:rPr lang="en-US" dirty="0">
                <a:latin typeface="Arial" panose="020B0604020202020204" pitchFamily="34" charset="0"/>
                <a:cs typeface="Arial" panose="020B0604020202020204" pitchFamily="34" charset="0"/>
              </a:rPr>
              <a:t>, 85 S.W.3d 817, 819 (Tex. Crim. App. 2002)</a:t>
            </a:r>
          </a:p>
          <a:p>
            <a:endParaRPr lang="en-US" dirty="0"/>
          </a:p>
        </p:txBody>
      </p:sp>
    </p:spTree>
    <p:extLst>
      <p:ext uri="{BB962C8B-B14F-4D97-AF65-F5344CB8AC3E}">
        <p14:creationId xmlns:p14="http://schemas.microsoft.com/office/powerpoint/2010/main" val="26551956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Police </a:t>
            </a:r>
            <a:r>
              <a:rPr lang="en-US" b="1" u="sng" dirty="0">
                <a:latin typeface="Arial" panose="020B0604020202020204" pitchFamily="34" charset="0"/>
                <a:cs typeface="Arial" panose="020B0604020202020204" pitchFamily="34" charset="0"/>
              </a:rPr>
              <a:t>cannot use an unreasonable show of force during a “knock and talk”</a:t>
            </a:r>
            <a:r>
              <a:rPr lang="en-US" dirty="0">
                <a:latin typeface="Arial" panose="020B0604020202020204" pitchFamily="34" charset="0"/>
                <a:cs typeface="Arial" panose="020B0604020202020204" pitchFamily="34" charset="0"/>
              </a:rPr>
              <a:t> to compel a defendant to open his door to police.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a person in his home </a:t>
            </a:r>
            <a:r>
              <a:rPr lang="en-US" b="1" u="sng" dirty="0">
                <a:latin typeface="Arial" panose="020B0604020202020204" pitchFamily="34" charset="0"/>
                <a:cs typeface="Arial" panose="020B0604020202020204" pitchFamily="34" charset="0"/>
              </a:rPr>
              <a:t>declines</a:t>
            </a:r>
            <a:r>
              <a:rPr lang="en-US" dirty="0">
                <a:latin typeface="Arial" panose="020B0604020202020204" pitchFamily="34" charset="0"/>
                <a:cs typeface="Arial" panose="020B0604020202020204" pitchFamily="34" charset="0"/>
              </a:rPr>
              <a:t> to speak to police, </a:t>
            </a:r>
            <a:r>
              <a:rPr lang="en-US" b="1" dirty="0">
                <a:latin typeface="Arial" panose="020B0604020202020204" pitchFamily="34" charset="0"/>
                <a:cs typeface="Arial" panose="020B0604020202020204" pitchFamily="34" charset="0"/>
              </a:rPr>
              <a:t>the officers should retreat cautiously, seek a search warrant</a:t>
            </a:r>
            <a:r>
              <a:rPr lang="en-US" dirty="0">
                <a:latin typeface="Arial" panose="020B0604020202020204" pitchFamily="34" charset="0"/>
                <a:cs typeface="Arial" panose="020B0604020202020204" pitchFamily="34" charset="0"/>
              </a:rPr>
              <a:t>, or conduct further surveillance. </a:t>
            </a:r>
            <a:r>
              <a:rPr lang="en-US" i="1" dirty="0" err="1">
                <a:latin typeface="Arial" panose="020B0604020202020204" pitchFamily="34" charset="0"/>
                <a:cs typeface="Arial" panose="020B0604020202020204" pitchFamily="34" charset="0"/>
              </a:rPr>
              <a:t>Orosco</a:t>
            </a:r>
            <a:r>
              <a:rPr lang="en-US" i="1" dirty="0">
                <a:latin typeface="Arial" panose="020B0604020202020204" pitchFamily="34" charset="0"/>
                <a:cs typeface="Arial" panose="020B0604020202020204" pitchFamily="34" charset="0"/>
              </a:rPr>
              <a:t> v. State</a:t>
            </a:r>
            <a:r>
              <a:rPr lang="en-US" dirty="0">
                <a:latin typeface="Arial" panose="020B0604020202020204" pitchFamily="34" charset="0"/>
                <a:cs typeface="Arial" panose="020B0604020202020204" pitchFamily="34" charset="0"/>
              </a:rPr>
              <a:t>, 394 S.W.3d 65, 74 (Tex. App.—Houston [1st Dist.] 2012, no pet.). </a:t>
            </a:r>
          </a:p>
          <a:p>
            <a:endParaRPr lang="en-US" dirty="0"/>
          </a:p>
        </p:txBody>
      </p:sp>
    </p:spTree>
    <p:extLst>
      <p:ext uri="{BB962C8B-B14F-4D97-AF65-F5344CB8AC3E}">
        <p14:creationId xmlns:p14="http://schemas.microsoft.com/office/powerpoint/2010/main" val="270658523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appropriate inquiry is </a:t>
            </a:r>
            <a:r>
              <a:rPr lang="en-US" b="1" u="sng" dirty="0">
                <a:latin typeface="Arial" panose="020B0604020202020204" pitchFamily="34" charset="0"/>
                <a:cs typeface="Arial" panose="020B0604020202020204" pitchFamily="34" charset="0"/>
              </a:rPr>
              <a:t>whether a reasonable person would feel free to decline the officers</a:t>
            </a:r>
            <a:r>
              <a:rPr lang="en-US" dirty="0">
                <a:latin typeface="Arial" panose="020B0604020202020204" pitchFamily="34" charset="0"/>
                <a:cs typeface="Arial" panose="020B0604020202020204" pitchFamily="34" charset="0"/>
              </a:rPr>
              <a:t>’ requests or otherwise terminate the encounter. </a:t>
            </a:r>
            <a:r>
              <a:rPr lang="en-US" i="1" dirty="0">
                <a:latin typeface="Arial" panose="020B0604020202020204" pitchFamily="34" charset="0"/>
                <a:cs typeface="Arial" panose="020B0604020202020204" pitchFamily="34" charset="0"/>
              </a:rPr>
              <a:t>Florida v. </a:t>
            </a:r>
            <a:r>
              <a:rPr lang="en-US" i="1" dirty="0" err="1">
                <a:latin typeface="Arial" panose="020B0604020202020204" pitchFamily="34" charset="0"/>
                <a:cs typeface="Arial" panose="020B0604020202020204" pitchFamily="34" charset="0"/>
              </a:rPr>
              <a:t>Bostick</a:t>
            </a:r>
            <a:r>
              <a:rPr lang="en-US" dirty="0">
                <a:latin typeface="Arial" panose="020B0604020202020204" pitchFamily="34" charset="0"/>
                <a:cs typeface="Arial" panose="020B0604020202020204" pitchFamily="34" charset="0"/>
              </a:rPr>
              <a:t>, 501 U.S. 429, 436 (1991).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 occupant answers the door in response to an </a:t>
            </a:r>
            <a:r>
              <a:rPr lang="en-US" b="1" dirty="0">
                <a:latin typeface="Arial" panose="020B0604020202020204" pitchFamily="34" charset="0"/>
                <a:cs typeface="Arial" panose="020B0604020202020204" pitchFamily="34" charset="0"/>
              </a:rPr>
              <a:t>unreasonable show of authority </a:t>
            </a:r>
            <a:r>
              <a:rPr lang="en-US" dirty="0">
                <a:latin typeface="Arial" panose="020B0604020202020204" pitchFamily="34" charset="0"/>
                <a:cs typeface="Arial" panose="020B0604020202020204" pitchFamily="34" charset="0"/>
              </a:rPr>
              <a:t>by the officers, he was </a:t>
            </a:r>
            <a:r>
              <a:rPr lang="en-US" b="1" dirty="0">
                <a:latin typeface="Arial" panose="020B0604020202020204" pitchFamily="34" charset="0"/>
                <a:cs typeface="Arial" panose="020B0604020202020204" pitchFamily="34" charset="0"/>
              </a:rPr>
              <a:t>unconstitutionally seized </a:t>
            </a:r>
            <a:r>
              <a:rPr lang="en-US" dirty="0">
                <a:latin typeface="Arial" panose="020B0604020202020204" pitchFamily="34" charset="0"/>
                <a:cs typeface="Arial" panose="020B0604020202020204" pitchFamily="34" charset="0"/>
              </a:rPr>
              <a:t>at that time. </a:t>
            </a:r>
            <a:r>
              <a:rPr lang="en-US" i="1" dirty="0" err="1">
                <a:latin typeface="Arial" panose="020B0604020202020204" pitchFamily="34" charset="0"/>
                <a:cs typeface="Arial" panose="020B0604020202020204" pitchFamily="34" charset="0"/>
              </a:rPr>
              <a:t>Orosco</a:t>
            </a:r>
            <a:r>
              <a:rPr lang="en-US" i="1" dirty="0">
                <a:latin typeface="Arial" panose="020B0604020202020204" pitchFamily="34" charset="0"/>
                <a:cs typeface="Arial" panose="020B0604020202020204" pitchFamily="34" charset="0"/>
              </a:rPr>
              <a:t> v. State, </a:t>
            </a:r>
            <a:r>
              <a:rPr lang="en-US" dirty="0">
                <a:latin typeface="Arial" panose="020B0604020202020204" pitchFamily="34" charset="0"/>
                <a:cs typeface="Arial" panose="020B0604020202020204" pitchFamily="34" charset="0"/>
              </a:rPr>
              <a:t>394 S.W.3d 65, 75 (Tex. App.—Houston [1st Dist.] 2012, no pet.).</a:t>
            </a:r>
          </a:p>
          <a:p>
            <a:endParaRPr lang="en-US" dirty="0"/>
          </a:p>
        </p:txBody>
      </p:sp>
    </p:spTree>
    <p:extLst>
      <p:ext uri="{BB962C8B-B14F-4D97-AF65-F5344CB8AC3E}">
        <p14:creationId xmlns:p14="http://schemas.microsoft.com/office/powerpoint/2010/main" val="40894147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Officers went to the defendant's motel room, where they </a:t>
            </a:r>
            <a:r>
              <a:rPr lang="en-US" b="1"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knocked consistently </a:t>
            </a:r>
            <a:r>
              <a:rPr lang="en-US" b="1" dirty="0">
                <a:latin typeface="Arial" panose="020B0604020202020204" pitchFamily="34" charset="0"/>
                <a:cs typeface="Arial" panose="020B0604020202020204" pitchFamily="34" charset="0"/>
              </a:rPr>
              <a:t>for at least </a:t>
            </a:r>
            <a:r>
              <a:rPr lang="en-US" b="1" u="sng" dirty="0">
                <a:latin typeface="Arial" panose="020B0604020202020204" pitchFamily="34" charset="0"/>
                <a:cs typeface="Arial" panose="020B0604020202020204" pitchFamily="34" charset="0"/>
              </a:rPr>
              <a:t>twenty minutes </a:t>
            </a:r>
            <a:r>
              <a:rPr lang="en-US" b="1" dirty="0">
                <a:latin typeface="Arial" panose="020B0604020202020204" pitchFamily="34" charset="0"/>
                <a:cs typeface="Arial" panose="020B0604020202020204" pitchFamily="34" charset="0"/>
              </a:rPr>
              <a:t>while </a:t>
            </a:r>
            <a:r>
              <a:rPr lang="en-US" b="1" u="sng" dirty="0">
                <a:latin typeface="Arial" panose="020B0604020202020204" pitchFamily="34" charset="0"/>
                <a:cs typeface="Arial" panose="020B0604020202020204" pitchFamily="34" charset="0"/>
              </a:rPr>
              <a:t>yelling</a:t>
            </a:r>
            <a:r>
              <a:rPr lang="en-US" b="1" dirty="0">
                <a:latin typeface="Arial" panose="020B0604020202020204" pitchFamily="34" charset="0"/>
                <a:cs typeface="Arial" panose="020B0604020202020204" pitchFamily="34" charset="0"/>
              </a:rPr>
              <a:t> and identifying themselves as police officers.</a:t>
            </a:r>
            <a:r>
              <a:rPr lang="en-US" dirty="0">
                <a:latin typeface="Arial" panose="020B0604020202020204" pitchFamily="34" charset="0"/>
                <a:cs typeface="Arial" panose="020B0604020202020204" pitchFamily="34" charset="0"/>
              </a:rPr>
              <a:t>” The defendant opened the motel room door, stepped outside, and was then arrested. </a:t>
            </a:r>
            <a:r>
              <a:rPr lang="en-US" b="1" dirty="0">
                <a:latin typeface="Arial" panose="020B0604020202020204" pitchFamily="34" charset="0"/>
                <a:cs typeface="Arial" panose="020B0604020202020204" pitchFamily="34" charset="0"/>
              </a:rPr>
              <a:t>He was </a:t>
            </a:r>
            <a:r>
              <a:rPr lang="en-US" b="1" u="sng" dirty="0">
                <a:latin typeface="Arial" panose="020B0604020202020204" pitchFamily="34" charset="0"/>
                <a:cs typeface="Arial" panose="020B0604020202020204" pitchFamily="34" charset="0"/>
              </a:rPr>
              <a:t>illegally seized</a:t>
            </a:r>
            <a:r>
              <a:rPr lang="en-US" b="1" dirty="0">
                <a:latin typeface="Arial" panose="020B0604020202020204" pitchFamily="34" charset="0"/>
                <a:cs typeface="Arial" panose="020B0604020202020204" pitchFamily="34" charset="0"/>
              </a:rPr>
              <a:t> inside his room </a:t>
            </a:r>
            <a:r>
              <a:rPr lang="en-US" dirty="0">
                <a:latin typeface="Arial" panose="020B0604020202020204" pitchFamily="34" charset="0"/>
                <a:cs typeface="Arial" panose="020B0604020202020204" pitchFamily="34" charset="0"/>
              </a:rPr>
              <a:t>and the evidence was suppressed.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United </a:t>
            </a:r>
            <a:r>
              <a:rPr lang="en-US" i="1" dirty="0">
                <a:latin typeface="Arial" panose="020B0604020202020204" pitchFamily="34" charset="0"/>
                <a:cs typeface="Arial" panose="020B0604020202020204" pitchFamily="34" charset="0"/>
              </a:rPr>
              <a:t>States v. Reeves</a:t>
            </a:r>
            <a:r>
              <a:rPr lang="en-US" dirty="0">
                <a:latin typeface="Arial" panose="020B0604020202020204" pitchFamily="34" charset="0"/>
                <a:cs typeface="Arial" panose="020B0604020202020204" pitchFamily="34" charset="0"/>
              </a:rPr>
              <a:t>, 524 F.3d 1161, 1164 (10th Cir.2008). </a:t>
            </a:r>
          </a:p>
          <a:p>
            <a:endParaRPr lang="en-US" dirty="0"/>
          </a:p>
        </p:txBody>
      </p:sp>
    </p:spTree>
    <p:extLst>
      <p:ext uri="{BB962C8B-B14F-4D97-AF65-F5344CB8AC3E}">
        <p14:creationId xmlns:p14="http://schemas.microsoft.com/office/powerpoint/2010/main" val="131963164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Officers created an illegal show of force when </a:t>
            </a:r>
            <a:r>
              <a:rPr lang="en-US" b="1" u="sng" dirty="0">
                <a:latin typeface="Arial" panose="020B0604020202020204" pitchFamily="34" charset="0"/>
                <a:cs typeface="Arial" panose="020B0604020202020204" pitchFamily="34" charset="0"/>
              </a:rPr>
              <a:t>ten to twelve armed officers </a:t>
            </a:r>
            <a:r>
              <a:rPr lang="en-US" b="1" dirty="0">
                <a:latin typeface="Arial" panose="020B0604020202020204" pitchFamily="34" charset="0"/>
                <a:cs typeface="Arial" panose="020B0604020202020204" pitchFamily="34" charset="0"/>
              </a:rPr>
              <a:t>surrounded the house with a </a:t>
            </a:r>
            <a:r>
              <a:rPr lang="en-US" b="1" u="sng" dirty="0">
                <a:latin typeface="Arial" panose="020B0604020202020204" pitchFamily="34" charset="0"/>
                <a:cs typeface="Arial" panose="020B0604020202020204" pitchFamily="34" charset="0"/>
              </a:rPr>
              <a:t>helicopter</a:t>
            </a:r>
            <a:r>
              <a:rPr lang="en-US" b="1" dirty="0">
                <a:latin typeface="Arial" panose="020B0604020202020204" pitchFamily="34" charset="0"/>
                <a:cs typeface="Arial" panose="020B0604020202020204" pitchFamily="34" charset="0"/>
              </a:rPr>
              <a:t> overhead and </a:t>
            </a:r>
            <a:r>
              <a:rPr lang="en-US" b="1" u="sng" dirty="0">
                <a:latin typeface="Arial" panose="020B0604020202020204" pitchFamily="34" charset="0"/>
                <a:cs typeface="Arial" panose="020B0604020202020204" pitchFamily="34" charset="0"/>
              </a:rPr>
              <a:t>demanded</a:t>
            </a:r>
            <a:r>
              <a:rPr lang="en-US" b="1" dirty="0">
                <a:latin typeface="Arial" panose="020B0604020202020204" pitchFamily="34" charset="0"/>
                <a:cs typeface="Arial" panose="020B0604020202020204" pitchFamily="34" charset="0"/>
              </a:rPr>
              <a:t> the occupant </a:t>
            </a:r>
            <a:r>
              <a:rPr lang="en-US" b="1" u="sng" dirty="0">
                <a:latin typeface="Arial" panose="020B0604020202020204" pitchFamily="34" charset="0"/>
                <a:cs typeface="Arial" panose="020B0604020202020204" pitchFamily="34" charset="0"/>
              </a:rPr>
              <a:t>open the door</a:t>
            </a:r>
            <a:r>
              <a:rPr lang="en-US" b="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United States v. Gomez–Moreno</a:t>
            </a:r>
            <a:r>
              <a:rPr lang="en-US" dirty="0">
                <a:latin typeface="Arial" panose="020B0604020202020204" pitchFamily="34" charset="0"/>
                <a:cs typeface="Arial" panose="020B0604020202020204" pitchFamily="34" charset="0"/>
              </a:rPr>
              <a:t>, 479 F.3d 350, 352 (5th Cir. 2007). </a:t>
            </a:r>
          </a:p>
          <a:p>
            <a:endParaRPr lang="en-US" dirty="0"/>
          </a:p>
        </p:txBody>
      </p:sp>
    </p:spTree>
    <p:extLst>
      <p:ext uri="{BB962C8B-B14F-4D97-AF65-F5344CB8AC3E}">
        <p14:creationId xmlns:p14="http://schemas.microsoft.com/office/powerpoint/2010/main" val="410002504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United States v. Hernandez</a:t>
            </a:r>
            <a:r>
              <a:rPr lang="en-US" dirty="0">
                <a:latin typeface="Arial" panose="020B0604020202020204" pitchFamily="34" charset="0"/>
                <a:cs typeface="Arial" panose="020B0604020202020204" pitchFamily="34" charset="0"/>
              </a:rPr>
              <a:t>, 392 </a:t>
            </a:r>
            <a:r>
              <a:rPr lang="en-US" dirty="0" err="1">
                <a:latin typeface="Arial" panose="020B0604020202020204" pitchFamily="34" charset="0"/>
                <a:cs typeface="Arial" panose="020B0604020202020204" pitchFamily="34" charset="0"/>
              </a:rPr>
              <a:t>Fed.Appx</a:t>
            </a:r>
            <a:r>
              <a:rPr lang="en-US" dirty="0">
                <a:latin typeface="Arial" panose="020B0604020202020204" pitchFamily="34" charset="0"/>
                <a:cs typeface="Arial" panose="020B0604020202020204" pitchFamily="34" charset="0"/>
              </a:rPr>
              <a:t>. 350, 351 (5th Cir. 2010), police knocked and when they received no response, </a:t>
            </a:r>
            <a:r>
              <a:rPr lang="en-US" b="1" u="sng" dirty="0">
                <a:latin typeface="Arial" panose="020B0604020202020204" pitchFamily="34" charset="0"/>
                <a:cs typeface="Arial" panose="020B0604020202020204" pitchFamily="34" charset="0"/>
              </a:rPr>
              <a:t>circled the defendant's trailer banging on doors and windows, shouting that </a:t>
            </a:r>
            <a:r>
              <a:rPr lang="en-US" b="1" u="sng" dirty="0" smtClean="0">
                <a:latin typeface="Arial" panose="020B0604020202020204" pitchFamily="34" charset="0"/>
                <a:cs typeface="Arial" panose="020B0604020202020204" pitchFamily="34" charset="0"/>
              </a:rPr>
              <a:t>police </a:t>
            </a:r>
            <a:r>
              <a:rPr lang="en-US" dirty="0" smtClean="0">
                <a:latin typeface="Arial" panose="020B0604020202020204" pitchFamily="34" charset="0"/>
                <a:cs typeface="Arial" panose="020B0604020202020204" pitchFamily="34" charset="0"/>
              </a:rPr>
              <a:t>were </a:t>
            </a:r>
            <a:r>
              <a:rPr lang="en-US" dirty="0">
                <a:latin typeface="Arial" panose="020B0604020202020204" pitchFamily="34" charset="0"/>
                <a:cs typeface="Arial" panose="020B0604020202020204" pitchFamily="34" charset="0"/>
              </a:rPr>
              <a:t>present and </a:t>
            </a:r>
            <a:r>
              <a:rPr lang="en-US" b="1" u="sng" dirty="0">
                <a:latin typeface="Arial" panose="020B0604020202020204" pitchFamily="34" charset="0"/>
                <a:cs typeface="Arial" panose="020B0604020202020204" pitchFamily="34" charset="0"/>
              </a:rPr>
              <a:t>anyone inside should open the door</a:t>
            </a:r>
            <a:r>
              <a:rPr lang="en-US" b="1" u="sng" dirty="0" smtClean="0">
                <a:latin typeface="Arial" panose="020B0604020202020204" pitchFamily="34" charset="0"/>
                <a:cs typeface="Arial" panose="020B0604020202020204" pitchFamily="34" charset="0"/>
              </a:rPr>
              <a:t>.</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5366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Attacking the Affidavit</a:t>
            </a:r>
            <a:endParaRPr lang="en-US" b="1" dirty="0">
              <a:solidFill>
                <a:srgbClr val="FF0000"/>
              </a:solidFill>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Search warrants must be preceded by </a:t>
            </a:r>
            <a:r>
              <a:rPr lang="en-US" b="1" u="sng" dirty="0">
                <a:latin typeface="Arial" panose="020B0604020202020204" pitchFamily="34" charset="0"/>
                <a:cs typeface="Arial" panose="020B0604020202020204" pitchFamily="34" charset="0"/>
              </a:rPr>
              <a:t>affidavits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affidavit is normally where you will find the </a:t>
            </a:r>
            <a:r>
              <a:rPr lang="en-US" b="1" u="sng" dirty="0">
                <a:latin typeface="Arial" panose="020B0604020202020204" pitchFamily="34" charset="0"/>
                <a:cs typeface="Arial" panose="020B0604020202020204" pitchFamily="34" charset="0"/>
              </a:rPr>
              <a:t>defects or issues </a:t>
            </a:r>
            <a:r>
              <a:rPr lang="en-US" dirty="0">
                <a:latin typeface="Arial" panose="020B0604020202020204" pitchFamily="34" charset="0"/>
                <a:cs typeface="Arial" panose="020B0604020202020204" pitchFamily="34" charset="0"/>
              </a:rPr>
              <a:t>that can invalidate the search and its fruits. The affidavit must be </a:t>
            </a:r>
            <a:r>
              <a:rPr lang="en-US" b="1" u="sng" dirty="0">
                <a:latin typeface="Arial" panose="020B0604020202020204" pitchFamily="34" charset="0"/>
                <a:cs typeface="Arial" panose="020B0604020202020204" pitchFamily="34" charset="0"/>
              </a:rPr>
              <a:t>sworn</a:t>
            </a:r>
            <a:r>
              <a:rPr lang="en-US" dirty="0">
                <a:latin typeface="Arial" panose="020B0604020202020204" pitchFamily="34" charset="0"/>
                <a:cs typeface="Arial" panose="020B0604020202020204" pitchFamily="34" charset="0"/>
              </a:rPr>
              <a:t> or affirmed and it must contain </a:t>
            </a:r>
            <a:r>
              <a:rPr lang="en-US" b="1" u="sng" dirty="0">
                <a:latin typeface="Arial" panose="020B0604020202020204" pitchFamily="34" charset="0"/>
                <a:cs typeface="Arial" panose="020B0604020202020204" pitchFamily="34" charset="0"/>
              </a:rPr>
              <a:t>probable cause</a:t>
            </a:r>
            <a:r>
              <a:rPr lang="en-US" dirty="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52195782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of Force</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reasonable person faced with </a:t>
            </a:r>
            <a:r>
              <a:rPr lang="en-US" b="1" u="sng" dirty="0">
                <a:latin typeface="Arial" panose="020B0604020202020204" pitchFamily="34" charset="0"/>
                <a:cs typeface="Arial" panose="020B0604020202020204" pitchFamily="34" charset="0"/>
              </a:rPr>
              <a:t>several police officers consistently knocking and yelling at their door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a:t>
            </a:r>
            <a:r>
              <a:rPr lang="en-US" b="1" u="sng" dirty="0">
                <a:latin typeface="Arial" panose="020B0604020202020204" pitchFamily="34" charset="0"/>
                <a:cs typeface="Arial" panose="020B0604020202020204" pitchFamily="34" charset="0"/>
              </a:rPr>
              <a:t>twenty minutes </a:t>
            </a:r>
            <a:r>
              <a:rPr lang="en-US" dirty="0">
                <a:latin typeface="Arial" panose="020B0604020202020204" pitchFamily="34" charset="0"/>
                <a:cs typeface="Arial" panose="020B0604020202020204" pitchFamily="34" charset="0"/>
              </a:rPr>
              <a:t>in the early morning hours </a:t>
            </a:r>
            <a:r>
              <a:rPr lang="en-US" b="1" dirty="0">
                <a:latin typeface="Arial" panose="020B0604020202020204" pitchFamily="34" charset="0"/>
                <a:cs typeface="Arial" panose="020B0604020202020204" pitchFamily="34" charset="0"/>
              </a:rPr>
              <a:t>would not feel free to ignore the officers</a:t>
            </a:r>
            <a:r>
              <a:rPr lang="en-US" dirty="0">
                <a:latin typeface="Arial" panose="020B0604020202020204" pitchFamily="34" charset="0"/>
                <a:cs typeface="Arial" panose="020B0604020202020204" pitchFamily="34" charset="0"/>
              </a:rPr>
              <a:t>' implicit command to open the door. </a:t>
            </a:r>
            <a:r>
              <a:rPr lang="en-US" i="1" dirty="0" err="1">
                <a:latin typeface="Arial" panose="020B0604020202020204" pitchFamily="34" charset="0"/>
                <a:cs typeface="Arial" panose="020B0604020202020204" pitchFamily="34" charset="0"/>
              </a:rPr>
              <a:t>Orosco</a:t>
            </a:r>
            <a:r>
              <a:rPr lang="en-US" i="1" dirty="0">
                <a:latin typeface="Arial" panose="020B0604020202020204" pitchFamily="34" charset="0"/>
                <a:cs typeface="Arial" panose="020B0604020202020204" pitchFamily="34" charset="0"/>
              </a:rPr>
              <a:t> v. State, </a:t>
            </a:r>
            <a:r>
              <a:rPr lang="en-US" dirty="0">
                <a:latin typeface="Arial" panose="020B0604020202020204" pitchFamily="34" charset="0"/>
                <a:cs typeface="Arial" panose="020B0604020202020204" pitchFamily="34" charset="0"/>
              </a:rPr>
              <a:t>394 S.W.3d 65, 74 (Tex. App.—Houston [1st Dist.] 2012, no pet.). </a:t>
            </a:r>
          </a:p>
          <a:p>
            <a:endParaRPr lang="en-US" dirty="0"/>
          </a:p>
        </p:txBody>
      </p:sp>
    </p:spTree>
    <p:extLst>
      <p:ext uri="{BB962C8B-B14F-4D97-AF65-F5344CB8AC3E}">
        <p14:creationId xmlns:p14="http://schemas.microsoft.com/office/powerpoint/2010/main" val="42253165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Law Enforcement </a:t>
            </a:r>
            <a:r>
              <a:rPr lang="en-US" b="1" dirty="0" smtClean="0">
                <a:latin typeface="Arial" panose="020B0604020202020204" pitchFamily="34" charset="0"/>
                <a:cs typeface="Arial" panose="020B0604020202020204" pitchFamily="34" charset="0"/>
              </a:rPr>
              <a:t>tactic</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to </a:t>
            </a:r>
            <a:r>
              <a:rPr lang="en-US" b="1" dirty="0">
                <a:latin typeface="Arial" panose="020B0604020202020204" pitchFamily="34" charset="0"/>
                <a:cs typeface="Arial" panose="020B0604020202020204" pitchFamily="34" charset="0"/>
              </a:rPr>
              <a:t>pull over </a:t>
            </a:r>
            <a:r>
              <a:rPr lang="en-US" dirty="0">
                <a:latin typeface="Arial" panose="020B0604020202020204" pitchFamily="34" charset="0"/>
                <a:cs typeface="Arial" panose="020B0604020202020204" pitchFamily="34" charset="0"/>
              </a:rPr>
              <a:t>a suspect and then </a:t>
            </a:r>
            <a:r>
              <a:rPr lang="en-US" b="1" dirty="0">
                <a:latin typeface="Arial" panose="020B0604020202020204" pitchFamily="34" charset="0"/>
                <a:cs typeface="Arial" panose="020B0604020202020204" pitchFamily="34" charset="0"/>
              </a:rPr>
              <a:t>proceed to engage in a drug investigation</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fishing for reasonable suspicion </a:t>
            </a:r>
            <a:r>
              <a:rPr lang="en-US" dirty="0">
                <a:latin typeface="Arial" panose="020B0604020202020204" pitchFamily="34" charset="0"/>
                <a:cs typeface="Arial" panose="020B0604020202020204" pitchFamily="34" charset="0"/>
              </a:rPr>
              <a:t>by questioning the passengers. </a:t>
            </a:r>
          </a:p>
          <a:p>
            <a:endParaRPr lang="en-US" dirty="0"/>
          </a:p>
        </p:txBody>
      </p:sp>
    </p:spTree>
    <p:extLst>
      <p:ext uri="{BB962C8B-B14F-4D97-AF65-F5344CB8AC3E}">
        <p14:creationId xmlns:p14="http://schemas.microsoft.com/office/powerpoint/2010/main" val="42722385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t>
            </a:r>
            <a:r>
              <a:rPr lang="en-US" b="1" u="sng" dirty="0">
                <a:latin typeface="Arial" panose="020B0604020202020204" pitchFamily="34" charset="0"/>
                <a:cs typeface="Arial" panose="020B0604020202020204" pitchFamily="34" charset="0"/>
              </a:rPr>
              <a:t>No person may be detained</a:t>
            </a:r>
            <a:r>
              <a:rPr lang="en-US" b="1" dirty="0">
                <a:latin typeface="Arial" panose="020B0604020202020204" pitchFamily="34" charset="0"/>
                <a:cs typeface="Arial" panose="020B0604020202020204" pitchFamily="34" charset="0"/>
              </a:rPr>
              <a:t>, even momentarily, </a:t>
            </a:r>
            <a:r>
              <a:rPr lang="en-US" b="1" u="sng" dirty="0">
                <a:latin typeface="Arial" panose="020B0604020202020204" pitchFamily="34" charset="0"/>
                <a:cs typeface="Arial" panose="020B0604020202020204" pitchFamily="34" charset="0"/>
              </a:rPr>
              <a:t>without reasonable and objective grounds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Davis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947 S.W.2d 240, 246 (Tex. Crim. App. 1997) (Mansfield, J., concurring). </a:t>
            </a:r>
          </a:p>
          <a:p>
            <a:endParaRPr lang="en-US" dirty="0"/>
          </a:p>
        </p:txBody>
      </p:sp>
    </p:spTree>
    <p:extLst>
      <p:ext uri="{BB962C8B-B14F-4D97-AF65-F5344CB8AC3E}">
        <p14:creationId xmlns:p14="http://schemas.microsoft.com/office/powerpoint/2010/main" val="412988563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traffic stop is an investigative detention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permissibility of which is analyzed under a dual </a:t>
            </a:r>
            <a:r>
              <a:rPr lang="en-US" dirty="0" smtClean="0">
                <a:latin typeface="Arial" panose="020B0604020202020204" pitchFamily="34" charset="0"/>
                <a:cs typeface="Arial" panose="020B0604020202020204" pitchFamily="34" charset="0"/>
              </a:rPr>
              <a:t>inquiry:</a:t>
            </a:r>
          </a:p>
          <a:p>
            <a:pPr lvl="1"/>
            <a:r>
              <a:rPr lang="en-US" dirty="0" smtClean="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whether the officer's action was </a:t>
            </a:r>
            <a:r>
              <a:rPr lang="en-US" b="1" u="sng" dirty="0">
                <a:latin typeface="Arial" panose="020B0604020202020204" pitchFamily="34" charset="0"/>
                <a:cs typeface="Arial" panose="020B0604020202020204" pitchFamily="34" charset="0"/>
              </a:rPr>
              <a:t>justified at its inception</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whether it was </a:t>
            </a:r>
            <a:r>
              <a:rPr lang="en-US" b="1" u="sng" dirty="0">
                <a:latin typeface="Arial" panose="020B0604020202020204" pitchFamily="34" charset="0"/>
                <a:cs typeface="Arial" panose="020B0604020202020204" pitchFamily="34" charset="0"/>
              </a:rPr>
              <a:t>reasonably related </a:t>
            </a:r>
            <a:r>
              <a:rPr lang="en-US" b="1" dirty="0">
                <a:latin typeface="Arial" panose="020B0604020202020204" pitchFamily="34" charset="0"/>
                <a:cs typeface="Arial" panose="020B0604020202020204" pitchFamily="34" charset="0"/>
              </a:rPr>
              <a:t>in </a:t>
            </a:r>
            <a:r>
              <a:rPr lang="en-US" b="1" u="sng" dirty="0">
                <a:latin typeface="Arial" panose="020B0604020202020204" pitchFamily="34" charset="0"/>
                <a:cs typeface="Arial" panose="020B0604020202020204" pitchFamily="34" charset="0"/>
              </a:rPr>
              <a:t>scope</a:t>
            </a:r>
            <a:r>
              <a:rPr lang="en-US" b="1" dirty="0">
                <a:latin typeface="Arial" panose="020B0604020202020204" pitchFamily="34" charset="0"/>
                <a:cs typeface="Arial" panose="020B0604020202020204" pitchFamily="34" charset="0"/>
              </a:rPr>
              <a:t> to the circumstances which justified the interference in the first place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Terry v. Ohio</a:t>
            </a:r>
            <a:r>
              <a:rPr lang="en-US" dirty="0">
                <a:latin typeface="Arial" panose="020B0604020202020204" pitchFamily="34" charset="0"/>
                <a:cs typeface="Arial" panose="020B0604020202020204" pitchFamily="34" charset="0"/>
              </a:rPr>
              <a:t>, 392 U.S. 1, 19-20 (1968). </a:t>
            </a:r>
          </a:p>
          <a:p>
            <a:endParaRPr lang="en-US" dirty="0"/>
          </a:p>
        </p:txBody>
      </p:sp>
    </p:spTree>
    <p:extLst>
      <p:ext uri="{BB962C8B-B14F-4D97-AF65-F5344CB8AC3E}">
        <p14:creationId xmlns:p14="http://schemas.microsoft.com/office/powerpoint/2010/main" val="12437911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In deciding whether the scope of a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detention is “reasonable,” the general rule is that </a:t>
            </a:r>
            <a:r>
              <a:rPr lang="en-US" b="1" u="sng" dirty="0">
                <a:latin typeface="Arial" panose="020B0604020202020204" pitchFamily="34" charset="0"/>
                <a:cs typeface="Arial" panose="020B0604020202020204" pitchFamily="34" charset="0"/>
              </a:rPr>
              <a:t>an investigative stop can last no longer than necessary to effect the purpose of the stop. </a:t>
            </a:r>
            <a:endParaRPr lang="en-US" b="1" u="sng"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Florida </a:t>
            </a:r>
            <a:r>
              <a:rPr lang="en-US" i="1" dirty="0">
                <a:latin typeface="Arial" panose="020B0604020202020204" pitchFamily="34" charset="0"/>
                <a:cs typeface="Arial" panose="020B0604020202020204" pitchFamily="34" charset="0"/>
              </a:rPr>
              <a:t>v. Royer</a:t>
            </a:r>
            <a:r>
              <a:rPr lang="en-US" dirty="0">
                <a:latin typeface="Arial" panose="020B0604020202020204" pitchFamily="34" charset="0"/>
                <a:cs typeface="Arial" panose="020B0604020202020204" pitchFamily="34" charset="0"/>
              </a:rPr>
              <a:t>, 460 U.S. 491, 500 (1983) (stating the “the scope of the detention must be carefully tailored to its underlying justification”). </a:t>
            </a:r>
          </a:p>
          <a:p>
            <a:endParaRPr lang="en-US" dirty="0"/>
          </a:p>
        </p:txBody>
      </p:sp>
    </p:spTree>
    <p:extLst>
      <p:ext uri="{BB962C8B-B14F-4D97-AF65-F5344CB8AC3E}">
        <p14:creationId xmlns:p14="http://schemas.microsoft.com/office/powerpoint/2010/main" val="286446081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There is no constitutional impediment to a law enforcement officer's request to </a:t>
            </a:r>
            <a:r>
              <a:rPr lang="en-US" b="1" dirty="0">
                <a:latin typeface="Arial" panose="020B0604020202020204" pitchFamily="34" charset="0"/>
                <a:cs typeface="Arial" panose="020B0604020202020204" pitchFamily="34" charset="0"/>
              </a:rPr>
              <a:t>examine a driver's license and vehicle registration or rental papers during a traffic stop and to run a computer check on both. </a:t>
            </a:r>
            <a:endParaRPr lang="en-US" b="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U.S</a:t>
            </a:r>
            <a:r>
              <a:rPr lang="en-US" i="1" dirty="0">
                <a:latin typeface="Arial" panose="020B0604020202020204" pitchFamily="34" charset="0"/>
                <a:cs typeface="Arial" panose="020B0604020202020204" pitchFamily="34" charset="0"/>
              </a:rPr>
              <a:t>. v. Brigham, </a:t>
            </a:r>
            <a:r>
              <a:rPr lang="en-US" dirty="0">
                <a:latin typeface="Arial" panose="020B0604020202020204" pitchFamily="34" charset="0"/>
                <a:cs typeface="Arial" panose="020B0604020202020204" pitchFamily="34" charset="0"/>
              </a:rPr>
              <a:t>382 F.3d 500, 508 (5th Cir. 2004). </a:t>
            </a:r>
            <a:endParaRPr lang="en-US"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However</a:t>
            </a:r>
            <a:r>
              <a:rPr lang="en-US" dirty="0">
                <a:latin typeface="Arial" panose="020B0604020202020204" pitchFamily="34" charset="0"/>
                <a:cs typeface="Arial" panose="020B0604020202020204" pitchFamily="34" charset="0"/>
              </a:rPr>
              <a:t>, a </a:t>
            </a:r>
            <a:r>
              <a:rPr lang="en-US" b="1" u="sng" dirty="0">
                <a:latin typeface="Arial" panose="020B0604020202020204" pitchFamily="34" charset="0"/>
                <a:cs typeface="Arial" panose="020B0604020202020204" pitchFamily="34" charset="0"/>
              </a:rPr>
              <a:t>warrant check cannot be used solely as a means to extend a detention </a:t>
            </a:r>
            <a:r>
              <a:rPr lang="en-US" dirty="0">
                <a:latin typeface="Arial" panose="020B0604020202020204" pitchFamily="34" charset="0"/>
                <a:cs typeface="Arial" panose="020B0604020202020204" pitchFamily="34" charset="0"/>
              </a:rPr>
              <a:t>“once the reasonable suspicion forming the basis for the stop has been dispelled.”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Davis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947 S.W.2d 240 (Tex. Crim. App. 1997). </a:t>
            </a:r>
          </a:p>
          <a:p>
            <a:endParaRPr lang="en-US" dirty="0"/>
          </a:p>
        </p:txBody>
      </p:sp>
    </p:spTree>
    <p:extLst>
      <p:ext uri="{BB962C8B-B14F-4D97-AF65-F5344CB8AC3E}">
        <p14:creationId xmlns:p14="http://schemas.microsoft.com/office/powerpoint/2010/main" val="3585107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Any </a:t>
            </a:r>
            <a:r>
              <a:rPr lang="en-US" b="1" u="sng" dirty="0">
                <a:latin typeface="Arial" panose="020B0604020202020204" pitchFamily="34" charset="0"/>
                <a:cs typeface="Arial" panose="020B0604020202020204" pitchFamily="34" charset="0"/>
              </a:rPr>
              <a:t>continued detention </a:t>
            </a:r>
            <a:r>
              <a:rPr lang="en-US" dirty="0">
                <a:latin typeface="Arial" panose="020B0604020202020204" pitchFamily="34" charset="0"/>
                <a:cs typeface="Arial" panose="020B0604020202020204" pitchFamily="34" charset="0"/>
              </a:rPr>
              <a:t>must be </a:t>
            </a:r>
            <a:r>
              <a:rPr lang="en-US" b="1" dirty="0">
                <a:latin typeface="Arial" panose="020B0604020202020204" pitchFamily="34" charset="0"/>
                <a:cs typeface="Arial" panose="020B0604020202020204" pitchFamily="34" charset="0"/>
              </a:rPr>
              <a:t>based on </a:t>
            </a:r>
            <a:r>
              <a:rPr lang="en-US" b="1" u="sng" dirty="0">
                <a:latin typeface="Arial" panose="020B0604020202020204" pitchFamily="34" charset="0"/>
                <a:cs typeface="Arial" panose="020B0604020202020204" pitchFamily="34" charset="0"/>
              </a:rPr>
              <a:t>articulable facts</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taken together with rational inferences from those facts, would </a:t>
            </a:r>
            <a:r>
              <a:rPr lang="en-US" b="1" u="sng" dirty="0">
                <a:latin typeface="Arial" panose="020B0604020202020204" pitchFamily="34" charset="0"/>
                <a:cs typeface="Arial" panose="020B0604020202020204" pitchFamily="34" charset="0"/>
              </a:rPr>
              <a:t>warrant a person of reasonable caution in the belief that a continued detention was justified</a:t>
            </a:r>
            <a:r>
              <a:rPr lang="en-US" dirty="0">
                <a:latin typeface="Arial" panose="020B0604020202020204" pitchFamily="34" charset="0"/>
                <a:cs typeface="Arial" panose="020B0604020202020204" pitchFamily="34" charset="0"/>
              </a:rPr>
              <a:t>, i.e., the detainee was or would soon be engaged in criminal activity. </a:t>
            </a:r>
          </a:p>
          <a:p>
            <a:r>
              <a:rPr lang="en-US" i="1" dirty="0" smtClean="0">
                <a:latin typeface="Arial" panose="020B0604020202020204" pitchFamily="34" charset="0"/>
                <a:cs typeface="Arial" panose="020B0604020202020204" pitchFamily="34" charset="0"/>
              </a:rPr>
              <a:t>Davis</a:t>
            </a:r>
            <a:r>
              <a:rPr lang="en-US" dirty="0">
                <a:latin typeface="Arial" panose="020B0604020202020204" pitchFamily="34" charset="0"/>
                <a:cs typeface="Arial" panose="020B0604020202020204" pitchFamily="34" charset="0"/>
              </a:rPr>
              <a:t>, 947 S.W.2d at 244-45.</a:t>
            </a:r>
          </a:p>
          <a:p>
            <a:endParaRPr lang="en-US" dirty="0"/>
          </a:p>
        </p:txBody>
      </p:sp>
    </p:spTree>
    <p:extLst>
      <p:ext uri="{BB962C8B-B14F-4D97-AF65-F5344CB8AC3E}">
        <p14:creationId xmlns:p14="http://schemas.microsoft.com/office/powerpoint/2010/main" val="259761067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“We hold that a </a:t>
            </a:r>
            <a:r>
              <a:rPr lang="en-US" b="1" u="sng" dirty="0" smtClean="0">
                <a:latin typeface="Arial" panose="020B0604020202020204" pitchFamily="34" charset="0"/>
                <a:cs typeface="Arial" panose="020B0604020202020204" pitchFamily="34" charset="0"/>
              </a:rPr>
              <a:t>police stop exceeding the time needed to handle the matter for which the stop was made violates the Constitution</a:t>
            </a:r>
            <a:r>
              <a:rPr lang="en-US" dirty="0" smtClean="0">
                <a:latin typeface="Arial" panose="020B0604020202020204" pitchFamily="34" charset="0"/>
                <a:cs typeface="Arial" panose="020B0604020202020204" pitchFamily="34" charset="0"/>
              </a:rPr>
              <a:t>'s shield against unreasonable seizures.” </a:t>
            </a:r>
          </a:p>
          <a:p>
            <a:r>
              <a:rPr lang="en-US" i="1" dirty="0" smtClean="0">
                <a:latin typeface="Arial" panose="020B0604020202020204" pitchFamily="34" charset="0"/>
                <a:cs typeface="Arial" panose="020B0604020202020204" pitchFamily="34" charset="0"/>
              </a:rPr>
              <a:t>Rodriguez v. United States</a:t>
            </a:r>
            <a:r>
              <a:rPr lang="en-US" dirty="0" smtClean="0">
                <a:latin typeface="Arial" panose="020B0604020202020204" pitchFamily="34" charset="0"/>
                <a:cs typeface="Arial" panose="020B0604020202020204" pitchFamily="34" charset="0"/>
              </a:rPr>
              <a:t>, 135 S. Ct. 1609, 1612 (2015). </a:t>
            </a:r>
          </a:p>
          <a:p>
            <a:endParaRPr lang="en-US" dirty="0"/>
          </a:p>
        </p:txBody>
      </p:sp>
    </p:spTree>
    <p:extLst>
      <p:ext uri="{BB962C8B-B14F-4D97-AF65-F5344CB8AC3E}">
        <p14:creationId xmlns:p14="http://schemas.microsoft.com/office/powerpoint/2010/main" val="23921942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Because addressing the infraction is the purpose of the stop, </a:t>
            </a:r>
            <a:r>
              <a:rPr lang="en-US" b="1" u="sng" dirty="0">
                <a:latin typeface="Arial" panose="020B0604020202020204" pitchFamily="34" charset="0"/>
                <a:cs typeface="Arial" panose="020B0604020202020204" pitchFamily="34" charset="0"/>
              </a:rPr>
              <a:t>it may last no longer than is necessary to effectuate that purpose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Rodriguez </a:t>
            </a:r>
            <a:r>
              <a:rPr lang="en-US" i="1" dirty="0">
                <a:latin typeface="Arial" panose="020B0604020202020204" pitchFamily="34" charset="0"/>
                <a:cs typeface="Arial" panose="020B0604020202020204" pitchFamily="34" charset="0"/>
              </a:rPr>
              <a:t>v. United States</a:t>
            </a:r>
            <a:r>
              <a:rPr lang="en-US" dirty="0">
                <a:latin typeface="Arial" panose="020B0604020202020204" pitchFamily="34" charset="0"/>
                <a:cs typeface="Arial" panose="020B0604020202020204" pitchFamily="34" charset="0"/>
              </a:rPr>
              <a:t>, 135 S. Ct. 1609 (2015). </a:t>
            </a:r>
          </a:p>
          <a:p>
            <a:endParaRPr lang="en-US" dirty="0"/>
          </a:p>
        </p:txBody>
      </p:sp>
    </p:spTree>
    <p:extLst>
      <p:ext uri="{BB962C8B-B14F-4D97-AF65-F5344CB8AC3E}">
        <p14:creationId xmlns:p14="http://schemas.microsoft.com/office/powerpoint/2010/main" val="191373410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Prolonged Detentions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critical question, then, </a:t>
            </a:r>
            <a:r>
              <a:rPr lang="en-US" b="1" dirty="0">
                <a:latin typeface="Arial" panose="020B0604020202020204" pitchFamily="34" charset="0"/>
                <a:cs typeface="Arial" panose="020B0604020202020204" pitchFamily="34" charset="0"/>
              </a:rPr>
              <a:t>is </a:t>
            </a:r>
            <a:r>
              <a:rPr lang="en-US" b="1" u="sng" dirty="0">
                <a:latin typeface="Arial" panose="020B0604020202020204" pitchFamily="34" charset="0"/>
                <a:cs typeface="Arial" panose="020B0604020202020204" pitchFamily="34" charset="0"/>
              </a:rPr>
              <a:t>not whether the dog sniff occurs before or after </a:t>
            </a:r>
            <a:r>
              <a:rPr lang="en-US" b="1" dirty="0">
                <a:latin typeface="Arial" panose="020B0604020202020204" pitchFamily="34" charset="0"/>
                <a:cs typeface="Arial" panose="020B0604020202020204" pitchFamily="34" charset="0"/>
              </a:rPr>
              <a:t>the officer issues a ticket</a:t>
            </a:r>
            <a:r>
              <a:rPr lang="en-US" dirty="0">
                <a:latin typeface="Arial" panose="020B0604020202020204" pitchFamily="34" charset="0"/>
                <a:cs typeface="Arial" panose="020B0604020202020204" pitchFamily="34" charset="0"/>
              </a:rPr>
              <a:t>, but whether </a:t>
            </a:r>
            <a:r>
              <a:rPr lang="en-US" b="1" u="sng" dirty="0">
                <a:latin typeface="Arial" panose="020B0604020202020204" pitchFamily="34" charset="0"/>
                <a:cs typeface="Arial" panose="020B0604020202020204" pitchFamily="34" charset="0"/>
              </a:rPr>
              <a:t>conducting the sniff prolongs</a:t>
            </a:r>
            <a:r>
              <a:rPr lang="en-US" dirty="0">
                <a:latin typeface="Arial" panose="020B0604020202020204" pitchFamily="34" charset="0"/>
                <a:cs typeface="Arial" panose="020B0604020202020204" pitchFamily="34" charset="0"/>
              </a:rPr>
              <a:t>—i.e., adds time to—the stop. </a:t>
            </a:r>
            <a:r>
              <a:rPr lang="en-US" i="1" dirty="0">
                <a:latin typeface="Arial" panose="020B0604020202020204" pitchFamily="34" charset="0"/>
                <a:cs typeface="Arial" panose="020B0604020202020204" pitchFamily="34" charset="0"/>
              </a:rPr>
              <a:t>Rodriguez v. United States</a:t>
            </a:r>
            <a:r>
              <a:rPr lang="en-US" dirty="0">
                <a:latin typeface="Arial" panose="020B0604020202020204" pitchFamily="34" charset="0"/>
                <a:cs typeface="Arial" panose="020B0604020202020204" pitchFamily="34" charset="0"/>
              </a:rPr>
              <a:t>, 135 S. Ct. 1609, 1615 (2015). </a:t>
            </a:r>
          </a:p>
          <a:p>
            <a:endParaRPr lang="en-US" dirty="0"/>
          </a:p>
        </p:txBody>
      </p:sp>
    </p:spTree>
    <p:extLst>
      <p:ext uri="{BB962C8B-B14F-4D97-AF65-F5344CB8AC3E}">
        <p14:creationId xmlns:p14="http://schemas.microsoft.com/office/powerpoint/2010/main" val="32634194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Defects in Affidavits</a:t>
            </a:r>
            <a:endParaRPr lang="en-US" dirty="0"/>
          </a:p>
        </p:txBody>
      </p:sp>
      <p:sp>
        <p:nvSpPr>
          <p:cNvPr id="3" name="Content Placeholder 2"/>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lerical </a:t>
            </a:r>
            <a:r>
              <a:rPr lang="en-US" b="1" dirty="0">
                <a:latin typeface="Arial" panose="020B0604020202020204" pitchFamily="34" charset="0"/>
                <a:cs typeface="Arial" panose="020B0604020202020204" pitchFamily="34" charset="0"/>
              </a:rPr>
              <a:t>or typographical error </a:t>
            </a:r>
            <a:r>
              <a:rPr lang="en-US" dirty="0">
                <a:latin typeface="Arial" panose="020B0604020202020204" pitchFamily="34" charset="0"/>
                <a:cs typeface="Arial" panose="020B0604020202020204" pitchFamily="34" charset="0"/>
              </a:rPr>
              <a:t>will not normally render the warrant </a:t>
            </a:r>
            <a:r>
              <a:rPr lang="en-US" dirty="0" smtClean="0">
                <a:latin typeface="Arial" panose="020B0604020202020204" pitchFamily="34" charset="0"/>
                <a:cs typeface="Arial" panose="020B0604020202020204" pitchFamily="34" charset="0"/>
              </a:rPr>
              <a:t>invalid.</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affiant may be </a:t>
            </a:r>
            <a:r>
              <a:rPr lang="en-US" b="1" dirty="0">
                <a:latin typeface="Arial" panose="020B0604020202020204" pitchFamily="34" charset="0"/>
                <a:cs typeface="Arial" panose="020B0604020202020204" pitchFamily="34" charset="0"/>
              </a:rPr>
              <a:t>any credible person</a:t>
            </a:r>
            <a:r>
              <a:rPr lang="en-US" dirty="0">
                <a:latin typeface="Arial" panose="020B0604020202020204" pitchFamily="34" charset="0"/>
                <a:cs typeface="Arial" panose="020B0604020202020204" pitchFamily="34" charset="0"/>
              </a:rPr>
              <a:t>. It does not have to be a police officer or other law enforcement officer. </a:t>
            </a:r>
            <a:endParaRPr lang="en-US"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Dickey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816 S.W.2d 832 (Tex. App. – Eastland 1991, no pet.).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a:t/>
            </a:r>
            <a:br>
              <a:rPr lang="en-US" dirty="0"/>
            </a:br>
            <a:endParaRPr lang="en-US" dirty="0"/>
          </a:p>
        </p:txBody>
      </p:sp>
    </p:spTree>
    <p:extLst>
      <p:ext uri="{BB962C8B-B14F-4D97-AF65-F5344CB8AC3E}">
        <p14:creationId xmlns:p14="http://schemas.microsoft.com/office/powerpoint/2010/main" val="236338637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Police routinely </a:t>
            </a:r>
            <a:r>
              <a:rPr lang="en-US" b="1" u="sng" dirty="0">
                <a:latin typeface="Arial" panose="020B0604020202020204" pitchFamily="34" charset="0"/>
                <a:cs typeface="Arial" panose="020B0604020202020204" pitchFamily="34" charset="0"/>
              </a:rPr>
              <a:t>conduct frisks simply “for officer safety,” </a:t>
            </a:r>
            <a:r>
              <a:rPr lang="en-US" dirty="0">
                <a:latin typeface="Arial" panose="020B0604020202020204" pitchFamily="34" charset="0"/>
                <a:cs typeface="Arial" panose="020B0604020202020204" pitchFamily="34" charset="0"/>
              </a:rPr>
              <a:t>perhaps not even realizing that such a search requires them to first meet onerous legal hurdles.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They </a:t>
            </a:r>
            <a:r>
              <a:rPr lang="en-US" b="1" u="sng" dirty="0">
                <a:latin typeface="Arial" panose="020B0604020202020204" pitchFamily="34" charset="0"/>
                <a:cs typeface="Arial" panose="020B0604020202020204" pitchFamily="34" charset="0"/>
              </a:rPr>
              <a:t>must first have</a:t>
            </a:r>
          </a:p>
          <a:p>
            <a:pPr marL="0" indent="0">
              <a:buNone/>
            </a:pPr>
            <a:r>
              <a:rPr lang="en-US" dirty="0">
                <a:latin typeface="Arial" panose="020B0604020202020204" pitchFamily="34" charset="0"/>
                <a:cs typeface="Arial" panose="020B0604020202020204" pitchFamily="34" charset="0"/>
              </a:rPr>
              <a:t> 1) </a:t>
            </a:r>
            <a:r>
              <a:rPr lang="en-US" b="1" u="sng" dirty="0">
                <a:latin typeface="Arial" panose="020B0604020202020204" pitchFamily="34" charset="0"/>
                <a:cs typeface="Arial" panose="020B0604020202020204" pitchFamily="34" charset="0"/>
              </a:rPr>
              <a:t>reasonable suspicion </a:t>
            </a:r>
            <a:r>
              <a:rPr lang="en-US" dirty="0">
                <a:latin typeface="Arial" panose="020B0604020202020204" pitchFamily="34" charset="0"/>
                <a:cs typeface="Arial" panose="020B0604020202020204" pitchFamily="34" charset="0"/>
              </a:rPr>
              <a:t>for a detention and</a:t>
            </a:r>
          </a:p>
          <a:p>
            <a:pPr marL="0" indent="0">
              <a:buNone/>
            </a:pPr>
            <a:r>
              <a:rPr lang="en-US" dirty="0">
                <a:latin typeface="Arial" panose="020B0604020202020204" pitchFamily="34" charset="0"/>
                <a:cs typeface="Arial" panose="020B0604020202020204" pitchFamily="34" charset="0"/>
              </a:rPr>
              <a:t> 2) “</a:t>
            </a:r>
            <a:r>
              <a:rPr lang="en-US" b="1" u="sng" dirty="0">
                <a:latin typeface="Arial" panose="020B0604020202020204" pitchFamily="34" charset="0"/>
                <a:cs typeface="Arial" panose="020B0604020202020204" pitchFamily="34" charset="0"/>
              </a:rPr>
              <a:t>specific and articulable facts</a:t>
            </a:r>
            <a:r>
              <a:rPr lang="en-US" dirty="0">
                <a:latin typeface="Arial" panose="020B0604020202020204" pitchFamily="34" charset="0"/>
                <a:cs typeface="Arial" panose="020B0604020202020204" pitchFamily="34" charset="0"/>
              </a:rPr>
              <a:t>” showing the person is “armed and dangerous.”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Then </a:t>
            </a:r>
            <a:r>
              <a:rPr lang="en-US" dirty="0">
                <a:latin typeface="Arial" panose="020B0604020202020204" pitchFamily="34" charset="0"/>
                <a:cs typeface="Arial" panose="020B0604020202020204" pitchFamily="34" charset="0"/>
              </a:rPr>
              <a:t>they are </a:t>
            </a:r>
            <a:r>
              <a:rPr lang="en-US" b="1" u="sng" dirty="0">
                <a:latin typeface="Arial" panose="020B0604020202020204" pitchFamily="34" charset="0"/>
                <a:cs typeface="Arial" panose="020B0604020202020204" pitchFamily="34" charset="0"/>
              </a:rPr>
              <a:t>only allowed to discover objects that are obviously weapons.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retrieve drugs, the </a:t>
            </a:r>
            <a:r>
              <a:rPr lang="en-US" b="1" u="sng" dirty="0">
                <a:latin typeface="Arial" panose="020B0604020202020204" pitchFamily="34" charset="0"/>
                <a:cs typeface="Arial" panose="020B0604020202020204" pitchFamily="34" charset="0"/>
              </a:rPr>
              <a:t>contraband has to be “immediately apparent”</a:t>
            </a:r>
            <a:r>
              <a:rPr lang="en-US" dirty="0">
                <a:latin typeface="Arial" panose="020B0604020202020204" pitchFamily="34" charset="0"/>
                <a:cs typeface="Arial" panose="020B0604020202020204" pitchFamily="34" charset="0"/>
              </a:rPr>
              <a:t>— without any further manipulation or “feeling around.” </a:t>
            </a:r>
          </a:p>
          <a:p>
            <a:endParaRPr lang="en-US" dirty="0"/>
          </a:p>
        </p:txBody>
      </p:sp>
    </p:spTree>
    <p:extLst>
      <p:ext uri="{BB962C8B-B14F-4D97-AF65-F5344CB8AC3E}">
        <p14:creationId xmlns:p14="http://schemas.microsoft.com/office/powerpoint/2010/main" val="343633095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detention occurs with the show of authority by police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Requiring </a:t>
            </a:r>
            <a:r>
              <a:rPr lang="en-US" dirty="0">
                <a:latin typeface="Arial" panose="020B0604020202020204" pitchFamily="34" charset="0"/>
                <a:cs typeface="Arial" panose="020B0604020202020204" pitchFamily="34" charset="0"/>
              </a:rPr>
              <a:t>a person to </a:t>
            </a:r>
            <a:r>
              <a:rPr lang="en-US" b="1" u="sng" dirty="0">
                <a:latin typeface="Arial" panose="020B0604020202020204" pitchFamily="34" charset="0"/>
                <a:cs typeface="Arial" panose="020B0604020202020204" pitchFamily="34" charset="0"/>
              </a:rPr>
              <a:t>submit to a pat-down search </a:t>
            </a:r>
            <a:r>
              <a:rPr lang="en-US" dirty="0">
                <a:latin typeface="Arial" panose="020B0604020202020204" pitchFamily="34" charset="0"/>
                <a:cs typeface="Arial" panose="020B0604020202020204" pitchFamily="34" charset="0"/>
              </a:rPr>
              <a:t>is a </a:t>
            </a:r>
            <a:r>
              <a:rPr lang="en-US" b="1" u="sng" dirty="0">
                <a:latin typeface="Arial" panose="020B0604020202020204" pitchFamily="34" charset="0"/>
                <a:cs typeface="Arial" panose="020B0604020202020204" pitchFamily="34" charset="0"/>
              </a:rPr>
              <a:t>show of authority that necessarily creates a detention </a:t>
            </a:r>
            <a:r>
              <a:rPr lang="en-US" dirty="0">
                <a:latin typeface="Arial" panose="020B0604020202020204" pitchFamily="34" charset="0"/>
                <a:cs typeface="Arial" panose="020B0604020202020204" pitchFamily="34" charset="0"/>
              </a:rPr>
              <a:t>under the Fourth Amendment. </a:t>
            </a:r>
            <a:r>
              <a:rPr lang="en-US" i="1" dirty="0">
                <a:latin typeface="Arial" panose="020B0604020202020204" pitchFamily="34" charset="0"/>
                <a:cs typeface="Arial" panose="020B0604020202020204" pitchFamily="34" charset="0"/>
              </a:rPr>
              <a:t>Wade v. State</a:t>
            </a:r>
            <a:r>
              <a:rPr lang="en-US" dirty="0">
                <a:latin typeface="Arial" panose="020B0604020202020204" pitchFamily="34" charset="0"/>
                <a:cs typeface="Arial" panose="020B0604020202020204" pitchFamily="34" charset="0"/>
              </a:rPr>
              <a:t>, 422 S.W.3d 661, 669-70 (Tex. Crim. App. 2013) </a:t>
            </a:r>
          </a:p>
          <a:p>
            <a:endParaRPr lang="en-US" dirty="0"/>
          </a:p>
        </p:txBody>
      </p:sp>
    </p:spTree>
    <p:extLst>
      <p:ext uri="{BB962C8B-B14F-4D97-AF65-F5344CB8AC3E}">
        <p14:creationId xmlns:p14="http://schemas.microsoft.com/office/powerpoint/2010/main" val="278195340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A detention for </a:t>
            </a:r>
            <a:r>
              <a:rPr lang="en-US" b="1" u="sng" dirty="0">
                <a:latin typeface="Arial" panose="020B0604020202020204" pitchFamily="34" charset="0"/>
                <a:cs typeface="Arial" panose="020B0604020202020204" pitchFamily="34" charset="0"/>
              </a:rPr>
              <a:t>investigative purposes </a:t>
            </a:r>
            <a:r>
              <a:rPr lang="en-US" dirty="0">
                <a:latin typeface="Arial" panose="020B0604020202020204" pitchFamily="34" charset="0"/>
                <a:cs typeface="Arial" panose="020B0604020202020204" pitchFamily="34" charset="0"/>
              </a:rPr>
              <a:t>is permissible </a:t>
            </a:r>
            <a:r>
              <a:rPr lang="en-US" b="1" dirty="0">
                <a:latin typeface="Arial" panose="020B0604020202020204" pitchFamily="34" charset="0"/>
                <a:cs typeface="Arial" panose="020B0604020202020204" pitchFamily="34" charset="0"/>
              </a:rPr>
              <a:t>only if the circumstances objectively support</a:t>
            </a:r>
            <a:r>
              <a:rPr lang="en-US" dirty="0">
                <a:latin typeface="Arial" panose="020B0604020202020204" pitchFamily="34" charset="0"/>
                <a:cs typeface="Arial" panose="020B0604020202020204" pitchFamily="34" charset="0"/>
              </a:rPr>
              <a:t>—with specific and articulable facts—</a:t>
            </a:r>
            <a:r>
              <a:rPr lang="en-US" b="1" u="sng" dirty="0">
                <a:latin typeface="Arial" panose="020B0604020202020204" pitchFamily="34" charset="0"/>
                <a:cs typeface="Arial" panose="020B0604020202020204" pitchFamily="34" charset="0"/>
              </a:rPr>
              <a:t>a reasonable suspicion that the person detained is or has been engaged in criminal activity</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facts relied upon must be “</a:t>
            </a:r>
            <a:r>
              <a:rPr lang="en-US" b="1" u="sng" dirty="0">
                <a:latin typeface="Arial" panose="020B0604020202020204" pitchFamily="34" charset="0"/>
                <a:cs typeface="Arial" panose="020B0604020202020204" pitchFamily="34" charset="0"/>
              </a:rPr>
              <a:t>sufficiently detailed and reliable</a:t>
            </a:r>
            <a:r>
              <a:rPr lang="en-US" dirty="0">
                <a:latin typeface="Arial" panose="020B0604020202020204" pitchFamily="34" charset="0"/>
                <a:cs typeface="Arial" panose="020B0604020202020204" pitchFamily="34" charset="0"/>
              </a:rPr>
              <a:t>” to justify the seizure. </a:t>
            </a:r>
            <a:r>
              <a:rPr lang="en-US" i="1" dirty="0">
                <a:latin typeface="Arial" panose="020B0604020202020204" pitchFamily="34" charset="0"/>
                <a:cs typeface="Arial" panose="020B0604020202020204" pitchFamily="34" charset="0"/>
              </a:rPr>
              <a:t>Wade v. State</a:t>
            </a:r>
            <a:r>
              <a:rPr lang="en-US" dirty="0">
                <a:latin typeface="Arial" panose="020B0604020202020204" pitchFamily="34" charset="0"/>
                <a:cs typeface="Arial" panose="020B0604020202020204" pitchFamily="34" charset="0"/>
              </a:rPr>
              <a:t>, 422 S.W.3d 661, 668 (Tex. Crim. App. 2013). </a:t>
            </a:r>
          </a:p>
          <a:p>
            <a:endParaRPr lang="en-US" dirty="0"/>
          </a:p>
        </p:txBody>
      </p:sp>
    </p:spTree>
    <p:extLst>
      <p:ext uri="{BB962C8B-B14F-4D97-AF65-F5344CB8AC3E}">
        <p14:creationId xmlns:p14="http://schemas.microsoft.com/office/powerpoint/2010/main" val="278195340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Frisks</a:t>
            </a:r>
            <a:endParaRPr lang="en-US" dirty="0"/>
          </a:p>
        </p:txBody>
      </p:sp>
      <p:sp>
        <p:nvSpPr>
          <p:cNvPr id="3" name="Content Placeholder 2"/>
          <p:cNvSpPr>
            <a:spLocks noGrp="1"/>
          </p:cNvSpPr>
          <p:nvPr>
            <p:ph idx="1"/>
          </p:nvPr>
        </p:nvSpPr>
        <p:spPr/>
        <p:txBody>
          <a:bodyPr/>
          <a:lstStyle/>
          <a:p>
            <a:r>
              <a:rPr lang="en-US" b="1" u="sng" dirty="0">
                <a:latin typeface="Arial" panose="020B0604020202020204" pitchFamily="34" charset="0"/>
                <a:cs typeface="Arial" panose="020B0604020202020204" pitchFamily="34" charset="0"/>
              </a:rPr>
              <a:t>Constitutional protections </a:t>
            </a:r>
            <a:r>
              <a:rPr lang="en-US" dirty="0">
                <a:latin typeface="Arial" panose="020B0604020202020204" pitchFamily="34" charset="0"/>
                <a:cs typeface="Arial" panose="020B0604020202020204" pitchFamily="34" charset="0"/>
              </a:rPr>
              <a:t>against unreasonable searches </a:t>
            </a:r>
            <a:r>
              <a:rPr lang="en-US" b="1" u="sng" dirty="0">
                <a:latin typeface="Arial" panose="020B0604020202020204" pitchFamily="34" charset="0"/>
                <a:cs typeface="Arial" panose="020B0604020202020204" pitchFamily="34" charset="0"/>
              </a:rPr>
              <a:t>cannot be whittled away by police regulations or standard operating procedure. </a:t>
            </a:r>
            <a:r>
              <a:rPr lang="en-US" i="1" dirty="0">
                <a:latin typeface="Arial" panose="020B0604020202020204" pitchFamily="34" charset="0"/>
                <a:cs typeface="Arial" panose="020B0604020202020204" pitchFamily="34" charset="0"/>
              </a:rPr>
              <a:t>Sikes v. State</a:t>
            </a:r>
            <a:r>
              <a:rPr lang="en-US" dirty="0">
                <a:latin typeface="Arial" panose="020B0604020202020204" pitchFamily="34" charset="0"/>
                <a:cs typeface="Arial" panose="020B0604020202020204" pitchFamily="34" charset="0"/>
              </a:rPr>
              <a:t>, 981 S.W.2d 490, 494 (Tex. App.—Austin 1998, no pet.). </a:t>
            </a:r>
          </a:p>
          <a:p>
            <a:endParaRPr lang="en-US" dirty="0"/>
          </a:p>
        </p:txBody>
      </p:sp>
    </p:spTree>
    <p:extLst>
      <p:ext uri="{BB962C8B-B14F-4D97-AF65-F5344CB8AC3E}">
        <p14:creationId xmlns:p14="http://schemas.microsoft.com/office/powerpoint/2010/main" val="355682294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Frisk</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CCA </a:t>
            </a:r>
            <a:r>
              <a:rPr lang="en-US" dirty="0">
                <a:latin typeface="Arial" panose="020B0604020202020204" pitchFamily="34" charset="0"/>
                <a:cs typeface="Arial" panose="020B0604020202020204" pitchFamily="34" charset="0"/>
              </a:rPr>
              <a:t>recently reiterated that an officer “</a:t>
            </a:r>
            <a:r>
              <a:rPr lang="en-US" b="1" u="sng" dirty="0">
                <a:latin typeface="Arial" panose="020B0604020202020204" pitchFamily="34" charset="0"/>
                <a:cs typeface="Arial" panose="020B0604020202020204" pitchFamily="34" charset="0"/>
              </a:rPr>
              <a:t>was not entitled to frisk appellant without a reasonable belief that appellant had a weapon and was about to use it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Wade v. State</a:t>
            </a:r>
            <a:r>
              <a:rPr lang="en-US" dirty="0">
                <a:latin typeface="Arial" panose="020B0604020202020204" pitchFamily="34" charset="0"/>
                <a:cs typeface="Arial" panose="020B0604020202020204" pitchFamily="34" charset="0"/>
              </a:rPr>
              <a:t>, 422 S.W.3d 661 (Tex. Crim. App. 2013). </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4643103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purpose of a </a:t>
            </a:r>
            <a:r>
              <a:rPr lang="en-US" b="1" i="1" u="sng" dirty="0">
                <a:latin typeface="Arial" panose="020B0604020202020204" pitchFamily="34" charset="0"/>
                <a:cs typeface="Arial" panose="020B0604020202020204" pitchFamily="34" charset="0"/>
              </a:rPr>
              <a:t>Terry </a:t>
            </a:r>
            <a:r>
              <a:rPr lang="en-US" b="1" u="sng" dirty="0">
                <a:latin typeface="Arial" panose="020B0604020202020204" pitchFamily="34" charset="0"/>
                <a:cs typeface="Arial" panose="020B0604020202020204" pitchFamily="34" charset="0"/>
              </a:rPr>
              <a:t>search is not to obtain evidence </a:t>
            </a:r>
            <a:r>
              <a:rPr lang="en-US" dirty="0">
                <a:latin typeface="Arial" panose="020B0604020202020204" pitchFamily="34" charset="0"/>
                <a:cs typeface="Arial" panose="020B0604020202020204" pitchFamily="34" charset="0"/>
              </a:rPr>
              <a:t>of a crime, and must be strictly </a:t>
            </a:r>
            <a:r>
              <a:rPr lang="en-US" b="1" u="sng" dirty="0">
                <a:latin typeface="Arial" panose="020B0604020202020204" pitchFamily="34" charset="0"/>
                <a:cs typeface="Arial" panose="020B0604020202020204" pitchFamily="34" charset="0"/>
              </a:rPr>
              <a:t>limited only to discovering weapons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pPr>
            <a:r>
              <a:rPr lang="en-US" i="1" dirty="0" smtClean="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at 26; see also </a:t>
            </a:r>
            <a:r>
              <a:rPr lang="en-US" i="1" dirty="0">
                <a:latin typeface="Arial" panose="020B0604020202020204" pitchFamily="34" charset="0"/>
                <a:cs typeface="Arial" panose="020B0604020202020204" pitchFamily="34" charset="0"/>
              </a:rPr>
              <a:t>Michigan v. Long, </a:t>
            </a:r>
            <a:r>
              <a:rPr lang="en-US" dirty="0">
                <a:latin typeface="Arial" panose="020B0604020202020204" pitchFamily="34" charset="0"/>
                <a:cs typeface="Arial" panose="020B0604020202020204" pitchFamily="34" charset="0"/>
              </a:rPr>
              <a:t>463 U.S. 1032, 1049 (1983); </a:t>
            </a:r>
            <a:r>
              <a:rPr lang="en-US" i="1" dirty="0">
                <a:latin typeface="Arial" panose="020B0604020202020204" pitchFamily="34" charset="0"/>
                <a:cs typeface="Arial" panose="020B0604020202020204" pitchFamily="34" charset="0"/>
              </a:rPr>
              <a:t>Ybarra v. Illinois, </a:t>
            </a:r>
            <a:r>
              <a:rPr lang="en-US" dirty="0">
                <a:latin typeface="Arial" panose="020B0604020202020204" pitchFamily="34" charset="0"/>
                <a:cs typeface="Arial" panose="020B0604020202020204" pitchFamily="34" charset="0"/>
              </a:rPr>
              <a:t>444 U.S. 85, 93-94 (1979). </a:t>
            </a: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protective search goes beyond what is necessary </a:t>
            </a:r>
            <a:r>
              <a:rPr lang="en-US" dirty="0">
                <a:latin typeface="Arial" panose="020B0604020202020204" pitchFamily="34" charset="0"/>
                <a:cs typeface="Arial" panose="020B0604020202020204" pitchFamily="34" charset="0"/>
              </a:rPr>
              <a:t>to determine if the suspect is armed, it is </a:t>
            </a:r>
            <a:r>
              <a:rPr lang="en-US" b="1" u="sng" dirty="0">
                <a:latin typeface="Arial" panose="020B0604020202020204" pitchFamily="34" charset="0"/>
                <a:cs typeface="Arial" panose="020B0604020202020204" pitchFamily="34" charset="0"/>
              </a:rPr>
              <a:t>no longer </a:t>
            </a:r>
            <a:r>
              <a:rPr lang="en-US" dirty="0">
                <a:latin typeface="Arial" panose="020B0604020202020204" pitchFamily="34" charset="0"/>
                <a:cs typeface="Arial" panose="020B0604020202020204" pitchFamily="34" charset="0"/>
              </a:rPr>
              <a:t>valid under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and its fruits will be suppressed. </a:t>
            </a:r>
          </a:p>
          <a:p>
            <a:r>
              <a:rPr lang="en-US" i="1" dirty="0">
                <a:latin typeface="Arial" panose="020B0604020202020204" pitchFamily="34" charset="0"/>
                <a:cs typeface="Arial" panose="020B0604020202020204" pitchFamily="34" charset="0"/>
              </a:rPr>
              <a:t>Minnesota v. Dickerson, </a:t>
            </a:r>
            <a:r>
              <a:rPr lang="en-US" dirty="0">
                <a:latin typeface="Arial" panose="020B0604020202020204" pitchFamily="34" charset="0"/>
                <a:cs typeface="Arial" panose="020B0604020202020204" pitchFamily="34" charset="0"/>
              </a:rPr>
              <a:t>508 U.S. 366, 373 (1993); </a:t>
            </a:r>
            <a:r>
              <a:rPr lang="en-US" i="1" dirty="0" err="1">
                <a:latin typeface="Arial" panose="020B0604020202020204" pitchFamily="34" charset="0"/>
                <a:cs typeface="Arial" panose="020B0604020202020204" pitchFamily="34" charset="0"/>
              </a:rPr>
              <a:t>Sibron</a:t>
            </a:r>
            <a:r>
              <a:rPr lang="en-US" i="1" dirty="0">
                <a:latin typeface="Arial" panose="020B0604020202020204" pitchFamily="34" charset="0"/>
                <a:cs typeface="Arial" panose="020B0604020202020204" pitchFamily="34" charset="0"/>
              </a:rPr>
              <a:t> v. New York, </a:t>
            </a:r>
            <a:r>
              <a:rPr lang="en-US" dirty="0">
                <a:latin typeface="Arial" panose="020B0604020202020204" pitchFamily="34" charset="0"/>
                <a:cs typeface="Arial" panose="020B0604020202020204" pitchFamily="34" charset="0"/>
              </a:rPr>
              <a:t>392 U.S. 40, 65-66 (1968)</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36284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The scope of a protective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frisk” is a </a:t>
            </a:r>
            <a:r>
              <a:rPr lang="en-US" b="1" u="sng" dirty="0">
                <a:latin typeface="Arial" panose="020B0604020202020204" pitchFamily="34" charset="0"/>
                <a:cs typeface="Arial" panose="020B0604020202020204" pitchFamily="34" charset="0"/>
              </a:rPr>
              <a:t>narrow one. </a:t>
            </a:r>
            <a:endParaRPr lang="en-US" b="1" u="sng" dirty="0" smtClean="0">
              <a:latin typeface="Arial" panose="020B0604020202020204" pitchFamily="34" charset="0"/>
              <a:cs typeface="Arial" panose="020B0604020202020204" pitchFamily="34" charset="0"/>
            </a:endParaRPr>
          </a:p>
          <a:p>
            <a:r>
              <a:rPr lang="en-US" i="1" dirty="0" err="1" smtClean="0">
                <a:latin typeface="Arial" panose="020B0604020202020204" pitchFamily="34" charset="0"/>
                <a:cs typeface="Arial" panose="020B0604020202020204" pitchFamily="34" charset="0"/>
              </a:rPr>
              <a:t>Balentine</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71 S.W.3d 763, 770 (Tex. Crim. App. 2002).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a protective search is warranted, the </a:t>
            </a:r>
            <a:r>
              <a:rPr lang="en-US" b="1" u="sng" dirty="0">
                <a:latin typeface="Arial" panose="020B0604020202020204" pitchFamily="34" charset="0"/>
                <a:cs typeface="Arial" panose="020B0604020202020204" pitchFamily="34" charset="0"/>
              </a:rPr>
              <a:t>search must be carefully limited </a:t>
            </a:r>
            <a:r>
              <a:rPr lang="en-US" dirty="0">
                <a:latin typeface="Arial" panose="020B0604020202020204" pitchFamily="34" charset="0"/>
                <a:cs typeface="Arial" panose="020B0604020202020204" pitchFamily="34" charset="0"/>
              </a:rPr>
              <a:t>to that necessary to discover weapons that could reasonably harm the police officer or others. </a:t>
            </a:r>
            <a:r>
              <a:rPr lang="en-US" i="1" dirty="0">
                <a:latin typeface="Arial" panose="020B0604020202020204" pitchFamily="34" charset="0"/>
                <a:cs typeface="Arial" panose="020B0604020202020204" pitchFamily="34" charset="0"/>
              </a:rPr>
              <a:t>Terry</a:t>
            </a:r>
            <a:r>
              <a:rPr lang="en-US" dirty="0">
                <a:latin typeface="Arial" panose="020B0604020202020204" pitchFamily="34" charset="0"/>
                <a:cs typeface="Arial" panose="020B0604020202020204" pitchFamily="34" charset="0"/>
              </a:rPr>
              <a:t>, 392 U.S. at 25–26. </a:t>
            </a:r>
          </a:p>
          <a:p>
            <a:endParaRPr lang="en-US" dirty="0"/>
          </a:p>
        </p:txBody>
      </p:sp>
    </p:spTree>
    <p:extLst>
      <p:ext uri="{BB962C8B-B14F-4D97-AF65-F5344CB8AC3E}">
        <p14:creationId xmlns:p14="http://schemas.microsoft.com/office/powerpoint/2010/main" val="103861539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Davis v. State</a:t>
            </a:r>
            <a:r>
              <a:rPr lang="en-US" dirty="0">
                <a:latin typeface="Arial" panose="020B0604020202020204" pitchFamily="34" charset="0"/>
                <a:cs typeface="Arial" panose="020B0604020202020204" pitchFamily="34" charset="0"/>
              </a:rPr>
              <a:t>, 829 S.W.2d 218, 221 (Tex. Crim. App. 1992), the Court held that </a:t>
            </a:r>
            <a:r>
              <a:rPr lang="en-US" b="1" dirty="0">
                <a:latin typeface="Arial" panose="020B0604020202020204" pitchFamily="34" charset="0"/>
                <a:cs typeface="Arial" panose="020B0604020202020204" pitchFamily="34" charset="0"/>
              </a:rPr>
              <a:t>even though officers were justified in conducting a frisk</a:t>
            </a:r>
            <a:r>
              <a:rPr lang="en-US" dirty="0">
                <a:latin typeface="Arial" panose="020B0604020202020204" pitchFamily="34" charset="0"/>
                <a:cs typeface="Arial" panose="020B0604020202020204" pitchFamily="34" charset="0"/>
              </a:rPr>
              <a:t>, the evidence had to be suppressed because they </a:t>
            </a:r>
            <a:r>
              <a:rPr lang="en-US" b="1" u="sng" dirty="0">
                <a:latin typeface="Arial" panose="020B0604020202020204" pitchFamily="34" charset="0"/>
                <a:cs typeface="Arial" panose="020B0604020202020204" pitchFamily="34" charset="0"/>
              </a:rPr>
              <a:t>exceeded the permissible scope by removing a matchbox </a:t>
            </a:r>
            <a:r>
              <a:rPr lang="en-US" dirty="0">
                <a:latin typeface="Arial" panose="020B0604020202020204" pitchFamily="34" charset="0"/>
                <a:cs typeface="Arial" panose="020B0604020202020204" pitchFamily="34" charset="0"/>
              </a:rPr>
              <a:t>from the defendant’s pants. </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9275908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lstStyle/>
          <a:p>
            <a:r>
              <a:rPr lang="en-US" b="1" i="1" dirty="0">
                <a:latin typeface="Arial" panose="020B0604020202020204" pitchFamily="34" charset="0"/>
                <a:cs typeface="Arial" panose="020B0604020202020204" pitchFamily="34" charset="0"/>
              </a:rPr>
              <a:t>Terry </a:t>
            </a:r>
            <a:r>
              <a:rPr lang="en-US" b="1" dirty="0">
                <a:latin typeface="Arial" panose="020B0604020202020204" pitchFamily="34" charset="0"/>
                <a:cs typeface="Arial" panose="020B0604020202020204" pitchFamily="34" charset="0"/>
              </a:rPr>
              <a:t>does not permit a search for just any type of weapon </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only those weapons that could reasonably harm the police officer</a:t>
            </a:r>
            <a:r>
              <a:rPr lang="en-US" dirty="0">
                <a:latin typeface="Arial" panose="020B0604020202020204" pitchFamily="34" charset="0"/>
                <a:cs typeface="Arial" panose="020B0604020202020204" pitchFamily="34" charset="0"/>
              </a:rPr>
              <a:t>. The Court concluded that “it is </a:t>
            </a:r>
            <a:r>
              <a:rPr lang="en-US" b="1" u="sng" dirty="0">
                <a:latin typeface="Arial" panose="020B0604020202020204" pitchFamily="34" charset="0"/>
                <a:cs typeface="Arial" panose="020B0604020202020204" pitchFamily="34" charset="0"/>
              </a:rPr>
              <a:t>unreasonable for two armed police officers to fear a razor blade that might be contained in a matchbox</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19628026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Frisk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Arial"/>
                <a:cs typeface="Arial"/>
              </a:rPr>
              <a:t>An </a:t>
            </a:r>
            <a:r>
              <a:rPr lang="en-US" dirty="0">
                <a:latin typeface="Arial"/>
                <a:cs typeface="Arial"/>
              </a:rPr>
              <a:t>officer conducting a pat down felt a small lump in a pocket and “</a:t>
            </a:r>
            <a:r>
              <a:rPr lang="en-US" b="1" u="sng" dirty="0">
                <a:latin typeface="Arial"/>
                <a:cs typeface="Arial"/>
              </a:rPr>
              <a:t>examined it with his fingers</a:t>
            </a:r>
            <a:r>
              <a:rPr lang="en-US" dirty="0">
                <a:latin typeface="Arial"/>
                <a:cs typeface="Arial"/>
              </a:rPr>
              <a:t>.” He concluded it was crack and pulled it out. The Court held that the </a:t>
            </a:r>
            <a:r>
              <a:rPr lang="en-US" b="1" u="sng" dirty="0">
                <a:latin typeface="Arial"/>
                <a:cs typeface="Arial"/>
              </a:rPr>
              <a:t>officer exceeded his authority when—having dispelled any basis for believing a weapon to be in Dickerson’s pocket</a:t>
            </a:r>
            <a:r>
              <a:rPr lang="en-US" dirty="0">
                <a:latin typeface="Arial"/>
                <a:cs typeface="Arial"/>
              </a:rPr>
              <a:t>—he nevertheless “</a:t>
            </a:r>
            <a:r>
              <a:rPr lang="en-US" b="1" u="sng" dirty="0">
                <a:latin typeface="Arial"/>
                <a:cs typeface="Arial"/>
              </a:rPr>
              <a:t>manipulated the lump</a:t>
            </a:r>
            <a:r>
              <a:rPr lang="en-US" dirty="0">
                <a:latin typeface="Arial"/>
                <a:cs typeface="Arial"/>
              </a:rPr>
              <a:t>” – which constituted an illegal search. </a:t>
            </a:r>
            <a:endParaRPr lang="en-US" dirty="0" smtClean="0">
              <a:latin typeface="Arial"/>
              <a:cs typeface="Arial"/>
            </a:endParaRPr>
          </a:p>
          <a:p>
            <a:r>
              <a:rPr lang="en-US" i="1" dirty="0" smtClean="0">
                <a:latin typeface="Arial"/>
                <a:cs typeface="Arial"/>
              </a:rPr>
              <a:t>Minnesota </a:t>
            </a:r>
            <a:r>
              <a:rPr lang="en-US" i="1" dirty="0">
                <a:latin typeface="Arial"/>
                <a:cs typeface="Arial"/>
              </a:rPr>
              <a:t>v. Dickerson, </a:t>
            </a:r>
            <a:r>
              <a:rPr lang="en-US" dirty="0">
                <a:latin typeface="Arial"/>
                <a:cs typeface="Arial"/>
              </a:rPr>
              <a:t>508 U.S. 366, 373 (1993). </a:t>
            </a:r>
          </a:p>
          <a:p>
            <a:endParaRPr lang="en-US" dirty="0"/>
          </a:p>
        </p:txBody>
      </p:sp>
    </p:spTree>
    <p:extLst>
      <p:ext uri="{BB962C8B-B14F-4D97-AF65-F5344CB8AC3E}">
        <p14:creationId xmlns:p14="http://schemas.microsoft.com/office/powerpoint/2010/main" val="831354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Magistrate</a:t>
            </a:r>
            <a:endParaRPr lang="en-US"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Art1 8.01 – Search </a:t>
            </a:r>
            <a:r>
              <a:rPr lang="en-US" dirty="0">
                <a:latin typeface="Arial" panose="020B0604020202020204" pitchFamily="34" charset="0"/>
                <a:cs typeface="Arial" panose="020B0604020202020204" pitchFamily="34" charset="0"/>
              </a:rPr>
              <a:t>warrants </a:t>
            </a:r>
            <a:r>
              <a:rPr lang="en-US" b="1" dirty="0">
                <a:latin typeface="Arial" panose="020B0604020202020204" pitchFamily="34" charset="0"/>
                <a:cs typeface="Arial" panose="020B0604020202020204" pitchFamily="34" charset="0"/>
              </a:rPr>
              <a:t>shall be issued </a:t>
            </a:r>
            <a:r>
              <a:rPr lang="en-US" dirty="0">
                <a:latin typeface="Arial" panose="020B0604020202020204" pitchFamily="34" charset="0"/>
                <a:cs typeface="Arial" panose="020B0604020202020204" pitchFamily="34" charset="0"/>
              </a:rPr>
              <a:t>by a </a:t>
            </a:r>
            <a:r>
              <a:rPr lang="en-US" b="1" dirty="0">
                <a:latin typeface="Arial" panose="020B0604020202020204" pitchFamily="34" charset="0"/>
                <a:cs typeface="Arial" panose="020B0604020202020204" pitchFamily="34" charset="0"/>
              </a:rPr>
              <a:t>magistrate</a:t>
            </a:r>
            <a:r>
              <a:rPr lang="en-US" dirty="0" smtClean="0">
                <a:latin typeface="Arial" panose="020B0604020202020204" pitchFamily="34" charset="0"/>
                <a:cs typeface="Arial" panose="020B0604020202020204" pitchFamily="34" charset="0"/>
              </a:rPr>
              <a:t>.</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18.01</a:t>
            </a:r>
            <a:r>
              <a:rPr lang="en-US" dirty="0">
                <a:latin typeface="Arial" panose="020B0604020202020204" pitchFamily="34" charset="0"/>
                <a:cs typeface="Arial" panose="020B0604020202020204" pitchFamily="34" charset="0"/>
              </a:rPr>
              <a:t>(c) goes further to state that an </a:t>
            </a:r>
            <a:r>
              <a:rPr lang="en-US" b="1" dirty="0">
                <a:latin typeface="Arial" panose="020B0604020202020204" pitchFamily="34" charset="0"/>
                <a:cs typeface="Arial" panose="020B0604020202020204" pitchFamily="34" charset="0"/>
              </a:rPr>
              <a:t>evidentiary search warrant </a:t>
            </a:r>
            <a:r>
              <a:rPr lang="en-US" dirty="0" smtClean="0">
                <a:latin typeface="Arial" panose="020B0604020202020204" pitchFamily="34" charset="0"/>
                <a:cs typeface="Arial" panose="020B0604020202020204" pitchFamily="34" charset="0"/>
              </a:rPr>
              <a:t>can </a:t>
            </a:r>
            <a:r>
              <a:rPr lang="en-US" dirty="0">
                <a:latin typeface="Arial" panose="020B0604020202020204" pitchFamily="34" charset="0"/>
                <a:cs typeface="Arial" panose="020B0604020202020204" pitchFamily="34" charset="0"/>
              </a:rPr>
              <a:t>only be issued by judges </a:t>
            </a:r>
            <a:r>
              <a:rPr lang="en-US" dirty="0" smtClean="0">
                <a:latin typeface="Arial" panose="020B0604020202020204" pitchFamily="34" charset="0"/>
                <a:cs typeface="Arial" panose="020B0604020202020204" pitchFamily="34" charset="0"/>
              </a:rPr>
              <a:t>who are </a:t>
            </a:r>
            <a:r>
              <a:rPr lang="en-US" b="1" dirty="0" smtClean="0">
                <a:latin typeface="Arial" panose="020B0604020202020204" pitchFamily="34" charset="0"/>
                <a:cs typeface="Arial" panose="020B0604020202020204" pitchFamily="34" charset="0"/>
              </a:rPr>
              <a:t>licensed</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attorneys</a:t>
            </a:r>
            <a:r>
              <a:rPr lang="en-US" dirty="0" smtClean="0">
                <a:latin typeface="Arial" panose="020B0604020202020204" pitchFamily="34" charset="0"/>
                <a:cs typeface="Arial" panose="020B0604020202020204" pitchFamily="34"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22080451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Feel Exception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When an officer conducts a valid weapons frisk, </a:t>
            </a:r>
            <a:r>
              <a:rPr lang="en-US" b="1" dirty="0">
                <a:latin typeface="Arial" panose="020B0604020202020204" pitchFamily="34" charset="0"/>
                <a:cs typeface="Arial" panose="020B0604020202020204" pitchFamily="34" charset="0"/>
              </a:rPr>
              <a:t>simply patting down the suspect’s outer clothing</a:t>
            </a:r>
            <a:r>
              <a:rPr lang="en-US" dirty="0">
                <a:latin typeface="Arial" panose="020B0604020202020204" pitchFamily="34" charset="0"/>
                <a:cs typeface="Arial" panose="020B0604020202020204" pitchFamily="34" charset="0"/>
              </a:rPr>
              <a:t>, he is </a:t>
            </a:r>
            <a:r>
              <a:rPr lang="en-US" b="1" dirty="0">
                <a:latin typeface="Arial" panose="020B0604020202020204" pitchFamily="34" charset="0"/>
                <a:cs typeface="Arial" panose="020B0604020202020204" pitchFamily="34" charset="0"/>
              </a:rPr>
              <a:t>only allowed to seize an object not a weapon</a:t>
            </a:r>
            <a:r>
              <a:rPr lang="en-US" dirty="0">
                <a:latin typeface="Arial" panose="020B0604020202020204" pitchFamily="34" charset="0"/>
                <a:cs typeface="Arial" panose="020B0604020202020204" pitchFamily="34" charset="0"/>
              </a:rPr>
              <a:t> if it’s “</a:t>
            </a:r>
            <a:r>
              <a:rPr lang="en-US" b="1" u="sng" dirty="0">
                <a:latin typeface="Arial" panose="020B0604020202020204" pitchFamily="34" charset="0"/>
                <a:cs typeface="Arial" panose="020B0604020202020204" pitchFamily="34" charset="0"/>
              </a:rPr>
              <a:t>contour or mass makes its identity immediately apparent</a:t>
            </a:r>
            <a:r>
              <a:rPr lang="en-US" dirty="0">
                <a:latin typeface="Arial" panose="020B0604020202020204" pitchFamily="34" charset="0"/>
                <a:cs typeface="Arial" panose="020B0604020202020204" pitchFamily="34" charset="0"/>
              </a:rPr>
              <a:t>,” thus invoking the so-called “plain feel” exception. </a:t>
            </a:r>
            <a:r>
              <a:rPr lang="en-US" i="1" dirty="0">
                <a:latin typeface="Arial" panose="020B0604020202020204" pitchFamily="34" charset="0"/>
                <a:cs typeface="Arial" panose="020B0604020202020204" pitchFamily="34" charset="0"/>
              </a:rPr>
              <a:t>Dickerson, </a:t>
            </a:r>
            <a:r>
              <a:rPr lang="en-US" dirty="0">
                <a:latin typeface="Arial" panose="020B0604020202020204" pitchFamily="34" charset="0"/>
                <a:cs typeface="Arial" panose="020B0604020202020204" pitchFamily="34" charset="0"/>
              </a:rPr>
              <a:t>508 U.S. at 375. </a:t>
            </a:r>
          </a:p>
          <a:p>
            <a:endParaRPr lang="en-US" dirty="0"/>
          </a:p>
        </p:txBody>
      </p:sp>
    </p:spTree>
    <p:extLst>
      <p:ext uri="{BB962C8B-B14F-4D97-AF65-F5344CB8AC3E}">
        <p14:creationId xmlns:p14="http://schemas.microsoft.com/office/powerpoint/2010/main" val="243887647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Feel Exception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plain feel exception is </a:t>
            </a:r>
            <a:r>
              <a:rPr lang="en-US" b="1" u="sng" dirty="0">
                <a:latin typeface="Arial" panose="020B0604020202020204" pitchFamily="34" charset="0"/>
                <a:cs typeface="Arial" panose="020B0604020202020204" pitchFamily="34" charset="0"/>
              </a:rPr>
              <a:t>strictly interpreted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State v. Davis</a:t>
            </a:r>
            <a:r>
              <a:rPr lang="en-US" dirty="0">
                <a:latin typeface="Arial" panose="020B0604020202020204" pitchFamily="34" charset="0"/>
                <a:cs typeface="Arial" panose="020B0604020202020204" pitchFamily="34" charset="0"/>
              </a:rPr>
              <a:t>, the court </a:t>
            </a:r>
            <a:r>
              <a:rPr lang="en-US" b="1" u="sng" dirty="0">
                <a:latin typeface="Arial" panose="020B0604020202020204" pitchFamily="34" charset="0"/>
                <a:cs typeface="Arial" panose="020B0604020202020204" pitchFamily="34" charset="0"/>
              </a:rPr>
              <a:t>suppressed a pipe </a:t>
            </a:r>
            <a:r>
              <a:rPr lang="en-US" dirty="0">
                <a:latin typeface="Arial" panose="020B0604020202020204" pitchFamily="34" charset="0"/>
                <a:cs typeface="Arial" panose="020B0604020202020204" pitchFamily="34" charset="0"/>
              </a:rPr>
              <a:t>uncovered in a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frisk. 988 S.W.2d 466 (Tex. App.−Houston [1st Dist.] 1999).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the pipe could have been a tobacco pipe, the ‘plain feel’ doctrine would not have applied, because unlawful possession of the pipe would not have been immediately apparent. </a:t>
            </a:r>
            <a:r>
              <a:rPr lang="en-US" i="1" dirty="0">
                <a:latin typeface="Arial" panose="020B0604020202020204" pitchFamily="34" charset="0"/>
                <a:cs typeface="Arial" panose="020B0604020202020204" pitchFamily="34" charset="0"/>
              </a:rPr>
              <a:t>Id. </a:t>
            </a:r>
            <a:r>
              <a:rPr lang="en-US" dirty="0">
                <a:latin typeface="Arial" panose="020B0604020202020204" pitchFamily="34" charset="0"/>
                <a:cs typeface="Arial" panose="020B0604020202020204" pitchFamily="34" charset="0"/>
              </a:rPr>
              <a:t>at 466. The officer could not tell if the pipe was for drugs or tobacco just by feeling of it. </a:t>
            </a: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317730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Feel Exception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In </a:t>
            </a:r>
            <a:r>
              <a:rPr lang="en-US" i="1" dirty="0">
                <a:latin typeface="Arial" panose="020B0604020202020204" pitchFamily="34" charset="0"/>
                <a:cs typeface="Arial" panose="020B0604020202020204" pitchFamily="34" charset="0"/>
              </a:rPr>
              <a:t>Graham v. State, </a:t>
            </a:r>
            <a:r>
              <a:rPr lang="en-US" dirty="0">
                <a:latin typeface="Arial" panose="020B0604020202020204" pitchFamily="34" charset="0"/>
                <a:cs typeface="Arial" panose="020B0604020202020204" pitchFamily="34" charset="0"/>
              </a:rPr>
              <a:t>the court </a:t>
            </a:r>
            <a:r>
              <a:rPr lang="en-US" b="1" dirty="0">
                <a:latin typeface="Arial" panose="020B0604020202020204" pitchFamily="34" charset="0"/>
                <a:cs typeface="Arial" panose="020B0604020202020204" pitchFamily="34" charset="0"/>
              </a:rPr>
              <a:t>suppressed a small amount of cocaine </a:t>
            </a:r>
            <a:r>
              <a:rPr lang="en-US" dirty="0">
                <a:latin typeface="Arial" panose="020B0604020202020204" pitchFamily="34" charset="0"/>
                <a:cs typeface="Arial" panose="020B0604020202020204" pitchFamily="34" charset="0"/>
              </a:rPr>
              <a:t>that was discovered during a </a:t>
            </a:r>
            <a:r>
              <a:rPr lang="en-US" i="1" dirty="0">
                <a:latin typeface="Arial" panose="020B0604020202020204" pitchFamily="34" charset="0"/>
                <a:cs typeface="Arial" panose="020B0604020202020204" pitchFamily="34" charset="0"/>
              </a:rPr>
              <a:t>Terry </a:t>
            </a:r>
            <a:r>
              <a:rPr lang="en-US" dirty="0">
                <a:latin typeface="Arial" panose="020B0604020202020204" pitchFamily="34" charset="0"/>
                <a:cs typeface="Arial" panose="020B0604020202020204" pitchFamily="34" charset="0"/>
              </a:rPr>
              <a:t>frisk. 893 S.W.2d 4 (Tex. App.−Dallas 1994).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officer testified that he felt something “</a:t>
            </a:r>
            <a:r>
              <a:rPr lang="en-US" b="1" dirty="0">
                <a:latin typeface="Arial" panose="020B0604020202020204" pitchFamily="34" charset="0"/>
                <a:cs typeface="Arial" panose="020B0604020202020204" pitchFamily="34" charset="0"/>
              </a:rPr>
              <a:t>puffy” and heard the crackling of cellophane</a:t>
            </a:r>
            <a:r>
              <a:rPr lang="en-US" dirty="0">
                <a:latin typeface="Arial" panose="020B0604020202020204" pitchFamily="34" charset="0"/>
                <a:cs typeface="Arial" panose="020B0604020202020204" pitchFamily="34" charset="0"/>
              </a:rPr>
              <a:t>. He </a:t>
            </a:r>
            <a:r>
              <a:rPr lang="en-US" b="1" dirty="0">
                <a:latin typeface="Arial" panose="020B0604020202020204" pitchFamily="34" charset="0"/>
                <a:cs typeface="Arial" panose="020B0604020202020204" pitchFamily="34" charset="0"/>
              </a:rPr>
              <a:t>rubbed and pinched</a:t>
            </a:r>
            <a:r>
              <a:rPr lang="en-US" dirty="0">
                <a:latin typeface="Arial" panose="020B0604020202020204" pitchFamily="34" charset="0"/>
                <a:cs typeface="Arial" panose="020B0604020202020204" pitchFamily="34" charset="0"/>
              </a:rPr>
              <a:t> the item in the defendant’s pocket and only then did he determine it to be contraband. The court held that the </a:t>
            </a:r>
            <a:r>
              <a:rPr lang="en-US" b="1" u="sng" dirty="0">
                <a:latin typeface="Arial" panose="020B0604020202020204" pitchFamily="34" charset="0"/>
                <a:cs typeface="Arial" panose="020B0604020202020204" pitchFamily="34" charset="0"/>
              </a:rPr>
              <a:t>identity of the item was not “immediately apparent.” </a:t>
            </a:r>
          </a:p>
          <a:p>
            <a:endParaRPr lang="en-US" dirty="0"/>
          </a:p>
        </p:txBody>
      </p:sp>
    </p:spTree>
    <p:extLst>
      <p:ext uri="{BB962C8B-B14F-4D97-AF65-F5344CB8AC3E}">
        <p14:creationId xmlns:p14="http://schemas.microsoft.com/office/powerpoint/2010/main" val="372062010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Attaching K-9 Searches</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045" b="9045"/>
          <a:stretch>
            <a:fillRect/>
          </a:stretch>
        </p:blipFill>
        <p:spPr bwMode="auto">
          <a:xfrm>
            <a:off x="1247359" y="1765929"/>
            <a:ext cx="6464231" cy="35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42082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Goals</a:t>
            </a:r>
          </a:p>
        </p:txBody>
      </p:sp>
      <p:sp>
        <p:nvSpPr>
          <p:cNvPr id="20483"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Challenging Assumptions about Narcotics-Detection K-9s for:</a:t>
            </a:r>
          </a:p>
          <a:p>
            <a:pPr lvl="3" eaLnBrk="1" hangingPunct="1"/>
            <a:r>
              <a:rPr lang="en-US">
                <a:latin typeface="Calibri" charset="0"/>
                <a:ea typeface="ＭＳ Ｐゴシック" charset="0"/>
              </a:rPr>
              <a:t>Judges</a:t>
            </a:r>
          </a:p>
          <a:p>
            <a:pPr lvl="3" eaLnBrk="1" hangingPunct="1"/>
            <a:r>
              <a:rPr lang="en-US">
                <a:latin typeface="Calibri" charset="0"/>
                <a:ea typeface="ＭＳ Ｐゴシック" charset="0"/>
              </a:rPr>
              <a:t>Prosecutors</a:t>
            </a:r>
          </a:p>
          <a:p>
            <a:pPr lvl="3" eaLnBrk="1" hangingPunct="1"/>
            <a:r>
              <a:rPr lang="en-US">
                <a:latin typeface="Calibri" charset="0"/>
                <a:ea typeface="ＭＳ Ｐゴシック" charset="0"/>
              </a:rPr>
              <a:t>You</a:t>
            </a:r>
          </a:p>
          <a:p>
            <a:pPr eaLnBrk="1" hangingPunct="1"/>
            <a:r>
              <a:rPr lang="en-US">
                <a:latin typeface="Calibri" charset="0"/>
                <a:ea typeface="ＭＳ Ｐゴシック" charset="0"/>
                <a:cs typeface="ＭＳ Ｐゴシック" charset="0"/>
              </a:rPr>
              <a:t>The law regarding Narcotics-Detection K-9s</a:t>
            </a:r>
          </a:p>
          <a:p>
            <a:pPr eaLnBrk="1" hangingPunct="1"/>
            <a:r>
              <a:rPr lang="en-US">
                <a:latin typeface="Calibri" charset="0"/>
                <a:ea typeface="ＭＳ Ｐゴシック" charset="0"/>
                <a:cs typeface="ＭＳ Ｐゴシック" charset="0"/>
              </a:rPr>
              <a:t>How K-9</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detect Narcotics</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6464761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Areas to Sniff out Success</a:t>
            </a:r>
          </a:p>
        </p:txBody>
      </p:sp>
      <p:sp>
        <p:nvSpPr>
          <p:cNvPr id="21507"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Was there violation of the Fourth Amend.? </a:t>
            </a:r>
          </a:p>
          <a:p>
            <a:pPr lvl="2" algn="just" eaLnBrk="1" hangingPunct="1"/>
            <a:r>
              <a:rPr lang="en-US">
                <a:latin typeface="Calibri" charset="0"/>
                <a:ea typeface="ＭＳ Ｐゴシック" charset="0"/>
              </a:rPr>
              <a:t>(a lot of bark, no bite)</a:t>
            </a:r>
          </a:p>
          <a:p>
            <a:pPr algn="just" eaLnBrk="1" hangingPunct="1"/>
            <a:r>
              <a:rPr lang="en-US">
                <a:latin typeface="Calibri" charset="0"/>
                <a:ea typeface="ＭＳ Ｐゴシック" charset="0"/>
                <a:cs typeface="ＭＳ Ｐゴシック" charset="0"/>
              </a:rPr>
              <a:t>Was the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K-9 Alert</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 reliable to establish P. C.? </a:t>
            </a:r>
          </a:p>
          <a:p>
            <a:pPr lvl="2" algn="just" eaLnBrk="1" hangingPunct="1"/>
            <a:r>
              <a:rPr lang="en-US">
                <a:latin typeface="Calibri" charset="0"/>
                <a:ea typeface="ＭＳ Ｐゴシック" charset="0"/>
              </a:rPr>
              <a:t>(the Real Focus)</a:t>
            </a:r>
          </a:p>
          <a:p>
            <a:pPr lvl="3" algn="just" eaLnBrk="1" hangingPunct="1"/>
            <a:r>
              <a:rPr lang="en-US">
                <a:latin typeface="Calibri" charset="0"/>
                <a:ea typeface="ＭＳ Ｐゴシック" charset="0"/>
              </a:rPr>
              <a:t>Look at the actions of the Narcotics Detection Team.</a:t>
            </a:r>
          </a:p>
          <a:p>
            <a:pPr lvl="3" algn="just" eaLnBrk="1" hangingPunct="1"/>
            <a:r>
              <a:rPr lang="en-US">
                <a:latin typeface="Calibri" charset="0"/>
                <a:ea typeface="ＭＳ Ｐゴシック" charset="0"/>
              </a:rPr>
              <a:t>Look at the </a:t>
            </a:r>
            <a:r>
              <a:rPr lang="ja-JP" altLang="en-US">
                <a:latin typeface="Calibri" charset="0"/>
                <a:ea typeface="ＭＳ Ｐゴシック" charset="0"/>
              </a:rPr>
              <a:t>“</a:t>
            </a:r>
            <a:r>
              <a:rPr lang="en-US">
                <a:latin typeface="Calibri" charset="0"/>
                <a:ea typeface="ＭＳ Ｐゴシック" charset="0"/>
              </a:rPr>
              <a:t>Alert</a:t>
            </a:r>
            <a:r>
              <a:rPr lang="ja-JP" altLang="en-US">
                <a:latin typeface="Calibri" charset="0"/>
                <a:ea typeface="ＭＳ Ｐゴシック" charset="0"/>
              </a:rPr>
              <a:t>”</a:t>
            </a:r>
            <a:r>
              <a:rPr lang="en-US">
                <a:latin typeface="Calibri" charset="0"/>
                <a:ea typeface="ＭＳ Ｐゴシック" charset="0"/>
              </a:rPr>
              <a:t> itself.</a:t>
            </a:r>
          </a:p>
          <a:p>
            <a:pPr lvl="3" algn="just" eaLnBrk="1" hangingPunct="1"/>
            <a:r>
              <a:rPr lang="en-US">
                <a:latin typeface="Calibri" charset="0"/>
                <a:ea typeface="ＭＳ Ｐゴシック" charset="0"/>
              </a:rPr>
              <a:t>Look at the Reliability of the K-9.</a:t>
            </a:r>
          </a:p>
        </p:txBody>
      </p:sp>
    </p:spTree>
    <p:extLst>
      <p:ext uri="{BB962C8B-B14F-4D97-AF65-F5344CB8AC3E}">
        <p14:creationId xmlns:p14="http://schemas.microsoft.com/office/powerpoint/2010/main" val="111861768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Narcotics Detection Team</a:t>
            </a:r>
          </a:p>
        </p:txBody>
      </p:sp>
      <p:sp>
        <p:nvSpPr>
          <p:cNvPr id="22531" name="Content Placeholder 2"/>
          <p:cNvSpPr>
            <a:spLocks noGrp="1"/>
          </p:cNvSpPr>
          <p:nvPr>
            <p:ph idx="1"/>
          </p:nvPr>
        </p:nvSpPr>
        <p:spPr>
          <a:xfrm>
            <a:off x="457200" y="1600200"/>
            <a:ext cx="4876800" cy="4525963"/>
          </a:xfrm>
        </p:spPr>
        <p:txBody>
          <a:bodyPr/>
          <a:lstStyle/>
          <a:p>
            <a:pPr eaLnBrk="1" hangingPunct="1"/>
            <a:r>
              <a:rPr lang="en-US">
                <a:latin typeface="Calibri" charset="0"/>
                <a:ea typeface="ＭＳ Ｐゴシック" charset="0"/>
                <a:cs typeface="ＭＳ Ｐゴシック" charset="0"/>
              </a:rPr>
              <a:t>The Team works as a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Unit.</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a:p>
            <a:pPr eaLnBrk="1" hangingPunct="1"/>
            <a:r>
              <a:rPr lang="en-US">
                <a:latin typeface="Calibri" charset="0"/>
                <a:ea typeface="ＭＳ Ｐゴシック" charset="0"/>
                <a:cs typeface="ＭＳ Ｐゴシック" charset="0"/>
              </a:rPr>
              <a:t>A trained Handler.</a:t>
            </a:r>
          </a:p>
          <a:p>
            <a:pPr eaLnBrk="1" hangingPunct="1"/>
            <a:r>
              <a:rPr lang="en-US">
                <a:latin typeface="Calibri" charset="0"/>
                <a:ea typeface="ＭＳ Ｐゴシック" charset="0"/>
                <a:cs typeface="ＭＳ Ｐゴシック" charset="0"/>
              </a:rPr>
              <a:t>A trained K-9.</a:t>
            </a:r>
          </a:p>
          <a:p>
            <a:pPr eaLnBrk="1" hangingPunct="1"/>
            <a:r>
              <a:rPr lang="en-US">
                <a:latin typeface="Calibri" charset="0"/>
                <a:ea typeface="ＭＳ Ｐゴシック" charset="0"/>
                <a:cs typeface="ＭＳ Ｐゴシック" charset="0"/>
              </a:rPr>
              <a:t>Reliable only when both are working together properly.</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0"/>
            <a:ext cx="3619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9561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a:latin typeface="Calibri" charset="0"/>
                <a:ea typeface="ＭＳ Ｐゴシック" charset="0"/>
                <a:cs typeface="ＭＳ Ｐゴシック" charset="0"/>
              </a:rPr>
              <a:t>In General, a Sniff is not a Search</a:t>
            </a:r>
          </a:p>
        </p:txBody>
      </p:sp>
      <p:sp>
        <p:nvSpPr>
          <p:cNvPr id="23555" name="Content Placeholder 2"/>
          <p:cNvSpPr>
            <a:spLocks noGrp="1"/>
          </p:cNvSpPr>
          <p:nvPr>
            <p:ph idx="1"/>
          </p:nvPr>
        </p:nvSpPr>
        <p:spPr/>
        <p:txBody>
          <a:bodyPr/>
          <a:lstStyle/>
          <a:p>
            <a:pPr algn="just" eaLnBrk="1" hangingPunct="1"/>
            <a:r>
              <a:rPr lang="en-US" sz="3000" i="1">
                <a:latin typeface="Calibri" charset="0"/>
                <a:ea typeface="ＭＳ Ｐゴシック" charset="0"/>
                <a:cs typeface="ＭＳ Ｐゴシック" charset="0"/>
              </a:rPr>
              <a:t>U.S. v. Place</a:t>
            </a:r>
            <a:r>
              <a:rPr lang="en-US" sz="3000">
                <a:latin typeface="Calibri" charset="0"/>
                <a:ea typeface="ＭＳ Ｐゴシック" charset="0"/>
                <a:cs typeface="ＭＳ Ｐゴシック" charset="0"/>
              </a:rPr>
              <a:t>, 462 U.S. 696 (1983)</a:t>
            </a:r>
          </a:p>
          <a:p>
            <a:pPr lvl="1" algn="just" eaLnBrk="1" hangingPunct="1"/>
            <a:r>
              <a:rPr lang="en-US" sz="2600">
                <a:latin typeface="Calibri" charset="0"/>
                <a:ea typeface="ＭＳ Ｐゴシック" charset="0"/>
              </a:rPr>
              <a:t>Exposure of luggage to a </a:t>
            </a:r>
            <a:r>
              <a:rPr lang="en-US" sz="2600" u="sng">
                <a:latin typeface="Calibri" charset="0"/>
                <a:ea typeface="ＭＳ Ｐゴシック" charset="0"/>
              </a:rPr>
              <a:t>trained </a:t>
            </a:r>
            <a:r>
              <a:rPr lang="en-US" sz="2600">
                <a:latin typeface="Calibri" charset="0"/>
                <a:ea typeface="ＭＳ Ｐゴシック" charset="0"/>
              </a:rPr>
              <a:t>narcotics-detection dog is not a search for 4</a:t>
            </a:r>
            <a:r>
              <a:rPr lang="en-US" sz="2600" baseline="30000">
                <a:latin typeface="Calibri" charset="0"/>
                <a:ea typeface="ＭＳ Ｐゴシック" charset="0"/>
              </a:rPr>
              <a:t>th</a:t>
            </a:r>
            <a:r>
              <a:rPr lang="en-US" sz="2600">
                <a:latin typeface="Calibri" charset="0"/>
                <a:ea typeface="ＭＳ Ｐゴシック" charset="0"/>
              </a:rPr>
              <a:t> Amendment purposes.</a:t>
            </a:r>
          </a:p>
          <a:p>
            <a:pPr algn="just" eaLnBrk="1" hangingPunct="1"/>
            <a:r>
              <a:rPr lang="en-US" sz="3000" i="1">
                <a:latin typeface="Calibri" charset="0"/>
                <a:ea typeface="ＭＳ Ｐゴシック" charset="0"/>
                <a:cs typeface="ＭＳ Ｐゴシック" charset="0"/>
              </a:rPr>
              <a:t>Illinois v. Caballes</a:t>
            </a:r>
            <a:r>
              <a:rPr lang="en-US" sz="3000">
                <a:latin typeface="Calibri" charset="0"/>
                <a:ea typeface="ＭＳ Ｐゴシック" charset="0"/>
                <a:cs typeface="ＭＳ Ｐゴシック" charset="0"/>
              </a:rPr>
              <a:t>, 543 U.S. 405 (2005)</a:t>
            </a:r>
          </a:p>
          <a:p>
            <a:pPr lvl="1" algn="just" eaLnBrk="1" hangingPunct="1"/>
            <a:r>
              <a:rPr lang="en-US" sz="2600">
                <a:latin typeface="Calibri" charset="0"/>
                <a:ea typeface="ＭＳ Ｐゴシック" charset="0"/>
              </a:rPr>
              <a:t>Where </a:t>
            </a:r>
            <a:r>
              <a:rPr lang="en-US" sz="2600" u="sng">
                <a:latin typeface="Calibri" charset="0"/>
                <a:ea typeface="ＭＳ Ｐゴシック" charset="0"/>
              </a:rPr>
              <a:t>lawful </a:t>
            </a:r>
            <a:r>
              <a:rPr lang="en-US" sz="2600">
                <a:latin typeface="Calibri" charset="0"/>
                <a:ea typeface="ＭＳ Ｐゴシック" charset="0"/>
              </a:rPr>
              <a:t>traffic stop did not </a:t>
            </a:r>
            <a:r>
              <a:rPr lang="en-US" sz="2600" u="sng">
                <a:latin typeface="Calibri" charset="0"/>
                <a:ea typeface="ＭＳ Ｐゴシック" charset="0"/>
              </a:rPr>
              <a:t>extend beyond time necessary</a:t>
            </a:r>
            <a:r>
              <a:rPr lang="en-US" sz="2600">
                <a:latin typeface="Calibri" charset="0"/>
                <a:ea typeface="ＭＳ Ｐゴシック" charset="0"/>
              </a:rPr>
              <a:t> to issue ticket and conduct inquires incident to the stop, other officer</a:t>
            </a:r>
            <a:r>
              <a:rPr lang="ja-JP" altLang="en-US" sz="2600">
                <a:latin typeface="Calibri" charset="0"/>
                <a:ea typeface="ＭＳ Ｐゴシック" charset="0"/>
              </a:rPr>
              <a:t>’</a:t>
            </a:r>
            <a:r>
              <a:rPr lang="en-US" sz="2600">
                <a:latin typeface="Calibri" charset="0"/>
                <a:ea typeface="ＭＳ Ｐゴシック" charset="0"/>
              </a:rPr>
              <a:t>s arrival and use of narcotics detection dog to sniff around the </a:t>
            </a:r>
            <a:r>
              <a:rPr lang="en-US" sz="2600" u="sng">
                <a:latin typeface="Calibri" charset="0"/>
                <a:ea typeface="ＭＳ Ｐゴシック" charset="0"/>
              </a:rPr>
              <a:t>exterior </a:t>
            </a:r>
            <a:r>
              <a:rPr lang="en-US" sz="2600">
                <a:latin typeface="Calibri" charset="0"/>
                <a:ea typeface="ＭＳ Ｐゴシック" charset="0"/>
              </a:rPr>
              <a:t>of vehicle did not rise to level of infringement of 4</a:t>
            </a:r>
            <a:r>
              <a:rPr lang="en-US" sz="2600" baseline="30000">
                <a:latin typeface="Calibri" charset="0"/>
                <a:ea typeface="ＭＳ Ｐゴシック" charset="0"/>
              </a:rPr>
              <a:t>th</a:t>
            </a:r>
            <a:r>
              <a:rPr lang="en-US" sz="2600">
                <a:latin typeface="Calibri" charset="0"/>
                <a:ea typeface="ＭＳ Ｐゴシック" charset="0"/>
              </a:rPr>
              <a:t> Amendment rights.</a:t>
            </a:r>
          </a:p>
        </p:txBody>
      </p:sp>
    </p:spTree>
    <p:extLst>
      <p:ext uri="{BB962C8B-B14F-4D97-AF65-F5344CB8AC3E}">
        <p14:creationId xmlns:p14="http://schemas.microsoft.com/office/powerpoint/2010/main" val="73915000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U.S. v. Place,</a:t>
            </a:r>
            <a:r>
              <a:rPr lang="en-US">
                <a:latin typeface="Calibri" charset="0"/>
                <a:ea typeface="ＭＳ Ｐゴシック" charset="0"/>
                <a:cs typeface="ＭＳ Ｐゴシック" charset="0"/>
              </a:rPr>
              <a:t> 462 U.S. 696 (1983)</a:t>
            </a:r>
            <a:endParaRPr lang="en-US" b="1">
              <a:latin typeface="Calibri" charset="0"/>
              <a:ea typeface="ＭＳ Ｐゴシック" charset="0"/>
              <a:cs typeface="ＭＳ Ｐゴシック" charset="0"/>
            </a:endParaRPr>
          </a:p>
        </p:txBody>
      </p:sp>
      <p:sp>
        <p:nvSpPr>
          <p:cNvPr id="24579"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Passenger in Miami International Airport suspected of carrying Narcotics.</a:t>
            </a:r>
          </a:p>
          <a:p>
            <a:pPr eaLnBrk="1" hangingPunct="1"/>
            <a:r>
              <a:rPr lang="en-US">
                <a:latin typeface="Calibri" charset="0"/>
                <a:ea typeface="ＭＳ Ｐゴシック" charset="0"/>
                <a:cs typeface="ＭＳ Ｐゴシック" charset="0"/>
              </a:rPr>
              <a:t>Passenger arrived at La Guardia and DEA seized his bags based on discrepancies on address tags and nervous behavior.</a:t>
            </a:r>
          </a:p>
          <a:p>
            <a:pPr eaLnBrk="1" hangingPunct="1"/>
            <a:r>
              <a:rPr lang="en-US">
                <a:latin typeface="Calibri" charset="0"/>
                <a:ea typeface="ＭＳ Ｐゴシック" charset="0"/>
                <a:cs typeface="ＭＳ Ｐゴシック" charset="0"/>
              </a:rPr>
              <a:t>Took bags to Kennedy Airport and subjected to a drug-dog sniff. </a:t>
            </a:r>
          </a:p>
          <a:p>
            <a:pPr eaLnBrk="1" hangingPunct="1"/>
            <a:r>
              <a:rPr lang="en-US">
                <a:latin typeface="Calibri" charset="0"/>
                <a:ea typeface="ＭＳ Ｐゴシック" charset="0"/>
                <a:cs typeface="ＭＳ Ｐゴシック" charset="0"/>
              </a:rPr>
              <a:t>Dog alerted.</a:t>
            </a:r>
          </a:p>
        </p:txBody>
      </p:sp>
    </p:spTree>
    <p:extLst>
      <p:ext uri="{BB962C8B-B14F-4D97-AF65-F5344CB8AC3E}">
        <p14:creationId xmlns:p14="http://schemas.microsoft.com/office/powerpoint/2010/main" val="292273178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U.S. v. Place,</a:t>
            </a:r>
            <a:r>
              <a:rPr lang="en-US">
                <a:latin typeface="Calibri" charset="0"/>
                <a:ea typeface="ＭＳ Ｐゴシック" charset="0"/>
                <a:cs typeface="ＭＳ Ｐゴシック" charset="0"/>
              </a:rPr>
              <a:t> 462 U.S. 696 (1983)</a:t>
            </a:r>
            <a:endParaRPr lang="en-US" b="1">
              <a:latin typeface="Calibri" charset="0"/>
              <a:ea typeface="ＭＳ Ｐゴシック" charset="0"/>
              <a:cs typeface="ＭＳ Ｐゴシック" charset="0"/>
            </a:endParaRPr>
          </a:p>
        </p:txBody>
      </p:sp>
      <p:sp>
        <p:nvSpPr>
          <p:cNvPr id="25603"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Rational:</a:t>
            </a:r>
          </a:p>
          <a:p>
            <a:pPr lvl="1" eaLnBrk="1" hangingPunct="1"/>
            <a:r>
              <a:rPr lang="en-US">
                <a:latin typeface="Calibri" charset="0"/>
                <a:ea typeface="ＭＳ Ｐゴシック" charset="0"/>
              </a:rPr>
              <a:t>The initial taking of the luggage was a reasonable temporary seizure under </a:t>
            </a:r>
            <a:r>
              <a:rPr lang="en-US" i="1">
                <a:latin typeface="Calibri" charset="0"/>
                <a:ea typeface="ＭＳ Ｐゴシック" charset="0"/>
              </a:rPr>
              <a:t>Terry</a:t>
            </a:r>
            <a:endParaRPr lang="en-US">
              <a:latin typeface="Calibri" charset="0"/>
              <a:ea typeface="ＭＳ Ｐゴシック" charset="0"/>
            </a:endParaRPr>
          </a:p>
          <a:p>
            <a:pPr lvl="1" eaLnBrk="1" hangingPunct="1"/>
            <a:r>
              <a:rPr lang="ja-JP" altLang="en-US" i="1">
                <a:latin typeface="Calibri" charset="0"/>
                <a:ea typeface="ＭＳ Ｐゴシック" charset="0"/>
              </a:rPr>
              <a:t>“</a:t>
            </a:r>
            <a:r>
              <a:rPr lang="en-US" i="1">
                <a:latin typeface="Calibri" charset="0"/>
                <a:ea typeface="ＭＳ Ｐゴシック" charset="0"/>
              </a:rPr>
              <a:t>A K-9 sniff by a well-trained narcotics detection dog,…  </a:t>
            </a:r>
            <a:r>
              <a:rPr lang="en-US" i="1" u="sng">
                <a:latin typeface="Calibri" charset="0"/>
                <a:ea typeface="ＭＳ Ｐゴシック" charset="0"/>
              </a:rPr>
              <a:t>does not require opening the luggage</a:t>
            </a:r>
            <a:r>
              <a:rPr lang="en-US" i="1">
                <a:latin typeface="Calibri" charset="0"/>
                <a:ea typeface="ＭＳ Ｐゴシック" charset="0"/>
              </a:rPr>
              <a:t>.</a:t>
            </a:r>
            <a:r>
              <a:rPr lang="ja-JP" altLang="en-US" i="1">
                <a:latin typeface="Calibri" charset="0"/>
                <a:ea typeface="ＭＳ Ｐゴシック" charset="0"/>
              </a:rPr>
              <a:t>”</a:t>
            </a:r>
            <a:r>
              <a:rPr lang="en-US" i="1">
                <a:latin typeface="Calibri" charset="0"/>
                <a:ea typeface="ＭＳ Ｐゴシック" charset="0"/>
              </a:rPr>
              <a:t> </a:t>
            </a:r>
          </a:p>
          <a:p>
            <a:pPr lvl="1" eaLnBrk="1" hangingPunct="1"/>
            <a:r>
              <a:rPr lang="ja-JP" altLang="en-US" i="1">
                <a:latin typeface="Calibri" charset="0"/>
                <a:ea typeface="ＭＳ Ｐゴシック" charset="0"/>
              </a:rPr>
              <a:t>“</a:t>
            </a:r>
            <a:r>
              <a:rPr lang="en-US" i="1">
                <a:latin typeface="Calibri" charset="0"/>
                <a:ea typeface="ＭＳ Ｐゴシック" charset="0"/>
              </a:rPr>
              <a:t>It </a:t>
            </a:r>
            <a:r>
              <a:rPr lang="en-US" i="1" u="sng">
                <a:latin typeface="Calibri" charset="0"/>
                <a:ea typeface="ＭＳ Ｐゴシック" charset="0"/>
              </a:rPr>
              <a:t>does not expose non-contraband items </a:t>
            </a:r>
            <a:r>
              <a:rPr lang="en-US" i="1">
                <a:latin typeface="Calibri" charset="0"/>
                <a:ea typeface="ＭＳ Ｐゴシック" charset="0"/>
              </a:rPr>
              <a:t>that otherwise would remain </a:t>
            </a:r>
            <a:r>
              <a:rPr lang="en-US" i="1" u="sng">
                <a:latin typeface="Calibri" charset="0"/>
                <a:ea typeface="ＭＳ Ｐゴシック" charset="0"/>
              </a:rPr>
              <a:t>hidden from public view</a:t>
            </a:r>
            <a:r>
              <a:rPr lang="en-US" i="1">
                <a:latin typeface="Calibri" charset="0"/>
                <a:ea typeface="ＭＳ Ｐゴシック" charset="0"/>
              </a:rPr>
              <a:t>, as does, for example, the officers rummaging through the contents of the luggage.</a:t>
            </a:r>
            <a:r>
              <a:rPr lang="ja-JP" altLang="en-US" i="1">
                <a:latin typeface="Calibri" charset="0"/>
                <a:ea typeface="ＭＳ Ｐゴシック" charset="0"/>
              </a:rPr>
              <a:t>”</a:t>
            </a:r>
            <a:endParaRPr lang="en-US" i="1">
              <a:latin typeface="Calibri" charset="0"/>
              <a:ea typeface="ＭＳ Ｐゴシック" charset="0"/>
            </a:endParaRPr>
          </a:p>
        </p:txBody>
      </p:sp>
    </p:spTree>
    <p:extLst>
      <p:ext uri="{BB962C8B-B14F-4D97-AF65-F5344CB8AC3E}">
        <p14:creationId xmlns:p14="http://schemas.microsoft.com/office/powerpoint/2010/main" val="30652676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County in Texas</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district judge </a:t>
            </a:r>
            <a:r>
              <a:rPr lang="en-US" dirty="0">
                <a:latin typeface="Arial" panose="020B0604020202020204" pitchFamily="34" charset="0"/>
                <a:cs typeface="Arial" panose="020B0604020202020204" pitchFamily="34" charset="0"/>
              </a:rPr>
              <a:t>may sign search warrants for execution in </a:t>
            </a:r>
            <a:r>
              <a:rPr lang="en-US" b="1" u="sng" dirty="0">
                <a:latin typeface="Arial" panose="020B0604020202020204" pitchFamily="34" charset="0"/>
                <a:cs typeface="Arial" panose="020B0604020202020204" pitchFamily="34" charset="0"/>
              </a:rPr>
              <a:t>any county in the state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Green v. State, </a:t>
            </a:r>
            <a:r>
              <a:rPr lang="en-US" dirty="0">
                <a:latin typeface="Arial" panose="020B0604020202020204" pitchFamily="34" charset="0"/>
                <a:cs typeface="Arial" panose="020B0604020202020204" pitchFamily="34" charset="0"/>
              </a:rPr>
              <a:t>880 S.W.2d 198 (Tex. App. – Texarkana 1994, no pet.).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But </a:t>
            </a:r>
            <a:r>
              <a:rPr lang="en-US" dirty="0">
                <a:latin typeface="Arial" panose="020B0604020202020204" pitchFamily="34" charset="0"/>
                <a:cs typeface="Arial" panose="020B0604020202020204" pitchFamily="34" charset="0"/>
              </a:rPr>
              <a:t>a search warrant </a:t>
            </a:r>
            <a:r>
              <a:rPr lang="en-US" b="1" u="sng" dirty="0">
                <a:latin typeface="Arial" panose="020B0604020202020204" pitchFamily="34" charset="0"/>
                <a:cs typeface="Arial" panose="020B0604020202020204" pitchFamily="34" charset="0"/>
              </a:rPr>
              <a:t>may not be </a:t>
            </a:r>
            <a:r>
              <a:rPr lang="en-US" b="1" dirty="0">
                <a:latin typeface="Arial" panose="020B0604020202020204" pitchFamily="34" charset="0"/>
                <a:cs typeface="Arial" panose="020B0604020202020204" pitchFamily="34" charset="0"/>
              </a:rPr>
              <a:t>issued </a:t>
            </a:r>
            <a:r>
              <a:rPr lang="en-US" dirty="0">
                <a:latin typeface="Arial" panose="020B0604020202020204" pitchFamily="34" charset="0"/>
                <a:cs typeface="Arial" panose="020B0604020202020204" pitchFamily="34" charset="0"/>
              </a:rPr>
              <a:t>by a statutory </a:t>
            </a:r>
            <a:r>
              <a:rPr lang="en-US" b="1" u="sng" dirty="0">
                <a:latin typeface="Arial" panose="020B0604020202020204" pitchFamily="34" charset="0"/>
                <a:cs typeface="Arial" panose="020B0604020202020204" pitchFamily="34" charset="0"/>
              </a:rPr>
              <a:t>county court judge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execution in a </a:t>
            </a:r>
            <a:r>
              <a:rPr lang="en-US" b="1" u="sng" dirty="0" smtClean="0">
                <a:latin typeface="Arial" panose="020B0604020202020204" pitchFamily="34" charset="0"/>
                <a:cs typeface="Arial" panose="020B0604020202020204" pitchFamily="34" charset="0"/>
              </a:rPr>
              <a:t>different county</a:t>
            </a:r>
            <a:r>
              <a:rPr lang="en-US" dirty="0" smtClean="0">
                <a:latin typeface="Arial" panose="020B0604020202020204" pitchFamily="34" charset="0"/>
                <a:cs typeface="Arial" panose="020B0604020202020204" pitchFamily="34" charset="0"/>
              </a:rPr>
              <a:t>. </a:t>
            </a:r>
          </a:p>
          <a:p>
            <a:r>
              <a:rPr lang="en-US" i="1" dirty="0" smtClean="0">
                <a:latin typeface="Arial" panose="020B0604020202020204" pitchFamily="34" charset="0"/>
                <a:cs typeface="Arial" panose="020B0604020202020204" pitchFamily="34" charset="0"/>
              </a:rPr>
              <a:t>Sanchez </a:t>
            </a:r>
            <a:r>
              <a:rPr lang="en-US" i="1" dirty="0">
                <a:latin typeface="Arial" panose="020B0604020202020204" pitchFamily="34" charset="0"/>
                <a:cs typeface="Arial" panose="020B0604020202020204" pitchFamily="34" charset="0"/>
              </a:rPr>
              <a:t>v. State</a:t>
            </a:r>
            <a:r>
              <a:rPr lang="en-US" dirty="0">
                <a:latin typeface="Arial" panose="020B0604020202020204" pitchFamily="34" charset="0"/>
                <a:cs typeface="Arial" panose="020B0604020202020204" pitchFamily="34" charset="0"/>
              </a:rPr>
              <a:t>, 365 S.W.3d 681 (Tex. Crim. App. 2012).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40967079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U.S. v. Place,</a:t>
            </a:r>
            <a:r>
              <a:rPr lang="en-US">
                <a:latin typeface="Calibri" charset="0"/>
                <a:ea typeface="ＭＳ Ｐゴシック" charset="0"/>
                <a:cs typeface="ＭＳ Ｐゴシック" charset="0"/>
              </a:rPr>
              <a:t> 462 U.S. 696 (1983)</a:t>
            </a:r>
            <a:endParaRPr lang="en-US" b="1">
              <a:latin typeface="Calibri" charset="0"/>
              <a:ea typeface="ＭＳ Ｐゴシック" charset="0"/>
              <a:cs typeface="ＭＳ Ｐゴシック" charset="0"/>
            </a:endParaRPr>
          </a:p>
        </p:txBody>
      </p:sp>
      <p:sp>
        <p:nvSpPr>
          <p:cNvPr id="26627"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Rational:</a:t>
            </a:r>
          </a:p>
          <a:p>
            <a:pPr lvl="1" eaLnBrk="1" hangingPunct="1"/>
            <a:r>
              <a:rPr lang="en-US">
                <a:latin typeface="Calibri" charset="0"/>
                <a:ea typeface="ＭＳ Ｐゴシック" charset="0"/>
              </a:rPr>
              <a:t>The is </a:t>
            </a:r>
            <a:r>
              <a:rPr lang="ja-JP" altLang="en-US" i="1">
                <a:latin typeface="Calibri" charset="0"/>
                <a:ea typeface="ＭＳ Ｐゴシック" charset="0"/>
              </a:rPr>
              <a:t>“</a:t>
            </a:r>
            <a:r>
              <a:rPr lang="en-US" i="1" u="sng">
                <a:latin typeface="Calibri" charset="0"/>
                <a:ea typeface="ＭＳ Ｐゴシック" charset="0"/>
              </a:rPr>
              <a:t>much less intrusive </a:t>
            </a:r>
            <a:r>
              <a:rPr lang="en-US" i="1">
                <a:latin typeface="Calibri" charset="0"/>
                <a:ea typeface="ＭＳ Ｐゴシック" charset="0"/>
              </a:rPr>
              <a:t>than a typical search.</a:t>
            </a:r>
            <a:r>
              <a:rPr lang="ja-JP" altLang="en-US" i="1">
                <a:latin typeface="Calibri" charset="0"/>
                <a:ea typeface="ＭＳ Ｐゴシック" charset="0"/>
              </a:rPr>
              <a:t>”</a:t>
            </a:r>
            <a:endParaRPr lang="en-US" i="1">
              <a:latin typeface="Calibri" charset="0"/>
              <a:ea typeface="ＭＳ Ｐゴシック" charset="0"/>
            </a:endParaRPr>
          </a:p>
          <a:p>
            <a:pPr lvl="1" eaLnBrk="1" hangingPunct="1"/>
            <a:r>
              <a:rPr lang="en-US">
                <a:latin typeface="Calibri" charset="0"/>
                <a:ea typeface="ＭＳ Ｐゴシック" charset="0"/>
              </a:rPr>
              <a:t>A sniff </a:t>
            </a:r>
            <a:r>
              <a:rPr lang="en-US" u="sng">
                <a:latin typeface="Calibri" charset="0"/>
                <a:ea typeface="ＭＳ Ｐゴシック" charset="0"/>
              </a:rPr>
              <a:t>does not subject the property owner </a:t>
            </a:r>
            <a:r>
              <a:rPr lang="en-US">
                <a:latin typeface="Calibri" charset="0"/>
                <a:ea typeface="ＭＳ Ｐゴシック" charset="0"/>
              </a:rPr>
              <a:t>to </a:t>
            </a:r>
            <a:r>
              <a:rPr lang="ja-JP" altLang="en-US">
                <a:latin typeface="Calibri" charset="0"/>
                <a:ea typeface="ＭＳ Ｐゴシック" charset="0"/>
              </a:rPr>
              <a:t>“</a:t>
            </a:r>
            <a:r>
              <a:rPr lang="en-US" i="1" u="sng">
                <a:latin typeface="Calibri" charset="0"/>
                <a:ea typeface="ＭＳ Ｐゴシック" charset="0"/>
              </a:rPr>
              <a:t>embarrassment and inconvenience </a:t>
            </a:r>
            <a:r>
              <a:rPr lang="en-US" i="1">
                <a:latin typeface="Calibri" charset="0"/>
                <a:ea typeface="ＭＳ Ｐゴシック" charset="0"/>
              </a:rPr>
              <a:t>of a less discriminate and more intrusive investigation method.</a:t>
            </a:r>
            <a:r>
              <a:rPr lang="ja-JP" altLang="en-US" i="1">
                <a:latin typeface="Calibri" charset="0"/>
                <a:ea typeface="ＭＳ Ｐゴシック" charset="0"/>
              </a:rPr>
              <a:t>”</a:t>
            </a:r>
            <a:endParaRPr lang="en-US" i="1">
              <a:latin typeface="Calibri" charset="0"/>
              <a:ea typeface="ＭＳ Ｐゴシック" charset="0"/>
            </a:endParaRPr>
          </a:p>
        </p:txBody>
      </p:sp>
    </p:spTree>
    <p:extLst>
      <p:ext uri="{BB962C8B-B14F-4D97-AF65-F5344CB8AC3E}">
        <p14:creationId xmlns:p14="http://schemas.microsoft.com/office/powerpoint/2010/main" val="155888631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sz="4000" b="1" i="1">
                <a:latin typeface="Calibri" charset="0"/>
                <a:ea typeface="ＭＳ Ｐゴシック" charset="0"/>
                <a:cs typeface="ＭＳ Ｐゴシック" charset="0"/>
              </a:rPr>
              <a:t>Illinois v. Caballes,</a:t>
            </a:r>
            <a:r>
              <a:rPr lang="en-US" sz="4000">
                <a:latin typeface="Calibri" charset="0"/>
                <a:ea typeface="ＭＳ Ｐゴシック" charset="0"/>
                <a:cs typeface="ＭＳ Ｐゴシック" charset="0"/>
              </a:rPr>
              <a:t> </a:t>
            </a:r>
            <a:r>
              <a:rPr lang="en-US" sz="4000" b="1">
                <a:latin typeface="Calibri" charset="0"/>
                <a:ea typeface="ＭＳ Ｐゴシック" charset="0"/>
                <a:cs typeface="ＭＳ Ｐゴシック" charset="0"/>
              </a:rPr>
              <a:t>543 U.S. 405 (2005)</a:t>
            </a:r>
          </a:p>
        </p:txBody>
      </p:sp>
      <p:sp>
        <p:nvSpPr>
          <p:cNvPr id="27651"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Motorist stopped with R.S. for a lawful traffic violation.</a:t>
            </a:r>
          </a:p>
          <a:p>
            <a:pPr eaLnBrk="1" hangingPunct="1"/>
            <a:r>
              <a:rPr lang="en-US">
                <a:latin typeface="Calibri" charset="0"/>
                <a:ea typeface="ＭＳ Ｐゴシック" charset="0"/>
                <a:cs typeface="ＭＳ Ｐゴシック" charset="0"/>
              </a:rPr>
              <a:t>While a warning citation being written, second officer arrived with K-9 and sniffed exterior of vehicle.</a:t>
            </a:r>
          </a:p>
          <a:p>
            <a:pPr eaLnBrk="1" hangingPunct="1"/>
            <a:r>
              <a:rPr lang="en-US">
                <a:latin typeface="Calibri" charset="0"/>
                <a:ea typeface="ＭＳ Ｐゴシック" charset="0"/>
                <a:cs typeface="ＭＳ Ｐゴシック" charset="0"/>
              </a:rPr>
              <a:t>Stop lasted no more than 10 minutes.</a:t>
            </a:r>
          </a:p>
          <a:p>
            <a:pPr eaLnBrk="1" hangingPunct="1"/>
            <a:r>
              <a:rPr lang="en-US">
                <a:latin typeface="Calibri" charset="0"/>
                <a:ea typeface="ＭＳ Ｐゴシック" charset="0"/>
                <a:cs typeface="ＭＳ Ｐゴシック" charset="0"/>
              </a:rPr>
              <a:t>Dog Alerted.</a:t>
            </a:r>
          </a:p>
          <a:p>
            <a:pPr eaLnBrk="1" hangingPunct="1"/>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5314548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i="1">
                <a:latin typeface="Calibri" charset="0"/>
                <a:ea typeface="ＭＳ Ｐゴシック" charset="0"/>
                <a:cs typeface="ＭＳ Ｐゴシック" charset="0"/>
              </a:rPr>
              <a:t>Caballes </a:t>
            </a:r>
            <a:r>
              <a:rPr lang="en-US" b="1">
                <a:latin typeface="Calibri" charset="0"/>
                <a:ea typeface="ＭＳ Ｐゴシック" charset="0"/>
                <a:cs typeface="ＭＳ Ｐゴシック" charset="0"/>
              </a:rPr>
              <a:t>Sniff </a:t>
            </a:r>
          </a:p>
        </p:txBody>
      </p:sp>
      <p:sp>
        <p:nvSpPr>
          <p:cNvPr id="28675" name="Content Placeholder 2"/>
          <p:cNvSpPr>
            <a:spLocks noGrp="1"/>
          </p:cNvSpPr>
          <p:nvPr>
            <p:ph idx="1"/>
          </p:nvPr>
        </p:nvSpPr>
        <p:spPr/>
        <p:txBody>
          <a:bodyPr/>
          <a:lstStyle/>
          <a:p>
            <a:pPr algn="just" eaLnBrk="1" hangingPunct="1"/>
            <a:r>
              <a:rPr lang="en-US" u="sng">
                <a:latin typeface="Calibri" charset="0"/>
                <a:ea typeface="ＭＳ Ｐゴシック" charset="0"/>
                <a:cs typeface="ＭＳ Ｐゴシック" charset="0"/>
              </a:rPr>
              <a:t>Trained</a:t>
            </a:r>
            <a:r>
              <a:rPr lang="en-US">
                <a:latin typeface="Calibri" charset="0"/>
                <a:ea typeface="ＭＳ Ｐゴシック" charset="0"/>
                <a:cs typeface="ＭＳ Ｐゴシック" charset="0"/>
              </a:rPr>
              <a:t> narcotics detection K-9 Team</a:t>
            </a:r>
          </a:p>
          <a:p>
            <a:pPr algn="just" eaLnBrk="1" hangingPunct="1"/>
            <a:r>
              <a:rPr lang="en-US">
                <a:latin typeface="Calibri" charset="0"/>
                <a:ea typeface="ＭＳ Ｐゴシック" charset="0"/>
                <a:cs typeface="ＭＳ Ｐゴシック" charset="0"/>
              </a:rPr>
              <a:t> </a:t>
            </a:r>
            <a:r>
              <a:rPr lang="en-US" u="sng">
                <a:latin typeface="Calibri" charset="0"/>
                <a:ea typeface="ＭＳ Ｐゴシック" charset="0"/>
                <a:cs typeface="ＭＳ Ｐゴシック" charset="0"/>
              </a:rPr>
              <a:t>Lawful</a:t>
            </a:r>
            <a:r>
              <a:rPr lang="en-US">
                <a:latin typeface="Calibri" charset="0"/>
                <a:ea typeface="ＭＳ Ｐゴシック" charset="0"/>
                <a:cs typeface="ＭＳ Ｐゴシック" charset="0"/>
              </a:rPr>
              <a:t> traffic stop</a:t>
            </a:r>
          </a:p>
          <a:p>
            <a:pPr eaLnBrk="1" hangingPunct="1"/>
            <a:r>
              <a:rPr lang="en-US">
                <a:latin typeface="Calibri" charset="0"/>
                <a:ea typeface="ＭＳ Ｐゴシック" charset="0"/>
                <a:cs typeface="ＭＳ Ｐゴシック" charset="0"/>
              </a:rPr>
              <a:t>Traffic stop does not </a:t>
            </a:r>
            <a:r>
              <a:rPr lang="en-US" u="sng">
                <a:latin typeface="Calibri" charset="0"/>
                <a:ea typeface="ＭＳ Ｐゴシック" charset="0"/>
                <a:cs typeface="ＭＳ Ｐゴシック" charset="0"/>
              </a:rPr>
              <a:t>extended beyond time necessary</a:t>
            </a:r>
          </a:p>
          <a:p>
            <a:pPr algn="just" eaLnBrk="1" hangingPunct="1"/>
            <a:r>
              <a:rPr lang="en-US">
                <a:latin typeface="Calibri" charset="0"/>
                <a:ea typeface="ＭＳ Ｐゴシック" charset="0"/>
                <a:cs typeface="ＭＳ Ｐゴシック" charset="0"/>
              </a:rPr>
              <a:t>Sniff around the </a:t>
            </a:r>
            <a:r>
              <a:rPr lang="en-US" u="sng">
                <a:latin typeface="Calibri" charset="0"/>
                <a:ea typeface="ＭＳ Ｐゴシック" charset="0"/>
                <a:cs typeface="ＭＳ Ｐゴシック" charset="0"/>
              </a:rPr>
              <a:t>exterior</a:t>
            </a:r>
            <a:r>
              <a:rPr lang="en-US">
                <a:latin typeface="Calibri" charset="0"/>
                <a:ea typeface="ＭＳ Ｐゴシック" charset="0"/>
                <a:cs typeface="ＭＳ Ｐゴシック" charset="0"/>
              </a:rPr>
              <a:t> of vehicle  </a:t>
            </a:r>
          </a:p>
        </p:txBody>
      </p:sp>
    </p:spTree>
    <p:extLst>
      <p:ext uri="{BB962C8B-B14F-4D97-AF65-F5344CB8AC3E}">
        <p14:creationId xmlns:p14="http://schemas.microsoft.com/office/powerpoint/2010/main" val="377351787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i="1" dirty="0" smtClean="0"/>
              <a:t>United States v. Rodriguez</a:t>
            </a:r>
            <a:r>
              <a:rPr lang="en-US" b="1" dirty="0" smtClean="0"/>
              <a:t/>
            </a:r>
            <a:br>
              <a:rPr lang="en-US" b="1" dirty="0" smtClean="0"/>
            </a:br>
            <a:r>
              <a:rPr lang="en-US" sz="3600" b="1" dirty="0"/>
              <a:t>575 U.S. ____ (2015</a:t>
            </a:r>
            <a:r>
              <a:rPr lang="en-US" sz="3600" b="1" dirty="0" smtClean="0"/>
              <a:t>)</a:t>
            </a:r>
            <a:endParaRPr lang="en-US" sz="3600" b="1" dirty="0"/>
          </a:p>
        </p:txBody>
      </p:sp>
      <p:sp>
        <p:nvSpPr>
          <p:cNvPr id="3" name="Content Placeholder 2"/>
          <p:cNvSpPr>
            <a:spLocks noGrp="1"/>
          </p:cNvSpPr>
          <p:nvPr>
            <p:ph idx="1"/>
          </p:nvPr>
        </p:nvSpPr>
        <p:spPr/>
        <p:txBody>
          <a:bodyPr/>
          <a:lstStyle/>
          <a:p>
            <a:r>
              <a:rPr lang="en-US" dirty="0"/>
              <a:t>O</a:t>
            </a:r>
            <a:r>
              <a:rPr lang="en-US" dirty="0" smtClean="0"/>
              <a:t>fficers </a:t>
            </a:r>
            <a:r>
              <a:rPr lang="en-US" dirty="0"/>
              <a:t>may not extend the length of a traffic stop to conduct a dog sniff unrelated to the original purpose of the </a:t>
            </a:r>
            <a:r>
              <a:rPr lang="en-US" dirty="0" smtClean="0"/>
              <a:t>stop</a:t>
            </a:r>
          </a:p>
        </p:txBody>
      </p:sp>
    </p:spTree>
    <p:extLst>
      <p:ext uri="{BB962C8B-B14F-4D97-AF65-F5344CB8AC3E}">
        <p14:creationId xmlns:p14="http://schemas.microsoft.com/office/powerpoint/2010/main" val="104841463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Calibri"/>
                <a:ea typeface="ＭＳ Ｐゴシック" charset="0"/>
                <a:cs typeface="Calibri"/>
              </a:rPr>
              <a:t>Florida v. </a:t>
            </a:r>
            <a:r>
              <a:rPr lang="en-US" b="1" i="1" dirty="0" err="1">
                <a:latin typeface="Calibri"/>
                <a:ea typeface="ＭＳ Ｐゴシック" charset="0"/>
                <a:cs typeface="Calibri"/>
              </a:rPr>
              <a:t>Jardines</a:t>
            </a:r>
            <a:r>
              <a:rPr lang="en-US" dirty="0">
                <a:latin typeface="Calibri"/>
                <a:ea typeface="ＭＳ Ｐゴシック" charset="0"/>
                <a:cs typeface="Calibri"/>
              </a:rPr>
              <a:t>, </a:t>
            </a:r>
            <a:br>
              <a:rPr lang="en-US" dirty="0">
                <a:latin typeface="Calibri"/>
                <a:ea typeface="ＭＳ Ｐゴシック" charset="0"/>
                <a:cs typeface="Calibri"/>
              </a:rPr>
            </a:br>
            <a:r>
              <a:rPr lang="en-US" sz="4000" dirty="0">
                <a:latin typeface="Calibri"/>
                <a:ea typeface="ＭＳ Ｐゴシック" charset="0"/>
                <a:cs typeface="Calibri"/>
              </a:rPr>
              <a:t>569 U.S. 1 (2013)</a:t>
            </a:r>
            <a:endParaRPr lang="en-US" dirty="0">
              <a:latin typeface="Calibri"/>
              <a:cs typeface="Calibri"/>
            </a:endParaRPr>
          </a:p>
        </p:txBody>
      </p:sp>
      <p:sp>
        <p:nvSpPr>
          <p:cNvPr id="3" name="Content Placeholder 2"/>
          <p:cNvSpPr>
            <a:spLocks noGrp="1"/>
          </p:cNvSpPr>
          <p:nvPr>
            <p:ph idx="1"/>
          </p:nvPr>
        </p:nvSpPr>
        <p:spPr/>
        <p:txBody>
          <a:bodyPr>
            <a:normAutofit lnSpcReduction="10000"/>
          </a:bodyPr>
          <a:lstStyle/>
          <a:p>
            <a:r>
              <a:rPr lang="en-US" dirty="0">
                <a:latin typeface="Calibri (body)"/>
                <a:cs typeface="Calibri (body)"/>
              </a:rPr>
              <a:t>Police use of a trained narcotics detection dog to sniff on the front porch of a private home is a "search" within the meaning of the Fourth Amendment and therefore, without consent, requires both probable cause and a warrant</a:t>
            </a:r>
            <a:r>
              <a:rPr lang="en-US" dirty="0" smtClean="0">
                <a:latin typeface="Calibri (body)"/>
                <a:ea typeface="ＭＳ Ｐゴシック" charset="0"/>
                <a:cs typeface="Calibri (body)"/>
              </a:rPr>
              <a:t>.</a:t>
            </a:r>
          </a:p>
          <a:p>
            <a:pPr algn="just"/>
            <a:r>
              <a:rPr lang="en-US" dirty="0">
                <a:latin typeface="Calibri (body)"/>
                <a:ea typeface="ＭＳ Ｐゴシック" charset="0"/>
                <a:cs typeface="Calibri (body)"/>
              </a:rPr>
              <a:t>Scalia used 18</a:t>
            </a:r>
            <a:r>
              <a:rPr lang="en-US" baseline="30000" dirty="0">
                <a:latin typeface="Calibri (body)"/>
                <a:ea typeface="ＭＳ Ｐゴシック" charset="0"/>
                <a:cs typeface="Calibri (body)"/>
              </a:rPr>
              <a:t>th</a:t>
            </a:r>
            <a:r>
              <a:rPr lang="en-US" dirty="0">
                <a:latin typeface="Calibri (body)"/>
                <a:ea typeface="ＭＳ Ｐゴシック" charset="0"/>
                <a:cs typeface="Calibri (body)"/>
              </a:rPr>
              <a:t> Century trespass law </a:t>
            </a:r>
          </a:p>
          <a:p>
            <a:pPr algn="just"/>
            <a:r>
              <a:rPr lang="en-US" dirty="0">
                <a:latin typeface="Calibri (body)"/>
                <a:ea typeface="ＭＳ Ｐゴシック" charset="0"/>
                <a:cs typeface="Calibri (body)"/>
              </a:rPr>
              <a:t>The violation is the trespass on the person’s property much </a:t>
            </a:r>
            <a:endParaRPr lang="en-US" sz="3600" dirty="0">
              <a:latin typeface="Calibri (body)"/>
              <a:ea typeface="ＭＳ Ｐゴシック" charset="0"/>
              <a:cs typeface="Calibri (body)"/>
            </a:endParaRPr>
          </a:p>
          <a:p>
            <a:endParaRPr lang="en-US" dirty="0">
              <a:latin typeface="Arial"/>
              <a:ea typeface="ＭＳ Ｐゴシック" charset="0"/>
              <a:cs typeface="Arial"/>
            </a:endParaRPr>
          </a:p>
          <a:p>
            <a:endParaRPr lang="en-US" dirty="0"/>
          </a:p>
        </p:txBody>
      </p:sp>
    </p:spTree>
    <p:extLst>
      <p:ext uri="{BB962C8B-B14F-4D97-AF65-F5344CB8AC3E}">
        <p14:creationId xmlns:p14="http://schemas.microsoft.com/office/powerpoint/2010/main" val="399367677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8526" y="4772526"/>
            <a:ext cx="2085474" cy="2085474"/>
          </a:xfrm>
          <a:prstGeom prst="rect">
            <a:avLst/>
          </a:prstGeom>
        </p:spPr>
      </p:pic>
      <p:sp>
        <p:nvSpPr>
          <p:cNvPr id="2" name="Title 1"/>
          <p:cNvSpPr>
            <a:spLocks noGrp="1"/>
          </p:cNvSpPr>
          <p:nvPr>
            <p:ph type="title"/>
          </p:nvPr>
        </p:nvSpPr>
        <p:spPr/>
        <p:txBody>
          <a:bodyPr>
            <a:normAutofit fontScale="90000"/>
          </a:bodyPr>
          <a:lstStyle/>
          <a:p>
            <a:r>
              <a:rPr lang="en-US" b="1" i="1" dirty="0" smtClean="0"/>
              <a:t>U.S. v. Jones</a:t>
            </a:r>
            <a:r>
              <a:rPr lang="en-US" b="1" dirty="0" smtClean="0"/>
              <a:t>, </a:t>
            </a:r>
            <a:br>
              <a:rPr lang="en-US" b="1" dirty="0" smtClean="0"/>
            </a:br>
            <a:r>
              <a:rPr lang="en-US" b="1" dirty="0" smtClean="0"/>
              <a:t>132 </a:t>
            </a:r>
            <a:r>
              <a:rPr lang="en-US" b="1" dirty="0" err="1" smtClean="0"/>
              <a:t>S.Ct</a:t>
            </a:r>
            <a:r>
              <a:rPr lang="en-US" b="1" dirty="0" smtClean="0"/>
              <a:t>. 645 (2012)</a:t>
            </a:r>
            <a:endParaRPr lang="en-US" b="1" i="1" dirty="0"/>
          </a:p>
        </p:txBody>
      </p:sp>
      <p:sp>
        <p:nvSpPr>
          <p:cNvPr id="3" name="Content Placeholder 2"/>
          <p:cNvSpPr>
            <a:spLocks noGrp="1"/>
          </p:cNvSpPr>
          <p:nvPr>
            <p:ph idx="1"/>
          </p:nvPr>
        </p:nvSpPr>
        <p:spPr>
          <a:xfrm>
            <a:off x="457200" y="1417638"/>
            <a:ext cx="8229600" cy="4525963"/>
          </a:xfrm>
        </p:spPr>
        <p:txBody>
          <a:bodyPr>
            <a:normAutofit/>
          </a:bodyPr>
          <a:lstStyle/>
          <a:p>
            <a:r>
              <a:rPr lang="en-US" u="sng" dirty="0" smtClean="0"/>
              <a:t>Placing a GPS device </a:t>
            </a:r>
            <a:r>
              <a:rPr lang="en-US" dirty="0" smtClean="0"/>
              <a:t>on a vehicle and using it to </a:t>
            </a:r>
            <a:r>
              <a:rPr lang="en-US" u="sng" dirty="0" smtClean="0"/>
              <a:t>track a vehicle’s movement </a:t>
            </a:r>
            <a:r>
              <a:rPr lang="en-US" dirty="0" smtClean="0"/>
              <a:t>constitutes a search for 4</a:t>
            </a:r>
            <a:r>
              <a:rPr lang="en-US" baseline="30000" dirty="0" smtClean="0"/>
              <a:t>th</a:t>
            </a:r>
            <a:r>
              <a:rPr lang="en-US" dirty="0" smtClean="0"/>
              <a:t> Amendment purposes.</a:t>
            </a:r>
          </a:p>
          <a:p>
            <a:r>
              <a:rPr lang="en-US" dirty="0" smtClean="0"/>
              <a:t>Agents obtained a </a:t>
            </a:r>
            <a:r>
              <a:rPr lang="en-US" u="sng" dirty="0" smtClean="0"/>
              <a:t>warrant </a:t>
            </a:r>
            <a:r>
              <a:rPr lang="en-US" dirty="0" smtClean="0"/>
              <a:t>to placed a GPS device on Jones’ Jeep during a drug investigation. However, Agents placed the GPS on the vehicle </a:t>
            </a:r>
            <a:r>
              <a:rPr lang="en-US" u="sng" dirty="0" smtClean="0"/>
              <a:t>beyond the timing that the warrant allowed. </a:t>
            </a:r>
          </a:p>
        </p:txBody>
      </p:sp>
    </p:spTree>
    <p:extLst>
      <p:ext uri="{BB962C8B-B14F-4D97-AF65-F5344CB8AC3E}">
        <p14:creationId xmlns:p14="http://schemas.microsoft.com/office/powerpoint/2010/main" val="2731329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U.S. </a:t>
            </a:r>
            <a:r>
              <a:rPr lang="en-US" b="1" i="1" dirty="0" err="1" smtClean="0"/>
              <a:t>v</a:t>
            </a:r>
            <a:r>
              <a:rPr lang="en-US" b="1" i="1" dirty="0" smtClean="0"/>
              <a:t>. Jones</a:t>
            </a:r>
            <a:r>
              <a:rPr lang="en-US" b="1" dirty="0" smtClean="0"/>
              <a:t>, </a:t>
            </a:r>
            <a:br>
              <a:rPr lang="en-US" b="1" dirty="0" smtClean="0"/>
            </a:br>
            <a:r>
              <a:rPr lang="en-US" b="1" dirty="0" smtClean="0"/>
              <a:t>132 </a:t>
            </a:r>
            <a:r>
              <a:rPr lang="en-US" b="1" dirty="0" err="1" smtClean="0"/>
              <a:t>S.Ct</a:t>
            </a:r>
            <a:r>
              <a:rPr lang="en-US" b="1" dirty="0" smtClean="0"/>
              <a:t>. 645 (2012)</a:t>
            </a:r>
            <a:endParaRPr lang="en-US" b="1" i="1"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Decision based on 18</a:t>
            </a:r>
            <a:r>
              <a:rPr lang="en-US" baseline="30000" dirty="0" smtClean="0"/>
              <a:t>th</a:t>
            </a:r>
            <a:r>
              <a:rPr lang="en-US" dirty="0" smtClean="0"/>
              <a:t> century law of </a:t>
            </a:r>
            <a:r>
              <a:rPr lang="en-US" u="sng" dirty="0" smtClean="0"/>
              <a:t>Trespass</a:t>
            </a:r>
          </a:p>
          <a:p>
            <a:r>
              <a:rPr lang="en-US" dirty="0" smtClean="0"/>
              <a:t>Although a </a:t>
            </a:r>
            <a:r>
              <a:rPr lang="en-US" u="sng" dirty="0" smtClean="0"/>
              <a:t>unanimous </a:t>
            </a:r>
            <a:r>
              <a:rPr lang="en-US" dirty="0" smtClean="0"/>
              <a:t>decision, </a:t>
            </a:r>
            <a:r>
              <a:rPr lang="en-US" u="sng" dirty="0" smtClean="0"/>
              <a:t>5-4 split </a:t>
            </a:r>
            <a:r>
              <a:rPr lang="en-US" dirty="0" smtClean="0"/>
              <a:t>on whether it is a violation as a </a:t>
            </a:r>
            <a:r>
              <a:rPr lang="en-US" u="sng" dirty="0" smtClean="0"/>
              <a:t>trespass </a:t>
            </a:r>
            <a:r>
              <a:rPr lang="en-US" dirty="0" smtClean="0"/>
              <a:t>on property </a:t>
            </a:r>
            <a:r>
              <a:rPr lang="en-US" u="sng" dirty="0" smtClean="0"/>
              <a:t>or </a:t>
            </a:r>
            <a:r>
              <a:rPr lang="en-US" dirty="0" smtClean="0"/>
              <a:t>a violation of </a:t>
            </a:r>
            <a:r>
              <a:rPr lang="en-US" u="sng" dirty="0" smtClean="0"/>
              <a:t>expectation of privacy</a:t>
            </a:r>
          </a:p>
          <a:p>
            <a:r>
              <a:rPr lang="en-US" dirty="0" smtClean="0"/>
              <a:t>Access to </a:t>
            </a:r>
            <a:r>
              <a:rPr lang="en-US" u="sng" dirty="0" smtClean="0"/>
              <a:t>factory installed </a:t>
            </a:r>
            <a:r>
              <a:rPr lang="en-US" dirty="0" smtClean="0"/>
              <a:t>or </a:t>
            </a:r>
            <a:r>
              <a:rPr lang="en-US" u="sng" dirty="0" smtClean="0"/>
              <a:t>cell phone GPS </a:t>
            </a:r>
            <a:r>
              <a:rPr lang="en-US" dirty="0" smtClean="0"/>
              <a:t>was </a:t>
            </a:r>
            <a:r>
              <a:rPr lang="en-US" u="sng" dirty="0" smtClean="0"/>
              <a:t>not addressed </a:t>
            </a:r>
            <a:r>
              <a:rPr lang="en-US" dirty="0" smtClean="0"/>
              <a:t>in </a:t>
            </a:r>
            <a:r>
              <a:rPr lang="en-US" i="1" dirty="0" smtClean="0"/>
              <a:t>Jones (</a:t>
            </a:r>
            <a:r>
              <a:rPr lang="en-US" dirty="0" err="1" smtClean="0"/>
              <a:t>Sotomayor</a:t>
            </a:r>
            <a:r>
              <a:rPr lang="en-US" dirty="0" smtClean="0"/>
              <a:t> concurring)</a:t>
            </a:r>
          </a:p>
          <a:p>
            <a:r>
              <a:rPr lang="en-US" dirty="0" smtClean="0"/>
              <a:t>Alito addresses Reasonable Expectation of Privacy and GPS</a:t>
            </a:r>
          </a:p>
          <a:p>
            <a:endParaRPr lang="en-US" dirty="0"/>
          </a:p>
        </p:txBody>
      </p:sp>
    </p:spTree>
    <p:extLst>
      <p:ext uri="{BB962C8B-B14F-4D97-AF65-F5344CB8AC3E}">
        <p14:creationId xmlns:p14="http://schemas.microsoft.com/office/powerpoint/2010/main" val="420664255"/>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latin typeface="Calibri"/>
                <a:ea typeface="ＭＳ Ｐゴシック" charset="0"/>
                <a:cs typeface="Calibri"/>
              </a:rPr>
              <a:t>Florida v. Harris</a:t>
            </a:r>
            <a:r>
              <a:rPr lang="en-US" sz="4000" b="1" dirty="0" smtClean="0">
                <a:latin typeface="Calibri"/>
                <a:ea typeface="ＭＳ Ｐゴシック" charset="0"/>
                <a:cs typeface="Calibri"/>
              </a:rPr>
              <a:t>, </a:t>
            </a:r>
            <a:r>
              <a:rPr lang="en-US" sz="3600" dirty="0" smtClean="0">
                <a:latin typeface="Calibri"/>
                <a:ea typeface="ＭＳ Ｐゴシック" charset="0"/>
                <a:cs typeface="Calibri"/>
              </a:rPr>
              <a:t/>
            </a:r>
            <a:br>
              <a:rPr lang="en-US" sz="3600" dirty="0" smtClean="0">
                <a:latin typeface="Calibri"/>
                <a:ea typeface="ＭＳ Ｐゴシック" charset="0"/>
                <a:cs typeface="Calibri"/>
              </a:rPr>
            </a:br>
            <a:r>
              <a:rPr lang="en-US" sz="3100" dirty="0" smtClean="0">
                <a:latin typeface="Calibri"/>
                <a:ea typeface="ＭＳ Ｐゴシック" charset="0"/>
                <a:cs typeface="Calibri"/>
              </a:rPr>
              <a:t>568 US.___ (2013) </a:t>
            </a:r>
            <a:endParaRPr lang="en-US" sz="3100" dirty="0">
              <a:latin typeface="Calibri"/>
              <a:cs typeface="Calibri"/>
            </a:endParaRPr>
          </a:p>
        </p:txBody>
      </p:sp>
      <p:sp>
        <p:nvSpPr>
          <p:cNvPr id="3" name="Content Placeholder 2"/>
          <p:cNvSpPr>
            <a:spLocks noGrp="1"/>
          </p:cNvSpPr>
          <p:nvPr>
            <p:ph idx="1"/>
          </p:nvPr>
        </p:nvSpPr>
        <p:spPr/>
        <p:txBody>
          <a:bodyPr>
            <a:normAutofit fontScale="92500" lnSpcReduction="10000"/>
          </a:bodyPr>
          <a:lstStyle/>
          <a:p>
            <a:r>
              <a:rPr lang="en-US" dirty="0" smtClean="0"/>
              <a:t>SCOUTS </a:t>
            </a:r>
            <a:r>
              <a:rPr lang="en-US" dirty="0"/>
              <a:t>addressed the </a:t>
            </a:r>
            <a:r>
              <a:rPr lang="en-US" b="1" u="sng" dirty="0"/>
              <a:t>reliability of a dog sniff </a:t>
            </a:r>
            <a:r>
              <a:rPr lang="en-US" dirty="0"/>
              <a:t>by a detection dog trained to identify narcotics, under the specific context of whether law enforcement’s assertions that the dog is trained or certified is sufficient to establish probable cause for a search of a vehicle under the Fourth Amendment. </a:t>
            </a:r>
            <a:r>
              <a:rPr lang="en-US" i="1" dirty="0"/>
              <a:t>Harris</a:t>
            </a:r>
            <a:r>
              <a:rPr lang="en-US" dirty="0"/>
              <a:t> was the first Supreme Court case to </a:t>
            </a:r>
            <a:r>
              <a:rPr lang="en-US" b="1" u="sng" dirty="0"/>
              <a:t>challenge the dog's reliability</a:t>
            </a:r>
            <a:r>
              <a:rPr lang="en-US" dirty="0"/>
              <a:t>, backed by data that asserts that on average, up to 80% of a dog's alerts are wrong.</a:t>
            </a:r>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171591885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latin typeface="Calibri"/>
                <a:ea typeface="ＭＳ Ｐゴシック" charset="0"/>
                <a:cs typeface="Calibri"/>
              </a:rPr>
              <a:t>Florida v. Harris</a:t>
            </a:r>
            <a:r>
              <a:rPr lang="en-US" sz="4000" b="1" dirty="0" smtClean="0">
                <a:latin typeface="Calibri"/>
                <a:ea typeface="ＭＳ Ｐゴシック" charset="0"/>
                <a:cs typeface="Calibri"/>
              </a:rPr>
              <a:t>, </a:t>
            </a:r>
            <a:r>
              <a:rPr lang="en-US" sz="3600" dirty="0" smtClean="0">
                <a:latin typeface="Calibri"/>
                <a:ea typeface="ＭＳ Ｐゴシック" charset="0"/>
                <a:cs typeface="Calibri"/>
              </a:rPr>
              <a:t/>
            </a:r>
            <a:br>
              <a:rPr lang="en-US" sz="3600" dirty="0" smtClean="0">
                <a:latin typeface="Calibri"/>
                <a:ea typeface="ＭＳ Ｐゴシック" charset="0"/>
                <a:cs typeface="Calibri"/>
              </a:rPr>
            </a:br>
            <a:r>
              <a:rPr lang="en-US" sz="3100" dirty="0" smtClean="0">
                <a:latin typeface="Calibri"/>
                <a:ea typeface="ＭＳ Ｐゴシック" charset="0"/>
                <a:cs typeface="Calibri"/>
              </a:rPr>
              <a:t>568 US.___ (2013) </a:t>
            </a:r>
            <a:endParaRPr lang="en-US" sz="3100" dirty="0">
              <a:latin typeface="Calibri"/>
              <a:cs typeface="Calibri"/>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The Court unanimously held that </a:t>
            </a:r>
            <a:r>
              <a:rPr lang="en-US" b="1" u="sng" dirty="0"/>
              <a:t>if a bona fide organization has certified a dog </a:t>
            </a:r>
            <a:r>
              <a:rPr lang="en-US" dirty="0"/>
              <a:t>after testing his </a:t>
            </a:r>
            <a:r>
              <a:rPr lang="en-US" u="sng" dirty="0"/>
              <a:t>reliability in a controlled setting</a:t>
            </a:r>
            <a:r>
              <a:rPr lang="en-US" dirty="0"/>
              <a:t>, or if the dog has </a:t>
            </a:r>
            <a:r>
              <a:rPr lang="en-US" b="1" u="sng" dirty="0"/>
              <a:t>recently and successfully completed a training </a:t>
            </a:r>
            <a:r>
              <a:rPr lang="en-US" dirty="0"/>
              <a:t>program that evaluated his proficiency, a court can presume (subject to any conflicting evidence offered) that the </a:t>
            </a:r>
            <a:r>
              <a:rPr lang="en-US" b="1" u="sng" dirty="0"/>
              <a:t>dog's alert provides probable cause</a:t>
            </a:r>
            <a:r>
              <a:rPr lang="en-US" dirty="0"/>
              <a:t> to search, using a </a:t>
            </a:r>
            <a:r>
              <a:rPr lang="en-US" b="1" u="sng" dirty="0"/>
              <a:t>"totality-of-the-circumstances</a:t>
            </a:r>
            <a:r>
              <a:rPr lang="en-US" dirty="0"/>
              <a:t>" approach.</a:t>
            </a:r>
            <a:endParaRPr lang="en-US" sz="2800" dirty="0"/>
          </a:p>
          <a:p>
            <a:endParaRPr lang="en-US" dirty="0"/>
          </a:p>
        </p:txBody>
      </p:sp>
    </p:spTree>
    <p:extLst>
      <p:ext uri="{BB962C8B-B14F-4D97-AF65-F5344CB8AC3E}">
        <p14:creationId xmlns:p14="http://schemas.microsoft.com/office/powerpoint/2010/main" val="309732779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a:latin typeface="Calibri"/>
                <a:ea typeface="ＭＳ Ｐゴシック" charset="0"/>
                <a:cs typeface="Calibri"/>
              </a:rPr>
              <a:t>Florida v. Harris</a:t>
            </a:r>
            <a:r>
              <a:rPr lang="en-US" sz="4000" b="1" dirty="0" smtClean="0">
                <a:latin typeface="Calibri"/>
                <a:ea typeface="ＭＳ Ｐゴシック" charset="0"/>
                <a:cs typeface="Calibri"/>
              </a:rPr>
              <a:t>, </a:t>
            </a:r>
            <a:r>
              <a:rPr lang="en-US" sz="3600" dirty="0" smtClean="0">
                <a:latin typeface="Calibri"/>
                <a:ea typeface="ＭＳ Ｐゴシック" charset="0"/>
                <a:cs typeface="Calibri"/>
              </a:rPr>
              <a:t/>
            </a:r>
            <a:br>
              <a:rPr lang="en-US" sz="3600" dirty="0" smtClean="0">
                <a:latin typeface="Calibri"/>
                <a:ea typeface="ＭＳ Ｐゴシック" charset="0"/>
                <a:cs typeface="Calibri"/>
              </a:rPr>
            </a:br>
            <a:r>
              <a:rPr lang="en-US" sz="3100" dirty="0" smtClean="0">
                <a:latin typeface="Calibri"/>
                <a:ea typeface="ＭＳ Ｐゴシック" charset="0"/>
                <a:cs typeface="Calibri"/>
              </a:rPr>
              <a:t>568 US.___ (2013) </a:t>
            </a:r>
            <a:endParaRPr lang="en-US" sz="3100" dirty="0">
              <a:latin typeface="Calibri"/>
              <a:cs typeface="Calibri"/>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Most important point,</a:t>
            </a:r>
          </a:p>
          <a:p>
            <a:r>
              <a:rPr lang="en-US" dirty="0" smtClean="0"/>
              <a:t>You can look to the underlying reliability of the K9</a:t>
            </a:r>
            <a:endParaRPr lang="en-US" dirty="0"/>
          </a:p>
          <a:p>
            <a:endParaRPr lang="en-US" dirty="0"/>
          </a:p>
        </p:txBody>
      </p:sp>
    </p:spTree>
    <p:extLst>
      <p:ext uri="{BB962C8B-B14F-4D97-AF65-F5344CB8AC3E}">
        <p14:creationId xmlns:p14="http://schemas.microsoft.com/office/powerpoint/2010/main" val="42103532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4244</TotalTime>
  <Words>8752</Words>
  <Application>Microsoft Macintosh PowerPoint</Application>
  <PresentationFormat>On-screen Show (4:3)</PresentationFormat>
  <Paragraphs>594</Paragraphs>
  <Slides>150</Slides>
  <Notes>2</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Office Theme</vt:lpstr>
      <vt:lpstr>Suppression Issues – How to Litigate and How to Win</vt:lpstr>
      <vt:lpstr>4th Amend Requires a Warrant</vt:lpstr>
      <vt:lpstr>Attack the  Warrant or the Exception</vt:lpstr>
      <vt:lpstr>Warrant or Exception</vt:lpstr>
      <vt:lpstr>Searches with a Warrant</vt:lpstr>
      <vt:lpstr>Attacking the Affidavit</vt:lpstr>
      <vt:lpstr>Defects in Affidavits</vt:lpstr>
      <vt:lpstr>The Magistrate</vt:lpstr>
      <vt:lpstr>Any County in Texas</vt:lpstr>
      <vt:lpstr>Unsigned Warrant</vt:lpstr>
      <vt:lpstr>Four Corners</vt:lpstr>
      <vt:lpstr>Four Corners</vt:lpstr>
      <vt:lpstr>Four Corners</vt:lpstr>
      <vt:lpstr>Four Corners</vt:lpstr>
      <vt:lpstr>Four Corners</vt:lpstr>
      <vt:lpstr>Hearsay Allowed</vt:lpstr>
      <vt:lpstr>Totality of Circumstances</vt:lpstr>
      <vt:lpstr>Totality of Circumstances</vt:lpstr>
      <vt:lpstr>Totality of Circumstances</vt:lpstr>
      <vt:lpstr>Reviewing Mag’s Determination</vt:lpstr>
      <vt:lpstr>Reviewing Mag’s Determination</vt:lpstr>
      <vt:lpstr>Reviewing Mag’s Determination</vt:lpstr>
      <vt:lpstr>The Motion to Suppress</vt:lpstr>
      <vt:lpstr>The Motion to Suppress</vt:lpstr>
      <vt:lpstr>The Hearing</vt:lpstr>
      <vt:lpstr>The Hearing</vt:lpstr>
      <vt:lpstr>The Hearing</vt:lpstr>
      <vt:lpstr>The Hearing</vt:lpstr>
      <vt:lpstr>Standing</vt:lpstr>
      <vt:lpstr>Common Warrant Problems</vt:lpstr>
      <vt:lpstr>Conclusory Statements</vt:lpstr>
      <vt:lpstr>Conclusory Statments</vt:lpstr>
      <vt:lpstr>Conclusory Statements</vt:lpstr>
      <vt:lpstr>Conclusory Statements</vt:lpstr>
      <vt:lpstr>Informant Info Must be Corroborated</vt:lpstr>
      <vt:lpstr>Informant Info Must be Corroborated</vt:lpstr>
      <vt:lpstr>Informant Info Must be Corroborated</vt:lpstr>
      <vt:lpstr>Informant Info Must be Corroborated</vt:lpstr>
      <vt:lpstr>Stale Information</vt:lpstr>
      <vt:lpstr>Place to be Searched</vt:lpstr>
      <vt:lpstr>Attacking Warrantless Searches</vt:lpstr>
      <vt:lpstr>Presumption of Unreasonableness </vt:lpstr>
      <vt:lpstr>Exceptions to Warrant Requirement</vt:lpstr>
      <vt:lpstr>Knock and Talk</vt:lpstr>
      <vt:lpstr>Knock and Talk</vt:lpstr>
      <vt:lpstr>Knock and Talk</vt:lpstr>
      <vt:lpstr>Knock and Talk</vt:lpstr>
      <vt:lpstr>Knock and Talk</vt:lpstr>
      <vt:lpstr>PowerPoint Presentation</vt:lpstr>
      <vt:lpstr>Exigent Circumstances  </vt:lpstr>
      <vt:lpstr>Exigent Circumstance</vt:lpstr>
      <vt:lpstr>Exigent Circumstances</vt:lpstr>
      <vt:lpstr>Show of Force</vt:lpstr>
      <vt:lpstr>Show of Force</vt:lpstr>
      <vt:lpstr>Show of Force</vt:lpstr>
      <vt:lpstr>Show of Force</vt:lpstr>
      <vt:lpstr>Show of Force</vt:lpstr>
      <vt:lpstr>Show of Force</vt:lpstr>
      <vt:lpstr>Show of Force</vt:lpstr>
      <vt:lpstr>Show of Force</vt:lpstr>
      <vt:lpstr>Prolonged Detentions</vt:lpstr>
      <vt:lpstr>Prolonged Detentions</vt:lpstr>
      <vt:lpstr>Prolonged Detentions</vt:lpstr>
      <vt:lpstr>Prolonged Detentions</vt:lpstr>
      <vt:lpstr>Prolonged Detentions</vt:lpstr>
      <vt:lpstr>Prolonged Detentions</vt:lpstr>
      <vt:lpstr>Prolonged Detentions</vt:lpstr>
      <vt:lpstr>Prolonged Detentions</vt:lpstr>
      <vt:lpstr>Prolonged Detentions</vt:lpstr>
      <vt:lpstr>Frisks</vt:lpstr>
      <vt:lpstr>Frisks</vt:lpstr>
      <vt:lpstr>Frisks</vt:lpstr>
      <vt:lpstr>Frisks</vt:lpstr>
      <vt:lpstr>Frisk</vt:lpstr>
      <vt:lpstr>Scope of Frisk</vt:lpstr>
      <vt:lpstr>Scope of Frisk</vt:lpstr>
      <vt:lpstr>Scope of Frisk</vt:lpstr>
      <vt:lpstr>Scope of Frisk</vt:lpstr>
      <vt:lpstr>Scope of Frisk</vt:lpstr>
      <vt:lpstr>Plain Feel Exception</vt:lpstr>
      <vt:lpstr>Plain Feel Exception</vt:lpstr>
      <vt:lpstr>Plain Feel Exception</vt:lpstr>
      <vt:lpstr>Attaching K-9 Searches</vt:lpstr>
      <vt:lpstr>Goals</vt:lpstr>
      <vt:lpstr>Areas to Sniff out Success</vt:lpstr>
      <vt:lpstr>Narcotics Detection Team</vt:lpstr>
      <vt:lpstr>In General, a Sniff is not a Search</vt:lpstr>
      <vt:lpstr>U.S. v. Place, 462 U.S. 696 (1983)</vt:lpstr>
      <vt:lpstr>U.S. v. Place, 462 U.S. 696 (1983)</vt:lpstr>
      <vt:lpstr>U.S. v. Place, 462 U.S. 696 (1983)</vt:lpstr>
      <vt:lpstr>Illinois v. Caballes, 543 U.S. 405 (2005)</vt:lpstr>
      <vt:lpstr>Caballes Sniff </vt:lpstr>
      <vt:lpstr>United States v. Rodriguez 575 U.S. ____ (2015)</vt:lpstr>
      <vt:lpstr>Florida v. Jardines,  569 U.S. 1 (2013)</vt:lpstr>
      <vt:lpstr>U.S. v. Jones,  132 S.Ct. 645 (2012)</vt:lpstr>
      <vt:lpstr>U.S. v. Jones,  132 S.Ct. 645 (2012)</vt:lpstr>
      <vt:lpstr>Florida v. Harris,  568 US.___ (2013) </vt:lpstr>
      <vt:lpstr>Florida v. Harris,  568 US.___ (2013) </vt:lpstr>
      <vt:lpstr>Florida v. Harris,  568 US.___ (2013) </vt:lpstr>
      <vt:lpstr>Trained Narcotics Detection K-9 Team</vt:lpstr>
      <vt:lpstr>Trained Narcotics Detection K-9 Team</vt:lpstr>
      <vt:lpstr>Trained Narcotics Detection K-9 Team</vt:lpstr>
      <vt:lpstr>Trained Narcotics Detection K-9 Team</vt:lpstr>
      <vt:lpstr>The Science of Sniff (the place for great Cross-X)</vt:lpstr>
      <vt:lpstr>Discovery of K-9 Training and Certification Materials</vt:lpstr>
      <vt:lpstr>Sniff Around the Exterior of Vehicle  </vt:lpstr>
      <vt:lpstr>Caballes Did Not Challenge the Alert</vt:lpstr>
      <vt:lpstr>Caballes Did Not Challenge the Alert</vt:lpstr>
      <vt:lpstr>Other K-9 Searches</vt:lpstr>
      <vt:lpstr>Automobiles</vt:lpstr>
      <vt:lpstr>Hotels, Motels, etc. </vt:lpstr>
      <vt:lpstr>Packages</vt:lpstr>
      <vt:lpstr>School Lockers </vt:lpstr>
      <vt:lpstr>Persons</vt:lpstr>
      <vt:lpstr>Persons</vt:lpstr>
      <vt:lpstr>Border Exception to 4th Amendment</vt:lpstr>
      <vt:lpstr>Border Exception to 4th Amendment</vt:lpstr>
      <vt:lpstr>Border Exception to 4th Amendment</vt:lpstr>
      <vt:lpstr>PowerPoint Presentation</vt:lpstr>
      <vt:lpstr>PowerPoint Presentation</vt:lpstr>
      <vt:lpstr>The Alert</vt:lpstr>
      <vt:lpstr>The Focus of the  Motion to Suppress</vt:lpstr>
      <vt:lpstr>Was it a legitimate “Alert”?</vt:lpstr>
      <vt:lpstr>Reasons for different types Alerts</vt:lpstr>
      <vt:lpstr>Attacking Cell Phone Searches</vt:lpstr>
      <vt:lpstr>Warrantless Search of Cell Phones Incident to Arrest</vt:lpstr>
      <vt:lpstr>Back to the Basics - Search Incident to Arrest</vt:lpstr>
      <vt:lpstr>Search Incident to Arrest</vt:lpstr>
      <vt:lpstr>Search Incident to Arrest</vt:lpstr>
      <vt:lpstr>Search Incident to Arrest</vt:lpstr>
      <vt:lpstr>Search Incident to Arrest</vt:lpstr>
      <vt:lpstr>Search Incident to Arrest</vt:lpstr>
      <vt:lpstr>Search Incident to Arrest</vt:lpstr>
      <vt:lpstr>Search Incident to Arrest</vt:lpstr>
      <vt:lpstr>Search Incident to Arrest</vt:lpstr>
      <vt:lpstr>Cell Phone Search Incident to Arrest</vt:lpstr>
      <vt:lpstr>United States v. Wurie Riley v. California 134 S. Ct. 2473 (2014)</vt:lpstr>
      <vt:lpstr>Riley and Wurie</vt:lpstr>
      <vt:lpstr>Riley and Wurie</vt:lpstr>
      <vt:lpstr>Riley and Wurie</vt:lpstr>
      <vt:lpstr>Cell Phone searches in Texas</vt:lpstr>
      <vt:lpstr>State v. Granville,  423 S.W.3d 399 (Tex Crim App 2014)</vt:lpstr>
      <vt:lpstr>State v. Granville</vt:lpstr>
      <vt:lpstr>State v. Granville</vt:lpstr>
      <vt:lpstr>State v. Granville</vt:lpstr>
      <vt:lpstr>State v. Granville</vt:lpstr>
      <vt:lpstr>Other Electronic Devices </vt:lpstr>
      <vt:lpstr>PowerPoint Presentation</vt:lpstr>
      <vt:lpstr>Art 18.0215</vt:lpstr>
      <vt:lpstr>Thanks</vt:lpstr>
    </vt:vector>
  </TitlesOfParts>
  <Company>Goldstein Goldstein and Hilley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Suppression Issues – How to Litigate and How to Win</dc:title>
  <dc:creator>Don Flanary</dc:creator>
  <cp:lastModifiedBy>Don Flanary</cp:lastModifiedBy>
  <cp:revision>45</cp:revision>
  <dcterms:created xsi:type="dcterms:W3CDTF">2016-04-07T15:39:31Z</dcterms:created>
  <dcterms:modified xsi:type="dcterms:W3CDTF">2016-07-13T20:43:16Z</dcterms:modified>
</cp:coreProperties>
</file>