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0"/>
  </p:notesMasterIdLst>
  <p:handoutMasterIdLst>
    <p:handoutMasterId r:id="rId191"/>
  </p:handoutMasterIdLst>
  <p:sldIdLst>
    <p:sldId id="554" r:id="rId2"/>
    <p:sldId id="552" r:id="rId3"/>
    <p:sldId id="261" r:id="rId4"/>
    <p:sldId id="265" r:id="rId5"/>
    <p:sldId id="438" r:id="rId6"/>
    <p:sldId id="609" r:id="rId7"/>
    <p:sldId id="612" r:id="rId8"/>
    <p:sldId id="611" r:id="rId9"/>
    <p:sldId id="610" r:id="rId10"/>
    <p:sldId id="541" r:id="rId11"/>
    <p:sldId id="646" r:id="rId12"/>
    <p:sldId id="572" r:id="rId13"/>
    <p:sldId id="647" r:id="rId14"/>
    <p:sldId id="648" r:id="rId15"/>
    <p:sldId id="649" r:id="rId16"/>
    <p:sldId id="650" r:id="rId17"/>
    <p:sldId id="651" r:id="rId18"/>
    <p:sldId id="652" r:id="rId19"/>
    <p:sldId id="654" r:id="rId20"/>
    <p:sldId id="653" r:id="rId21"/>
    <p:sldId id="655" r:id="rId22"/>
    <p:sldId id="657" r:id="rId23"/>
    <p:sldId id="656" r:id="rId24"/>
    <p:sldId id="571" r:id="rId25"/>
    <p:sldId id="573" r:id="rId26"/>
    <p:sldId id="658" r:id="rId27"/>
    <p:sldId id="574" r:id="rId28"/>
    <p:sldId id="575" r:id="rId29"/>
    <p:sldId id="576" r:id="rId30"/>
    <p:sldId id="577" r:id="rId31"/>
    <p:sldId id="659" r:id="rId32"/>
    <p:sldId id="578" r:id="rId33"/>
    <p:sldId id="579" r:id="rId34"/>
    <p:sldId id="663" r:id="rId35"/>
    <p:sldId id="580" r:id="rId36"/>
    <p:sldId id="660" r:id="rId37"/>
    <p:sldId id="661" r:id="rId38"/>
    <p:sldId id="662" r:id="rId39"/>
    <p:sldId id="667" r:id="rId40"/>
    <p:sldId id="582" r:id="rId41"/>
    <p:sldId id="583" r:id="rId42"/>
    <p:sldId id="664" r:id="rId43"/>
    <p:sldId id="584" r:id="rId44"/>
    <p:sldId id="585" r:id="rId45"/>
    <p:sldId id="581" r:id="rId46"/>
    <p:sldId id="586" r:id="rId47"/>
    <p:sldId id="665" r:id="rId48"/>
    <p:sldId id="587" r:id="rId49"/>
    <p:sldId id="588" r:id="rId50"/>
    <p:sldId id="589" r:id="rId51"/>
    <p:sldId id="590" r:id="rId52"/>
    <p:sldId id="591" r:id="rId53"/>
    <p:sldId id="666" r:id="rId54"/>
    <p:sldId id="336" r:id="rId55"/>
    <p:sldId id="339" r:id="rId56"/>
    <p:sldId id="341" r:id="rId57"/>
    <p:sldId id="337" r:id="rId58"/>
    <p:sldId id="344" r:id="rId59"/>
    <p:sldId id="346" r:id="rId60"/>
    <p:sldId id="345" r:id="rId61"/>
    <p:sldId id="358" r:id="rId62"/>
    <p:sldId id="359" r:id="rId63"/>
    <p:sldId id="360" r:id="rId64"/>
    <p:sldId id="361" r:id="rId65"/>
    <p:sldId id="362" r:id="rId66"/>
    <p:sldId id="363" r:id="rId67"/>
    <p:sldId id="364" r:id="rId68"/>
    <p:sldId id="365" r:id="rId69"/>
    <p:sldId id="366" r:id="rId70"/>
    <p:sldId id="368" r:id="rId71"/>
    <p:sldId id="369" r:id="rId72"/>
    <p:sldId id="371" r:id="rId73"/>
    <p:sldId id="349" r:id="rId74"/>
    <p:sldId id="350" r:id="rId75"/>
    <p:sldId id="351" r:id="rId76"/>
    <p:sldId id="352" r:id="rId77"/>
    <p:sldId id="372" r:id="rId78"/>
    <p:sldId id="353" r:id="rId79"/>
    <p:sldId id="342" r:id="rId80"/>
    <p:sldId id="343" r:id="rId81"/>
    <p:sldId id="347" r:id="rId82"/>
    <p:sldId id="592" r:id="rId83"/>
    <p:sldId id="593" r:id="rId84"/>
    <p:sldId id="594" r:id="rId85"/>
    <p:sldId id="302" r:id="rId86"/>
    <p:sldId id="319" r:id="rId87"/>
    <p:sldId id="506" r:id="rId88"/>
    <p:sldId id="507" r:id="rId89"/>
    <p:sldId id="536" r:id="rId90"/>
    <p:sldId id="441" r:id="rId91"/>
    <p:sldId id="277" r:id="rId92"/>
    <p:sldId id="537" r:id="rId93"/>
    <p:sldId id="274" r:id="rId94"/>
    <p:sldId id="275" r:id="rId95"/>
    <p:sldId id="276" r:id="rId96"/>
    <p:sldId id="273" r:id="rId97"/>
    <p:sldId id="278" r:id="rId98"/>
    <p:sldId id="285" r:id="rId99"/>
    <p:sldId id="551" r:id="rId100"/>
    <p:sldId id="550" r:id="rId101"/>
    <p:sldId id="288" r:id="rId102"/>
    <p:sldId id="287" r:id="rId103"/>
    <p:sldId id="289" r:id="rId104"/>
    <p:sldId id="508" r:id="rId105"/>
    <p:sldId id="546" r:id="rId106"/>
    <p:sldId id="509" r:id="rId107"/>
    <p:sldId id="540" r:id="rId108"/>
    <p:sldId id="511" r:id="rId109"/>
    <p:sldId id="613" r:id="rId110"/>
    <p:sldId id="614" r:id="rId111"/>
    <p:sldId id="668" r:id="rId112"/>
    <p:sldId id="669" r:id="rId113"/>
    <p:sldId id="670" r:id="rId114"/>
    <p:sldId id="615" r:id="rId115"/>
    <p:sldId id="616" r:id="rId116"/>
    <p:sldId id="617" r:id="rId117"/>
    <p:sldId id="618" r:id="rId118"/>
    <p:sldId id="619" r:id="rId119"/>
    <p:sldId id="622" r:id="rId120"/>
    <p:sldId id="623" r:id="rId121"/>
    <p:sldId id="624" r:id="rId122"/>
    <p:sldId id="625" r:id="rId123"/>
    <p:sldId id="626" r:id="rId124"/>
    <p:sldId id="627" r:id="rId125"/>
    <p:sldId id="629" r:id="rId126"/>
    <p:sldId id="630" r:id="rId127"/>
    <p:sldId id="631" r:id="rId128"/>
    <p:sldId id="632" r:id="rId129"/>
    <p:sldId id="633" r:id="rId130"/>
    <p:sldId id="639" r:id="rId131"/>
    <p:sldId id="640" r:id="rId132"/>
    <p:sldId id="641" r:id="rId133"/>
    <p:sldId id="642" r:id="rId134"/>
    <p:sldId id="643" r:id="rId135"/>
    <p:sldId id="644" r:id="rId136"/>
    <p:sldId id="645" r:id="rId137"/>
    <p:sldId id="512" r:id="rId138"/>
    <p:sldId id="513" r:id="rId139"/>
    <p:sldId id="514" r:id="rId140"/>
    <p:sldId id="515" r:id="rId141"/>
    <p:sldId id="516" r:id="rId142"/>
    <p:sldId id="517" r:id="rId143"/>
    <p:sldId id="518" r:id="rId144"/>
    <p:sldId id="519" r:id="rId145"/>
    <p:sldId id="520" r:id="rId146"/>
    <p:sldId id="521" r:id="rId147"/>
    <p:sldId id="522" r:id="rId148"/>
    <p:sldId id="523" r:id="rId149"/>
    <p:sldId id="524" r:id="rId150"/>
    <p:sldId id="525" r:id="rId151"/>
    <p:sldId id="526" r:id="rId152"/>
    <p:sldId id="527" r:id="rId153"/>
    <p:sldId id="528" r:id="rId154"/>
    <p:sldId id="529" r:id="rId155"/>
    <p:sldId id="530" r:id="rId156"/>
    <p:sldId id="531" r:id="rId157"/>
    <p:sldId id="532" r:id="rId158"/>
    <p:sldId id="324" r:id="rId159"/>
    <p:sldId id="676" r:id="rId160"/>
    <p:sldId id="566" r:id="rId161"/>
    <p:sldId id="567" r:id="rId162"/>
    <p:sldId id="568" r:id="rId163"/>
    <p:sldId id="569" r:id="rId164"/>
    <p:sldId id="570" r:id="rId165"/>
    <p:sldId id="671" r:id="rId166"/>
    <p:sldId id="672" r:id="rId167"/>
    <p:sldId id="673" r:id="rId168"/>
    <p:sldId id="674" r:id="rId169"/>
    <p:sldId id="675" r:id="rId170"/>
    <p:sldId id="312" r:id="rId171"/>
    <p:sldId id="480" r:id="rId172"/>
    <p:sldId id="481" r:id="rId173"/>
    <p:sldId id="331" r:id="rId174"/>
    <p:sldId id="482" r:id="rId175"/>
    <p:sldId id="483" r:id="rId176"/>
    <p:sldId id="484" r:id="rId177"/>
    <p:sldId id="449" r:id="rId178"/>
    <p:sldId id="448" r:id="rId179"/>
    <p:sldId id="485" r:id="rId180"/>
    <p:sldId id="465" r:id="rId181"/>
    <p:sldId id="466" r:id="rId182"/>
    <p:sldId id="315" r:id="rId183"/>
    <p:sldId id="442" r:id="rId184"/>
    <p:sldId id="467" r:id="rId185"/>
    <p:sldId id="469" r:id="rId186"/>
    <p:sldId id="445" r:id="rId187"/>
    <p:sldId id="327" r:id="rId188"/>
    <p:sldId id="329" r:id="rId1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3694" autoAdjust="0"/>
    <p:restoredTop sz="95981" autoAdjust="0"/>
  </p:normalViewPr>
  <p:slideViewPr>
    <p:cSldViewPr snapToGrid="0" snapToObjects="1">
      <p:cViewPr>
        <p:scale>
          <a:sx n="63" d="100"/>
          <a:sy n="63" d="100"/>
        </p:scale>
        <p:origin x="-80" y="-1224"/>
      </p:cViewPr>
      <p:guideLst>
        <p:guide orient="horz" pos="2160"/>
        <p:guide pos="2880"/>
      </p:guideLst>
    </p:cSldViewPr>
  </p:slideViewPr>
  <p:notesTextViewPr>
    <p:cViewPr>
      <p:scale>
        <a:sx n="100" d="100"/>
        <a:sy n="100" d="100"/>
      </p:scale>
      <p:origin x="0" y="0"/>
    </p:cViewPr>
  </p:notesTextViewPr>
  <p:sorterViewPr>
    <p:cViewPr>
      <p:scale>
        <a:sx n="63" d="100"/>
        <a:sy n="63" d="100"/>
      </p:scale>
      <p:origin x="0" y="1361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notesMaster" Target="notesMasters/notesMaster1.xml"/><Relationship Id="rId191" Type="http://schemas.openxmlformats.org/officeDocument/2006/relationships/handoutMaster" Target="handoutMasters/handoutMaster1.xml"/><Relationship Id="rId192"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presProps" Target="presProps.xml"/><Relationship Id="rId194" Type="http://schemas.openxmlformats.org/officeDocument/2006/relationships/viewProps" Target="viewProps.xml"/><Relationship Id="rId195" Type="http://schemas.openxmlformats.org/officeDocument/2006/relationships/theme" Target="theme/theme1.xml"/><Relationship Id="rId196"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B26B68-C7CC-CE42-BB21-DFA5B93726C8}" type="datetimeFigureOut">
              <a:rPr lang="en-US" smtClean="0"/>
              <a:pPr/>
              <a:t>4/10/14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B15D4F-18CC-124F-BDF9-8127DDE755DB}" type="slidenum">
              <a:rPr lang="en-US" smtClean="0"/>
              <a:pPr/>
              <a:t>‹#›</a:t>
            </a:fld>
            <a:endParaRPr lang="en-US"/>
          </a:p>
        </p:txBody>
      </p:sp>
    </p:spTree>
    <p:extLst>
      <p:ext uri="{BB962C8B-B14F-4D97-AF65-F5344CB8AC3E}">
        <p14:creationId xmlns:p14="http://schemas.microsoft.com/office/powerpoint/2010/main" val="624030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5440C1-7D75-5B4D-BA3A-B3F8AC36A8E5}" type="datetimeFigureOut">
              <a:rPr lang="en-US" smtClean="0"/>
              <a:pPr/>
              <a:t>4/10/14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B80BC4-4C3A-3E4D-9C4F-2DFFE779DD30}" type="slidenum">
              <a:rPr lang="en-US" smtClean="0"/>
              <a:pPr/>
              <a:t>‹#›</a:t>
            </a:fld>
            <a:endParaRPr lang="en-US"/>
          </a:p>
        </p:txBody>
      </p:sp>
    </p:spTree>
    <p:extLst>
      <p:ext uri="{BB962C8B-B14F-4D97-AF65-F5344CB8AC3E}">
        <p14:creationId xmlns:p14="http://schemas.microsoft.com/office/powerpoint/2010/main" val="15948674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1E374F-B38B-FA49-B962-CC3318AF546C}" type="datetimeFigureOut">
              <a:rPr lang="en-US" smtClean="0"/>
              <a:pPr/>
              <a:t>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E374F-B38B-FA49-B962-CC3318AF546C}" type="datetimeFigureOut">
              <a:rPr lang="en-US" smtClean="0"/>
              <a:pPr/>
              <a:t>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E374F-B38B-FA49-B962-CC3318AF546C}" type="datetimeFigureOut">
              <a:rPr lang="en-US" smtClean="0"/>
              <a:pPr/>
              <a:t>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E374F-B38B-FA49-B962-CC3318AF546C}" type="datetimeFigureOut">
              <a:rPr lang="en-US" smtClean="0"/>
              <a:pPr/>
              <a:t>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1E374F-B38B-FA49-B962-CC3318AF546C}" type="datetimeFigureOut">
              <a:rPr lang="en-US" smtClean="0"/>
              <a:pPr/>
              <a:t>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1E374F-B38B-FA49-B962-CC3318AF546C}" type="datetimeFigureOut">
              <a:rPr lang="en-US" smtClean="0"/>
              <a:pPr/>
              <a:t>4/10/14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1E374F-B38B-FA49-B962-CC3318AF546C}" type="datetimeFigureOut">
              <a:rPr lang="en-US" smtClean="0"/>
              <a:pPr/>
              <a:t>4/10/14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1E374F-B38B-FA49-B962-CC3318AF546C}" type="datetimeFigureOut">
              <a:rPr lang="en-US" smtClean="0"/>
              <a:pPr/>
              <a:t>4/10/14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E374F-B38B-FA49-B962-CC3318AF546C}" type="datetimeFigureOut">
              <a:rPr lang="en-US" smtClean="0"/>
              <a:pPr/>
              <a:t>4/10/14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E374F-B38B-FA49-B962-CC3318AF546C}" type="datetimeFigureOut">
              <a:rPr lang="en-US" smtClean="0"/>
              <a:pPr/>
              <a:t>4/10/14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E374F-B38B-FA49-B962-CC3318AF546C}" type="datetimeFigureOut">
              <a:rPr lang="en-US" smtClean="0"/>
              <a:pPr/>
              <a:t>4/10/14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BA584-74D7-444D-AB9F-D66874B29E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E374F-B38B-FA49-B962-CC3318AF546C}" type="datetimeFigureOut">
              <a:rPr lang="en-US" smtClean="0"/>
              <a:pPr/>
              <a:t>4/10/14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BA584-74D7-444D-AB9F-D66874B29E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e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em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e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em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e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e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em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e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e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jpeg"/><Relationship Id="rId5" Type="http://schemas.openxmlformats.org/officeDocument/2006/relationships/image" Target="../media/image2.png"/><Relationship Id="rId1" Type="http://schemas.microsoft.com/office/2007/relationships/media" Target="file://localhost/Users/Brad/Desktop/GG&amp;H/Don%20Flanary/OneWayorAnotherMusic.mp3" TargetMode="External"/><Relationship Id="rId2" Type="http://schemas.openxmlformats.org/officeDocument/2006/relationships/audio" Target="file://localhost/Users/Brad/Desktop/GG&amp;H/Don%20Flanary/OneWayorAnotherMusic.mp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jpeg"/><Relationship Id="rId5" Type="http://schemas.openxmlformats.org/officeDocument/2006/relationships/image" Target="../media/image2.png"/><Relationship Id="rId1" Type="http://schemas.microsoft.com/office/2007/relationships/media" Target="file://localhost/Users/Brad/Desktop/GG&amp;H/Don%20Flanary/OneWayorAnotherMusic.mp3" TargetMode="External"/><Relationship Id="rId2" Type="http://schemas.openxmlformats.org/officeDocument/2006/relationships/audio" Target="file://localhost/Users/Brad/Desktop/GG&amp;H/Don%20Flanary/OneWayorAnotherMusic.mp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png"/><Relationship Id="rId1" Type="http://schemas.microsoft.com/office/2007/relationships/media" Target="file://localhost/Users/donflanary/Documents/Don's%20Personal%20Folder/Speechs/CRIMINAL%20LAW%20INSTITUTE%20-%20Spring%202012%20-%20Search%20and%20Seizue/Somebody's%20Watching%20Me%20(Chorus)%20Sound%20Clip%20and%20Quote2.mp3" TargetMode="External"/><Relationship Id="rId2" Type="http://schemas.openxmlformats.org/officeDocument/2006/relationships/audio" Target="file://localhost/Users/donflanary/Documents/Don's%20Personal%20Folder/Speechs/CRIMINAL%20LAW%20INSTITUTE%20-%20Spring%202012%20-%20Search%20and%20Seizue/Somebody's%20Watching%20Me%20(Chorus)%20Sound%20Clip%20and%20Quote2.mp3"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JUST CELL PHONE ISSUES</a:t>
            </a:r>
            <a:endParaRPr lang="en-US" b="1" dirty="0"/>
          </a:p>
        </p:txBody>
      </p:sp>
      <p:sp>
        <p:nvSpPr>
          <p:cNvPr id="3" name="Content Placeholder 2"/>
          <p:cNvSpPr>
            <a:spLocks noGrp="1"/>
          </p:cNvSpPr>
          <p:nvPr>
            <p:ph idx="1"/>
          </p:nvPr>
        </p:nvSpPr>
        <p:spPr/>
        <p:txBody>
          <a:bodyPr/>
          <a:lstStyle/>
          <a:p>
            <a:r>
              <a:rPr lang="en-US" b="1" dirty="0" smtClean="0">
                <a:solidFill>
                  <a:srgbClr val="3366FF"/>
                </a:solidFill>
              </a:rPr>
              <a:t>Warrantless Search of Cell Phones Incident to Arrest</a:t>
            </a:r>
          </a:p>
          <a:p>
            <a:r>
              <a:rPr lang="en-US" b="1" dirty="0" smtClean="0">
                <a:solidFill>
                  <a:srgbClr val="3366FF"/>
                </a:solidFill>
              </a:rPr>
              <a:t>Basics of Cell Phones and Evidence Collection</a:t>
            </a:r>
          </a:p>
          <a:p>
            <a:r>
              <a:rPr lang="en-US" b="1" dirty="0" smtClean="0">
                <a:solidFill>
                  <a:srgbClr val="3366FF"/>
                </a:solidFill>
              </a:rPr>
              <a:t>The Electronic Tracking Post-</a:t>
            </a:r>
            <a:r>
              <a:rPr lang="en-US" b="1" i="1" dirty="0" smtClean="0">
                <a:solidFill>
                  <a:srgbClr val="3366FF"/>
                </a:solidFill>
              </a:rPr>
              <a:t>Jones</a:t>
            </a:r>
          </a:p>
          <a:p>
            <a:r>
              <a:rPr lang="en-US" b="1" dirty="0" smtClean="0">
                <a:solidFill>
                  <a:srgbClr val="3366FF"/>
                </a:solidFill>
              </a:rPr>
              <a:t>Cell Phone Data and Records</a:t>
            </a:r>
          </a:p>
          <a:p>
            <a:r>
              <a:rPr lang="en-US" b="1" dirty="0" smtClean="0">
                <a:solidFill>
                  <a:srgbClr val="3366FF"/>
                </a:solidFill>
              </a:rPr>
              <a:t>Technologies Used by the Gov to Collect Information</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Third Party Records</a:t>
            </a:r>
            <a:endParaRPr lang="en-US" b="1" dirty="0"/>
          </a:p>
        </p:txBody>
      </p:sp>
      <p:sp>
        <p:nvSpPr>
          <p:cNvPr id="3" name="Content Placeholder 2"/>
          <p:cNvSpPr>
            <a:spLocks noGrp="1"/>
          </p:cNvSpPr>
          <p:nvPr>
            <p:ph idx="1"/>
          </p:nvPr>
        </p:nvSpPr>
        <p:spPr/>
        <p:txBody>
          <a:bodyPr>
            <a:normAutofit/>
          </a:bodyPr>
          <a:lstStyle/>
          <a:p>
            <a:r>
              <a:rPr lang="en-US" dirty="0" smtClean="0"/>
              <a:t>BIG QUESTIONS!</a:t>
            </a:r>
          </a:p>
          <a:p>
            <a:r>
              <a:rPr lang="en-US" u="sng" dirty="0" smtClean="0"/>
              <a:t>Content of stored communication </a:t>
            </a:r>
            <a:r>
              <a:rPr lang="en-US" dirty="0" smtClean="0"/>
              <a:t>rather than subscriber or billing records</a:t>
            </a:r>
          </a:p>
          <a:p>
            <a:r>
              <a:rPr lang="en-US" dirty="0" smtClean="0"/>
              <a:t>i.e. – Your </a:t>
            </a:r>
            <a:r>
              <a:rPr lang="en-US" u="sng" dirty="0" smtClean="0"/>
              <a:t>Emails </a:t>
            </a:r>
            <a:r>
              <a:rPr lang="en-US" dirty="0" smtClean="0"/>
              <a:t>and </a:t>
            </a:r>
            <a:r>
              <a:rPr lang="en-US" u="sng" dirty="0" smtClean="0"/>
              <a:t>Texts</a:t>
            </a:r>
          </a:p>
          <a:p>
            <a:r>
              <a:rPr lang="en-US" dirty="0" smtClean="0"/>
              <a:t>Not just the date and time of transmission.</a:t>
            </a:r>
          </a:p>
          <a:p>
            <a:r>
              <a:rPr lang="en-US" i="1" dirty="0" smtClean="0"/>
              <a:t>U.S. </a:t>
            </a:r>
            <a:r>
              <a:rPr lang="en-US" i="1" dirty="0" err="1" smtClean="0"/>
              <a:t>v</a:t>
            </a:r>
            <a:r>
              <a:rPr lang="en-US" i="1" dirty="0" smtClean="0"/>
              <a:t>. Miller,</a:t>
            </a:r>
            <a:r>
              <a:rPr lang="en-US" dirty="0" smtClean="0"/>
              <a:t> 425 U.S. 436 (1976) </a:t>
            </a:r>
            <a:r>
              <a:rPr lang="en-US" i="1" dirty="0" smtClean="0"/>
              <a:t> </a:t>
            </a:r>
            <a:r>
              <a:rPr lang="en-US" dirty="0" smtClean="0"/>
              <a:t>says no expectation of privacy in Third Party Records</a:t>
            </a:r>
          </a:p>
          <a:p>
            <a:pPr lvl="1"/>
            <a:r>
              <a:rPr lang="en-US" dirty="0" smtClean="0"/>
              <a:t>i.e.: Bank Records, etc. </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Association of Criminal Defense Lawyers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“Electronic Surveillance &amp; Government Access to Third Party Records”</a:t>
            </a:r>
          </a:p>
          <a:p>
            <a:r>
              <a:rPr lang="en-US" dirty="0" smtClean="0"/>
              <a:t>Has </a:t>
            </a:r>
            <a:r>
              <a:rPr lang="en-US" i="1" dirty="0" smtClean="0"/>
              <a:t>Jones </a:t>
            </a:r>
            <a:r>
              <a:rPr lang="en-US" dirty="0" smtClean="0"/>
              <a:t>cast doubt on the general rule that anything you expose to the public is fair game for law enforcement?</a:t>
            </a:r>
          </a:p>
          <a:p>
            <a:r>
              <a:rPr lang="en-US" dirty="0" smtClean="0"/>
              <a:t>The Electronic Communications Privacy Act, the Stored Communications Act, the USA Patriot Act, Wiretap Act, and the Foreign Intelligence Surveillance Act all govern the standards of third party records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7343" y="0"/>
            <a:ext cx="9977492" cy="7294305"/>
          </a:xfrm>
          <a:prstGeom prst="rect">
            <a:avLst/>
          </a:prstGeom>
          <a:solidFill>
            <a:schemeClr val="tx1"/>
          </a:solidFill>
        </p:spPr>
        <p:txBody>
          <a:bodyPr wrap="square" rtlCol="0">
            <a:spAutoFit/>
          </a:bodyPr>
          <a:lstStyle/>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2015039" y="0"/>
            <a:ext cx="5336798" cy="69070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Association of Criminal Defense Lawyers Recommendations</a:t>
            </a:r>
            <a:endParaRPr lang="en-US" dirty="0"/>
          </a:p>
        </p:txBody>
      </p:sp>
      <p:sp>
        <p:nvSpPr>
          <p:cNvPr id="3" name="Content Placeholder 2"/>
          <p:cNvSpPr>
            <a:spLocks noGrp="1"/>
          </p:cNvSpPr>
          <p:nvPr>
            <p:ph idx="1"/>
          </p:nvPr>
        </p:nvSpPr>
        <p:spPr>
          <a:xfrm>
            <a:off x="457200" y="1600200"/>
            <a:ext cx="8229600" cy="4724400"/>
          </a:xfrm>
        </p:spPr>
        <p:txBody>
          <a:bodyPr>
            <a:normAutofit fontScale="85000" lnSpcReduction="10000"/>
          </a:bodyPr>
          <a:lstStyle/>
          <a:p>
            <a:r>
              <a:rPr lang="en-US" dirty="0" smtClean="0"/>
              <a:t>The NACDL is currently asking  Congress to re-write the provisions of law governing third party records to a standard that requires </a:t>
            </a:r>
            <a:r>
              <a:rPr lang="en-US" b="1" dirty="0" smtClean="0"/>
              <a:t>Probable Cause for:</a:t>
            </a:r>
            <a:r>
              <a:rPr lang="en-US" dirty="0" smtClean="0"/>
              <a:t> </a:t>
            </a:r>
          </a:p>
          <a:p>
            <a:pPr lvl="1"/>
            <a:r>
              <a:rPr lang="en-US" dirty="0" smtClean="0"/>
              <a:t>Content including things that demonstrate the substance of electronic communications including </a:t>
            </a:r>
            <a:r>
              <a:rPr lang="en-US" u="sng" dirty="0" smtClean="0"/>
              <a:t>clouds</a:t>
            </a:r>
            <a:r>
              <a:rPr lang="en-US" dirty="0" smtClean="0"/>
              <a:t>, </a:t>
            </a:r>
            <a:r>
              <a:rPr lang="en-US" u="sng" dirty="0" smtClean="0"/>
              <a:t>transactional search query strings</a:t>
            </a:r>
            <a:r>
              <a:rPr lang="en-US" dirty="0" smtClean="0"/>
              <a:t>, </a:t>
            </a:r>
            <a:r>
              <a:rPr lang="en-US" u="sng" dirty="0" smtClean="0"/>
              <a:t>URL’s</a:t>
            </a:r>
            <a:r>
              <a:rPr lang="en-US" dirty="0" smtClean="0"/>
              <a:t>, </a:t>
            </a:r>
            <a:r>
              <a:rPr lang="en-US" u="sng" dirty="0" smtClean="0"/>
              <a:t>browser history </a:t>
            </a:r>
            <a:r>
              <a:rPr lang="en-US" dirty="0" smtClean="0"/>
              <a:t>and </a:t>
            </a:r>
            <a:r>
              <a:rPr lang="en-US" u="sng" dirty="0" smtClean="0"/>
              <a:t>email subject lines</a:t>
            </a:r>
          </a:p>
          <a:p>
            <a:pPr lvl="1"/>
            <a:r>
              <a:rPr lang="en-US" u="sng" dirty="0" smtClean="0"/>
              <a:t>Prospective </a:t>
            </a:r>
            <a:r>
              <a:rPr lang="en-US" dirty="0" smtClean="0"/>
              <a:t>or </a:t>
            </a:r>
            <a:r>
              <a:rPr lang="en-US" u="sng" dirty="0" smtClean="0"/>
              <a:t>retrospective geo-location </a:t>
            </a:r>
            <a:r>
              <a:rPr lang="en-US" dirty="0" smtClean="0"/>
              <a:t>information through third party or GPS</a:t>
            </a:r>
          </a:p>
          <a:p>
            <a:pPr lvl="1"/>
            <a:r>
              <a:rPr lang="en-US" dirty="0" smtClean="0"/>
              <a:t>Opening Emails even on third party servers</a:t>
            </a:r>
          </a:p>
          <a:p>
            <a:r>
              <a:rPr lang="en-US" dirty="0" smtClean="0"/>
              <a:t>Extending the exclusionary rule to these searches is also necessary </a:t>
            </a:r>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Millions of Subpoena Requests</a:t>
            </a:r>
            <a:br>
              <a:rPr lang="en-US" b="1" dirty="0" smtClean="0"/>
            </a:br>
            <a:r>
              <a:rPr lang="en-US" b="1" dirty="0" smtClean="0"/>
              <a:t>by Law Enforcement</a:t>
            </a:r>
            <a:endParaRPr lang="en-US" b="1" dirty="0"/>
          </a:p>
        </p:txBody>
      </p:sp>
      <p:sp>
        <p:nvSpPr>
          <p:cNvPr id="3" name="Content Placeholder 2"/>
          <p:cNvSpPr>
            <a:spLocks noGrp="1"/>
          </p:cNvSpPr>
          <p:nvPr>
            <p:ph idx="1"/>
          </p:nvPr>
        </p:nvSpPr>
        <p:spPr/>
        <p:txBody>
          <a:bodyPr/>
          <a:lstStyle/>
          <a:p>
            <a:r>
              <a:rPr lang="en-US" dirty="0" smtClean="0"/>
              <a:t>State and Federal law enforcement are making millions of requests on cell phone providers for records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t>U.S. </a:t>
            </a:r>
            <a:r>
              <a:rPr lang="en-US" b="1" i="1" dirty="0" err="1" smtClean="0"/>
              <a:t>v</a:t>
            </a:r>
            <a:r>
              <a:rPr lang="en-US" b="1" i="1" dirty="0" smtClean="0"/>
              <a:t>. Pineda-Moreno</a:t>
            </a:r>
            <a:endParaRPr lang="en-US" b="1" i="1" dirty="0"/>
          </a:p>
        </p:txBody>
      </p:sp>
      <p:sp>
        <p:nvSpPr>
          <p:cNvPr id="3" name="Content Placeholder 2"/>
          <p:cNvSpPr>
            <a:spLocks noGrp="1"/>
          </p:cNvSpPr>
          <p:nvPr>
            <p:ph idx="1"/>
          </p:nvPr>
        </p:nvSpPr>
        <p:spPr>
          <a:xfrm>
            <a:off x="267367" y="1600200"/>
            <a:ext cx="8649369" cy="4763168"/>
          </a:xfrm>
        </p:spPr>
        <p:txBody>
          <a:bodyPr>
            <a:normAutofit fontScale="77500" lnSpcReduction="20000"/>
          </a:bodyPr>
          <a:lstStyle/>
          <a:p>
            <a:r>
              <a:rPr lang="en-US" u="sng" dirty="0" smtClean="0"/>
              <a:t>In a companion case to </a:t>
            </a:r>
            <a:r>
              <a:rPr lang="en-US" i="1" u="sng" dirty="0" smtClean="0"/>
              <a:t>Jones</a:t>
            </a:r>
          </a:p>
          <a:p>
            <a:pPr lvl="1"/>
            <a:r>
              <a:rPr lang="en-US" dirty="0" smtClean="0"/>
              <a:t>9th Circuit Chief Judge </a:t>
            </a:r>
            <a:r>
              <a:rPr lang="en-US" i="1" dirty="0" err="1" smtClean="0"/>
              <a:t>Kozinski</a:t>
            </a:r>
            <a:r>
              <a:rPr lang="en-US" i="1" dirty="0" smtClean="0"/>
              <a:t> </a:t>
            </a:r>
            <a:r>
              <a:rPr lang="en-US" dirty="0" smtClean="0"/>
              <a:t>dissented to the denial of </a:t>
            </a:r>
            <a:r>
              <a:rPr lang="en-US" dirty="0" err="1" smtClean="0"/>
              <a:t>rehearain</a:t>
            </a:r>
            <a:r>
              <a:rPr lang="en-US" dirty="0" smtClean="0"/>
              <a:t> en banc:</a:t>
            </a:r>
            <a:r>
              <a:rPr lang="en-US" i="1" dirty="0" smtClean="0"/>
              <a:t> </a:t>
            </a:r>
            <a:r>
              <a:rPr lang="en-US" dirty="0" smtClean="0"/>
              <a:t>“1984 may have come a bit later than predicted, but it’s here at last.”</a:t>
            </a:r>
          </a:p>
          <a:p>
            <a:r>
              <a:rPr lang="en-US" dirty="0" smtClean="0"/>
              <a:t>“</a:t>
            </a:r>
            <a:r>
              <a:rPr lang="en-US" u="sng" dirty="0" smtClean="0"/>
              <a:t>If you have a cell phone </a:t>
            </a:r>
            <a:r>
              <a:rPr lang="en-US" dirty="0" smtClean="0"/>
              <a:t>in your pocket, then the </a:t>
            </a:r>
            <a:r>
              <a:rPr lang="en-US" u="sng" dirty="0" smtClean="0"/>
              <a:t>government can watch you</a:t>
            </a:r>
            <a:r>
              <a:rPr lang="en-US" dirty="0" smtClean="0"/>
              <a:t>. At the government’s request, the phone company will send out a signal to any cell phone connected to its network, and give the police its location. Last year, </a:t>
            </a:r>
            <a:r>
              <a:rPr lang="en-US" u="sng" dirty="0" smtClean="0"/>
              <a:t>law enforcement agents pinged users </a:t>
            </a:r>
            <a:r>
              <a:rPr lang="en-US" dirty="0" smtClean="0"/>
              <a:t>of just one service provider-Sprint-over </a:t>
            </a:r>
            <a:r>
              <a:rPr lang="en-US" u="sng" dirty="0" smtClean="0"/>
              <a:t>eight million times</a:t>
            </a:r>
            <a:r>
              <a:rPr lang="en-US" dirty="0" smtClean="0"/>
              <a:t>. The volume requests grew so large that the 110-member electronic surveillance team couldn’t keep up, so Sprint automated the process by developing a web interface that gives agents direct access to users’ location data.” </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More Demands on Cell Carriers in Surveillance</a:t>
            </a:r>
            <a:br>
              <a:rPr lang="en-US" sz="3200" b="1" dirty="0" smtClean="0"/>
            </a:br>
            <a:r>
              <a:rPr lang="en-US" sz="1400" b="1" dirty="0" smtClean="0"/>
              <a:t>NYTimes.com – Eric </a:t>
            </a:r>
            <a:r>
              <a:rPr lang="en-US" sz="1400" b="1" dirty="0" err="1" smtClean="0"/>
              <a:t>Lictblau</a:t>
            </a:r>
            <a:r>
              <a:rPr lang="en-US" sz="1400" b="1" dirty="0" smtClean="0"/>
              <a:t> – July 8, 2012</a:t>
            </a:r>
            <a:endParaRPr lang="en-US" sz="1400" b="1" dirty="0"/>
          </a:p>
        </p:txBody>
      </p:sp>
      <p:sp>
        <p:nvSpPr>
          <p:cNvPr id="3" name="TextBox 2"/>
          <p:cNvSpPr txBox="1"/>
          <p:nvPr/>
        </p:nvSpPr>
        <p:spPr>
          <a:xfrm>
            <a:off x="228600" y="1219200"/>
            <a:ext cx="4038600" cy="1384995"/>
          </a:xfrm>
          <a:prstGeom prst="rect">
            <a:avLst/>
          </a:prstGeom>
          <a:noFill/>
        </p:spPr>
        <p:txBody>
          <a:bodyPr wrap="square" rtlCol="0">
            <a:spAutoFit/>
          </a:bodyPr>
          <a:lstStyle/>
          <a:p>
            <a:r>
              <a:rPr lang="en-US" sz="1400" dirty="0" smtClean="0"/>
              <a:t>In the first public accounting of its kind, </a:t>
            </a:r>
            <a:r>
              <a:rPr lang="en-US" sz="1400" dirty="0" err="1" smtClean="0"/>
              <a:t>cellphone</a:t>
            </a:r>
            <a:r>
              <a:rPr lang="en-US" sz="1400" dirty="0" smtClean="0"/>
              <a:t> carriers reported that they responded to a startling </a:t>
            </a:r>
            <a:r>
              <a:rPr lang="en-US" sz="1400" b="1" u="sng" dirty="0" smtClean="0"/>
              <a:t>1.3 million demands for subscriber information </a:t>
            </a:r>
            <a:r>
              <a:rPr lang="en-US" sz="1400" dirty="0" smtClean="0"/>
              <a:t>last year from law enforcement agencies seeking </a:t>
            </a:r>
            <a:r>
              <a:rPr lang="en-US" sz="1400" b="1" dirty="0" smtClean="0"/>
              <a:t>text messages, caller locations and other information in the course of investigations. </a:t>
            </a:r>
            <a:endParaRPr lang="en-US" sz="1400" b="1" dirty="0"/>
          </a:p>
        </p:txBody>
      </p:sp>
      <p:sp>
        <p:nvSpPr>
          <p:cNvPr id="4" name="TextBox 3"/>
          <p:cNvSpPr txBox="1"/>
          <p:nvPr/>
        </p:nvSpPr>
        <p:spPr>
          <a:xfrm>
            <a:off x="228600" y="2667000"/>
            <a:ext cx="2895600" cy="338554"/>
          </a:xfrm>
          <a:prstGeom prst="rect">
            <a:avLst/>
          </a:prstGeom>
          <a:noFill/>
        </p:spPr>
        <p:txBody>
          <a:bodyPr wrap="square" rtlCol="0">
            <a:spAutoFit/>
          </a:bodyPr>
          <a:lstStyle/>
          <a:p>
            <a:r>
              <a:rPr lang="en-US" sz="1600" b="1" dirty="0" smtClean="0"/>
              <a:t>CONGRESS GETS INVOLVED </a:t>
            </a:r>
            <a:endParaRPr lang="en-US" sz="1600" b="1" dirty="0"/>
          </a:p>
        </p:txBody>
      </p:sp>
      <p:sp>
        <p:nvSpPr>
          <p:cNvPr id="5" name="TextBox 4"/>
          <p:cNvSpPr txBox="1"/>
          <p:nvPr/>
        </p:nvSpPr>
        <p:spPr>
          <a:xfrm>
            <a:off x="228600" y="2971800"/>
            <a:ext cx="3733800" cy="1600438"/>
          </a:xfrm>
          <a:prstGeom prst="rect">
            <a:avLst/>
          </a:prstGeom>
          <a:noFill/>
        </p:spPr>
        <p:txBody>
          <a:bodyPr wrap="square" rtlCol="0">
            <a:spAutoFit/>
          </a:bodyPr>
          <a:lstStyle/>
          <a:p>
            <a:r>
              <a:rPr lang="en-US" sz="1400" dirty="0" smtClean="0"/>
              <a:t>The </a:t>
            </a:r>
            <a:r>
              <a:rPr lang="en-US" sz="1400" dirty="0" err="1" smtClean="0"/>
              <a:t>cellphone</a:t>
            </a:r>
            <a:r>
              <a:rPr lang="en-US" sz="1400" dirty="0" smtClean="0"/>
              <a:t> carriers’ reports, which come in response to a Congressional inquiry, document an explosion in </a:t>
            </a:r>
            <a:r>
              <a:rPr lang="en-US" sz="1400" dirty="0" err="1" smtClean="0"/>
              <a:t>cellphone</a:t>
            </a:r>
            <a:r>
              <a:rPr lang="en-US" sz="1400" dirty="0" smtClean="0"/>
              <a:t> surveillance in the last five years, with the companies turning over records thousands of times a day in response to </a:t>
            </a:r>
            <a:r>
              <a:rPr lang="en-US" sz="1400" b="1" u="sng" dirty="0" smtClean="0"/>
              <a:t>police emergencies, court orders, law enforcement subpoenas and other requests. </a:t>
            </a:r>
            <a:endParaRPr lang="en-US" sz="1400" b="1" u="sng" dirty="0"/>
          </a:p>
        </p:txBody>
      </p:sp>
      <p:pic>
        <p:nvPicPr>
          <p:cNvPr id="6" name="Picture 5" descr="09cell-graphic-articleInline.jpg"/>
          <p:cNvPicPr>
            <a:picLocks noChangeAspect="1"/>
          </p:cNvPicPr>
          <p:nvPr/>
        </p:nvPicPr>
        <p:blipFill>
          <a:blip r:embed="rId2" cstate="print"/>
          <a:stretch>
            <a:fillRect/>
          </a:stretch>
        </p:blipFill>
        <p:spPr>
          <a:xfrm>
            <a:off x="4419600" y="1295400"/>
            <a:ext cx="3581400" cy="3756527"/>
          </a:xfrm>
          <a:prstGeom prst="rect">
            <a:avLst/>
          </a:prstGeom>
        </p:spPr>
      </p:pic>
      <p:sp>
        <p:nvSpPr>
          <p:cNvPr id="7" name="TextBox 6"/>
          <p:cNvSpPr txBox="1"/>
          <p:nvPr/>
        </p:nvSpPr>
        <p:spPr>
          <a:xfrm>
            <a:off x="228600" y="4572000"/>
            <a:ext cx="2895600" cy="584775"/>
          </a:xfrm>
          <a:prstGeom prst="rect">
            <a:avLst/>
          </a:prstGeom>
          <a:noFill/>
        </p:spPr>
        <p:txBody>
          <a:bodyPr wrap="square" rtlCol="0">
            <a:spAutoFit/>
          </a:bodyPr>
          <a:lstStyle/>
          <a:p>
            <a:r>
              <a:rPr lang="en-US" sz="1600" b="1" dirty="0" smtClean="0"/>
              <a:t>ALL LEVELS OF LAW ENFORCEMENT</a:t>
            </a:r>
            <a:endParaRPr lang="en-US" sz="1600" b="1" dirty="0"/>
          </a:p>
        </p:txBody>
      </p:sp>
      <p:sp>
        <p:nvSpPr>
          <p:cNvPr id="8" name="TextBox 7"/>
          <p:cNvSpPr txBox="1"/>
          <p:nvPr/>
        </p:nvSpPr>
        <p:spPr>
          <a:xfrm>
            <a:off x="304800" y="5105400"/>
            <a:ext cx="8839200" cy="738664"/>
          </a:xfrm>
          <a:prstGeom prst="rect">
            <a:avLst/>
          </a:prstGeom>
          <a:noFill/>
        </p:spPr>
        <p:txBody>
          <a:bodyPr wrap="square" rtlCol="0">
            <a:spAutoFit/>
          </a:bodyPr>
          <a:lstStyle/>
          <a:p>
            <a:r>
              <a:rPr lang="en-US" sz="1400" dirty="0" smtClean="0"/>
              <a:t>While the cell companies did not break down the types of law enforcement agencies collecting the data, they made clear that the </a:t>
            </a:r>
            <a:r>
              <a:rPr lang="en-US" sz="1400" b="1" u="sng" dirty="0" smtClean="0"/>
              <a:t>widened cell surveillance cut across all levels of government — from run-of-the-mill street crimes handled by local police departments to financial crimes and intelligence investigations at the state and federal levels</a:t>
            </a:r>
            <a:r>
              <a:rPr lang="en-US" sz="1400" dirty="0" smtClean="0"/>
              <a:t>. </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2012-07-09-at-10.55.59-A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107" y="1046826"/>
            <a:ext cx="4835894" cy="3933371"/>
          </a:xfrm>
          <a:prstGeom prst="rect">
            <a:avLst/>
          </a:prstGeom>
        </p:spPr>
      </p:pic>
      <p:sp>
        <p:nvSpPr>
          <p:cNvPr id="2" name="Title 1"/>
          <p:cNvSpPr>
            <a:spLocks noGrp="1"/>
          </p:cNvSpPr>
          <p:nvPr>
            <p:ph type="title"/>
          </p:nvPr>
        </p:nvSpPr>
        <p:spPr>
          <a:xfrm>
            <a:off x="457200" y="51544"/>
            <a:ext cx="8229600" cy="1143000"/>
          </a:xfrm>
        </p:spPr>
        <p:txBody>
          <a:bodyPr>
            <a:normAutofit fontScale="90000"/>
          </a:bodyPr>
          <a:lstStyle/>
          <a:p>
            <a:r>
              <a:rPr lang="en-US" sz="3300" b="1" dirty="0"/>
              <a:t>Here's How Often AT&amp;T, Sprint, And Verizon Each Hand Over Users' Data To The </a:t>
            </a:r>
            <a:r>
              <a:rPr lang="en-US" sz="3300" b="1" dirty="0" smtClean="0"/>
              <a:t>Government</a:t>
            </a:r>
            <a:br>
              <a:rPr lang="en-US" sz="3300" b="1" dirty="0" smtClean="0"/>
            </a:br>
            <a:r>
              <a:rPr lang="en-US" sz="1200" b="1" dirty="0" err="1" smtClean="0"/>
              <a:t>Forbes.com</a:t>
            </a:r>
            <a:r>
              <a:rPr lang="en-US" sz="1200" b="1" dirty="0" smtClean="0"/>
              <a:t> – By: Andy Greenburg – July 7, 2012</a:t>
            </a:r>
            <a:endParaRPr lang="en-US" sz="3200" b="1" dirty="0"/>
          </a:p>
        </p:txBody>
      </p:sp>
      <p:sp>
        <p:nvSpPr>
          <p:cNvPr id="4" name="TextBox 3"/>
          <p:cNvSpPr txBox="1"/>
          <p:nvPr/>
        </p:nvSpPr>
        <p:spPr>
          <a:xfrm>
            <a:off x="0" y="1194544"/>
            <a:ext cx="4308107" cy="3785652"/>
          </a:xfrm>
          <a:prstGeom prst="rect">
            <a:avLst/>
          </a:prstGeom>
          <a:noFill/>
        </p:spPr>
        <p:txBody>
          <a:bodyPr wrap="square" rtlCol="0">
            <a:spAutoFit/>
          </a:bodyPr>
          <a:lstStyle/>
          <a:p>
            <a:r>
              <a:rPr lang="en-US" dirty="0"/>
              <a:t>The vast majority of law enforcement’s demands that phone carriers and Internet services hand over users’ private data </a:t>
            </a:r>
            <a:r>
              <a:rPr lang="en-US" sz="2000" b="1" dirty="0"/>
              <a:t>don’t require a warrant, and occur with little or no accountability</a:t>
            </a:r>
            <a:r>
              <a:rPr lang="en-US" dirty="0"/>
              <a:t>. It’s not just that we don’t know how much surveillance takes place. </a:t>
            </a:r>
            <a:endParaRPr lang="en-US" dirty="0" smtClean="0"/>
          </a:p>
          <a:p>
            <a:endParaRPr lang="en-US" dirty="0"/>
          </a:p>
          <a:p>
            <a:r>
              <a:rPr lang="en-US" dirty="0" smtClean="0"/>
              <a:t>To </a:t>
            </a:r>
            <a:r>
              <a:rPr lang="en-US" dirty="0"/>
              <a:t>paraphrase Donald Rumsfeld, we don’t even know </a:t>
            </a:r>
            <a:r>
              <a:rPr lang="en-US" i="1" dirty="0"/>
              <a:t>what we don’t know</a:t>
            </a:r>
            <a:r>
              <a:rPr lang="en-US" dirty="0"/>
              <a:t> about how much the government knows about us</a:t>
            </a:r>
            <a:r>
              <a:rPr lang="en-US" dirty="0" smtClean="0"/>
              <a:t>.</a:t>
            </a:r>
          </a:p>
          <a:p>
            <a:endParaRPr lang="en-US" dirty="0"/>
          </a:p>
          <a:p>
            <a:endParaRPr lang="en-US" dirty="0"/>
          </a:p>
        </p:txBody>
      </p:sp>
      <p:sp>
        <p:nvSpPr>
          <p:cNvPr id="5" name="TextBox 4"/>
          <p:cNvSpPr txBox="1"/>
          <p:nvPr/>
        </p:nvSpPr>
        <p:spPr>
          <a:xfrm>
            <a:off x="-1" y="4842907"/>
            <a:ext cx="9144001" cy="1692771"/>
          </a:xfrm>
          <a:prstGeom prst="rect">
            <a:avLst/>
          </a:prstGeom>
          <a:noFill/>
        </p:spPr>
        <p:txBody>
          <a:bodyPr wrap="square" rtlCol="0">
            <a:spAutoFit/>
          </a:bodyPr>
          <a:lstStyle/>
          <a:p>
            <a:r>
              <a:rPr lang="en-US" dirty="0"/>
              <a:t>It’s important to remember that the information revealed Monday includes </a:t>
            </a:r>
            <a:r>
              <a:rPr lang="en-US" sz="2000" b="1" dirty="0"/>
              <a:t>“tower dumps,” </a:t>
            </a:r>
            <a:r>
              <a:rPr lang="en-US" dirty="0"/>
              <a:t>too, says Chris </a:t>
            </a:r>
            <a:r>
              <a:rPr lang="en-US" dirty="0" err="1"/>
              <a:t>Calebrese</a:t>
            </a:r>
            <a:r>
              <a:rPr lang="en-US" dirty="0"/>
              <a:t>, an attorney with the ACLU. “Just the sheer volume of orders is amazing, but a significant chunk are dumps from entire cell towers,” he says. </a:t>
            </a:r>
            <a:r>
              <a:rPr lang="en-US" sz="2200" b="1" dirty="0"/>
              <a:t>“That means tons of people’s information is being grabbed with a single one of these orders.”</a:t>
            </a:r>
          </a:p>
        </p:txBody>
      </p:sp>
    </p:spTree>
    <p:extLst>
      <p:ext uri="{BB962C8B-B14F-4D97-AF65-F5344CB8AC3E}">
        <p14:creationId xmlns:p14="http://schemas.microsoft.com/office/powerpoint/2010/main" val="307497746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1" y="602120"/>
            <a:ext cx="8813270" cy="59348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ke-Extra-Money-With-Mobi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657600"/>
            <a:ext cx="5486400" cy="3200400"/>
          </a:xfrm>
          <a:prstGeom prst="rect">
            <a:avLst/>
          </a:prstGeom>
        </p:spPr>
      </p:pic>
      <p:sp>
        <p:nvSpPr>
          <p:cNvPr id="4" name="TextBox 3"/>
          <p:cNvSpPr txBox="1"/>
          <p:nvPr/>
        </p:nvSpPr>
        <p:spPr>
          <a:xfrm>
            <a:off x="152400" y="1143000"/>
            <a:ext cx="3810000" cy="3970318"/>
          </a:xfrm>
          <a:prstGeom prst="rect">
            <a:avLst/>
          </a:prstGeom>
          <a:noFill/>
        </p:spPr>
        <p:txBody>
          <a:bodyPr wrap="square" rtlCol="0">
            <a:spAutoFit/>
          </a:bodyPr>
          <a:lstStyle/>
          <a:p>
            <a:r>
              <a:rPr lang="en-US" dirty="0"/>
              <a:t>T-Mobile charges law enforcement a flat fee of $500 per target. </a:t>
            </a:r>
            <a:endParaRPr lang="en-US" dirty="0" smtClean="0"/>
          </a:p>
          <a:p>
            <a:endParaRPr lang="en-US" dirty="0" smtClean="0"/>
          </a:p>
          <a:p>
            <a:r>
              <a:rPr lang="en-US" dirty="0" smtClean="0"/>
              <a:t>Sprint’s wireless carrier Sprint Nextel requires police pay $400 per “market area” and per “technology” as well as a $10 per day fee, capped at $2,000. </a:t>
            </a:r>
          </a:p>
          <a:p>
            <a:endParaRPr lang="en-US" dirty="0" smtClean="0"/>
          </a:p>
          <a:p>
            <a:r>
              <a:rPr lang="en-US" dirty="0" smtClean="0"/>
              <a:t>AT</a:t>
            </a:r>
            <a:r>
              <a:rPr lang="en-US" dirty="0"/>
              <a:t>&amp;T charges a $325 activation fee, plus $5 per day for data and $10 for audio</a:t>
            </a:r>
            <a:r>
              <a:rPr lang="en-US" dirty="0" smtClean="0"/>
              <a:t>.</a:t>
            </a:r>
          </a:p>
          <a:p>
            <a:r>
              <a:rPr lang="en-US" dirty="0" smtClean="0"/>
              <a:t> </a:t>
            </a:r>
          </a:p>
          <a:p>
            <a:r>
              <a:rPr lang="en-US" dirty="0" smtClean="0"/>
              <a:t>Verizon </a:t>
            </a:r>
            <a:r>
              <a:rPr lang="en-US" dirty="0"/>
              <a:t>charges a $50 administrative fee plus $700 per month, per target.</a:t>
            </a:r>
          </a:p>
        </p:txBody>
      </p:sp>
      <p:sp>
        <p:nvSpPr>
          <p:cNvPr id="6" name="TextBox 5"/>
          <p:cNvSpPr txBox="1"/>
          <p:nvPr/>
        </p:nvSpPr>
        <p:spPr>
          <a:xfrm>
            <a:off x="4495800" y="1219200"/>
            <a:ext cx="4495800" cy="2585323"/>
          </a:xfrm>
          <a:prstGeom prst="rect">
            <a:avLst/>
          </a:prstGeom>
          <a:noFill/>
        </p:spPr>
        <p:txBody>
          <a:bodyPr wrap="square" rtlCol="0">
            <a:spAutoFit/>
          </a:bodyPr>
          <a:lstStyle/>
          <a:p>
            <a:r>
              <a:rPr lang="en-US" dirty="0"/>
              <a:t>AT&amp;T demands $150 for access to a target’s </a:t>
            </a:r>
            <a:r>
              <a:rPr lang="en-US" dirty="0" smtClean="0"/>
              <a:t>voicemail</a:t>
            </a:r>
            <a:endParaRPr lang="en-US" dirty="0"/>
          </a:p>
          <a:p>
            <a:endParaRPr lang="en-US" dirty="0" smtClean="0"/>
          </a:p>
          <a:p>
            <a:r>
              <a:rPr lang="en-US" dirty="0" smtClean="0"/>
              <a:t>Verizon </a:t>
            </a:r>
            <a:r>
              <a:rPr lang="en-US" dirty="0"/>
              <a:t>charges $50 for access to text messages. </a:t>
            </a:r>
            <a:endParaRPr lang="en-US" dirty="0" smtClean="0"/>
          </a:p>
          <a:p>
            <a:endParaRPr lang="en-US" dirty="0"/>
          </a:p>
          <a:p>
            <a:r>
              <a:rPr lang="en-US" dirty="0" smtClean="0"/>
              <a:t>Sprint asks $</a:t>
            </a:r>
            <a:r>
              <a:rPr lang="en-US" dirty="0"/>
              <a:t>120 for pictures or video, $60 for email, $60 for voice mail and $30 for text messages.</a:t>
            </a:r>
          </a:p>
        </p:txBody>
      </p:sp>
      <p:sp>
        <p:nvSpPr>
          <p:cNvPr id="2" name="Title 1"/>
          <p:cNvSpPr>
            <a:spLocks noGrp="1"/>
          </p:cNvSpPr>
          <p:nvPr>
            <p:ph type="title"/>
          </p:nvPr>
        </p:nvSpPr>
        <p:spPr>
          <a:xfrm>
            <a:off x="457200" y="-152400"/>
            <a:ext cx="8229600" cy="1143000"/>
          </a:xfrm>
        </p:spPr>
        <p:txBody>
          <a:bodyPr>
            <a:normAutofit fontScale="90000"/>
          </a:bodyPr>
          <a:lstStyle/>
          <a:p>
            <a:r>
              <a:rPr lang="en-US" sz="3600" b="1" dirty="0"/>
              <a:t>Prices AT&amp;T, Verizon and Sprint Charge For Cellphone </a:t>
            </a:r>
            <a:r>
              <a:rPr lang="en-US" sz="3600" b="1" dirty="0" smtClean="0"/>
              <a:t>Wiretaps</a:t>
            </a:r>
            <a:br>
              <a:rPr lang="en-US" sz="3600" b="1" dirty="0" smtClean="0"/>
            </a:br>
            <a:r>
              <a:rPr lang="en-US" sz="1200" b="1" dirty="0" err="1" smtClean="0"/>
              <a:t>Forbes.com</a:t>
            </a:r>
            <a:r>
              <a:rPr lang="en-US" sz="1200" b="1" dirty="0" smtClean="0"/>
              <a:t> – By: Andy Greenburg – April 3, 2012</a:t>
            </a:r>
            <a:endParaRPr lang="en-US" sz="3200" b="1" dirty="0"/>
          </a:p>
        </p:txBody>
      </p:sp>
      <p:sp>
        <p:nvSpPr>
          <p:cNvPr id="3" name="TextBox 2"/>
          <p:cNvSpPr txBox="1"/>
          <p:nvPr/>
        </p:nvSpPr>
        <p:spPr>
          <a:xfrm>
            <a:off x="2548" y="914400"/>
            <a:ext cx="2895600" cy="338554"/>
          </a:xfrm>
          <a:prstGeom prst="rect">
            <a:avLst/>
          </a:prstGeom>
          <a:noFill/>
        </p:spPr>
        <p:txBody>
          <a:bodyPr wrap="square" rtlCol="0">
            <a:spAutoFit/>
          </a:bodyPr>
          <a:lstStyle/>
          <a:p>
            <a:r>
              <a:rPr lang="en-US" sz="1600" b="1" dirty="0" smtClean="0"/>
              <a:t>Wiretaps</a:t>
            </a:r>
            <a:endParaRPr lang="en-US" sz="1600" b="1" dirty="0"/>
          </a:p>
        </p:txBody>
      </p:sp>
      <p:sp>
        <p:nvSpPr>
          <p:cNvPr id="5" name="TextBox 4"/>
          <p:cNvSpPr txBox="1"/>
          <p:nvPr/>
        </p:nvSpPr>
        <p:spPr>
          <a:xfrm>
            <a:off x="4267200" y="990600"/>
            <a:ext cx="3124200" cy="338554"/>
          </a:xfrm>
          <a:prstGeom prst="rect">
            <a:avLst/>
          </a:prstGeom>
          <a:noFill/>
        </p:spPr>
        <p:txBody>
          <a:bodyPr wrap="square" rtlCol="0">
            <a:spAutoFit/>
          </a:bodyPr>
          <a:lstStyle/>
          <a:p>
            <a:r>
              <a:rPr lang="en-US" sz="1600" b="1" dirty="0" smtClean="0"/>
              <a:t>Voicemail &amp; Text Messages</a:t>
            </a:r>
            <a:endParaRPr lang="en-US" sz="1600" b="1" dirty="0"/>
          </a:p>
        </p:txBody>
      </p:sp>
    </p:spTree>
    <p:extLst>
      <p:ext uri="{BB962C8B-B14F-4D97-AF65-F5344CB8AC3E}">
        <p14:creationId xmlns:p14="http://schemas.microsoft.com/office/powerpoint/2010/main" val="7953832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Cell Phone Stats</a:t>
            </a:r>
            <a:endParaRPr lang="en-US" b="1" dirty="0"/>
          </a:p>
        </p:txBody>
      </p:sp>
      <p:sp>
        <p:nvSpPr>
          <p:cNvPr id="3" name="Content Placeholder 2"/>
          <p:cNvSpPr>
            <a:spLocks noGrp="1"/>
          </p:cNvSpPr>
          <p:nvPr>
            <p:ph idx="1"/>
          </p:nvPr>
        </p:nvSpPr>
        <p:spPr/>
        <p:txBody>
          <a:bodyPr/>
          <a:lstStyle/>
          <a:p>
            <a:r>
              <a:rPr lang="en-US" dirty="0" smtClean="0"/>
              <a:t>83% of Americans have a cell phone</a:t>
            </a:r>
          </a:p>
          <a:p>
            <a:pPr>
              <a:buNone/>
            </a:pPr>
            <a:endParaRPr lang="en-US" dirty="0" smtClean="0"/>
          </a:p>
          <a:p>
            <a:r>
              <a:rPr lang="en-US" dirty="0" smtClean="0"/>
              <a:t>45% of cell phones are “</a:t>
            </a:r>
            <a:r>
              <a:rPr lang="en-US" dirty="0" err="1" smtClean="0"/>
              <a:t>Smartphones</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umblr_m9zmpwiZTs1r6m2leo1_12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0"/>
            <a:ext cx="4807393" cy="6858000"/>
          </a:xfrm>
          <a:prstGeom prst="rect">
            <a:avLst/>
          </a:prstGeom>
        </p:spPr>
      </p:pic>
      <p:sp>
        <p:nvSpPr>
          <p:cNvPr id="2" name="TextBox 1"/>
          <p:cNvSpPr txBox="1"/>
          <p:nvPr/>
        </p:nvSpPr>
        <p:spPr>
          <a:xfrm>
            <a:off x="0" y="304800"/>
            <a:ext cx="4038600" cy="338554"/>
          </a:xfrm>
          <a:prstGeom prst="rect">
            <a:avLst/>
          </a:prstGeom>
          <a:noFill/>
        </p:spPr>
        <p:txBody>
          <a:bodyPr wrap="square" rtlCol="0">
            <a:spAutoFit/>
          </a:bodyPr>
          <a:lstStyle/>
          <a:p>
            <a:r>
              <a:rPr lang="en-US" sz="1600" b="1" dirty="0" smtClean="0"/>
              <a:t>Cell Tower Dumps</a:t>
            </a:r>
            <a:endParaRPr lang="en-US" sz="1600" b="1" dirty="0"/>
          </a:p>
        </p:txBody>
      </p:sp>
      <p:sp>
        <p:nvSpPr>
          <p:cNvPr id="3" name="TextBox 2"/>
          <p:cNvSpPr txBox="1"/>
          <p:nvPr/>
        </p:nvSpPr>
        <p:spPr>
          <a:xfrm>
            <a:off x="152400" y="609600"/>
            <a:ext cx="4343400" cy="3139321"/>
          </a:xfrm>
          <a:prstGeom prst="rect">
            <a:avLst/>
          </a:prstGeom>
          <a:noFill/>
        </p:spPr>
        <p:txBody>
          <a:bodyPr wrap="square" rtlCol="0">
            <a:spAutoFit/>
          </a:bodyPr>
          <a:lstStyle/>
          <a:p>
            <a:r>
              <a:rPr lang="en-US" dirty="0"/>
              <a:t>AT&amp;T charges $75 per tower per hour, with a minimum of two hours. </a:t>
            </a:r>
            <a:endParaRPr lang="en-US" dirty="0" smtClean="0"/>
          </a:p>
          <a:p>
            <a:endParaRPr lang="en-US" dirty="0"/>
          </a:p>
          <a:p>
            <a:r>
              <a:rPr lang="en-US" dirty="0" smtClean="0"/>
              <a:t>Verizon </a:t>
            </a:r>
            <a:r>
              <a:rPr lang="en-US" dirty="0"/>
              <a:t>charges between $30 and $60 per hour for each cell tower. </a:t>
            </a:r>
            <a:endParaRPr lang="en-US" dirty="0" smtClean="0"/>
          </a:p>
          <a:p>
            <a:endParaRPr lang="en-US" dirty="0"/>
          </a:p>
          <a:p>
            <a:r>
              <a:rPr lang="en-US" dirty="0" smtClean="0"/>
              <a:t>T</a:t>
            </a:r>
            <a:r>
              <a:rPr lang="en-US" dirty="0"/>
              <a:t>-Mobile demands $150 per cell tower per </a:t>
            </a:r>
            <a:r>
              <a:rPr lang="en-US" dirty="0" smtClean="0"/>
              <a:t>hour</a:t>
            </a:r>
            <a:r>
              <a:rPr lang="en-US" dirty="0"/>
              <a:t>.</a:t>
            </a:r>
          </a:p>
          <a:p>
            <a:endParaRPr lang="en-US" dirty="0" smtClean="0"/>
          </a:p>
          <a:p>
            <a:r>
              <a:rPr lang="en-US" dirty="0" smtClean="0"/>
              <a:t>Sprint </a:t>
            </a:r>
            <a:r>
              <a:rPr lang="en-US" dirty="0"/>
              <a:t>charges $50 per tower, seemingly without an hourly rate.</a:t>
            </a:r>
          </a:p>
        </p:txBody>
      </p:sp>
      <p:sp>
        <p:nvSpPr>
          <p:cNvPr id="4" name="TextBox 3"/>
          <p:cNvSpPr txBox="1"/>
          <p:nvPr/>
        </p:nvSpPr>
        <p:spPr>
          <a:xfrm>
            <a:off x="0" y="3657600"/>
            <a:ext cx="4876800" cy="338554"/>
          </a:xfrm>
          <a:prstGeom prst="rect">
            <a:avLst/>
          </a:prstGeom>
          <a:noFill/>
        </p:spPr>
        <p:txBody>
          <a:bodyPr wrap="square" rtlCol="0">
            <a:spAutoFit/>
          </a:bodyPr>
          <a:lstStyle/>
          <a:p>
            <a:r>
              <a:rPr lang="en-US" sz="1600" b="1" dirty="0" smtClean="0"/>
              <a:t>Real Time Location Data</a:t>
            </a:r>
            <a:endParaRPr lang="en-US" sz="1600" b="1" dirty="0"/>
          </a:p>
        </p:txBody>
      </p:sp>
      <p:sp>
        <p:nvSpPr>
          <p:cNvPr id="5" name="TextBox 4"/>
          <p:cNvSpPr txBox="1"/>
          <p:nvPr/>
        </p:nvSpPr>
        <p:spPr>
          <a:xfrm>
            <a:off x="152400" y="4038600"/>
            <a:ext cx="3886200" cy="2585323"/>
          </a:xfrm>
          <a:prstGeom prst="rect">
            <a:avLst/>
          </a:prstGeom>
          <a:noFill/>
        </p:spPr>
        <p:txBody>
          <a:bodyPr wrap="square" rtlCol="0">
            <a:spAutoFit/>
          </a:bodyPr>
          <a:lstStyle/>
          <a:p>
            <a:r>
              <a:rPr lang="en-US" dirty="0"/>
              <a:t>Sprint charges $30 per month per target to use its L-Site program for location tracking. </a:t>
            </a:r>
            <a:endParaRPr lang="en-US" dirty="0" smtClean="0"/>
          </a:p>
          <a:p>
            <a:endParaRPr lang="en-US" dirty="0"/>
          </a:p>
          <a:p>
            <a:r>
              <a:rPr lang="en-US" dirty="0" smtClean="0"/>
              <a:t>AT</a:t>
            </a:r>
            <a:r>
              <a:rPr lang="en-US" dirty="0"/>
              <a:t>&amp;T’s E911 tool costs $100 to activate and then $25 a day. </a:t>
            </a:r>
            <a:endParaRPr lang="en-US" dirty="0" smtClean="0"/>
          </a:p>
          <a:p>
            <a:endParaRPr lang="en-US" dirty="0"/>
          </a:p>
          <a:p>
            <a:r>
              <a:rPr lang="en-US" dirty="0" smtClean="0"/>
              <a:t>T</a:t>
            </a:r>
            <a:r>
              <a:rPr lang="en-US" dirty="0"/>
              <a:t>-Mobile charges a much pricier $100 per day.</a:t>
            </a:r>
          </a:p>
        </p:txBody>
      </p:sp>
    </p:spTree>
    <p:extLst>
      <p:ext uri="{BB962C8B-B14F-4D97-AF65-F5344CB8AC3E}">
        <p14:creationId xmlns:p14="http://schemas.microsoft.com/office/powerpoint/2010/main" val="89716968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18600" cy="6832600"/>
          </a:xfrm>
          <a:prstGeom prst="rect">
            <a:avLst/>
          </a:prstGeom>
        </p:spPr>
      </p:pic>
    </p:spTree>
    <p:extLst>
      <p:ext uri="{BB962C8B-B14F-4D97-AF65-F5344CB8AC3E}">
        <p14:creationId xmlns:p14="http://schemas.microsoft.com/office/powerpoint/2010/main" val="183398080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52340704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06691280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3701" y="-437638"/>
            <a:ext cx="5854700" cy="75750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3366FF"/>
                </a:solidFill>
              </a:rPr>
              <a:t>Technologies Used by the Gov to Collect Information</a:t>
            </a:r>
            <a:endParaRPr lang="en-US" b="1" dirty="0">
              <a:solidFill>
                <a:srgbClr val="3366FF"/>
              </a:solidFill>
            </a:endParaRPr>
          </a:p>
        </p:txBody>
      </p:sp>
      <p:sp>
        <p:nvSpPr>
          <p:cNvPr id="3" name="Content Placeholder 2"/>
          <p:cNvSpPr>
            <a:spLocks noGrp="1"/>
          </p:cNvSpPr>
          <p:nvPr>
            <p:ph idx="1"/>
          </p:nvPr>
        </p:nvSpPr>
        <p:spPr/>
        <p:txBody>
          <a:bodyPr/>
          <a:lstStyle/>
          <a:p>
            <a:r>
              <a:rPr lang="en-US" b="1" dirty="0" smtClean="0"/>
              <a:t>Cell Phone Software Extractors</a:t>
            </a:r>
          </a:p>
          <a:p>
            <a:r>
              <a:rPr lang="en-US" b="1" dirty="0" smtClean="0"/>
              <a:t>Stingray and Kingfish Cell Phone Tracking Devices</a:t>
            </a:r>
          </a:p>
          <a:p>
            <a:r>
              <a:rPr lang="en-US" b="1" dirty="0" smtClean="0"/>
              <a:t>Government Software/Internet Surveillance Programs</a:t>
            </a: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Cell Phone Software Extractors</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“Extraction Devices” </a:t>
            </a:r>
            <a:r>
              <a:rPr lang="en-US" dirty="0" smtClean="0"/>
              <a:t>download personal information from cell phones, </a:t>
            </a:r>
          </a:p>
          <a:p>
            <a:pPr lvl="1"/>
            <a:r>
              <a:rPr lang="en-US" dirty="0" smtClean="0"/>
              <a:t>including contacts</a:t>
            </a:r>
          </a:p>
          <a:p>
            <a:pPr lvl="1"/>
            <a:r>
              <a:rPr lang="en-US" dirty="0" smtClean="0"/>
              <a:t>videos</a:t>
            </a:r>
          </a:p>
          <a:p>
            <a:pPr lvl="1"/>
            <a:r>
              <a:rPr lang="en-US" dirty="0" smtClean="0"/>
              <a:t>GPS data</a:t>
            </a:r>
          </a:p>
          <a:p>
            <a:pPr lvl="1"/>
            <a:r>
              <a:rPr lang="en-US" dirty="0" smtClean="0"/>
              <a:t>pictures</a:t>
            </a:r>
            <a:endParaRPr lang="en-US" b="1" dirty="0" smtClean="0"/>
          </a:p>
          <a:p>
            <a:r>
              <a:rPr lang="en-US" dirty="0" smtClean="0"/>
              <a:t>“The handheld machines have various interfaces to work with different models and can even </a:t>
            </a:r>
            <a:r>
              <a:rPr lang="en-US" b="1" u="sng" dirty="0" smtClean="0"/>
              <a:t>bypass security passwords and access some information,”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traction-device.jpg"/>
          <p:cNvPicPr>
            <a:picLocks noChangeAspect="1"/>
          </p:cNvPicPr>
          <p:nvPr/>
        </p:nvPicPr>
        <p:blipFill>
          <a:blip r:embed="rId2" cstate="print"/>
          <a:stretch>
            <a:fillRect/>
          </a:stretch>
        </p:blipFill>
        <p:spPr>
          <a:xfrm>
            <a:off x="5181601" y="1295400"/>
            <a:ext cx="3962400" cy="5181600"/>
          </a:xfrm>
          <a:prstGeom prst="rect">
            <a:avLst/>
          </a:prstGeom>
        </p:spPr>
      </p:pic>
      <p:sp>
        <p:nvSpPr>
          <p:cNvPr id="5" name="Title 4"/>
          <p:cNvSpPr>
            <a:spLocks noGrp="1"/>
          </p:cNvSpPr>
          <p:nvPr>
            <p:ph type="title"/>
          </p:nvPr>
        </p:nvSpPr>
        <p:spPr/>
        <p:txBody>
          <a:bodyPr>
            <a:normAutofit/>
          </a:bodyPr>
          <a:lstStyle/>
          <a:p>
            <a:r>
              <a:rPr lang="en-US" sz="2400" b="1" dirty="0" smtClean="0"/>
              <a:t>Mich. Cops Can Now Steal Your Cell Phone Data — ‘Without the Owner Knowing’</a:t>
            </a:r>
            <a:br>
              <a:rPr lang="en-US" sz="2400" b="1" dirty="0" smtClean="0"/>
            </a:br>
            <a:r>
              <a:rPr lang="en-US" sz="1200" b="1" dirty="0" smtClean="0"/>
              <a:t>TheBlaze.com – Jonathon M. </a:t>
            </a:r>
            <a:r>
              <a:rPr lang="en-US" sz="1200" b="1" dirty="0" err="1" smtClean="0"/>
              <a:t>Seidl</a:t>
            </a:r>
            <a:r>
              <a:rPr lang="en-US" sz="1200" b="1" dirty="0" smtClean="0"/>
              <a:t> – April 20, 2011</a:t>
            </a:r>
            <a:endParaRPr lang="en-US" sz="2400" dirty="0"/>
          </a:p>
        </p:txBody>
      </p:sp>
      <p:sp>
        <p:nvSpPr>
          <p:cNvPr id="9" name="TextBox 8"/>
          <p:cNvSpPr txBox="1"/>
          <p:nvPr/>
        </p:nvSpPr>
        <p:spPr>
          <a:xfrm>
            <a:off x="228600" y="1371600"/>
            <a:ext cx="4953000" cy="1169551"/>
          </a:xfrm>
          <a:prstGeom prst="rect">
            <a:avLst/>
          </a:prstGeom>
          <a:noFill/>
        </p:spPr>
        <p:txBody>
          <a:bodyPr wrap="square" rtlCol="0">
            <a:spAutoFit/>
          </a:bodyPr>
          <a:lstStyle/>
          <a:p>
            <a:r>
              <a:rPr lang="en-US" sz="1400" dirty="0" smtClean="0"/>
              <a:t>It’s a scary scenario. You’re driving down the road and get pulled over by a state patrolman. After checking your license and registration, the officer asks for your cell phone, and then uses a futuristic machine to download all your data. In Michigan, it’s happening.</a:t>
            </a:r>
            <a:endParaRPr lang="en-US" sz="1400" dirty="0"/>
          </a:p>
        </p:txBody>
      </p:sp>
      <p:sp>
        <p:nvSpPr>
          <p:cNvPr id="11" name="TextBox 10"/>
          <p:cNvSpPr txBox="1"/>
          <p:nvPr/>
        </p:nvSpPr>
        <p:spPr>
          <a:xfrm>
            <a:off x="228600" y="2514600"/>
            <a:ext cx="5029200" cy="1600438"/>
          </a:xfrm>
          <a:prstGeom prst="rect">
            <a:avLst/>
          </a:prstGeom>
          <a:noFill/>
        </p:spPr>
        <p:txBody>
          <a:bodyPr wrap="square" rtlCol="0">
            <a:spAutoFit/>
          </a:bodyPr>
          <a:lstStyle/>
          <a:p>
            <a:r>
              <a:rPr lang="en-US" sz="1400" dirty="0" smtClean="0"/>
              <a:t>Michigan State Police are using </a:t>
            </a:r>
            <a:r>
              <a:rPr lang="en-US" sz="1400" b="1" dirty="0" smtClean="0"/>
              <a:t>“Extraction Devices” </a:t>
            </a:r>
            <a:r>
              <a:rPr lang="en-US" sz="1400" dirty="0" smtClean="0"/>
              <a:t>to download personal information from motorists’ cell phones, including contacts, videos, GPS data, and pictures, </a:t>
            </a:r>
            <a:r>
              <a:rPr lang="en-US" sz="1400" b="1" dirty="0" smtClean="0"/>
              <a:t>“even if they’re not suspected of any crime.”</a:t>
            </a:r>
          </a:p>
          <a:p>
            <a:r>
              <a:rPr lang="en-US" sz="1400" dirty="0" smtClean="0"/>
              <a:t>“The handheld machines have various interfaces to work with different models and can even </a:t>
            </a:r>
            <a:r>
              <a:rPr lang="en-US" sz="1400" b="1" u="sng" dirty="0" smtClean="0"/>
              <a:t>bypass security passwords and access some information,” </a:t>
            </a:r>
            <a:endParaRPr lang="en-US" sz="1400" b="1" u="sng" dirty="0"/>
          </a:p>
        </p:txBody>
      </p:sp>
      <p:sp>
        <p:nvSpPr>
          <p:cNvPr id="13" name="TextBox 12"/>
          <p:cNvSpPr txBox="1"/>
          <p:nvPr/>
        </p:nvSpPr>
        <p:spPr>
          <a:xfrm>
            <a:off x="152400" y="4267200"/>
            <a:ext cx="2438400" cy="338554"/>
          </a:xfrm>
          <a:prstGeom prst="rect">
            <a:avLst/>
          </a:prstGeom>
          <a:noFill/>
        </p:spPr>
        <p:txBody>
          <a:bodyPr wrap="square" rtlCol="0">
            <a:spAutoFit/>
          </a:bodyPr>
          <a:lstStyle/>
          <a:p>
            <a:r>
              <a:rPr lang="en-US" sz="1600" b="1" dirty="0" smtClean="0"/>
              <a:t>What is Extracted???</a:t>
            </a:r>
            <a:endParaRPr lang="en-US" sz="1600" b="1" dirty="0"/>
          </a:p>
        </p:txBody>
      </p:sp>
      <p:sp>
        <p:nvSpPr>
          <p:cNvPr id="14" name="TextBox 13"/>
          <p:cNvSpPr txBox="1"/>
          <p:nvPr/>
        </p:nvSpPr>
        <p:spPr>
          <a:xfrm>
            <a:off x="228600" y="4648200"/>
            <a:ext cx="5029200" cy="1815882"/>
          </a:xfrm>
          <a:prstGeom prst="rect">
            <a:avLst/>
          </a:prstGeom>
          <a:noFill/>
        </p:spPr>
        <p:txBody>
          <a:bodyPr wrap="square" rtlCol="0">
            <a:spAutoFit/>
          </a:bodyPr>
          <a:lstStyle/>
          <a:p>
            <a:r>
              <a:rPr lang="en-US" sz="1400" dirty="0" smtClean="0"/>
              <a:t>“Complete extraction of </a:t>
            </a:r>
            <a:r>
              <a:rPr lang="en-US" sz="1400" b="1" dirty="0" smtClean="0"/>
              <a:t>existing, hidden, and deleted phone data, including call history, text messages, contacts, images, and geo-tags,</a:t>
            </a:r>
            <a:r>
              <a:rPr lang="en-US" sz="1400" dirty="0" smtClean="0"/>
              <a:t>” a brochure from device manufacturer </a:t>
            </a:r>
            <a:r>
              <a:rPr lang="en-US" sz="1400" dirty="0" err="1" smtClean="0"/>
              <a:t>Cellebrite</a:t>
            </a:r>
            <a:r>
              <a:rPr lang="en-US" sz="1400" dirty="0" smtClean="0"/>
              <a:t> says about the tool’s capabilities. </a:t>
            </a:r>
          </a:p>
          <a:p>
            <a:r>
              <a:rPr lang="en-US" sz="1400" dirty="0" smtClean="0"/>
              <a:t>“</a:t>
            </a:r>
            <a:r>
              <a:rPr lang="en-US" sz="1400" b="1" dirty="0" smtClean="0"/>
              <a:t>The Physical Analyzer </a:t>
            </a:r>
            <a:r>
              <a:rPr lang="en-US" sz="1400" dirty="0" smtClean="0"/>
              <a:t>allows visualization of both </a:t>
            </a:r>
            <a:r>
              <a:rPr lang="en-US" sz="1400" b="1" u="sng" dirty="0" smtClean="0"/>
              <a:t>existing and deleted locations </a:t>
            </a:r>
            <a:r>
              <a:rPr lang="en-US" sz="1400" dirty="0" smtClean="0"/>
              <a:t>on Google Earth. In addition, location information from GPS devices and image geo-tags can be mapped on Google Maps.”</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448" y="1371600"/>
            <a:ext cx="4655820" cy="4114800"/>
          </a:xfrm>
          <a:prstGeom prst="rect">
            <a:avLst/>
          </a:prstGeom>
        </p:spPr>
      </p:pic>
      <p:sp>
        <p:nvSpPr>
          <p:cNvPr id="2" name="Title 1"/>
          <p:cNvSpPr>
            <a:spLocks noGrp="1"/>
          </p:cNvSpPr>
          <p:nvPr>
            <p:ph type="title"/>
          </p:nvPr>
        </p:nvSpPr>
        <p:spPr/>
        <p:txBody>
          <a:bodyPr>
            <a:noAutofit/>
          </a:bodyPr>
          <a:lstStyle/>
          <a:p>
            <a:r>
              <a:rPr lang="en-US" sz="2800" b="1" dirty="0"/>
              <a:t>How </a:t>
            </a:r>
            <a:r>
              <a:rPr lang="en-US" sz="2800" b="1" dirty="0" smtClean="0"/>
              <a:t>Much </a:t>
            </a:r>
            <a:r>
              <a:rPr lang="en-US" sz="2800" b="1" dirty="0"/>
              <a:t>D</a:t>
            </a:r>
            <a:r>
              <a:rPr lang="en-US" sz="2800" b="1" dirty="0" smtClean="0"/>
              <a:t>ata </a:t>
            </a:r>
            <a:r>
              <a:rPr lang="en-US" sz="2800" b="1" dirty="0"/>
              <a:t>C</a:t>
            </a:r>
            <a:r>
              <a:rPr lang="en-US" sz="2800" b="1" dirty="0" smtClean="0"/>
              <a:t>an </a:t>
            </a:r>
            <a:r>
              <a:rPr lang="en-US" sz="2800" b="1" dirty="0"/>
              <a:t>P</a:t>
            </a:r>
            <a:r>
              <a:rPr lang="en-US" sz="2800" b="1" dirty="0" smtClean="0"/>
              <a:t>olice </a:t>
            </a:r>
            <a:r>
              <a:rPr lang="en-US" sz="2800" b="1" dirty="0"/>
              <a:t>S</a:t>
            </a:r>
            <a:r>
              <a:rPr lang="en-US" sz="2800" b="1" dirty="0" smtClean="0"/>
              <a:t>wipe </a:t>
            </a:r>
            <a:r>
              <a:rPr lang="en-US" sz="2800" b="1" dirty="0"/>
              <a:t>F</a:t>
            </a:r>
            <a:r>
              <a:rPr lang="en-US" sz="2800" b="1" dirty="0" smtClean="0"/>
              <a:t>rom Suspects’ Phones </a:t>
            </a:r>
            <a:r>
              <a:rPr lang="en-US" sz="2800" b="1" dirty="0"/>
              <a:t>W</a:t>
            </a:r>
            <a:r>
              <a:rPr lang="en-US" sz="2800" b="1" dirty="0" smtClean="0"/>
              <a:t>ithout </a:t>
            </a:r>
            <a:r>
              <a:rPr lang="en-US" sz="2800" b="1" dirty="0"/>
              <a:t>a </a:t>
            </a:r>
            <a:r>
              <a:rPr lang="en-US" sz="2800" b="1" dirty="0" smtClean="0"/>
              <a:t>Warrant</a:t>
            </a:r>
            <a:r>
              <a:rPr lang="en-US" sz="2800" b="1" dirty="0"/>
              <a:t>? (Hint: A lot</a:t>
            </a:r>
            <a:r>
              <a:rPr lang="en-US" sz="2800" b="1" dirty="0" smtClean="0"/>
              <a:t>)</a:t>
            </a:r>
            <a:br>
              <a:rPr lang="en-US" sz="2800" b="1" dirty="0" smtClean="0"/>
            </a:br>
            <a:r>
              <a:rPr lang="en-US" sz="1200" b="1" dirty="0" err="1" smtClean="0"/>
              <a:t>ZD.net</a:t>
            </a:r>
            <a:r>
              <a:rPr lang="en-US" sz="1200" b="1" dirty="0" smtClean="0"/>
              <a:t> – By: Brian Whittaker – Feb 27, 2013</a:t>
            </a:r>
            <a:endParaRPr lang="en-US" sz="2800" b="1" dirty="0"/>
          </a:p>
        </p:txBody>
      </p:sp>
      <p:sp>
        <p:nvSpPr>
          <p:cNvPr id="3" name="TextBox 2"/>
          <p:cNvSpPr txBox="1"/>
          <p:nvPr/>
        </p:nvSpPr>
        <p:spPr>
          <a:xfrm>
            <a:off x="152400" y="1371600"/>
            <a:ext cx="3886200" cy="338554"/>
          </a:xfrm>
          <a:prstGeom prst="rect">
            <a:avLst/>
          </a:prstGeom>
          <a:noFill/>
        </p:spPr>
        <p:txBody>
          <a:bodyPr wrap="square" rtlCol="0">
            <a:spAutoFit/>
          </a:bodyPr>
          <a:lstStyle/>
          <a:p>
            <a:r>
              <a:rPr lang="en-US" sz="1600" b="1" dirty="0" smtClean="0"/>
              <a:t>What can Law Enforcement Seize?</a:t>
            </a:r>
            <a:endParaRPr lang="en-US" sz="1600" b="1" dirty="0"/>
          </a:p>
        </p:txBody>
      </p:sp>
      <p:sp>
        <p:nvSpPr>
          <p:cNvPr id="4" name="TextBox 3"/>
          <p:cNvSpPr txBox="1"/>
          <p:nvPr/>
        </p:nvSpPr>
        <p:spPr>
          <a:xfrm>
            <a:off x="381000" y="1676400"/>
            <a:ext cx="4267200" cy="1384995"/>
          </a:xfrm>
          <a:prstGeom prst="rect">
            <a:avLst/>
          </a:prstGeom>
          <a:noFill/>
        </p:spPr>
        <p:txBody>
          <a:bodyPr wrap="square" rtlCol="0">
            <a:spAutoFit/>
          </a:bodyPr>
          <a:lstStyle/>
          <a:p>
            <a:r>
              <a:rPr lang="en-US" sz="1400" b="1" dirty="0"/>
              <a:t>Call logs, text messages, geo-locations and even data relating to proprietary technologies,</a:t>
            </a:r>
            <a:r>
              <a:rPr lang="en-US" sz="1400" dirty="0"/>
              <a:t> such as Apple's </a:t>
            </a:r>
            <a:r>
              <a:rPr lang="en-US" sz="1400" dirty="0" err="1"/>
              <a:t>iMessage</a:t>
            </a:r>
            <a:r>
              <a:rPr lang="en-US" sz="1400" dirty="0"/>
              <a:t> service: All of these can be downloaded by U.S. law enforcement when a suspect's phone is plugged in and the data harvested for intelligence purposes.</a:t>
            </a:r>
          </a:p>
        </p:txBody>
      </p:sp>
      <p:sp>
        <p:nvSpPr>
          <p:cNvPr id="5" name="TextBox 4"/>
          <p:cNvSpPr txBox="1"/>
          <p:nvPr/>
        </p:nvSpPr>
        <p:spPr>
          <a:xfrm>
            <a:off x="381000" y="3048000"/>
            <a:ext cx="3962400" cy="2308324"/>
          </a:xfrm>
          <a:prstGeom prst="rect">
            <a:avLst/>
          </a:prstGeom>
          <a:noFill/>
        </p:spPr>
        <p:txBody>
          <a:bodyPr wrap="square" rtlCol="0">
            <a:spAutoFit/>
          </a:bodyPr>
          <a:lstStyle/>
          <a:p>
            <a:r>
              <a:rPr lang="en-US" sz="1400" dirty="0"/>
              <a:t>A court document submitted in connection with a drugs investigation shows that even </a:t>
            </a:r>
            <a:r>
              <a:rPr lang="en-US" sz="1400" b="1" u="sng" dirty="0"/>
              <a:t>Web history, data files, wireless networks and the user's custom dictionary</a:t>
            </a:r>
            <a:r>
              <a:rPr lang="en-US" sz="1400" dirty="0"/>
              <a:t> are downloaded when advanced forensic tools are connected to a suspect's device.</a:t>
            </a:r>
          </a:p>
          <a:p>
            <a:endParaRPr lang="en-US" sz="1400" dirty="0" smtClean="0"/>
          </a:p>
          <a:p>
            <a:r>
              <a:rPr lang="en-US" sz="1400" dirty="0" smtClean="0"/>
              <a:t>Also </a:t>
            </a:r>
            <a:r>
              <a:rPr lang="en-US" sz="1400" dirty="0"/>
              <a:t>collected were the device's </a:t>
            </a:r>
            <a:r>
              <a:rPr lang="en-US" sz="1400" b="1" u="sng" dirty="0"/>
              <a:t>geo-location points, including cell towers, </a:t>
            </a:r>
            <a:r>
              <a:rPr lang="en-US" sz="1400" dirty="0"/>
              <a:t>allowing authorities to pinpoint roughly where the device—and therefore the suspect—may have been geographically.</a:t>
            </a:r>
          </a:p>
        </p:txBody>
      </p:sp>
      <p:sp>
        <p:nvSpPr>
          <p:cNvPr id="6" name="TextBox 5"/>
          <p:cNvSpPr txBox="1"/>
          <p:nvPr/>
        </p:nvSpPr>
        <p:spPr>
          <a:xfrm>
            <a:off x="228600" y="5257800"/>
            <a:ext cx="4343400" cy="338554"/>
          </a:xfrm>
          <a:prstGeom prst="rect">
            <a:avLst/>
          </a:prstGeom>
          <a:noFill/>
        </p:spPr>
        <p:txBody>
          <a:bodyPr wrap="square" rtlCol="0">
            <a:spAutoFit/>
          </a:bodyPr>
          <a:lstStyle/>
          <a:p>
            <a:r>
              <a:rPr lang="en-US" sz="1600" b="1" dirty="0" smtClean="0"/>
              <a:t>No Warrants Needed!</a:t>
            </a:r>
            <a:endParaRPr lang="en-US" sz="1600" b="1" dirty="0"/>
          </a:p>
        </p:txBody>
      </p:sp>
      <p:sp>
        <p:nvSpPr>
          <p:cNvPr id="7" name="TextBox 6"/>
          <p:cNvSpPr txBox="1"/>
          <p:nvPr/>
        </p:nvSpPr>
        <p:spPr>
          <a:xfrm>
            <a:off x="381000" y="5486400"/>
            <a:ext cx="8534400" cy="1169551"/>
          </a:xfrm>
          <a:prstGeom prst="rect">
            <a:avLst/>
          </a:prstGeom>
          <a:noFill/>
        </p:spPr>
        <p:txBody>
          <a:bodyPr wrap="square" rtlCol="0">
            <a:spAutoFit/>
          </a:bodyPr>
          <a:lstStyle/>
          <a:p>
            <a:r>
              <a:rPr lang="en-US" sz="1400" dirty="0"/>
              <a:t>B</a:t>
            </a:r>
            <a:r>
              <a:rPr lang="en-US" sz="1400" dirty="0" smtClean="0"/>
              <a:t>ecause </a:t>
            </a:r>
            <a:r>
              <a:rPr lang="en-US" sz="1400" dirty="0"/>
              <a:t>many use their cell phones and smartphones to access email on the move, it could allow authorities access to a goldmine of data—whether it's used in the investigation or otherwise. This ultimately may allow authorities to </a:t>
            </a:r>
            <a:r>
              <a:rPr lang="en-US" sz="1400" b="1" dirty="0"/>
              <a:t>bypass the need to submit subpoenas or search warrants </a:t>
            </a:r>
            <a:r>
              <a:rPr lang="en-US" sz="1400" dirty="0"/>
              <a:t>-- under the </a:t>
            </a:r>
            <a:r>
              <a:rPr lang="en-US" sz="1400" b="1" u="sng" dirty="0"/>
              <a:t>Stored Communications Act </a:t>
            </a:r>
            <a:r>
              <a:rPr lang="en-US" sz="1400" dirty="0"/>
              <a:t>-- to Apple, Google, Microsoft and others who provide email services, </a:t>
            </a:r>
            <a:r>
              <a:rPr lang="en-US" sz="1400" b="1" u="sng" dirty="0"/>
              <a:t>because the email data is already stored on the suspects' device.</a:t>
            </a:r>
          </a:p>
        </p:txBody>
      </p:sp>
    </p:spTree>
    <p:extLst>
      <p:ext uri="{BB962C8B-B14F-4D97-AF65-F5344CB8AC3E}">
        <p14:creationId xmlns:p14="http://schemas.microsoft.com/office/powerpoint/2010/main" val="254069779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FED Touch Ultimate.pdf"/>
          <p:cNvPicPr>
            <a:picLocks noGrp="1" noChangeAspect="1"/>
          </p:cNvPicPr>
          <p:nvPr>
            <p:ph idx="1"/>
          </p:nvPr>
        </p:nvPicPr>
        <p:blipFill>
          <a:blip r:embed="rId2"/>
          <a:srcRect l="-78657" r="-78657"/>
          <a:stretch>
            <a:fillRect/>
          </a:stretch>
        </p:blipFill>
        <p:spPr>
          <a:xfrm>
            <a:off x="1577474" y="574842"/>
            <a:ext cx="10090483" cy="5549377"/>
          </a:xfrm>
        </p:spPr>
      </p:pic>
      <p:pic>
        <p:nvPicPr>
          <p:cNvPr id="5" name="Content Placeholder 3" descr="UFED Touch Ultimate.pdf"/>
          <p:cNvPicPr>
            <a:picLocks noChangeAspect="1"/>
          </p:cNvPicPr>
          <p:nvPr/>
        </p:nvPicPr>
        <p:blipFill>
          <a:blip r:embed="rId3"/>
          <a:srcRect l="-78657" r="-78657"/>
          <a:stretch>
            <a:fillRect/>
          </a:stretch>
        </p:blipFill>
        <p:spPr>
          <a:xfrm>
            <a:off x="-2938380" y="574842"/>
            <a:ext cx="10090483" cy="55493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locked-down-ipho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3" name="Content Placeholder 2"/>
          <p:cNvSpPr txBox="1">
            <a:spLocks/>
          </p:cNvSpPr>
          <p:nvPr/>
        </p:nvSpPr>
        <p:spPr>
          <a:xfrm>
            <a:off x="-190500" y="596900"/>
            <a:ext cx="9512300" cy="7747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kumimoji="0" lang="en-US" sz="3600" b="1" i="0" u="sng" strike="noStrike" kern="1200" cap="none" spc="0" normalizeH="0" baseline="0" noProof="0" dirty="0" smtClean="0">
                <a:ln>
                  <a:noFill/>
                </a:ln>
                <a:solidFill>
                  <a:schemeClr val="tx1"/>
                </a:solidFill>
                <a:effectLst/>
                <a:uLnTx/>
                <a:uFillTx/>
                <a:latin typeface="+mn-lt"/>
                <a:ea typeface="+mn-ea"/>
                <a:cs typeface="+mn-cs"/>
              </a:rPr>
              <a:t>Only way to keep your cell phone safe: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99416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UFED Touch Ultimate.pdf"/>
          <p:cNvPicPr>
            <a:picLocks noChangeAspect="1"/>
          </p:cNvPicPr>
          <p:nvPr/>
        </p:nvPicPr>
        <p:blipFill>
          <a:blip r:embed="rId2"/>
          <a:srcRect l="-78657" r="-78657"/>
          <a:stretch>
            <a:fillRect/>
          </a:stretch>
        </p:blipFill>
        <p:spPr>
          <a:xfrm>
            <a:off x="-2612167" y="754431"/>
            <a:ext cx="9820402" cy="5400843"/>
          </a:xfrm>
          <a:prstGeom prst="rect">
            <a:avLst/>
          </a:prstGeom>
        </p:spPr>
      </p:pic>
      <p:pic>
        <p:nvPicPr>
          <p:cNvPr id="8" name="Content Placeholder 3" descr="UFED Touch Ultimate.pdf"/>
          <p:cNvPicPr>
            <a:picLocks noChangeAspect="1"/>
          </p:cNvPicPr>
          <p:nvPr/>
        </p:nvPicPr>
        <p:blipFill>
          <a:blip r:embed="rId3"/>
          <a:srcRect l="-78657" r="-78657"/>
          <a:stretch>
            <a:fillRect/>
          </a:stretch>
        </p:blipFill>
        <p:spPr>
          <a:xfrm>
            <a:off x="1922691" y="604479"/>
            <a:ext cx="10093060" cy="55507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UFED Touch Ultimate.pdf"/>
          <p:cNvPicPr>
            <a:picLocks noGrp="1" noChangeAspect="1"/>
          </p:cNvPicPr>
          <p:nvPr>
            <p:ph idx="1"/>
          </p:nvPr>
        </p:nvPicPr>
        <p:blipFill>
          <a:blip r:embed="rId2"/>
          <a:srcRect l="-78657" r="-78657"/>
          <a:stretch>
            <a:fillRect/>
          </a:stretch>
        </p:blipFill>
        <p:spPr>
          <a:xfrm>
            <a:off x="-8029673" y="0"/>
            <a:ext cx="22152125" cy="12182815"/>
          </a:xfrm>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Stingray and Kingfish Cell Phone Tracking Devices</a:t>
            </a:r>
            <a:endParaRPr lang="en-US" dirty="0"/>
          </a:p>
        </p:txBody>
      </p:sp>
      <p:pic>
        <p:nvPicPr>
          <p:cNvPr id="4" name="Content Placeholder 3" descr="stingray_270x173.png"/>
          <p:cNvPicPr>
            <a:picLocks noGrp="1" noChangeAspect="1"/>
          </p:cNvPicPr>
          <p:nvPr>
            <p:ph idx="1"/>
          </p:nvPr>
        </p:nvPicPr>
        <p:blipFill>
          <a:blip r:embed="rId2"/>
          <a:srcRect l="-8253" r="-8253"/>
          <a:stretch>
            <a:fillRect/>
          </a:stretch>
        </p:blipFill>
        <p:spPr>
          <a:xfrm>
            <a:off x="-206438" y="2082799"/>
            <a:ext cx="5019738" cy="2760663"/>
          </a:xfrm>
        </p:spPr>
      </p:pic>
      <p:pic>
        <p:nvPicPr>
          <p:cNvPr id="5" name="Content Placeholder 3" descr="NA-BN996_STINGR_G_20111102183619_large_verge_medium_landscape.jpg"/>
          <p:cNvPicPr>
            <a:picLocks noChangeAspect="1"/>
          </p:cNvPicPr>
          <p:nvPr/>
        </p:nvPicPr>
        <p:blipFill>
          <a:blip r:embed="rId3"/>
          <a:srcRect l="-10658" r="-10658"/>
          <a:stretch>
            <a:fillRect/>
          </a:stretch>
        </p:blipFill>
        <p:spPr>
          <a:xfrm>
            <a:off x="4147354" y="2095499"/>
            <a:ext cx="4996646" cy="27479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79"/>
            <a:ext cx="8229600" cy="1143000"/>
          </a:xfrm>
        </p:spPr>
        <p:txBody>
          <a:bodyPr>
            <a:normAutofit/>
          </a:bodyPr>
          <a:lstStyle/>
          <a:p>
            <a:r>
              <a:rPr lang="en-US" sz="3600" b="1" dirty="0"/>
              <a:t>The “</a:t>
            </a:r>
            <a:r>
              <a:rPr lang="en-US" sz="3600" b="1" dirty="0" err="1"/>
              <a:t>StingRay</a:t>
            </a:r>
            <a:r>
              <a:rPr lang="en-US" sz="3600" b="1" dirty="0"/>
              <a:t>” Cell Phone Spying </a:t>
            </a:r>
            <a:r>
              <a:rPr lang="en-US" sz="3600" b="1" dirty="0" smtClean="0"/>
              <a:t>Device</a:t>
            </a:r>
            <a:br>
              <a:rPr lang="en-US" sz="3600" b="1" dirty="0" smtClean="0"/>
            </a:br>
            <a:r>
              <a:rPr lang="en-US" sz="1200" b="1" dirty="0" smtClean="0"/>
              <a:t>Global Research – By: Clarence Walker – April 13, 2013</a:t>
            </a:r>
            <a:endParaRPr lang="en-US" sz="3600" dirty="0"/>
          </a:p>
        </p:txBody>
      </p:sp>
      <p:sp>
        <p:nvSpPr>
          <p:cNvPr id="3" name="TextBox 2"/>
          <p:cNvSpPr txBox="1"/>
          <p:nvPr/>
        </p:nvSpPr>
        <p:spPr>
          <a:xfrm>
            <a:off x="152400" y="1219200"/>
            <a:ext cx="4419600" cy="4339650"/>
          </a:xfrm>
          <a:prstGeom prst="rect">
            <a:avLst/>
          </a:prstGeom>
          <a:noFill/>
        </p:spPr>
        <p:txBody>
          <a:bodyPr wrap="square" rtlCol="0">
            <a:spAutoFit/>
          </a:bodyPr>
          <a:lstStyle/>
          <a:p>
            <a:r>
              <a:rPr lang="en-US" sz="1600" dirty="0"/>
              <a:t>Originally intended for terrorism investigations, the feds and local law enforcement agencies are now using the James Bond-type surveillance to track cell phones in drug war cases across the nation without a warrant. Federal officials say that is fine — responding to a Freedom of Information Act (FOIA) request filed by the Electronic Freedom Foundation (EFF) and the First Amendment Coalition, the Justice Department argued that </a:t>
            </a:r>
            <a:r>
              <a:rPr lang="en-US" sz="1600" b="1" u="sng" dirty="0"/>
              <a:t>no warrant was needed to use StingRay technology.</a:t>
            </a:r>
          </a:p>
          <a:p>
            <a:endParaRPr lang="en-US" sz="1600" dirty="0" smtClean="0"/>
          </a:p>
          <a:p>
            <a:r>
              <a:rPr lang="en-US" sz="1600" dirty="0" smtClean="0"/>
              <a:t>“</a:t>
            </a:r>
            <a:r>
              <a:rPr lang="en-US" sz="1600" dirty="0"/>
              <a:t>If a device is not capturing the contents of a particular dialogue call, the device does not require a warrant, but only a </a:t>
            </a:r>
            <a:r>
              <a:rPr lang="en-US" b="1" dirty="0"/>
              <a:t>court order under the Pen Register Statute</a:t>
            </a:r>
            <a:r>
              <a:rPr lang="en-US" sz="1600" dirty="0"/>
              <a:t> showing the material obtained is relevant to an ongoing investigation,” the department wrote.</a:t>
            </a:r>
          </a:p>
        </p:txBody>
      </p:sp>
      <p:sp>
        <p:nvSpPr>
          <p:cNvPr id="4" name="TextBox 3"/>
          <p:cNvSpPr txBox="1"/>
          <p:nvPr/>
        </p:nvSpPr>
        <p:spPr>
          <a:xfrm>
            <a:off x="4800600" y="914400"/>
            <a:ext cx="4191000" cy="369332"/>
          </a:xfrm>
          <a:prstGeom prst="rect">
            <a:avLst/>
          </a:prstGeom>
          <a:noFill/>
        </p:spPr>
        <p:txBody>
          <a:bodyPr wrap="square" rtlCol="0">
            <a:spAutoFit/>
          </a:bodyPr>
          <a:lstStyle/>
          <a:p>
            <a:r>
              <a:rPr lang="en-US" b="1" dirty="0" smtClean="0"/>
              <a:t>Federal Prosecutors try to “Fool” Judges</a:t>
            </a:r>
            <a:endParaRPr lang="en-US" b="1" dirty="0"/>
          </a:p>
        </p:txBody>
      </p:sp>
      <p:sp>
        <p:nvSpPr>
          <p:cNvPr id="5" name="TextBox 4"/>
          <p:cNvSpPr txBox="1"/>
          <p:nvPr/>
        </p:nvSpPr>
        <p:spPr>
          <a:xfrm>
            <a:off x="4876800" y="1194910"/>
            <a:ext cx="4114800" cy="5663090"/>
          </a:xfrm>
          <a:prstGeom prst="rect">
            <a:avLst/>
          </a:prstGeom>
          <a:noFill/>
        </p:spPr>
        <p:txBody>
          <a:bodyPr wrap="square" rtlCol="0">
            <a:spAutoFit/>
          </a:bodyPr>
          <a:lstStyle/>
          <a:p>
            <a:r>
              <a:rPr lang="en-US" sz="1600" dirty="0"/>
              <a:t>The </a:t>
            </a:r>
            <a:r>
              <a:rPr lang="en-US" sz="1600" dirty="0" err="1"/>
              <a:t>StingRay</a:t>
            </a:r>
            <a:r>
              <a:rPr lang="en-US" sz="1600" dirty="0"/>
              <a:t> technology is so new and so powerful that it not only raises Fourth Amendment concerns, it also </a:t>
            </a:r>
            <a:r>
              <a:rPr lang="en-US" sz="1700" b="1" dirty="0"/>
              <a:t>raises questions about whether police and federal agents are withholding information about it from judges to win approval to monitor suspects without meeting the probable cause standard required by the Fourth.</a:t>
            </a:r>
            <a:r>
              <a:rPr lang="en-US" sz="1600" dirty="0"/>
              <a:t> At least one federal judge thinks they are. </a:t>
            </a:r>
            <a:r>
              <a:rPr lang="en-US" sz="1600" u="sng" dirty="0"/>
              <a:t>Magistrate Judge Brian Owsley of the Southern District of Texas in Corpus Christi </a:t>
            </a:r>
            <a:r>
              <a:rPr lang="en-US" sz="1600" dirty="0"/>
              <a:t>told the Yale conference federal prosecutors are using clever techniques to fool judges into allowing use of </a:t>
            </a:r>
            <a:r>
              <a:rPr lang="en-US" sz="1600" dirty="0" err="1"/>
              <a:t>StingRay</a:t>
            </a:r>
            <a:r>
              <a:rPr lang="en-US" sz="1600" dirty="0"/>
              <a:t>. </a:t>
            </a:r>
            <a:r>
              <a:rPr lang="en-US" sz="1600" b="1" dirty="0"/>
              <a:t>They will draft surveillance requests to appear as Pen Register applications, which don’t need to meet the probable cause standards.</a:t>
            </a:r>
          </a:p>
          <a:p>
            <a:endParaRPr lang="en-US" sz="1600" dirty="0" smtClean="0"/>
          </a:p>
          <a:p>
            <a:r>
              <a:rPr lang="en-US" sz="1600" dirty="0" smtClean="0"/>
              <a:t>“</a:t>
            </a:r>
            <a:r>
              <a:rPr lang="en-US" sz="1600" dirty="0"/>
              <a:t>After receiving a second </a:t>
            </a:r>
            <a:r>
              <a:rPr lang="en-US" sz="1600" dirty="0" err="1"/>
              <a:t>StingRay</a:t>
            </a:r>
            <a:r>
              <a:rPr lang="en-US" sz="1600" dirty="0"/>
              <a:t> request,” Owsley told the panel, “I emailed every magistrate judge in the country telling them about the device. And </a:t>
            </a:r>
            <a:r>
              <a:rPr lang="en-US" b="1" dirty="0"/>
              <a:t>hardly anyone understood them.”</a:t>
            </a:r>
            <a:endParaRPr lang="en-US" sz="1600" b="1" dirty="0"/>
          </a:p>
        </p:txBody>
      </p:sp>
    </p:spTree>
    <p:extLst>
      <p:ext uri="{BB962C8B-B14F-4D97-AF65-F5344CB8AC3E}">
        <p14:creationId xmlns:p14="http://schemas.microsoft.com/office/powerpoint/2010/main" val="387719214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BC606_Stingr_G_20110921180755.jpg"/>
          <p:cNvPicPr>
            <a:picLocks noChangeAspect="1"/>
          </p:cNvPicPr>
          <p:nvPr/>
        </p:nvPicPr>
        <p:blipFill>
          <a:blip r:embed="rId2" cstate="print"/>
          <a:stretch>
            <a:fillRect/>
          </a:stretch>
        </p:blipFill>
        <p:spPr>
          <a:xfrm>
            <a:off x="4724400" y="990600"/>
            <a:ext cx="4572000" cy="3352800"/>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sz="3600" b="1" dirty="0" err="1" smtClean="0"/>
              <a:t>KingFish-ing</a:t>
            </a:r>
            <a:r>
              <a:rPr lang="en-US" sz="3600" b="1" dirty="0" smtClean="0"/>
              <a:t> for Info</a:t>
            </a:r>
            <a:br>
              <a:rPr lang="en-US" sz="3600" b="1" dirty="0" smtClean="0"/>
            </a:br>
            <a:r>
              <a:rPr lang="en-US" sz="1200" b="1" dirty="0" smtClean="0"/>
              <a:t>Fwweekly.com – By: Zach </a:t>
            </a:r>
            <a:r>
              <a:rPr lang="en-US" sz="1200" b="1" dirty="0" err="1" smtClean="0"/>
              <a:t>Shlachter</a:t>
            </a:r>
            <a:r>
              <a:rPr lang="en-US" sz="1200" b="1" dirty="0" smtClean="0"/>
              <a:t> – May 30, 2012</a:t>
            </a:r>
            <a:endParaRPr lang="en-US" sz="3600" dirty="0"/>
          </a:p>
        </p:txBody>
      </p:sp>
      <p:sp>
        <p:nvSpPr>
          <p:cNvPr id="3" name="TextBox 2"/>
          <p:cNvSpPr txBox="1"/>
          <p:nvPr/>
        </p:nvSpPr>
        <p:spPr>
          <a:xfrm>
            <a:off x="581" y="1143000"/>
            <a:ext cx="4648200" cy="338554"/>
          </a:xfrm>
          <a:prstGeom prst="rect">
            <a:avLst/>
          </a:prstGeom>
          <a:noFill/>
        </p:spPr>
        <p:txBody>
          <a:bodyPr wrap="square" rtlCol="0">
            <a:spAutoFit/>
          </a:bodyPr>
          <a:lstStyle/>
          <a:p>
            <a:r>
              <a:rPr lang="en-US" sz="1600" b="1" dirty="0" smtClean="0"/>
              <a:t>Police Use Cell Tracking to Establish Probable Cause!</a:t>
            </a:r>
            <a:endParaRPr lang="en-US" sz="1600" b="1" dirty="0"/>
          </a:p>
        </p:txBody>
      </p:sp>
      <p:sp>
        <p:nvSpPr>
          <p:cNvPr id="4" name="TextBox 3"/>
          <p:cNvSpPr txBox="1"/>
          <p:nvPr/>
        </p:nvSpPr>
        <p:spPr>
          <a:xfrm>
            <a:off x="228600" y="1447800"/>
            <a:ext cx="4648200" cy="2523768"/>
          </a:xfrm>
          <a:prstGeom prst="rect">
            <a:avLst/>
          </a:prstGeom>
          <a:noFill/>
        </p:spPr>
        <p:txBody>
          <a:bodyPr wrap="square" rtlCol="0">
            <a:spAutoFit/>
          </a:bodyPr>
          <a:lstStyle/>
          <a:p>
            <a:r>
              <a:rPr lang="en-US" sz="1400" dirty="0" smtClean="0"/>
              <a:t>In a memo to the council, police officials promised to use the new system, called </a:t>
            </a:r>
            <a:r>
              <a:rPr lang="en-US" sz="1400" b="1" dirty="0" err="1" smtClean="0"/>
              <a:t>KingFish</a:t>
            </a:r>
            <a:r>
              <a:rPr lang="en-US" sz="1400" dirty="0" smtClean="0"/>
              <a:t>, </a:t>
            </a:r>
            <a:r>
              <a:rPr lang="en-US" sz="1600" b="1" u="sng" dirty="0" smtClean="0"/>
              <a:t>“to establish probable cause” in criminal cases. </a:t>
            </a:r>
            <a:r>
              <a:rPr lang="en-US" sz="1400" dirty="0" smtClean="0"/>
              <a:t>Thing is, probable cause —</a:t>
            </a:r>
            <a:r>
              <a:rPr lang="en-US" sz="1400" b="1" dirty="0" smtClean="0"/>
              <a:t> </a:t>
            </a:r>
            <a:r>
              <a:rPr lang="en-US" sz="1400" dirty="0" smtClean="0"/>
              <a:t>that is, enough evidence to establish that there is probable cause to believe a crime has occurred</a:t>
            </a:r>
            <a:r>
              <a:rPr lang="en-US" sz="1400" b="1" dirty="0" smtClean="0"/>
              <a:t> —</a:t>
            </a:r>
            <a:r>
              <a:rPr lang="en-US" sz="1400" dirty="0" smtClean="0"/>
              <a:t> is what a law enforcement agency usually needs </a:t>
            </a:r>
            <a:r>
              <a:rPr lang="en-US" sz="1400" b="1" i="1" dirty="0" smtClean="0"/>
              <a:t>first</a:t>
            </a:r>
            <a:r>
              <a:rPr lang="en-US" sz="1400" dirty="0" smtClean="0"/>
              <a:t>, </a:t>
            </a:r>
            <a:r>
              <a:rPr lang="en-US" sz="1400" b="1" dirty="0" smtClean="0"/>
              <a:t>to convince a judge to approve invasive measures such as home searches, arrests, wiretaps or, in some contexts, use of tracking technology against an individual.</a:t>
            </a:r>
          </a:p>
          <a:p>
            <a:r>
              <a:rPr lang="en-US" sz="1400" dirty="0" smtClean="0"/>
              <a:t>Police did not return </a:t>
            </a:r>
            <a:r>
              <a:rPr lang="en-US" sz="1400" i="1" dirty="0" smtClean="0"/>
              <a:t>Fort Worth Weekly</a:t>
            </a:r>
            <a:r>
              <a:rPr lang="en-US" sz="1400" dirty="0" smtClean="0"/>
              <a:t>’s calls seeking information for this story.</a:t>
            </a:r>
            <a:endParaRPr lang="en-US" sz="1400" dirty="0"/>
          </a:p>
        </p:txBody>
      </p:sp>
      <p:sp>
        <p:nvSpPr>
          <p:cNvPr id="5" name="TextBox 4"/>
          <p:cNvSpPr txBox="1"/>
          <p:nvPr/>
        </p:nvSpPr>
        <p:spPr>
          <a:xfrm>
            <a:off x="3065" y="3962400"/>
            <a:ext cx="4419600" cy="338554"/>
          </a:xfrm>
          <a:prstGeom prst="rect">
            <a:avLst/>
          </a:prstGeom>
          <a:noFill/>
        </p:spPr>
        <p:txBody>
          <a:bodyPr wrap="square" rtlCol="0">
            <a:spAutoFit/>
          </a:bodyPr>
          <a:lstStyle/>
          <a:p>
            <a:r>
              <a:rPr lang="en-US" sz="1600" b="1" dirty="0" smtClean="0"/>
              <a:t>How Police avoid the 4</a:t>
            </a:r>
            <a:r>
              <a:rPr lang="en-US" sz="1600" b="1" baseline="30000" dirty="0" smtClean="0"/>
              <a:t>th</a:t>
            </a:r>
            <a:r>
              <a:rPr lang="en-US" sz="1600" b="1" dirty="0" smtClean="0"/>
              <a:t> Amendment </a:t>
            </a:r>
            <a:endParaRPr lang="en-US" sz="1600" b="1" dirty="0"/>
          </a:p>
        </p:txBody>
      </p:sp>
      <p:sp>
        <p:nvSpPr>
          <p:cNvPr id="6" name="TextBox 5"/>
          <p:cNvSpPr txBox="1"/>
          <p:nvPr/>
        </p:nvSpPr>
        <p:spPr>
          <a:xfrm>
            <a:off x="228600" y="4267200"/>
            <a:ext cx="6858000" cy="2246769"/>
          </a:xfrm>
          <a:prstGeom prst="rect">
            <a:avLst/>
          </a:prstGeom>
          <a:noFill/>
        </p:spPr>
        <p:txBody>
          <a:bodyPr wrap="square" rtlCol="0">
            <a:spAutoFit/>
          </a:bodyPr>
          <a:lstStyle/>
          <a:p>
            <a:r>
              <a:rPr lang="en-US" sz="1400" dirty="0" smtClean="0"/>
              <a:t>The </a:t>
            </a:r>
            <a:r>
              <a:rPr lang="en-US" sz="1400" dirty="0" err="1" smtClean="0"/>
              <a:t>KingFish</a:t>
            </a:r>
            <a:r>
              <a:rPr lang="en-US" sz="1400" dirty="0" smtClean="0"/>
              <a:t> devices —</a:t>
            </a:r>
            <a:r>
              <a:rPr lang="en-US" sz="1400" b="1" dirty="0" smtClean="0"/>
              <a:t> </a:t>
            </a:r>
            <a:r>
              <a:rPr lang="en-US" sz="1400" dirty="0" smtClean="0"/>
              <a:t>of a type generally known as </a:t>
            </a:r>
            <a:r>
              <a:rPr lang="en-US" sz="1400" b="1" dirty="0" smtClean="0"/>
              <a:t>“stingrays” </a:t>
            </a:r>
            <a:r>
              <a:rPr lang="en-US" sz="1400" dirty="0" smtClean="0"/>
              <a:t>— work differently than usual GPS monitors. Made by the Harris Corporation of Florida, </a:t>
            </a:r>
            <a:r>
              <a:rPr lang="en-US" sz="1400" b="1" u="sng" dirty="0" smtClean="0"/>
              <a:t>the devices act like dummy cell phone towers, so that a cell phone signal will ping off the device and make it unnecessary for police to get a court order to have the cell phone company release the information.</a:t>
            </a:r>
          </a:p>
          <a:p>
            <a:r>
              <a:rPr lang="en-US" sz="1400" dirty="0" smtClean="0"/>
              <a:t>Under a 1986 federal law that controls some government information-gathering practices, </a:t>
            </a:r>
            <a:r>
              <a:rPr lang="en-US" sz="1400" b="1" dirty="0" smtClean="0"/>
              <a:t>“non-content” </a:t>
            </a:r>
            <a:r>
              <a:rPr lang="en-US" sz="1400" dirty="0" smtClean="0"/>
              <a:t>information like </a:t>
            </a:r>
            <a:r>
              <a:rPr lang="en-US" sz="1400" b="1" dirty="0" smtClean="0"/>
              <a:t>location requires less of a legal showing than, say, a wiretap.</a:t>
            </a:r>
          </a:p>
          <a:p>
            <a:r>
              <a:rPr lang="en-US" sz="1400" dirty="0" smtClean="0"/>
              <a:t>So it’s possible that Fort Worth police could legally use the their new stingray devices </a:t>
            </a:r>
            <a:r>
              <a:rPr lang="en-US" sz="1400" b="1" u="sng" dirty="0" smtClean="0"/>
              <a:t>without getting warrants</a:t>
            </a:r>
            <a:r>
              <a:rPr lang="en-US" sz="1400" dirty="0" smtClean="0"/>
              <a:t>.</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44000" cy="51818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699"/>
            <a:ext cx="9144000" cy="516683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1397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1441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098844" cy="5118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3366FF"/>
                </a:solidFill>
              </a:rPr>
              <a:t>Warrantless Search of Cell Phones Incident to Arrest</a:t>
            </a:r>
            <a:endParaRPr lang="en-US" dirty="0"/>
          </a:p>
        </p:txBody>
      </p:sp>
      <p:sp>
        <p:nvSpPr>
          <p:cNvPr id="3" name="Content Placeholder 2"/>
          <p:cNvSpPr>
            <a:spLocks noGrp="1"/>
          </p:cNvSpPr>
          <p:nvPr>
            <p:ph idx="1"/>
          </p:nvPr>
        </p:nvSpPr>
        <p:spPr/>
        <p:txBody>
          <a:bodyPr/>
          <a:lstStyle/>
          <a:p>
            <a:r>
              <a:rPr lang="en-US" b="1" dirty="0" smtClean="0"/>
              <a:t>Constitutional Debate:</a:t>
            </a:r>
          </a:p>
          <a:p>
            <a:endParaRPr lang="en-US" dirty="0" smtClean="0"/>
          </a:p>
          <a:p>
            <a:pPr lvl="1"/>
            <a:r>
              <a:rPr lang="en-US" dirty="0" smtClean="0"/>
              <a:t>Cell phone is a “Container”</a:t>
            </a:r>
          </a:p>
          <a:p>
            <a:pPr>
              <a:buNone/>
            </a:pPr>
            <a:r>
              <a:rPr lang="en-US" dirty="0" smtClean="0"/>
              <a:t>							</a:t>
            </a:r>
            <a:r>
              <a:rPr lang="en-US" dirty="0" err="1" smtClean="0"/>
              <a:t>vs</a:t>
            </a:r>
            <a:endParaRPr lang="en-US" dirty="0" smtClean="0"/>
          </a:p>
          <a:p>
            <a:pPr lvl="1"/>
            <a:r>
              <a:rPr lang="en-US" dirty="0" smtClean="0"/>
              <a:t>Cell phone is a “mini-computer”</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en-US" sz="3200" b="1" dirty="0"/>
              <a:t>Judges Questioned Use of Cellphone Tracking </a:t>
            </a:r>
            <a:r>
              <a:rPr lang="en-US" sz="3200" b="1" dirty="0" smtClean="0"/>
              <a:t>Devices</a:t>
            </a:r>
            <a:br>
              <a:rPr lang="en-US" sz="3200" b="1" dirty="0" smtClean="0"/>
            </a:br>
            <a:r>
              <a:rPr lang="en-US" sz="1300" b="1" dirty="0" err="1" smtClean="0"/>
              <a:t>WSJ.com</a:t>
            </a:r>
            <a:r>
              <a:rPr lang="en-US" sz="1300" b="1" dirty="0" smtClean="0"/>
              <a:t> – By: </a:t>
            </a:r>
            <a:r>
              <a:rPr lang="en-US" sz="1300" b="1" dirty="0"/>
              <a:t>Jennifer Valentino-</a:t>
            </a:r>
            <a:r>
              <a:rPr lang="en-US" sz="1300" b="1" dirty="0" err="1" smtClean="0"/>
              <a:t>DeVries</a:t>
            </a:r>
            <a:r>
              <a:rPr lang="en-US" sz="1300" b="1" dirty="0" smtClean="0"/>
              <a:t> – March 27, 2013</a:t>
            </a:r>
            <a:endParaRPr lang="en-US" sz="1300" b="1" dirty="0"/>
          </a:p>
        </p:txBody>
      </p:sp>
      <p:sp>
        <p:nvSpPr>
          <p:cNvPr id="3" name="TextBox 2"/>
          <p:cNvSpPr txBox="1"/>
          <p:nvPr/>
        </p:nvSpPr>
        <p:spPr>
          <a:xfrm>
            <a:off x="9831" y="914400"/>
            <a:ext cx="4038600" cy="338554"/>
          </a:xfrm>
          <a:prstGeom prst="rect">
            <a:avLst/>
          </a:prstGeom>
          <a:noFill/>
        </p:spPr>
        <p:txBody>
          <a:bodyPr wrap="square" rtlCol="0">
            <a:spAutoFit/>
          </a:bodyPr>
          <a:lstStyle/>
          <a:p>
            <a:r>
              <a:rPr lang="en-US" sz="1600" b="1" dirty="0" smtClean="0"/>
              <a:t>Feds Aren’t </a:t>
            </a:r>
            <a:r>
              <a:rPr lang="en-US" sz="1600" b="1" dirty="0"/>
              <a:t>G</a:t>
            </a:r>
            <a:r>
              <a:rPr lang="en-US" sz="1600" b="1" dirty="0" smtClean="0"/>
              <a:t>iving Judges the Whole </a:t>
            </a:r>
            <a:r>
              <a:rPr lang="en-US" sz="1600" b="1" dirty="0"/>
              <a:t>S</a:t>
            </a:r>
            <a:r>
              <a:rPr lang="en-US" sz="1600" b="1" dirty="0" smtClean="0"/>
              <a:t>tory</a:t>
            </a:r>
            <a:endParaRPr lang="en-US" sz="1600" b="1" dirty="0"/>
          </a:p>
        </p:txBody>
      </p:sp>
      <p:sp>
        <p:nvSpPr>
          <p:cNvPr id="4" name="TextBox 3"/>
          <p:cNvSpPr txBox="1"/>
          <p:nvPr/>
        </p:nvSpPr>
        <p:spPr>
          <a:xfrm>
            <a:off x="36451" y="1143000"/>
            <a:ext cx="4419600" cy="2585323"/>
          </a:xfrm>
          <a:prstGeom prst="rect">
            <a:avLst/>
          </a:prstGeom>
          <a:noFill/>
        </p:spPr>
        <p:txBody>
          <a:bodyPr wrap="square" rtlCol="0">
            <a:spAutoFit/>
          </a:bodyPr>
          <a:lstStyle/>
          <a:p>
            <a:r>
              <a:rPr lang="en-US" sz="1400" dirty="0"/>
              <a:t>Judges in California, like a few others across the country, have raised concerns about federal use of cellphone tracking devices known as </a:t>
            </a:r>
            <a:r>
              <a:rPr lang="en-US" sz="1400" b="1" dirty="0"/>
              <a:t>“stingrays,” </a:t>
            </a:r>
            <a:r>
              <a:rPr lang="en-US" sz="1400" dirty="0"/>
              <a:t>suggesting that </a:t>
            </a:r>
            <a:r>
              <a:rPr lang="en-US" sz="1600" b="1" dirty="0"/>
              <a:t>investigators have </a:t>
            </a:r>
            <a:r>
              <a:rPr lang="en-US" sz="1400" b="1" dirty="0"/>
              <a:t>been using the technology without explaining to judges exactly what they are </a:t>
            </a:r>
            <a:r>
              <a:rPr lang="en-US" sz="1400" b="1" dirty="0" smtClean="0"/>
              <a:t>doing.</a:t>
            </a:r>
          </a:p>
          <a:p>
            <a:endParaRPr lang="en-US" sz="1400" b="1" dirty="0"/>
          </a:p>
          <a:p>
            <a:r>
              <a:rPr lang="en-US" sz="1400" dirty="0"/>
              <a:t>A handful of federal judges have now expressed concerns about similar cellphone tracking technologies, particularly because </a:t>
            </a:r>
            <a:r>
              <a:rPr lang="en-US" sz="1600" b="1" dirty="0"/>
              <a:t>federal officers have been using them after getting lower court orders that don’t meet the same standard as search warrants.</a:t>
            </a:r>
          </a:p>
        </p:txBody>
      </p:sp>
      <p:sp>
        <p:nvSpPr>
          <p:cNvPr id="5" name="TextBox 4"/>
          <p:cNvSpPr txBox="1"/>
          <p:nvPr/>
        </p:nvSpPr>
        <p:spPr>
          <a:xfrm>
            <a:off x="4267200" y="914400"/>
            <a:ext cx="4876800" cy="338554"/>
          </a:xfrm>
          <a:prstGeom prst="rect">
            <a:avLst/>
          </a:prstGeom>
          <a:noFill/>
        </p:spPr>
        <p:txBody>
          <a:bodyPr wrap="square" rtlCol="0">
            <a:spAutoFit/>
          </a:bodyPr>
          <a:lstStyle/>
          <a:p>
            <a:r>
              <a:rPr lang="en-US" sz="1600" b="1" dirty="0" smtClean="0"/>
              <a:t>Stingray Use is Hidden Within Pen Register Applications</a:t>
            </a:r>
            <a:endParaRPr lang="en-US" sz="1600" b="1" dirty="0"/>
          </a:p>
        </p:txBody>
      </p:sp>
      <p:sp>
        <p:nvSpPr>
          <p:cNvPr id="6" name="TextBox 5"/>
          <p:cNvSpPr txBox="1"/>
          <p:nvPr/>
        </p:nvSpPr>
        <p:spPr>
          <a:xfrm>
            <a:off x="4544237" y="1219200"/>
            <a:ext cx="4572000" cy="5755422"/>
          </a:xfrm>
          <a:prstGeom prst="rect">
            <a:avLst/>
          </a:prstGeom>
          <a:noFill/>
        </p:spPr>
        <p:txBody>
          <a:bodyPr wrap="square" rtlCol="0">
            <a:spAutoFit/>
          </a:bodyPr>
          <a:lstStyle/>
          <a:p>
            <a:r>
              <a:rPr lang="en-US" sz="1400" dirty="0"/>
              <a:t>In California, emails written by several U.S. attorneys in 2011 indicate that this has become what they describe as a “problem” in that state as well. One of the emails explains that </a:t>
            </a:r>
            <a:r>
              <a:rPr lang="en-US" sz="1400" b="1" dirty="0"/>
              <a:t>magistrate judges there have “collective concerns” about whether the court orders, known as pen register orders, are “sufficient to authorize the use” of the technology.</a:t>
            </a:r>
          </a:p>
          <a:p>
            <a:endParaRPr lang="en-US" sz="1400" dirty="0" smtClean="0"/>
          </a:p>
          <a:p>
            <a:r>
              <a:rPr lang="en-US" sz="1400" dirty="0" smtClean="0"/>
              <a:t>“</a:t>
            </a:r>
            <a:r>
              <a:rPr lang="en-US" sz="1400" dirty="0"/>
              <a:t>It has recently come to my attention that </a:t>
            </a:r>
            <a:r>
              <a:rPr lang="en-US" sz="1600" b="1" dirty="0"/>
              <a:t>many agents are still using [stingray] technology in the field although the pen register application does not make that explicit,” </a:t>
            </a:r>
            <a:r>
              <a:rPr lang="en-US" sz="1400" dirty="0"/>
              <a:t>one of the attorneys wrote, adding that the office was working on a “long term fix.”</a:t>
            </a:r>
          </a:p>
          <a:p>
            <a:endParaRPr lang="en-US" sz="1400" b="1" dirty="0" smtClean="0"/>
          </a:p>
          <a:p>
            <a:r>
              <a:rPr lang="en-US" sz="1400" b="1" dirty="0" smtClean="0"/>
              <a:t>Pen </a:t>
            </a:r>
            <a:r>
              <a:rPr lang="en-US" sz="1400" b="1" dirty="0"/>
              <a:t>registers </a:t>
            </a:r>
            <a:r>
              <a:rPr lang="en-US" sz="1400" dirty="0"/>
              <a:t>are tools that gather signals from phones such as numbers dialed but don’t receive the content of conversations. </a:t>
            </a:r>
            <a:r>
              <a:rPr lang="en-US" sz="1600" b="1" dirty="0"/>
              <a:t>To use them, investigators don’t have to show probable cause, the way they would with a search warrant. </a:t>
            </a:r>
            <a:r>
              <a:rPr lang="en-US" sz="1400" dirty="0"/>
              <a:t>But pen registers were designed before the widespread use of cellphones, which can transmit more data than landline phones and can be used to pinpoint a person’s location. </a:t>
            </a:r>
            <a:r>
              <a:rPr lang="en-US" sz="1500" b="1" dirty="0"/>
              <a:t>The template that investigators use when writing pen register requests doesn’t necessarily indicate when the device being used is actually a stingray</a:t>
            </a:r>
            <a:r>
              <a:rPr lang="en-US" sz="1400" dirty="0"/>
              <a:t>, the California emails suggest.</a:t>
            </a:r>
          </a:p>
        </p:txBody>
      </p:sp>
      <p:pic>
        <p:nvPicPr>
          <p:cNvPr id="8" name="Picture 7" descr="jud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657600"/>
            <a:ext cx="4706470" cy="3200400"/>
          </a:xfrm>
          <a:prstGeom prst="rect">
            <a:avLst/>
          </a:prstGeom>
        </p:spPr>
      </p:pic>
    </p:spTree>
    <p:extLst>
      <p:ext uri="{BB962C8B-B14F-4D97-AF65-F5344CB8AC3E}">
        <p14:creationId xmlns:p14="http://schemas.microsoft.com/office/powerpoint/2010/main" val="4010571117"/>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24"/>
            <a:ext cx="8229600" cy="1143000"/>
          </a:xfrm>
        </p:spPr>
        <p:txBody>
          <a:bodyPr>
            <a:noAutofit/>
          </a:bodyPr>
          <a:lstStyle/>
          <a:p>
            <a:endParaRPr lang="en-US" sz="3200" b="1" dirty="0"/>
          </a:p>
        </p:txBody>
      </p:sp>
      <p:pic>
        <p:nvPicPr>
          <p:cNvPr id="3" name="Picture 2" descr="stingrayemail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7239000"/>
          </a:xfrm>
          <a:prstGeom prst="rect">
            <a:avLst/>
          </a:prstGeom>
        </p:spPr>
      </p:pic>
    </p:spTree>
    <p:extLst>
      <p:ext uri="{BB962C8B-B14F-4D97-AF65-F5344CB8AC3E}">
        <p14:creationId xmlns:p14="http://schemas.microsoft.com/office/powerpoint/2010/main" val="1131092167"/>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ingrayemail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10287000" cy="6858000"/>
          </a:xfrm>
          <a:prstGeom prst="rect">
            <a:avLst/>
          </a:prstGeom>
        </p:spPr>
      </p:pic>
    </p:spTree>
    <p:extLst>
      <p:ext uri="{BB962C8B-B14F-4D97-AF65-F5344CB8AC3E}">
        <p14:creationId xmlns:p14="http://schemas.microsoft.com/office/powerpoint/2010/main" val="1189921080"/>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RVEILLANCE-popup.jpg"/>
          <p:cNvPicPr>
            <a:picLocks noChangeAspect="1"/>
          </p:cNvPicPr>
          <p:nvPr/>
        </p:nvPicPr>
        <p:blipFill>
          <a:blip r:embed="rId2" cstate="print"/>
          <a:stretch>
            <a:fillRect/>
          </a:stretch>
        </p:blipFill>
        <p:spPr>
          <a:xfrm>
            <a:off x="4038600" y="1143000"/>
            <a:ext cx="4876800" cy="2317478"/>
          </a:xfrm>
          <a:prstGeom prst="rect">
            <a:avLst/>
          </a:prstGeom>
        </p:spPr>
      </p:pic>
      <p:sp>
        <p:nvSpPr>
          <p:cNvPr id="2" name="Title 1"/>
          <p:cNvSpPr>
            <a:spLocks noGrp="1"/>
          </p:cNvSpPr>
          <p:nvPr>
            <p:ph type="title"/>
          </p:nvPr>
        </p:nvSpPr>
        <p:spPr/>
        <p:txBody>
          <a:bodyPr>
            <a:normAutofit/>
          </a:bodyPr>
          <a:lstStyle/>
          <a:p>
            <a:r>
              <a:rPr lang="en-US" sz="3000" b="1" dirty="0" smtClean="0"/>
              <a:t>Police Are Using Phone Tracking as a Routine Tool</a:t>
            </a:r>
            <a:br>
              <a:rPr lang="en-US" sz="3000" b="1" dirty="0" smtClean="0"/>
            </a:br>
            <a:r>
              <a:rPr lang="en-US" sz="1200" b="1" dirty="0" smtClean="0"/>
              <a:t>NYTimes.com – By: Eric </a:t>
            </a:r>
            <a:r>
              <a:rPr lang="en-US" sz="1200" b="1" dirty="0" err="1" smtClean="0"/>
              <a:t>Lichtblau</a:t>
            </a:r>
            <a:r>
              <a:rPr lang="en-US" sz="1200" b="1" dirty="0" smtClean="0"/>
              <a:t> – March 31, 2012</a:t>
            </a:r>
            <a:endParaRPr lang="en-US" sz="3000" dirty="0"/>
          </a:p>
        </p:txBody>
      </p:sp>
      <p:sp>
        <p:nvSpPr>
          <p:cNvPr id="3" name="TextBox 2"/>
          <p:cNvSpPr txBox="1"/>
          <p:nvPr/>
        </p:nvSpPr>
        <p:spPr>
          <a:xfrm>
            <a:off x="0" y="1371600"/>
            <a:ext cx="4648200" cy="338554"/>
          </a:xfrm>
          <a:prstGeom prst="rect">
            <a:avLst/>
          </a:prstGeom>
          <a:noFill/>
        </p:spPr>
        <p:txBody>
          <a:bodyPr wrap="square" rtlCol="0">
            <a:spAutoFit/>
          </a:bodyPr>
          <a:lstStyle/>
          <a:p>
            <a:r>
              <a:rPr lang="en-US" sz="1600" b="1" dirty="0" smtClean="0"/>
              <a:t>Strategies used by Law Enforcement</a:t>
            </a:r>
            <a:endParaRPr lang="en-US" sz="1600" b="1" dirty="0"/>
          </a:p>
        </p:txBody>
      </p:sp>
      <p:sp>
        <p:nvSpPr>
          <p:cNvPr id="4" name="TextBox 3"/>
          <p:cNvSpPr txBox="1"/>
          <p:nvPr/>
        </p:nvSpPr>
        <p:spPr>
          <a:xfrm>
            <a:off x="228600" y="1752600"/>
            <a:ext cx="3886200" cy="2246769"/>
          </a:xfrm>
          <a:prstGeom prst="rect">
            <a:avLst/>
          </a:prstGeom>
          <a:noFill/>
        </p:spPr>
        <p:txBody>
          <a:bodyPr wrap="square" rtlCol="0">
            <a:spAutoFit/>
          </a:bodyPr>
          <a:lstStyle/>
          <a:p>
            <a:r>
              <a:rPr lang="en-US" sz="1400" dirty="0" smtClean="0"/>
              <a:t>In cities in Nevada, North Carolina and other states, police departments have gotten wireless carriers to track cell-phone signals back to cell towers as part of </a:t>
            </a:r>
            <a:r>
              <a:rPr lang="en-US" sz="1400" b="1" u="sng" dirty="0" smtClean="0"/>
              <a:t>nonemergency investigations </a:t>
            </a:r>
            <a:r>
              <a:rPr lang="en-US" sz="1400" dirty="0" smtClean="0"/>
              <a:t>to </a:t>
            </a:r>
            <a:r>
              <a:rPr lang="en-US" sz="1400" b="1" dirty="0" smtClean="0"/>
              <a:t>identify all the callers using a particular tower.</a:t>
            </a:r>
          </a:p>
          <a:p>
            <a:endParaRPr lang="en-US" sz="1400" dirty="0" smtClean="0"/>
          </a:p>
          <a:p>
            <a:r>
              <a:rPr lang="en-US" sz="1400" dirty="0" smtClean="0"/>
              <a:t>In California, state prosecutors advised local police departments on ways to get carriers to </a:t>
            </a:r>
            <a:r>
              <a:rPr lang="en-US" sz="1400" b="1" u="sng" dirty="0" smtClean="0"/>
              <a:t>“clone” a phone and download text messages while it is turned off</a:t>
            </a:r>
            <a:endParaRPr lang="en-US" sz="1400" b="1" u="sng" dirty="0"/>
          </a:p>
        </p:txBody>
      </p:sp>
      <p:sp>
        <p:nvSpPr>
          <p:cNvPr id="5" name="TextBox 4"/>
          <p:cNvSpPr txBox="1"/>
          <p:nvPr/>
        </p:nvSpPr>
        <p:spPr>
          <a:xfrm>
            <a:off x="3886200" y="3657600"/>
            <a:ext cx="4267200" cy="338554"/>
          </a:xfrm>
          <a:prstGeom prst="rect">
            <a:avLst/>
          </a:prstGeom>
          <a:noFill/>
        </p:spPr>
        <p:txBody>
          <a:bodyPr wrap="square" rtlCol="0">
            <a:spAutoFit/>
          </a:bodyPr>
          <a:lstStyle/>
          <a:p>
            <a:r>
              <a:rPr lang="en-US" sz="1600" b="1" dirty="0" smtClean="0"/>
              <a:t>How Law Enforcement Avoids Legal Battles</a:t>
            </a:r>
            <a:endParaRPr lang="en-US" sz="1600" b="1" dirty="0"/>
          </a:p>
        </p:txBody>
      </p:sp>
      <p:sp>
        <p:nvSpPr>
          <p:cNvPr id="7" name="TextBox 6"/>
          <p:cNvSpPr txBox="1"/>
          <p:nvPr/>
        </p:nvSpPr>
        <p:spPr>
          <a:xfrm>
            <a:off x="3962400" y="3886200"/>
            <a:ext cx="5181600" cy="954107"/>
          </a:xfrm>
          <a:prstGeom prst="rect">
            <a:avLst/>
          </a:prstGeom>
          <a:noFill/>
        </p:spPr>
        <p:txBody>
          <a:bodyPr wrap="square" rtlCol="0">
            <a:spAutoFit/>
          </a:bodyPr>
          <a:lstStyle/>
          <a:p>
            <a:r>
              <a:rPr lang="en-US" sz="1400" dirty="0" smtClean="0"/>
              <a:t>“Do not mention to the public or the media the </a:t>
            </a:r>
            <a:r>
              <a:rPr lang="en-US" sz="1400" b="1" dirty="0" smtClean="0"/>
              <a:t>use of cell-phone technology or equipment used to locate the targeted subject</a:t>
            </a:r>
            <a:r>
              <a:rPr lang="en-US" sz="1400" dirty="0" smtClean="0"/>
              <a:t>,” the Iowa City Police Department warned officers in one training manual. It should also be kept out of police reports, it advised.</a:t>
            </a:r>
            <a:endParaRPr lang="en-US" sz="1400" dirty="0"/>
          </a:p>
        </p:txBody>
      </p:sp>
      <p:sp>
        <p:nvSpPr>
          <p:cNvPr id="9" name="TextBox 8"/>
          <p:cNvSpPr txBox="1"/>
          <p:nvPr/>
        </p:nvSpPr>
        <p:spPr>
          <a:xfrm>
            <a:off x="4191000" y="3429000"/>
            <a:ext cx="4724400" cy="261610"/>
          </a:xfrm>
          <a:prstGeom prst="rect">
            <a:avLst/>
          </a:prstGeom>
          <a:noFill/>
        </p:spPr>
        <p:txBody>
          <a:bodyPr wrap="square" rtlCol="0">
            <a:spAutoFit/>
          </a:bodyPr>
          <a:lstStyle/>
          <a:p>
            <a:pPr algn="ctr"/>
            <a:r>
              <a:rPr lang="en-US" sz="1100" b="1" dirty="0" smtClean="0"/>
              <a:t>GPS TRACKER </a:t>
            </a:r>
            <a:endParaRPr lang="en-US" sz="1100" b="1" dirty="0"/>
          </a:p>
        </p:txBody>
      </p:sp>
      <p:sp>
        <p:nvSpPr>
          <p:cNvPr id="10" name="TextBox 9"/>
          <p:cNvSpPr txBox="1"/>
          <p:nvPr/>
        </p:nvSpPr>
        <p:spPr>
          <a:xfrm>
            <a:off x="3962400" y="4876800"/>
            <a:ext cx="4800600" cy="1384995"/>
          </a:xfrm>
          <a:prstGeom prst="rect">
            <a:avLst/>
          </a:prstGeom>
          <a:noFill/>
        </p:spPr>
        <p:txBody>
          <a:bodyPr wrap="square" rtlCol="0">
            <a:spAutoFit/>
          </a:bodyPr>
          <a:lstStyle/>
          <a:p>
            <a:r>
              <a:rPr lang="en-US" sz="1400" dirty="0" smtClean="0"/>
              <a:t>A Nevada police training manual warns their officers to only use cell-tracking without a warrant in Life Threatening Emergency Situations only, and states that officers have been known to </a:t>
            </a:r>
            <a:r>
              <a:rPr lang="en-US" sz="1400" b="1" dirty="0" smtClean="0"/>
              <a:t>“misuse” </a:t>
            </a:r>
            <a:r>
              <a:rPr lang="en-US" sz="1400" dirty="0" smtClean="0"/>
              <a:t>the technology during standard investigations to collect information the police officers had absolutely no authority to collect. </a:t>
            </a:r>
            <a:endParaRPr lang="en-US" sz="1400" dirty="0"/>
          </a:p>
        </p:txBody>
      </p:sp>
      <p:sp>
        <p:nvSpPr>
          <p:cNvPr id="11" name="TextBox 10"/>
          <p:cNvSpPr txBox="1"/>
          <p:nvPr/>
        </p:nvSpPr>
        <p:spPr>
          <a:xfrm>
            <a:off x="228600" y="4191000"/>
            <a:ext cx="3733800" cy="1384995"/>
          </a:xfrm>
          <a:prstGeom prst="rect">
            <a:avLst/>
          </a:prstGeom>
          <a:noFill/>
        </p:spPr>
        <p:txBody>
          <a:bodyPr wrap="square" rtlCol="0">
            <a:spAutoFit/>
          </a:bodyPr>
          <a:lstStyle/>
          <a:p>
            <a:r>
              <a:rPr lang="en-US" sz="1400" dirty="0" smtClean="0"/>
              <a:t>In Ogden, Utah, when the Sheriff’s Department wants information on a cell-phone, </a:t>
            </a:r>
            <a:r>
              <a:rPr lang="en-US" sz="1400" b="1" dirty="0" smtClean="0"/>
              <a:t>it leaves it up to the carrier to determine what the sheriff must provide</a:t>
            </a:r>
            <a:r>
              <a:rPr lang="en-US" sz="1400" dirty="0" smtClean="0"/>
              <a:t>. “Some companies ask that when we have time to do so, we obtain court approval for the tracking request,”</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76494_fbi_costume_pin_badge.jpg"/>
          <p:cNvPicPr>
            <a:picLocks noChangeAspect="1"/>
          </p:cNvPicPr>
          <p:nvPr/>
        </p:nvPicPr>
        <p:blipFill>
          <a:blip r:embed="rId2" cstate="print"/>
          <a:stretch>
            <a:fillRect/>
          </a:stretch>
        </p:blipFill>
        <p:spPr>
          <a:xfrm>
            <a:off x="2362200" y="4419600"/>
            <a:ext cx="2320747" cy="2438400"/>
          </a:xfrm>
          <a:prstGeom prst="rect">
            <a:avLst/>
          </a:prstGeom>
        </p:spPr>
      </p:pic>
      <p:sp>
        <p:nvSpPr>
          <p:cNvPr id="4" name="Title 3"/>
          <p:cNvSpPr>
            <a:spLocks noGrp="1"/>
          </p:cNvSpPr>
          <p:nvPr>
            <p:ph type="title"/>
          </p:nvPr>
        </p:nvSpPr>
        <p:spPr>
          <a:xfrm>
            <a:off x="533400" y="0"/>
            <a:ext cx="8382000" cy="793750"/>
          </a:xfrm>
        </p:spPr>
        <p:txBody>
          <a:bodyPr>
            <a:normAutofit fontScale="90000"/>
          </a:bodyPr>
          <a:lstStyle/>
          <a:p>
            <a:pPr algn="ctr"/>
            <a:r>
              <a:rPr lang="en-US" sz="2400" dirty="0" smtClean="0"/>
              <a:t>Are All </a:t>
            </a:r>
            <a:r>
              <a:rPr lang="en-US" sz="2400" dirty="0"/>
              <a:t>T</a:t>
            </a:r>
            <a:r>
              <a:rPr lang="en-US" sz="2400" dirty="0" smtClean="0"/>
              <a:t>elephone </a:t>
            </a:r>
            <a:r>
              <a:rPr lang="en-US" sz="2400" dirty="0"/>
              <a:t>C</a:t>
            </a:r>
            <a:r>
              <a:rPr lang="en-US" sz="2400" dirty="0" smtClean="0"/>
              <a:t>alls </a:t>
            </a:r>
            <a:r>
              <a:rPr lang="en-US" sz="2400" dirty="0"/>
              <a:t>R</a:t>
            </a:r>
            <a:r>
              <a:rPr lang="en-US" sz="2400" dirty="0" smtClean="0"/>
              <a:t>ecorded and Accessible to the US Government?</a:t>
            </a:r>
            <a:r>
              <a:rPr lang="en-US" dirty="0" smtClean="0"/>
              <a:t/>
            </a:r>
            <a:br>
              <a:rPr lang="en-US" dirty="0" smtClean="0"/>
            </a:br>
            <a:r>
              <a:rPr lang="en-US" sz="1200" dirty="0" smtClean="0"/>
              <a:t>Guardian.co.uk – Glenn Greenwald – May 4, 2013</a:t>
            </a:r>
            <a:endParaRPr lang="en-US" dirty="0"/>
          </a:p>
        </p:txBody>
      </p:sp>
      <p:sp>
        <p:nvSpPr>
          <p:cNvPr id="6" name="Text Placeholder 5"/>
          <p:cNvSpPr>
            <a:spLocks noGrp="1"/>
          </p:cNvSpPr>
          <p:nvPr>
            <p:ph type="body" sz="half" idx="2"/>
          </p:nvPr>
        </p:nvSpPr>
        <p:spPr>
          <a:xfrm>
            <a:off x="0" y="685800"/>
            <a:ext cx="4343400" cy="4114800"/>
          </a:xfrm>
        </p:spPr>
        <p:txBody>
          <a:bodyPr/>
          <a:lstStyle/>
          <a:p>
            <a:r>
              <a:rPr lang="en-US" dirty="0" smtClean="0"/>
              <a:t>Over the past couple days, cable news tabloid shows such as CNN's Out Front with Erin Burnett have been excitingly focused on the possible involvement in the Boston Marathon attack of Katherine Russell, the 24-year-old American widow of the deceased suspect, </a:t>
            </a:r>
            <a:r>
              <a:rPr lang="en-US" dirty="0" err="1" smtClean="0"/>
              <a:t>Tamerlan</a:t>
            </a:r>
            <a:r>
              <a:rPr lang="en-US" dirty="0" smtClean="0"/>
              <a:t> </a:t>
            </a:r>
            <a:r>
              <a:rPr lang="en-US" dirty="0" err="1" smtClean="0"/>
              <a:t>Tsarnaev</a:t>
            </a:r>
            <a:r>
              <a:rPr lang="en-US" dirty="0" smtClean="0"/>
              <a:t>. </a:t>
            </a:r>
          </a:p>
          <a:p>
            <a:r>
              <a:rPr lang="en-US" dirty="0" smtClean="0"/>
              <a:t>As part of their relentless stream of leaks uncritically disseminated by our Adversarial Press Corps, anonymous government officials are claiming that they are now </a:t>
            </a:r>
            <a:r>
              <a:rPr lang="en-US" b="1" u="sng" dirty="0" smtClean="0"/>
              <a:t>focused on telephone calls between Russell and </a:t>
            </a:r>
            <a:r>
              <a:rPr lang="en-US" b="1" u="sng" dirty="0" err="1" smtClean="0"/>
              <a:t>Tsarnaev</a:t>
            </a:r>
            <a:r>
              <a:rPr lang="en-US" b="1" u="sng" dirty="0" smtClean="0"/>
              <a:t> that took place both before and after the attack </a:t>
            </a:r>
            <a:r>
              <a:rPr lang="en-US" dirty="0" smtClean="0"/>
              <a:t>to determine if she had prior knowledge of the plot or participated in any way.</a:t>
            </a:r>
          </a:p>
          <a:p>
            <a:r>
              <a:rPr lang="en-US" dirty="0" smtClean="0"/>
              <a:t>On Wednesday night, Burnett interviewed Tim Clemente, a former FBI counterterrorism agent, about whether the FBI would be able to discover the contents of past telephone conversations between the two. </a:t>
            </a:r>
            <a:r>
              <a:rPr lang="en-US" b="1" u="sng" dirty="0" smtClean="0"/>
              <a:t>He quite clearly insisted that they could</a:t>
            </a:r>
          </a:p>
          <a:p>
            <a:endParaRPr lang="en-US" dirty="0" smtClean="0"/>
          </a:p>
        </p:txBody>
      </p:sp>
      <p:sp>
        <p:nvSpPr>
          <p:cNvPr id="7" name="TextBox 6"/>
          <p:cNvSpPr txBox="1"/>
          <p:nvPr/>
        </p:nvSpPr>
        <p:spPr>
          <a:xfrm>
            <a:off x="4648200" y="685800"/>
            <a:ext cx="4038600" cy="5878532"/>
          </a:xfrm>
          <a:prstGeom prst="rect">
            <a:avLst/>
          </a:prstGeom>
          <a:noFill/>
        </p:spPr>
        <p:txBody>
          <a:bodyPr wrap="square" rtlCol="0">
            <a:spAutoFit/>
          </a:bodyPr>
          <a:lstStyle/>
          <a:p>
            <a:r>
              <a:rPr lang="en-US" sz="1400" b="1" dirty="0" smtClean="0"/>
              <a:t>Interview with Erin Burnett and Tim Clemente</a:t>
            </a:r>
            <a:r>
              <a:rPr lang="en-US" sz="1200" b="1" dirty="0" smtClean="0"/>
              <a:t> </a:t>
            </a:r>
          </a:p>
          <a:p>
            <a:endParaRPr lang="en-US" sz="1200" dirty="0" smtClean="0"/>
          </a:p>
          <a:p>
            <a:r>
              <a:rPr lang="en-US" sz="1600" b="1" dirty="0" smtClean="0"/>
              <a:t>BURNETT</a:t>
            </a:r>
            <a:r>
              <a:rPr lang="en-US" sz="1600" dirty="0" smtClean="0"/>
              <a:t>: Tim, is there any way, obviously, there is a voice mail they can try to get the phone companies to give that up at this point. It's not a voice mail. It's just a conversation. There's no way they actually can find out what happened, right, unless she tells them?</a:t>
            </a:r>
          </a:p>
          <a:p>
            <a:endParaRPr lang="en-US" sz="1600" b="1" dirty="0" smtClean="0"/>
          </a:p>
          <a:p>
            <a:r>
              <a:rPr lang="en-US" sz="1600" b="1" dirty="0" smtClean="0"/>
              <a:t>CLEMENTE</a:t>
            </a:r>
            <a:r>
              <a:rPr lang="en-US" sz="1600" dirty="0" smtClean="0"/>
              <a:t>: "No, </a:t>
            </a:r>
            <a:r>
              <a:rPr lang="en-US" sz="1600" i="1" dirty="0" smtClean="0"/>
              <a:t>there is a way. </a:t>
            </a:r>
            <a:r>
              <a:rPr lang="en-US" sz="1600" b="1" i="1" dirty="0" smtClean="0"/>
              <a:t>We certainly have ways in national security investigations to find out exactly what was said in that conversation.</a:t>
            </a:r>
            <a:r>
              <a:rPr lang="en-US" sz="1600" b="1" dirty="0" smtClean="0"/>
              <a:t> </a:t>
            </a:r>
            <a:r>
              <a:rPr lang="en-US" sz="1600" u="sng" dirty="0" smtClean="0"/>
              <a:t>It's not necessarily something that the FBI is going to want to present in court</a:t>
            </a:r>
            <a:r>
              <a:rPr lang="en-US" sz="1600" dirty="0" smtClean="0"/>
              <a:t>, but it may help lead the investigation and/or lead to questioning of her. </a:t>
            </a:r>
            <a:r>
              <a:rPr lang="en-US" sz="1600" b="1" u="sng" dirty="0" smtClean="0"/>
              <a:t>We certainly can find that out.</a:t>
            </a:r>
          </a:p>
          <a:p>
            <a:endParaRPr lang="en-US" sz="1600" b="1" dirty="0" smtClean="0"/>
          </a:p>
          <a:p>
            <a:r>
              <a:rPr lang="en-US" sz="1600" b="1" dirty="0" smtClean="0"/>
              <a:t>BURNETT</a:t>
            </a:r>
            <a:r>
              <a:rPr lang="en-US" sz="1600" dirty="0" smtClean="0"/>
              <a:t>: "So they can actually get that? People are saying, look, that is incredible.</a:t>
            </a:r>
          </a:p>
          <a:p>
            <a:endParaRPr lang="en-US" sz="1600" b="1" dirty="0" smtClean="0"/>
          </a:p>
          <a:p>
            <a:r>
              <a:rPr lang="en-US" sz="1600" b="1" dirty="0" smtClean="0"/>
              <a:t>CLEMENTE</a:t>
            </a:r>
            <a:r>
              <a:rPr lang="en-US" sz="1600" dirty="0" smtClean="0"/>
              <a:t>: "No, </a:t>
            </a:r>
            <a:r>
              <a:rPr lang="en-US" sz="1600" i="1" dirty="0" smtClean="0"/>
              <a:t>welcome to America. </a:t>
            </a:r>
            <a:r>
              <a:rPr lang="en-US" sz="1600" b="1" i="1" dirty="0" smtClean="0"/>
              <a:t>All of that stuff is being captured as we speak whether we know it or like it or not</a:t>
            </a:r>
            <a:r>
              <a:rPr lang="en-US" sz="1600" b="1" dirty="0" smtClean="0"/>
              <a:t>."</a:t>
            </a:r>
            <a:endParaRPr lang="en-US" sz="1600" b="1" dirty="0"/>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Carrier IQ</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Carrier IQ is a program for mobile devices that records every keystroke and every piece of data that comes in or out of your device.</a:t>
            </a:r>
          </a:p>
          <a:p>
            <a:r>
              <a:rPr lang="en-US" dirty="0" smtClean="0"/>
              <a:t>The data is sent back to Carrier IQ’s servers.</a:t>
            </a:r>
          </a:p>
          <a:p>
            <a:r>
              <a:rPr lang="en-US" dirty="0" smtClean="0"/>
              <a:t>The program cannot be turned off and is very hard to track.</a:t>
            </a:r>
          </a:p>
          <a:p>
            <a:r>
              <a:rPr lang="en-US" dirty="0" smtClean="0"/>
              <a:t>It is believed to be used on HTC, Android and Blackberry phones. There is some evidence that it exists on Apple products as well.</a:t>
            </a:r>
          </a:p>
          <a:p>
            <a:r>
              <a:rPr lang="en-US" dirty="0" smtClean="0"/>
              <a:t>AT&amp;T confirms that it uses the software while Verizon and Nokia deny that it exists on there phones.</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Carrier IQ</a:t>
            </a:r>
            <a:endParaRPr lang="en-US" b="1" dirty="0"/>
          </a:p>
        </p:txBody>
      </p:sp>
      <p:sp>
        <p:nvSpPr>
          <p:cNvPr id="3" name="Content Placeholder 2"/>
          <p:cNvSpPr>
            <a:spLocks noGrp="1"/>
          </p:cNvSpPr>
          <p:nvPr>
            <p:ph idx="1"/>
          </p:nvPr>
        </p:nvSpPr>
        <p:spPr/>
        <p:txBody>
          <a:bodyPr>
            <a:normAutofit fontScale="92500" lnSpcReduction="20000"/>
          </a:bodyPr>
          <a:lstStyle/>
          <a:p>
            <a:endParaRPr lang="en-US" i="1" dirty="0" smtClean="0"/>
          </a:p>
          <a:p>
            <a:r>
              <a:rPr lang="en-US" dirty="0" smtClean="0"/>
              <a:t>The rational is that the information collected will help the device manufacturers and software developers create better products and services for the consumer.  </a:t>
            </a:r>
          </a:p>
          <a:p>
            <a:r>
              <a:rPr lang="en-US" dirty="0" smtClean="0"/>
              <a:t>Problem: Can the government access this information?</a:t>
            </a:r>
          </a:p>
          <a:p>
            <a:r>
              <a:rPr lang="en-US" dirty="0" smtClean="0"/>
              <a:t>We could see class-action litigation over these issues. </a:t>
            </a:r>
          </a:p>
          <a:p>
            <a:r>
              <a:rPr lang="en-US" sz="1514" i="1" dirty="0" smtClean="0"/>
              <a:t>Source: </a:t>
            </a:r>
            <a:r>
              <a:rPr lang="en-US" sz="1514" dirty="0" smtClean="0"/>
              <a:t>http://www.washingtonpost.com/business/technology/what-is-carrier-iq/2011/12/01/gIQApql1GO_story.html</a:t>
            </a:r>
            <a:endParaRPr lang="en-US" sz="1514" dirty="0"/>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18600" cy="6832600"/>
          </a:xfrm>
          <a:prstGeom prst="rect">
            <a:avLst/>
          </a:prstGeom>
        </p:spPr>
      </p:pic>
    </p:spTree>
    <p:extLst>
      <p:ext uri="{BB962C8B-B14F-4D97-AF65-F5344CB8AC3E}">
        <p14:creationId xmlns:p14="http://schemas.microsoft.com/office/powerpoint/2010/main" val="183398080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523407047"/>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0669128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Back to the Basics of </a:t>
            </a:r>
            <a:br>
              <a:rPr lang="en-US" b="1" dirty="0" smtClean="0"/>
            </a:br>
            <a:r>
              <a:rPr lang="en-US" b="1" dirty="0" smtClean="0"/>
              <a:t>Search Incident to Arrest</a:t>
            </a:r>
            <a:endParaRPr lang="en-US" b="1" dirty="0"/>
          </a:p>
        </p:txBody>
      </p:sp>
      <p:sp>
        <p:nvSpPr>
          <p:cNvPr id="3" name="Content Placeholder 2"/>
          <p:cNvSpPr>
            <a:spLocks noGrp="1"/>
          </p:cNvSpPr>
          <p:nvPr>
            <p:ph idx="1"/>
          </p:nvPr>
        </p:nvSpPr>
        <p:spPr/>
        <p:txBody>
          <a:bodyPr/>
          <a:lstStyle/>
          <a:p>
            <a:r>
              <a:rPr lang="en-US" i="1" dirty="0" smtClean="0"/>
              <a:t>Weeks </a:t>
            </a:r>
            <a:r>
              <a:rPr lang="en-US" i="1" dirty="0" err="1" smtClean="0"/>
              <a:t>v</a:t>
            </a:r>
            <a:r>
              <a:rPr lang="en-US" i="1" dirty="0" smtClean="0"/>
              <a:t>. U.S. </a:t>
            </a:r>
            <a:r>
              <a:rPr lang="en-US" dirty="0" smtClean="0"/>
              <a:t>(1914)</a:t>
            </a:r>
            <a:r>
              <a:rPr lang="en-US" i="1" dirty="0" smtClean="0"/>
              <a:t> </a:t>
            </a:r>
          </a:p>
          <a:p>
            <a:pPr lvl="1"/>
            <a:r>
              <a:rPr lang="en-US" dirty="0" smtClean="0"/>
              <a:t>Police can search accused when arrested to discover evidence of a crime </a:t>
            </a:r>
          </a:p>
          <a:p>
            <a:r>
              <a:rPr lang="en-US" i="1" dirty="0" smtClean="0"/>
              <a:t>Katz </a:t>
            </a:r>
            <a:r>
              <a:rPr lang="en-US" i="1" dirty="0" err="1" smtClean="0"/>
              <a:t>v</a:t>
            </a:r>
            <a:r>
              <a:rPr lang="en-US" i="1" dirty="0" smtClean="0"/>
              <a:t>. U.S. </a:t>
            </a:r>
            <a:r>
              <a:rPr lang="en-US" dirty="0" smtClean="0"/>
              <a:t>(1967)</a:t>
            </a:r>
            <a:endParaRPr lang="en-US" i="1" dirty="0" smtClean="0"/>
          </a:p>
          <a:p>
            <a:pPr lvl="1"/>
            <a:r>
              <a:rPr lang="en-US" dirty="0" smtClean="0"/>
              <a:t>Search must be reasonable, meaning: pursuant to a warrant </a:t>
            </a:r>
            <a:r>
              <a:rPr lang="en-US" u="sng" dirty="0" smtClean="0"/>
              <a:t>or</a:t>
            </a:r>
            <a:r>
              <a:rPr lang="en-US" dirty="0" smtClean="0"/>
              <a:t> an established exception</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477085308"/>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230536125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552569365"/>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964752383"/>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81380921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181505635"/>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25400"/>
            <a:ext cx="9118600" cy="6832600"/>
          </a:xfrm>
          <a:prstGeom prst="rect">
            <a:avLst/>
          </a:prstGeom>
        </p:spPr>
      </p:pic>
    </p:spTree>
    <p:extLst>
      <p:ext uri="{BB962C8B-B14F-4D97-AF65-F5344CB8AC3E}">
        <p14:creationId xmlns:p14="http://schemas.microsoft.com/office/powerpoint/2010/main" val="3564196143"/>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2736998531"/>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557466586"/>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7238382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fontScale="92500" lnSpcReduction="10000"/>
          </a:bodyPr>
          <a:lstStyle/>
          <a:p>
            <a:r>
              <a:rPr lang="en-US" i="1" dirty="0" err="1" smtClean="0"/>
              <a:t>Chimel</a:t>
            </a:r>
            <a:r>
              <a:rPr lang="en-US" i="1" dirty="0" smtClean="0"/>
              <a:t> </a:t>
            </a:r>
            <a:r>
              <a:rPr lang="en-US" i="1" dirty="0" err="1" smtClean="0"/>
              <a:t>v</a:t>
            </a:r>
            <a:r>
              <a:rPr lang="en-US" i="1" dirty="0" smtClean="0"/>
              <a:t>. California</a:t>
            </a:r>
            <a:r>
              <a:rPr lang="en-US" dirty="0" smtClean="0"/>
              <a:t> (1969)</a:t>
            </a:r>
          </a:p>
          <a:p>
            <a:r>
              <a:rPr lang="en-US" dirty="0" smtClean="0"/>
              <a:t>Police searched </a:t>
            </a:r>
            <a:r>
              <a:rPr lang="en-US" dirty="0" err="1" smtClean="0"/>
              <a:t>Chimel’s</a:t>
            </a:r>
            <a:r>
              <a:rPr lang="en-US" dirty="0" smtClean="0"/>
              <a:t> entire home incident to his arrest</a:t>
            </a:r>
          </a:p>
          <a:p>
            <a:r>
              <a:rPr lang="en-US" dirty="0" smtClean="0"/>
              <a:t>Warrantless search incident to arrest is limited to:</a:t>
            </a:r>
            <a:r>
              <a:rPr lang="en-US" i="1" dirty="0" smtClean="0"/>
              <a:t> </a:t>
            </a:r>
          </a:p>
          <a:p>
            <a:pPr lvl="1"/>
            <a:r>
              <a:rPr lang="en-US" dirty="0" smtClean="0"/>
              <a:t>(1) the arrestees person</a:t>
            </a:r>
          </a:p>
          <a:p>
            <a:pPr lvl="1"/>
            <a:r>
              <a:rPr lang="en-US" dirty="0" smtClean="0"/>
              <a:t>(2) </a:t>
            </a:r>
            <a:r>
              <a:rPr lang="en-US" i="1" dirty="0" smtClean="0"/>
              <a:t>area</a:t>
            </a:r>
            <a:r>
              <a:rPr lang="en-US" dirty="0" smtClean="0"/>
              <a:t> </a:t>
            </a:r>
            <a:r>
              <a:rPr lang="en-US" u="sng" dirty="0" smtClean="0"/>
              <a:t>under immediate control </a:t>
            </a:r>
            <a:r>
              <a:rPr lang="en-US" dirty="0" smtClean="0"/>
              <a:t>of arrestee.</a:t>
            </a:r>
          </a:p>
          <a:p>
            <a:pPr lvl="2"/>
            <a:r>
              <a:rPr lang="en-US" dirty="0" smtClean="0"/>
              <a:t>Meaning “the area from within which he might gain possession of a weapon or destructible device”</a:t>
            </a:r>
          </a:p>
          <a:p>
            <a:pPr lvl="1"/>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3527258492"/>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63306195"/>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605640368"/>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256641995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268013891"/>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865866509"/>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1279783608"/>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izonLawEnforcementResourceT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700"/>
            <a:ext cx="9118600" cy="6832600"/>
          </a:xfrm>
          <a:prstGeom prst="rect">
            <a:avLst/>
          </a:prstGeom>
        </p:spPr>
      </p:pic>
    </p:spTree>
    <p:extLst>
      <p:ext uri="{BB962C8B-B14F-4D97-AF65-F5344CB8AC3E}">
        <p14:creationId xmlns:p14="http://schemas.microsoft.com/office/powerpoint/2010/main" val="2134274871"/>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erizon HAHA.jpg"/>
          <p:cNvPicPr>
            <a:picLocks noGrp="1" noChangeAspect="1"/>
          </p:cNvPicPr>
          <p:nvPr>
            <p:ph idx="1"/>
          </p:nvPr>
        </p:nvPicPr>
        <p:blipFill>
          <a:blip r:embed="rId2"/>
          <a:srcRect l="-20003" r="-20003"/>
          <a:stretch>
            <a:fillRect/>
          </a:stretch>
        </p:blipFill>
        <p:spPr>
          <a:xfrm>
            <a:off x="-1651000" y="12700"/>
            <a:ext cx="12469964" cy="6858000"/>
          </a:xfrm>
        </p:spPr>
      </p:pic>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brother-watching-obamacartoon.jpg"/>
          <p:cNvPicPr>
            <a:picLocks noChangeAspect="1"/>
          </p:cNvPicPr>
          <p:nvPr/>
        </p:nvPicPr>
        <p:blipFill>
          <a:blip r:embed="rId4" cstate="print"/>
          <a:stretch>
            <a:fillRect/>
          </a:stretch>
        </p:blipFill>
        <p:spPr>
          <a:xfrm>
            <a:off x="-10783" y="0"/>
            <a:ext cx="9154783" cy="6858000"/>
          </a:xfrm>
          <a:prstGeom prst="rect">
            <a:avLst/>
          </a:prstGeom>
        </p:spPr>
      </p:pic>
      <p:pic>
        <p:nvPicPr>
          <p:cNvPr id="3" name="OneWayorAnotherMusic.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5" cstate="print">
            <a:alphaModFix amt="0"/>
          </a:blip>
          <a:stretch>
            <a:fillRect/>
          </a:stretch>
        </p:blipFill>
        <p:spPr>
          <a:xfrm>
            <a:off x="457200" y="5410200"/>
            <a:ext cx="304800" cy="304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a:bodyPr>
          <a:lstStyle/>
          <a:p>
            <a:r>
              <a:rPr lang="en-US" i="1" dirty="0" smtClean="0"/>
              <a:t>U.S. </a:t>
            </a:r>
            <a:r>
              <a:rPr lang="en-US" i="1" dirty="0" err="1" smtClean="0"/>
              <a:t>v</a:t>
            </a:r>
            <a:r>
              <a:rPr lang="en-US" i="1" dirty="0" smtClean="0"/>
              <a:t>. Robinson</a:t>
            </a:r>
            <a:r>
              <a:rPr lang="en-US" dirty="0" smtClean="0"/>
              <a:t> (1973)</a:t>
            </a:r>
            <a:endParaRPr lang="en-US" i="1" dirty="0" smtClean="0"/>
          </a:p>
          <a:p>
            <a:r>
              <a:rPr lang="en-US" dirty="0" smtClean="0"/>
              <a:t>Police searched pack of cigarettes found in breast pocket of arrestee’s jacket</a:t>
            </a:r>
          </a:p>
          <a:p>
            <a:pPr lvl="1"/>
            <a:r>
              <a:rPr lang="en-US" dirty="0" smtClean="0"/>
              <a:t>Two permitted searches of “areas”:</a:t>
            </a:r>
          </a:p>
          <a:p>
            <a:pPr lvl="2"/>
            <a:r>
              <a:rPr lang="en-US" dirty="0" smtClean="0"/>
              <a:t>Search “</a:t>
            </a:r>
            <a:r>
              <a:rPr lang="en-US" u="sng" dirty="0" smtClean="0"/>
              <a:t>of the person</a:t>
            </a:r>
            <a:r>
              <a:rPr lang="en-US" dirty="0" smtClean="0"/>
              <a:t>”</a:t>
            </a:r>
          </a:p>
          <a:p>
            <a:pPr lvl="2"/>
            <a:r>
              <a:rPr lang="en-US" dirty="0" smtClean="0"/>
              <a:t>Search of “</a:t>
            </a:r>
            <a:r>
              <a:rPr lang="en-US" u="sng" dirty="0" smtClean="0"/>
              <a:t>the area within control of arrestee</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End</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699"/>
            <a:ext cx="9144000" cy="51483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1559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699"/>
            <a:ext cx="9144000" cy="51743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9" y="774700"/>
            <a:ext cx="9159419"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17" y="774700"/>
            <a:ext cx="9149217" cy="5156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a:bodyPr>
          <a:lstStyle/>
          <a:p>
            <a:r>
              <a:rPr lang="en-US" i="1" dirty="0" smtClean="0"/>
              <a:t>U.S. </a:t>
            </a:r>
            <a:r>
              <a:rPr lang="en-US" i="1" dirty="0" err="1" smtClean="0"/>
              <a:t>v</a:t>
            </a:r>
            <a:r>
              <a:rPr lang="en-US" i="1" dirty="0" smtClean="0"/>
              <a:t>. Edwards </a:t>
            </a:r>
            <a:r>
              <a:rPr lang="en-US" dirty="0" smtClean="0"/>
              <a:t>(1974)</a:t>
            </a:r>
            <a:endParaRPr lang="en-US" i="1" dirty="0" smtClean="0"/>
          </a:p>
          <a:p>
            <a:r>
              <a:rPr lang="en-US" dirty="0" smtClean="0"/>
              <a:t>Police examined clothing to see if paint from crime scene was present. Because it was late and he had no other clothes to wear they searched the next morning.</a:t>
            </a:r>
          </a:p>
          <a:p>
            <a:pPr lvl="1"/>
            <a:r>
              <a:rPr lang="en-US" dirty="0" smtClean="0"/>
              <a:t>Search of “both person and property in his </a:t>
            </a:r>
            <a:r>
              <a:rPr lang="en-US" u="sng" dirty="0" smtClean="0"/>
              <a:t>immediate possession </a:t>
            </a:r>
            <a:r>
              <a:rPr lang="en-US" dirty="0" smtClean="0"/>
              <a:t>may be searched at the station house after arrest has occurred at another place”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Government Software </a:t>
            </a:r>
            <a:br>
              <a:rPr lang="en-US" b="1" dirty="0" smtClean="0"/>
            </a:br>
            <a:r>
              <a:rPr lang="en-US" b="1" dirty="0" smtClean="0"/>
              <a:t>Surveillance Programs</a:t>
            </a:r>
            <a:endParaRPr lang="en-US" b="1" dirty="0"/>
          </a:p>
        </p:txBody>
      </p:sp>
      <p:sp>
        <p:nvSpPr>
          <p:cNvPr id="3" name="Content Placeholder 2"/>
          <p:cNvSpPr>
            <a:spLocks noGrp="1"/>
          </p:cNvSpPr>
          <p:nvPr>
            <p:ph idx="1"/>
          </p:nvPr>
        </p:nvSpPr>
        <p:spPr/>
        <p:txBody>
          <a:bodyPr/>
          <a:lstStyle/>
          <a:p>
            <a:r>
              <a:rPr lang="en-US" dirty="0" smtClean="0"/>
              <a:t>PRIZM</a:t>
            </a:r>
          </a:p>
          <a:p>
            <a:r>
              <a:rPr lang="en-US" dirty="0" smtClean="0"/>
              <a:t>Carnivore</a:t>
            </a:r>
          </a:p>
          <a:p>
            <a:r>
              <a:rPr lang="en-US" dirty="0" smtClean="0"/>
              <a:t>Echelon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SA-whisteblower-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848" y="1143000"/>
            <a:ext cx="4609130" cy="45720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r>
              <a:rPr lang="en-US" sz="3600" b="1" dirty="0"/>
              <a:t>Edward Snowden: the whistleblower behind the NSA surveillance </a:t>
            </a:r>
            <a:r>
              <a:rPr lang="en-US" sz="3600" b="1" dirty="0" smtClean="0"/>
              <a:t>revelations</a:t>
            </a:r>
            <a:br>
              <a:rPr lang="en-US" sz="3600" b="1" dirty="0" smtClean="0"/>
            </a:br>
            <a:r>
              <a:rPr lang="en-US" sz="1200" b="1" dirty="0" err="1" smtClean="0"/>
              <a:t>Guardian.co.uk</a:t>
            </a:r>
            <a:r>
              <a:rPr lang="en-US" sz="1200" b="1" dirty="0" smtClean="0"/>
              <a:t> – By: Glenn Greenwald, Ewan </a:t>
            </a:r>
            <a:r>
              <a:rPr lang="en-US" sz="1200" b="1" dirty="0" err="1" smtClean="0"/>
              <a:t>MacAskill</a:t>
            </a:r>
            <a:r>
              <a:rPr lang="en-US" sz="1200" b="1" dirty="0" smtClean="0"/>
              <a:t>, Laura </a:t>
            </a:r>
            <a:r>
              <a:rPr lang="en-US" sz="1200" b="1" dirty="0" err="1" smtClean="0"/>
              <a:t>Poltras</a:t>
            </a:r>
            <a:r>
              <a:rPr lang="en-US" sz="1200" b="1" dirty="0" smtClean="0"/>
              <a:t> – June 8, 2013</a:t>
            </a:r>
            <a:endParaRPr lang="en-US" sz="3200" b="1" dirty="0"/>
          </a:p>
        </p:txBody>
      </p:sp>
      <p:sp>
        <p:nvSpPr>
          <p:cNvPr id="3" name="TextBox 2"/>
          <p:cNvSpPr txBox="1"/>
          <p:nvPr/>
        </p:nvSpPr>
        <p:spPr>
          <a:xfrm>
            <a:off x="0" y="1143000"/>
            <a:ext cx="4678520" cy="2062103"/>
          </a:xfrm>
          <a:prstGeom prst="rect">
            <a:avLst/>
          </a:prstGeom>
          <a:noFill/>
        </p:spPr>
        <p:txBody>
          <a:bodyPr wrap="square" rtlCol="0">
            <a:spAutoFit/>
          </a:bodyPr>
          <a:lstStyle/>
          <a:p>
            <a:r>
              <a:rPr lang="en-US" sz="1600" dirty="0"/>
              <a:t>The individual responsible for one of the most significant leaks in US political history </a:t>
            </a:r>
            <a:r>
              <a:rPr lang="en-US" sz="1600" dirty="0" smtClean="0"/>
              <a:t>is Edward Snowden, </a:t>
            </a:r>
            <a:r>
              <a:rPr lang="en-US" sz="1600" dirty="0"/>
              <a:t>a 29-year-old former technical assistant for </a:t>
            </a:r>
            <a:r>
              <a:rPr lang="en-US" sz="1600" dirty="0" smtClean="0"/>
              <a:t>the CIA </a:t>
            </a:r>
            <a:r>
              <a:rPr lang="en-US" sz="1600" dirty="0"/>
              <a:t>and current employee of the </a:t>
            </a:r>
            <a:r>
              <a:rPr lang="en-US" sz="1600" dirty="0" err="1"/>
              <a:t>defence</a:t>
            </a:r>
            <a:r>
              <a:rPr lang="en-US" sz="1600" dirty="0"/>
              <a:t> contractor Booz Allen Hamilton. Snowden has been working at the National Security Agency for the last four years as an employee of various outside contractors, including Booz Allen and Dell</a:t>
            </a:r>
            <a:r>
              <a:rPr lang="en-US" sz="1600" dirty="0" smtClean="0"/>
              <a:t>.</a:t>
            </a:r>
          </a:p>
        </p:txBody>
      </p:sp>
      <p:sp>
        <p:nvSpPr>
          <p:cNvPr id="4" name="TextBox 3"/>
          <p:cNvSpPr txBox="1"/>
          <p:nvPr/>
        </p:nvSpPr>
        <p:spPr>
          <a:xfrm>
            <a:off x="0" y="3205103"/>
            <a:ext cx="4060287" cy="2185214"/>
          </a:xfrm>
          <a:prstGeom prst="rect">
            <a:avLst/>
          </a:prstGeom>
          <a:noFill/>
        </p:spPr>
        <p:txBody>
          <a:bodyPr wrap="square" rtlCol="0">
            <a:spAutoFit/>
          </a:bodyPr>
          <a:lstStyle/>
          <a:p>
            <a:r>
              <a:rPr lang="en-US" sz="1600" dirty="0" smtClean="0"/>
              <a:t>He left the </a:t>
            </a:r>
            <a:r>
              <a:rPr lang="en-US" sz="1600" dirty="0"/>
              <a:t>CIA in 2009 in order to take his first job working for a private contractor that assigned him to a functioning NSA facility, stationed on a military base in Japan. It was then, he said, that </a:t>
            </a:r>
            <a:r>
              <a:rPr lang="en-US" dirty="0"/>
              <a:t>he</a:t>
            </a:r>
            <a:r>
              <a:rPr lang="en-US" b="1" dirty="0"/>
              <a:t> "watched as Obama advanced the very policies that I thought would be reined in", and as a result, "I got hardened."</a:t>
            </a:r>
          </a:p>
        </p:txBody>
      </p:sp>
      <p:sp>
        <p:nvSpPr>
          <p:cNvPr id="5" name="TextBox 4"/>
          <p:cNvSpPr txBox="1"/>
          <p:nvPr/>
        </p:nvSpPr>
        <p:spPr>
          <a:xfrm>
            <a:off x="0" y="5707488"/>
            <a:ext cx="7368669" cy="892552"/>
          </a:xfrm>
          <a:prstGeom prst="rect">
            <a:avLst/>
          </a:prstGeom>
          <a:noFill/>
        </p:spPr>
        <p:txBody>
          <a:bodyPr wrap="square" rtlCol="0">
            <a:spAutoFit/>
          </a:bodyPr>
          <a:lstStyle/>
          <a:p>
            <a:r>
              <a:rPr lang="en-US" sz="1600" dirty="0"/>
              <a:t>Over the next three years, he learned just how all-consuming the NSA's surveillance activities were, claiming </a:t>
            </a:r>
            <a:r>
              <a:rPr lang="en-US" b="1" dirty="0"/>
              <a:t>"they are intent on making every conversation and every form of </a:t>
            </a:r>
            <a:r>
              <a:rPr lang="en-US" b="1" dirty="0" err="1"/>
              <a:t>behaviour</a:t>
            </a:r>
            <a:r>
              <a:rPr lang="en-US" b="1" dirty="0"/>
              <a:t> in the world known to them".</a:t>
            </a:r>
          </a:p>
        </p:txBody>
      </p:sp>
    </p:spTree>
    <p:extLst>
      <p:ext uri="{BB962C8B-B14F-4D97-AF65-F5344CB8AC3E}">
        <p14:creationId xmlns:p14="http://schemas.microsoft.com/office/powerpoint/2010/main" val="2728438630"/>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What’s in the Rest of the Top-Secret NSA PowerPoint Deck</a:t>
            </a:r>
            <a:r>
              <a:rPr lang="en-US" sz="3600" b="1" dirty="0" smtClean="0"/>
              <a:t>?</a:t>
            </a:r>
            <a:br>
              <a:rPr lang="en-US" sz="3600" b="1" dirty="0" smtClean="0"/>
            </a:br>
            <a:r>
              <a:rPr lang="en-US" sz="1200" b="1" dirty="0" err="1" smtClean="0"/>
              <a:t>Wired.com</a:t>
            </a:r>
            <a:r>
              <a:rPr lang="en-US" sz="1200" b="1" dirty="0" smtClean="0"/>
              <a:t> – By: Kevin </a:t>
            </a:r>
            <a:r>
              <a:rPr lang="en-US" sz="1200" b="1" dirty="0" err="1" smtClean="0"/>
              <a:t>Poulsen</a:t>
            </a:r>
            <a:r>
              <a:rPr lang="en-US" sz="1200" b="1" dirty="0" smtClean="0"/>
              <a:t> – June 10, 2013</a:t>
            </a:r>
            <a:endParaRPr lang="en-US" sz="3200" b="1" dirty="0"/>
          </a:p>
        </p:txBody>
      </p:sp>
      <p:sp>
        <p:nvSpPr>
          <p:cNvPr id="3" name="TextBox 2"/>
          <p:cNvSpPr txBox="1"/>
          <p:nvPr/>
        </p:nvSpPr>
        <p:spPr>
          <a:xfrm>
            <a:off x="217217" y="1417638"/>
            <a:ext cx="4678520" cy="4770537"/>
          </a:xfrm>
          <a:prstGeom prst="rect">
            <a:avLst/>
          </a:prstGeom>
          <a:noFill/>
        </p:spPr>
        <p:txBody>
          <a:bodyPr wrap="square" rtlCol="0">
            <a:spAutoFit/>
          </a:bodyPr>
          <a:lstStyle/>
          <a:p>
            <a:r>
              <a:rPr lang="en-US" sz="1600" dirty="0"/>
              <a:t>Now that Snowden has revealed himself to the world as the NSA whistleblower, details about his interaction with the press are surfacing. And at the center of the drama is a still mostly unpublished 41-slide presentation, classified top secret, that Snowden gave to the </a:t>
            </a:r>
            <a:r>
              <a:rPr lang="en-US" sz="1600" i="1" dirty="0"/>
              <a:t>Washington Post</a:t>
            </a:r>
            <a:r>
              <a:rPr lang="en-US" sz="1600" dirty="0"/>
              <a:t> and the </a:t>
            </a:r>
            <a:r>
              <a:rPr lang="en-US" sz="1600" i="1" dirty="0"/>
              <a:t>Guardian</a:t>
            </a:r>
            <a:r>
              <a:rPr lang="en-US" sz="1600" dirty="0"/>
              <a:t> to expose the NSA’s internet spying operation “PRISM.</a:t>
            </a:r>
            <a:r>
              <a:rPr lang="en-US" sz="1600" dirty="0" smtClean="0"/>
              <a:t>”</a:t>
            </a:r>
          </a:p>
          <a:p>
            <a:endParaRPr lang="en-US" sz="1600" dirty="0"/>
          </a:p>
          <a:p>
            <a:r>
              <a:rPr lang="en-US" sz="1600" dirty="0"/>
              <a:t>Only five slides from the presentation have been published. The other 36 remain a </a:t>
            </a:r>
            <a:r>
              <a:rPr lang="en-US" sz="1600" dirty="0" smtClean="0"/>
              <a:t>mystery</a:t>
            </a:r>
          </a:p>
          <a:p>
            <a:endParaRPr lang="en-US" sz="1600" dirty="0"/>
          </a:p>
          <a:p>
            <a:r>
              <a:rPr lang="en-US" sz="1600" dirty="0"/>
              <a:t>Both the </a:t>
            </a:r>
            <a:r>
              <a:rPr lang="en-US" sz="1600" i="1" dirty="0"/>
              <a:t>Guardian</a:t>
            </a:r>
            <a:r>
              <a:rPr lang="en-US" sz="1600" dirty="0"/>
              <a:t>’s Glenn Greenwald and the </a:t>
            </a:r>
            <a:r>
              <a:rPr lang="en-US" sz="1600" i="1" dirty="0"/>
              <a:t>Post</a:t>
            </a:r>
            <a:r>
              <a:rPr lang="en-US" sz="1600" dirty="0"/>
              <a:t>’s Barton Gellman have made it clear that the rest of the PowerPoint is dynamite stuff … which we’re not going to be seeing any time soon. “If you saw all the slides you wouldn’t publish them,” wrote Gellman on Twitter, adding in a second tweet: “I know a few absolutists, but most people would want to defer judgment if they didn’t know the full contents.”</a:t>
            </a:r>
          </a:p>
        </p:txBody>
      </p:sp>
      <p:pic>
        <p:nvPicPr>
          <p:cNvPr id="4" name="Picture 3" descr="HELP-WITH-SURVIVAL-HQ-PRISM-NSA-CONTROL-OVER-PRIVA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736" y="1417638"/>
            <a:ext cx="4248263" cy="5440362"/>
          </a:xfrm>
          <a:prstGeom prst="rect">
            <a:avLst/>
          </a:prstGeom>
        </p:spPr>
      </p:pic>
    </p:spTree>
    <p:extLst>
      <p:ext uri="{BB962C8B-B14F-4D97-AF65-F5344CB8AC3E}">
        <p14:creationId xmlns:p14="http://schemas.microsoft.com/office/powerpoint/2010/main" val="841216053"/>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00150" y="685800"/>
            <a:ext cx="6743700" cy="548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581" y="1888405"/>
            <a:ext cx="8229600" cy="2303349"/>
          </a:xfrm>
        </p:spPr>
        <p:txBody>
          <a:bodyPr>
            <a:normAutofit/>
          </a:bodyPr>
          <a:lstStyle/>
          <a:p>
            <a:r>
              <a:rPr lang="en-US" sz="5400" dirty="0" smtClean="0"/>
              <a:t>TOP SECRET NSA PRISM POWERPOINT</a:t>
            </a:r>
            <a:endParaRPr lang="en-US" sz="5400" dirty="0"/>
          </a:p>
        </p:txBody>
      </p:sp>
    </p:spTree>
    <p:extLst>
      <p:ext uri="{BB962C8B-B14F-4D97-AF65-F5344CB8AC3E}">
        <p14:creationId xmlns:p14="http://schemas.microsoft.com/office/powerpoint/2010/main" val="3958437291"/>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slide-1_2-660x4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55600"/>
            <a:ext cx="8382000" cy="6134100"/>
          </a:xfrm>
          <a:prstGeom prst="rect">
            <a:avLst/>
          </a:prstGeom>
        </p:spPr>
      </p:pic>
    </p:spTree>
    <p:extLst>
      <p:ext uri="{BB962C8B-B14F-4D97-AF65-F5344CB8AC3E}">
        <p14:creationId xmlns:p14="http://schemas.microsoft.com/office/powerpoint/2010/main" val="423770107"/>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slide-2_2-660x4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9400"/>
            <a:ext cx="8382000" cy="6286500"/>
          </a:xfrm>
          <a:prstGeom prst="rect">
            <a:avLst/>
          </a:prstGeom>
        </p:spPr>
      </p:pic>
    </p:spTree>
    <p:extLst>
      <p:ext uri="{BB962C8B-B14F-4D97-AF65-F5344CB8AC3E}">
        <p14:creationId xmlns:p14="http://schemas.microsoft.com/office/powerpoint/2010/main" val="366265044"/>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BMHtXI3CUAAD1hk.png-large.png"/>
          <p:cNvPicPr>
            <a:picLocks noGrp="1" noChangeAspect="1"/>
          </p:cNvPicPr>
          <p:nvPr>
            <p:ph idx="1"/>
          </p:nvPr>
        </p:nvPicPr>
        <p:blipFill>
          <a:blip r:embed="rId2"/>
          <a:srcRect l="-17809" r="-17809"/>
          <a:stretch>
            <a:fillRect/>
          </a:stretch>
        </p:blipFill>
        <p:spPr>
          <a:xfrm>
            <a:off x="-1749183" y="0"/>
            <a:ext cx="12469964" cy="6858000"/>
          </a:xfrm>
        </p:spPr>
      </p:pic>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sa-slide-1.jpg"/>
          <p:cNvPicPr>
            <a:picLocks noGrp="1" noChangeAspect="1"/>
          </p:cNvPicPr>
          <p:nvPr>
            <p:ph idx="1"/>
          </p:nvPr>
        </p:nvPicPr>
        <p:blipFill>
          <a:blip r:embed="rId2"/>
          <a:srcRect l="-18187" r="-18187"/>
          <a:stretch>
            <a:fillRect/>
          </a:stretch>
        </p:blipFill>
        <p:spPr>
          <a:xfrm>
            <a:off x="-1533319" y="0"/>
            <a:ext cx="12315619" cy="6773116"/>
          </a:xfrm>
        </p:spPr>
      </p:pic>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side8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25" y="169094"/>
            <a:ext cx="8605135" cy="6453852"/>
          </a:xfrm>
          <a:prstGeom prst="rect">
            <a:avLst/>
          </a:prstGeom>
        </p:spPr>
      </p:pic>
    </p:spTree>
    <p:extLst>
      <p:ext uri="{BB962C8B-B14F-4D97-AF65-F5344CB8AC3E}">
        <p14:creationId xmlns:p14="http://schemas.microsoft.com/office/powerpoint/2010/main" val="7628178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a:bodyPr>
          <a:lstStyle/>
          <a:p>
            <a:r>
              <a:rPr lang="en-US" i="1" dirty="0" smtClean="0"/>
              <a:t>U.S. </a:t>
            </a:r>
            <a:r>
              <a:rPr lang="en-US" i="1" dirty="0" err="1" smtClean="0"/>
              <a:t>v</a:t>
            </a:r>
            <a:r>
              <a:rPr lang="en-US" i="1" dirty="0" smtClean="0"/>
              <a:t>. Chadwick </a:t>
            </a:r>
            <a:r>
              <a:rPr lang="en-US" dirty="0" smtClean="0"/>
              <a:t>(1977)</a:t>
            </a:r>
          </a:p>
          <a:p>
            <a:r>
              <a:rPr lang="en-US" dirty="0" smtClean="0"/>
              <a:t>Agents searched a footlocker found in a trunk 90 minutes after arrest and at the station </a:t>
            </a:r>
          </a:p>
          <a:p>
            <a:pPr lvl="1"/>
            <a:r>
              <a:rPr lang="en-US" dirty="0" smtClean="0"/>
              <a:t>A closed container in immediate control of arrestee is different than the clothing of the arrestee</a:t>
            </a:r>
          </a:p>
          <a:p>
            <a:pPr lvl="1"/>
            <a:r>
              <a:rPr lang="en-US" dirty="0" smtClean="0"/>
              <a:t>If search of container is remote in time or place of arrest or exigency then there is no exception to the warrant requirement</a:t>
            </a:r>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8382000" cy="793750"/>
          </a:xfrm>
        </p:spPr>
        <p:txBody>
          <a:bodyPr>
            <a:noAutofit/>
          </a:bodyPr>
          <a:lstStyle/>
          <a:p>
            <a:pPr algn="ctr"/>
            <a:r>
              <a:rPr lang="en-US" sz="2800" dirty="0" smtClean="0"/>
              <a:t>The NSA Is Building the Country’s Biggest Spy Center (Watch What You Say)</a:t>
            </a:r>
            <a:br>
              <a:rPr lang="en-US" sz="2800" dirty="0" smtClean="0"/>
            </a:br>
            <a:r>
              <a:rPr lang="en-US" sz="1200" dirty="0" smtClean="0"/>
              <a:t>Wired.com </a:t>
            </a:r>
            <a:endParaRPr lang="en-US" sz="2800" dirty="0"/>
          </a:p>
        </p:txBody>
      </p:sp>
      <p:sp>
        <p:nvSpPr>
          <p:cNvPr id="6" name="Text Placeholder 5"/>
          <p:cNvSpPr>
            <a:spLocks noGrp="1"/>
          </p:cNvSpPr>
          <p:nvPr>
            <p:ph type="body" sz="half" idx="2"/>
          </p:nvPr>
        </p:nvSpPr>
        <p:spPr>
          <a:xfrm>
            <a:off x="0" y="838200"/>
            <a:ext cx="4343400" cy="5834063"/>
          </a:xfrm>
        </p:spPr>
        <p:txBody>
          <a:bodyPr>
            <a:normAutofit lnSpcReduction="10000"/>
          </a:bodyPr>
          <a:lstStyle/>
          <a:p>
            <a:r>
              <a:rPr lang="en-US" dirty="0" smtClean="0"/>
              <a:t>By: James </a:t>
            </a:r>
            <a:r>
              <a:rPr lang="en-US" dirty="0" err="1" smtClean="0"/>
              <a:t>Bamford</a:t>
            </a:r>
            <a:r>
              <a:rPr lang="en-US" dirty="0" smtClean="0"/>
              <a:t> – March 15, 2012</a:t>
            </a:r>
          </a:p>
          <a:p>
            <a:r>
              <a:rPr lang="en-US" dirty="0" smtClean="0"/>
              <a:t>Under construction by contractors with top-secret clearances, the blandly named </a:t>
            </a:r>
            <a:r>
              <a:rPr lang="en-US" b="1" dirty="0" smtClean="0"/>
              <a:t>Utah Data Center </a:t>
            </a:r>
            <a:r>
              <a:rPr lang="en-US" dirty="0" smtClean="0"/>
              <a:t>is being built for the National Security Agency. A project of immense secrecy, it is the final piece in a complex puzzle assembled over the past decade. </a:t>
            </a:r>
          </a:p>
          <a:p>
            <a:endParaRPr lang="en-US" b="1" dirty="0" smtClean="0"/>
          </a:p>
          <a:p>
            <a:r>
              <a:rPr lang="en-US" b="1" dirty="0" smtClean="0"/>
              <a:t>ITS PURPOSE</a:t>
            </a:r>
            <a:r>
              <a:rPr lang="en-US" dirty="0" smtClean="0"/>
              <a:t>: </a:t>
            </a:r>
          </a:p>
          <a:p>
            <a:r>
              <a:rPr lang="en-US" b="1" u="sng" dirty="0" smtClean="0"/>
              <a:t>To intercept, decipher, analyze, and store </a:t>
            </a:r>
            <a:r>
              <a:rPr lang="en-US" dirty="0" smtClean="0"/>
              <a:t>vast swaths of the world’s communications as they zap down from satellites and zip through the underground and undersea cables of international, foreign, and domestic networks. The heavily fortified $2 billion center should be up and running in </a:t>
            </a:r>
            <a:r>
              <a:rPr lang="en-US" b="1" u="sng" dirty="0" smtClean="0"/>
              <a:t>September 2013. </a:t>
            </a:r>
          </a:p>
          <a:p>
            <a:endParaRPr lang="en-US" b="1" dirty="0" smtClean="0"/>
          </a:p>
          <a:p>
            <a:r>
              <a:rPr lang="en-US" b="1" dirty="0" smtClean="0"/>
              <a:t>WHAT THEY ARE STORING:</a:t>
            </a:r>
          </a:p>
          <a:p>
            <a:r>
              <a:rPr lang="en-US" dirty="0" smtClean="0"/>
              <a:t>Flowing through its servers and routers and stored in near-bottomless databases will be </a:t>
            </a:r>
            <a:r>
              <a:rPr lang="en-US" b="1" dirty="0" smtClean="0"/>
              <a:t>all forms of communication, including the complete contents of private emails, cell phone calls, and Google searches, as well as all sorts of personal data trails—parking receipts, travel itineraries, bookstore purchases, and other digital “pocket litter.</a:t>
            </a:r>
            <a:r>
              <a:rPr lang="en-US" dirty="0" smtClean="0"/>
              <a:t>” It is, in some measure, the realization of the “total information awareness” program created during the first term of the Bush administration—an effort that was killed by Congress in 2003 after </a:t>
            </a:r>
            <a:r>
              <a:rPr lang="en-US" b="1" dirty="0" smtClean="0"/>
              <a:t>it caused an outcry over its potential for invading Americans’ privacy.</a:t>
            </a:r>
            <a:endParaRPr lang="en-US" b="1" dirty="0"/>
          </a:p>
        </p:txBody>
      </p:sp>
      <p:pic>
        <p:nvPicPr>
          <p:cNvPr id="7" name="Picture 6" descr="untitled.png"/>
          <p:cNvPicPr>
            <a:picLocks noChangeAspect="1"/>
          </p:cNvPicPr>
          <p:nvPr/>
        </p:nvPicPr>
        <p:blipFill>
          <a:blip r:embed="rId2" cstate="print"/>
          <a:stretch>
            <a:fillRect/>
          </a:stretch>
        </p:blipFill>
        <p:spPr>
          <a:xfrm>
            <a:off x="4267200" y="1143000"/>
            <a:ext cx="4876800"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74436_web-camp-williams.jpg"/>
          <p:cNvPicPr>
            <a:picLocks noChangeAspect="1"/>
          </p:cNvPicPr>
          <p:nvPr/>
        </p:nvPicPr>
        <p:blipFill>
          <a:blip r:embed="rId2" cstate="print"/>
          <a:stretch>
            <a:fillRect/>
          </a:stretch>
        </p:blipFill>
        <p:spPr>
          <a:xfrm>
            <a:off x="1905000" y="0"/>
            <a:ext cx="51054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Third Party Records</a:t>
            </a:r>
            <a:endParaRPr lang="en-US" b="1"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ying-Phone-Applications.jpg"/>
          <p:cNvPicPr>
            <a:picLocks noChangeAspect="1"/>
          </p:cNvPicPr>
          <p:nvPr/>
        </p:nvPicPr>
        <p:blipFill>
          <a:blip r:embed="rId2" cstate="print"/>
          <a:stretch>
            <a:fillRect/>
          </a:stretch>
        </p:blipFill>
        <p:spPr>
          <a:xfrm>
            <a:off x="228600" y="381000"/>
            <a:ext cx="8661400" cy="4872038"/>
          </a:xfrm>
          <a:prstGeom prst="rect">
            <a:avLst/>
          </a:prstGeom>
        </p:spPr>
      </p:pic>
      <p:sp>
        <p:nvSpPr>
          <p:cNvPr id="3" name="TextBox 2"/>
          <p:cNvSpPr txBox="1"/>
          <p:nvPr/>
        </p:nvSpPr>
        <p:spPr>
          <a:xfrm>
            <a:off x="1752600" y="5638800"/>
            <a:ext cx="5943600" cy="707886"/>
          </a:xfrm>
          <a:prstGeom prst="rect">
            <a:avLst/>
          </a:prstGeom>
          <a:noFill/>
        </p:spPr>
        <p:txBody>
          <a:bodyPr wrap="square" rtlCol="0">
            <a:spAutoFit/>
          </a:bodyPr>
          <a:lstStyle/>
          <a:p>
            <a:pPr algn="ctr"/>
            <a:r>
              <a:rPr lang="en-US" sz="4000" b="1" dirty="0" smtClean="0"/>
              <a:t>APP- TRACKING</a:t>
            </a:r>
            <a:endParaRPr lang="en-US" sz="4000" b="1" dirty="0"/>
          </a:p>
        </p:txBody>
      </p:sp>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4th-warr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609600"/>
            <a:ext cx="4292600" cy="3429000"/>
          </a:xfrm>
          <a:prstGeom prst="rect">
            <a:avLst/>
          </a:prstGeom>
        </p:spPr>
      </p:pic>
      <p:sp>
        <p:nvSpPr>
          <p:cNvPr id="2" name="Title 1"/>
          <p:cNvSpPr>
            <a:spLocks noGrp="1"/>
          </p:cNvSpPr>
          <p:nvPr>
            <p:ph type="title"/>
          </p:nvPr>
        </p:nvSpPr>
        <p:spPr>
          <a:xfrm>
            <a:off x="457200" y="-152400"/>
            <a:ext cx="8229600" cy="1143000"/>
          </a:xfrm>
        </p:spPr>
        <p:txBody>
          <a:bodyPr>
            <a:normAutofit/>
          </a:bodyPr>
          <a:lstStyle/>
          <a:p>
            <a:r>
              <a:rPr lang="en-US" sz="3200" b="1" dirty="0" smtClean="0"/>
              <a:t>Texas Leads the Way in Privacy Protection</a:t>
            </a:r>
            <a:br>
              <a:rPr lang="en-US" sz="3200" b="1" dirty="0" smtClean="0"/>
            </a:br>
            <a:r>
              <a:rPr lang="en-US" sz="1200" b="1" dirty="0" err="1" smtClean="0"/>
              <a:t>ACLU.org</a:t>
            </a:r>
            <a:r>
              <a:rPr lang="en-US" sz="1200" b="1" dirty="0" smtClean="0"/>
              <a:t> – By:  Allie </a:t>
            </a:r>
            <a:r>
              <a:rPr lang="en-US" sz="1200" b="1" dirty="0" err="1" smtClean="0"/>
              <a:t>Bohm</a:t>
            </a:r>
            <a:r>
              <a:rPr lang="en-US" sz="1200" b="1" dirty="0" smtClean="0"/>
              <a:t> – May 22, 2013</a:t>
            </a:r>
            <a:endParaRPr lang="en-US" sz="3200" b="1" dirty="0"/>
          </a:p>
        </p:txBody>
      </p:sp>
      <p:sp>
        <p:nvSpPr>
          <p:cNvPr id="3" name="TextBox 2"/>
          <p:cNvSpPr txBox="1"/>
          <p:nvPr/>
        </p:nvSpPr>
        <p:spPr>
          <a:xfrm>
            <a:off x="0" y="685800"/>
            <a:ext cx="4419600" cy="338554"/>
          </a:xfrm>
          <a:prstGeom prst="rect">
            <a:avLst/>
          </a:prstGeom>
          <a:noFill/>
        </p:spPr>
        <p:txBody>
          <a:bodyPr wrap="square" rtlCol="0">
            <a:spAutoFit/>
          </a:bodyPr>
          <a:lstStyle/>
          <a:p>
            <a:r>
              <a:rPr lang="en-US" sz="1600" b="1" dirty="0" smtClean="0"/>
              <a:t>Victory for the 4</a:t>
            </a:r>
            <a:r>
              <a:rPr lang="en-US" sz="1600" b="1" baseline="30000" dirty="0" smtClean="0"/>
              <a:t>th</a:t>
            </a:r>
            <a:r>
              <a:rPr lang="en-US" sz="1600" b="1" dirty="0" smtClean="0"/>
              <a:t> Amendment</a:t>
            </a:r>
            <a:endParaRPr lang="en-US" sz="1600" b="1" dirty="0"/>
          </a:p>
        </p:txBody>
      </p:sp>
      <p:sp>
        <p:nvSpPr>
          <p:cNvPr id="4" name="TextBox 3"/>
          <p:cNvSpPr txBox="1"/>
          <p:nvPr/>
        </p:nvSpPr>
        <p:spPr>
          <a:xfrm>
            <a:off x="152400" y="990600"/>
            <a:ext cx="4419600" cy="1261884"/>
          </a:xfrm>
          <a:prstGeom prst="rect">
            <a:avLst/>
          </a:prstGeom>
          <a:noFill/>
        </p:spPr>
        <p:txBody>
          <a:bodyPr wrap="square" rtlCol="0">
            <a:spAutoFit/>
          </a:bodyPr>
          <a:lstStyle/>
          <a:p>
            <a:r>
              <a:rPr lang="en-US" sz="1400" dirty="0"/>
              <a:t>T</a:t>
            </a:r>
            <a:r>
              <a:rPr lang="en-US" sz="1400" dirty="0" smtClean="0"/>
              <a:t>he </a:t>
            </a:r>
            <a:r>
              <a:rPr lang="en-US" sz="1400" dirty="0"/>
              <a:t>Texas House of Representatives passed the first bill in the nation that would </a:t>
            </a:r>
            <a:r>
              <a:rPr lang="en-US" sz="1600" b="1" u="sng" dirty="0"/>
              <a:t>require law enforcement to obtain a probable cause warrant before tracking individuals’ location</a:t>
            </a:r>
            <a:r>
              <a:rPr lang="en-US" sz="1400" b="1" u="sng" dirty="0"/>
              <a:t> </a:t>
            </a:r>
            <a:r>
              <a:rPr lang="en-US" sz="1400" dirty="0"/>
              <a:t>by collecting their cell phone location data</a:t>
            </a:r>
            <a:r>
              <a:rPr lang="en-US" sz="1400" dirty="0" smtClean="0"/>
              <a:t>.</a:t>
            </a:r>
          </a:p>
        </p:txBody>
      </p:sp>
      <p:sp>
        <p:nvSpPr>
          <p:cNvPr id="5" name="TextBox 4"/>
          <p:cNvSpPr txBox="1"/>
          <p:nvPr/>
        </p:nvSpPr>
        <p:spPr>
          <a:xfrm>
            <a:off x="0" y="2209800"/>
            <a:ext cx="4953000" cy="369332"/>
          </a:xfrm>
          <a:prstGeom prst="rect">
            <a:avLst/>
          </a:prstGeom>
          <a:noFill/>
        </p:spPr>
        <p:txBody>
          <a:bodyPr wrap="square" rtlCol="0">
            <a:spAutoFit/>
          </a:bodyPr>
          <a:lstStyle/>
          <a:p>
            <a:r>
              <a:rPr lang="en-US" b="1" dirty="0" smtClean="0"/>
              <a:t>ACLU Responds</a:t>
            </a:r>
            <a:endParaRPr lang="en-US" b="1" dirty="0"/>
          </a:p>
        </p:txBody>
      </p:sp>
      <p:sp>
        <p:nvSpPr>
          <p:cNvPr id="6" name="TextBox 5"/>
          <p:cNvSpPr txBox="1"/>
          <p:nvPr/>
        </p:nvSpPr>
        <p:spPr>
          <a:xfrm>
            <a:off x="228600" y="2514600"/>
            <a:ext cx="4876800" cy="1169551"/>
          </a:xfrm>
          <a:prstGeom prst="rect">
            <a:avLst/>
          </a:prstGeom>
          <a:noFill/>
        </p:spPr>
        <p:txBody>
          <a:bodyPr wrap="square" rtlCol="0">
            <a:spAutoFit/>
          </a:bodyPr>
          <a:lstStyle/>
          <a:p>
            <a:r>
              <a:rPr lang="en-US" sz="1400" dirty="0"/>
              <a:t>“By approving this amendment, our legislators would take a significant step to preserve the Fourth Amendment rights of Texas citizens, </a:t>
            </a:r>
            <a:r>
              <a:rPr lang="en-US" sz="1400" b="1" dirty="0"/>
              <a:t>protecting them from potential unreasonable searches and seizures that could take place entirely outside judicial review.”</a:t>
            </a:r>
          </a:p>
        </p:txBody>
      </p:sp>
      <p:sp>
        <p:nvSpPr>
          <p:cNvPr id="7" name="TextBox 6"/>
          <p:cNvSpPr txBox="1"/>
          <p:nvPr/>
        </p:nvSpPr>
        <p:spPr>
          <a:xfrm>
            <a:off x="0" y="3657600"/>
            <a:ext cx="3886200" cy="338554"/>
          </a:xfrm>
          <a:prstGeom prst="rect">
            <a:avLst/>
          </a:prstGeom>
          <a:noFill/>
        </p:spPr>
        <p:txBody>
          <a:bodyPr wrap="square" rtlCol="0">
            <a:spAutoFit/>
          </a:bodyPr>
          <a:lstStyle/>
          <a:p>
            <a:r>
              <a:rPr lang="en-US" sz="1600" b="1" dirty="0" smtClean="0"/>
              <a:t>Making the Bill a LAW!!</a:t>
            </a:r>
            <a:endParaRPr lang="en-US" sz="1600" b="1" dirty="0"/>
          </a:p>
        </p:txBody>
      </p:sp>
      <p:sp>
        <p:nvSpPr>
          <p:cNvPr id="8" name="TextBox 7"/>
          <p:cNvSpPr txBox="1"/>
          <p:nvPr/>
        </p:nvSpPr>
        <p:spPr>
          <a:xfrm>
            <a:off x="228600" y="3964900"/>
            <a:ext cx="6477000" cy="2893100"/>
          </a:xfrm>
          <a:prstGeom prst="rect">
            <a:avLst/>
          </a:prstGeom>
          <a:noFill/>
        </p:spPr>
        <p:txBody>
          <a:bodyPr wrap="square" rtlCol="0">
            <a:spAutoFit/>
          </a:bodyPr>
          <a:lstStyle/>
          <a:p>
            <a:r>
              <a:rPr lang="en-US" sz="1400" dirty="0"/>
              <a:t>It’s been a long slog to get to this point. Despite having over 100 co-sponsors in Texas’s 150-member House, the original cell phone location tracking bill, HB 1608, was not brought up for a vote before Texas’ deadline for moving legislation through its first chamber. But, not to be deterred, the amazing bill sponsors, Rep. Hughes and Sen. Hinojosa, the ACLU of Texas, and the rock star Texas Electronic Privacy Coalition got the legislation added as a House amendment to a Senate bill, </a:t>
            </a:r>
            <a:r>
              <a:rPr lang="en-US" sz="1400" b="1" u="sng" dirty="0"/>
              <a:t>SB 1052, that requires a warrant for access to electronic communications content. </a:t>
            </a:r>
            <a:endParaRPr lang="en-US" sz="1400" b="1" u="sng" dirty="0" smtClean="0"/>
          </a:p>
          <a:p>
            <a:endParaRPr lang="en-US" sz="1400" b="1" u="sng" dirty="0"/>
          </a:p>
          <a:p>
            <a:r>
              <a:rPr lang="en-US" sz="1400" dirty="0" smtClean="0"/>
              <a:t>(</a:t>
            </a:r>
            <a:r>
              <a:rPr lang="en-US" sz="1400" dirty="0"/>
              <a:t>Congress, are you taking notes? Texas is about to show you how to update the Electronic Communications Privacy Act (ECPA), the outdated federal law that governs access to communications content and is, as of yet, silent on location tracking.) The Texas bill still has to go back to the Senate to approve the House amendments before making it to the governor’s desk.</a:t>
            </a:r>
          </a:p>
        </p:txBody>
      </p:sp>
    </p:spTree>
    <p:extLst>
      <p:ext uri="{BB962C8B-B14F-4D97-AF65-F5344CB8AC3E}">
        <p14:creationId xmlns:p14="http://schemas.microsoft.com/office/powerpoint/2010/main" val="3667703169"/>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139"/>
            <a:ext cx="8229600" cy="1143000"/>
          </a:xfrm>
        </p:spPr>
        <p:txBody>
          <a:bodyPr>
            <a:normAutofit fontScale="90000"/>
          </a:bodyPr>
          <a:lstStyle/>
          <a:p>
            <a:r>
              <a:rPr lang="en-US" sz="3100" dirty="0" smtClean="0"/>
              <a:t>S.B. 1052</a:t>
            </a:r>
            <a:br>
              <a:rPr lang="en-US" sz="3100" dirty="0" smtClean="0"/>
            </a:br>
            <a:r>
              <a:rPr lang="en-US" sz="3100" dirty="0"/>
              <a:t>Sec. 5A.  WARRANT ISSUED IN THIS STATE FOR STORED CUSTOMER			</a:t>
            </a:r>
            <a:br>
              <a:rPr lang="en-US" sz="3100" dirty="0"/>
            </a:br>
            <a:r>
              <a:rPr lang="en-US" sz="3100" dirty="0"/>
              <a:t> 	DATA OR COMMUNICATIONS</a:t>
            </a:r>
            <a:r>
              <a:rPr lang="en-US" sz="3100" dirty="0" smtClean="0"/>
              <a:t>.</a:t>
            </a:r>
            <a:endParaRPr lang="en-US" dirty="0"/>
          </a:p>
        </p:txBody>
      </p:sp>
      <p:sp>
        <p:nvSpPr>
          <p:cNvPr id="4" name="TextBox 3"/>
          <p:cNvSpPr txBox="1"/>
          <p:nvPr/>
        </p:nvSpPr>
        <p:spPr>
          <a:xfrm>
            <a:off x="0" y="1566836"/>
            <a:ext cx="4910667" cy="5312224"/>
          </a:xfrm>
          <a:prstGeom prst="rect">
            <a:avLst/>
          </a:prstGeom>
          <a:noFill/>
        </p:spPr>
        <p:txBody>
          <a:bodyPr wrap="square" rtlCol="0">
            <a:spAutoFit/>
          </a:bodyPr>
          <a:lstStyle/>
          <a:p>
            <a:r>
              <a:rPr lang="en-US" sz="1600" b="1" dirty="0"/>
              <a:t>(a) </a:t>
            </a:r>
            <a:r>
              <a:rPr lang="en-US" sz="1600" dirty="0"/>
              <a:t> This section applies to a </a:t>
            </a:r>
            <a:r>
              <a:rPr lang="en-US" sz="1600" dirty="0" smtClean="0"/>
              <a:t>warrant required </a:t>
            </a:r>
            <a:r>
              <a:rPr lang="en-US" sz="1600" dirty="0"/>
              <a:t>under Section 4 to obtain electronic customer data</a:t>
            </a:r>
            <a:r>
              <a:rPr lang="en-US" sz="1600" dirty="0" smtClean="0"/>
              <a:t>, including </a:t>
            </a:r>
            <a:r>
              <a:rPr lang="en-US" sz="1600" dirty="0"/>
              <a:t>the contents of a wire communication or </a:t>
            </a:r>
            <a:r>
              <a:rPr lang="en-US" sz="1600" dirty="0" smtClean="0"/>
              <a:t>electronic communication</a:t>
            </a:r>
            <a:r>
              <a:rPr lang="en-US" sz="1600" dirty="0"/>
              <a:t>.		</a:t>
            </a:r>
          </a:p>
          <a:p>
            <a:pPr>
              <a:lnSpc>
                <a:spcPct val="70000"/>
              </a:lnSpc>
            </a:pPr>
            <a:endParaRPr lang="en-US" sz="1600" dirty="0" smtClean="0"/>
          </a:p>
          <a:p>
            <a:r>
              <a:rPr lang="en-US" sz="1600" b="1" dirty="0" smtClean="0"/>
              <a:t>(</a:t>
            </a:r>
            <a:r>
              <a:rPr lang="en-US" sz="1600" b="1" dirty="0"/>
              <a:t>b) </a:t>
            </a:r>
            <a:r>
              <a:rPr lang="en-US" sz="1600" dirty="0"/>
              <a:t> On the filing of an application by an authorized </a:t>
            </a:r>
            <a:r>
              <a:rPr lang="en-US" sz="1600" dirty="0" smtClean="0"/>
              <a:t>peace officer</a:t>
            </a:r>
            <a:r>
              <a:rPr lang="en-US" sz="1600" dirty="0"/>
              <a:t>, a district judge may issue a search warrant under this	</a:t>
            </a:r>
            <a:r>
              <a:rPr lang="en-US" sz="1600" dirty="0" smtClean="0"/>
              <a:t>section </a:t>
            </a:r>
            <a:r>
              <a:rPr lang="en-US" sz="1600" dirty="0"/>
              <a:t>for electronic customer data held in electronic storage</a:t>
            </a:r>
            <a:r>
              <a:rPr lang="en-US" sz="1600" dirty="0" smtClean="0"/>
              <a:t>, including</a:t>
            </a:r>
            <a:r>
              <a:rPr lang="en-US" sz="1600" dirty="0"/>
              <a:t> the contents of and records and other information </a:t>
            </a:r>
            <a:r>
              <a:rPr lang="en-US" sz="1600" dirty="0" smtClean="0"/>
              <a:t>related to </a:t>
            </a:r>
            <a:r>
              <a:rPr lang="en-US" sz="1600" dirty="0"/>
              <a:t>a wire communication or electronic communication held </a:t>
            </a:r>
            <a:r>
              <a:rPr lang="en-US" sz="1600" dirty="0" smtClean="0"/>
              <a:t>in electronic </a:t>
            </a:r>
            <a:r>
              <a:rPr lang="en-US" sz="1600" dirty="0"/>
              <a:t>storage, by a provider of an electronic </a:t>
            </a:r>
            <a:r>
              <a:rPr lang="en-US" sz="1600" dirty="0" smtClean="0"/>
              <a:t>communications service </a:t>
            </a:r>
            <a:r>
              <a:rPr lang="en-US" sz="1600" dirty="0"/>
              <a:t>or provider of a remote computing service described </a:t>
            </a:r>
            <a:r>
              <a:rPr lang="en-US" sz="1600" dirty="0" smtClean="0"/>
              <a:t>by Subsection </a:t>
            </a:r>
            <a:r>
              <a:rPr lang="en-US" sz="1600" dirty="0"/>
              <a:t>(g), regardless of whether the customer data is held at a	</a:t>
            </a:r>
            <a:r>
              <a:rPr lang="en-US" sz="1600" dirty="0" smtClean="0"/>
              <a:t>location </a:t>
            </a:r>
            <a:r>
              <a:rPr lang="en-US" sz="1600" dirty="0"/>
              <a:t>in this state or at a location in another state. </a:t>
            </a:r>
            <a:r>
              <a:rPr lang="en-US" sz="1600" dirty="0" smtClean="0"/>
              <a:t>An application </a:t>
            </a:r>
            <a:r>
              <a:rPr lang="en-US" sz="1600" dirty="0"/>
              <a:t>made under this subsection </a:t>
            </a:r>
            <a:r>
              <a:rPr lang="en-US" b="1" dirty="0"/>
              <a:t>must demonstrate </a:t>
            </a:r>
            <a:r>
              <a:rPr lang="en-US" b="1" dirty="0" smtClean="0"/>
              <a:t>probable cause </a:t>
            </a:r>
            <a:r>
              <a:rPr lang="en-US" b="1" dirty="0"/>
              <a:t>for the issuance of the warrant and must be supported by </a:t>
            </a:r>
            <a:r>
              <a:rPr lang="en-US" b="1" dirty="0" smtClean="0"/>
              <a:t>the oath </a:t>
            </a:r>
            <a:r>
              <a:rPr lang="en-US" b="1" dirty="0"/>
              <a:t>or affirmation of the authorized peace officer.	</a:t>
            </a:r>
            <a:r>
              <a:rPr lang="en-US" sz="1600" dirty="0"/>
              <a:t>	</a:t>
            </a:r>
          </a:p>
          <a:p>
            <a:r>
              <a:rPr lang="en-US" sz="1600" dirty="0"/>
              <a:t> 	     </a:t>
            </a:r>
          </a:p>
        </p:txBody>
      </p:sp>
      <p:sp>
        <p:nvSpPr>
          <p:cNvPr id="5" name="TextBox 4"/>
          <p:cNvSpPr txBox="1"/>
          <p:nvPr/>
        </p:nvSpPr>
        <p:spPr>
          <a:xfrm>
            <a:off x="4910667" y="1583769"/>
            <a:ext cx="4233333" cy="4598183"/>
          </a:xfrm>
          <a:prstGeom prst="rect">
            <a:avLst/>
          </a:prstGeom>
          <a:noFill/>
        </p:spPr>
        <p:txBody>
          <a:bodyPr wrap="square" rtlCol="0">
            <a:spAutoFit/>
          </a:bodyPr>
          <a:lstStyle/>
          <a:p>
            <a:r>
              <a:rPr lang="en-US" b="1" dirty="0" smtClean="0"/>
              <a:t> </a:t>
            </a:r>
            <a:r>
              <a:rPr lang="en-US" sz="1600" b="1" dirty="0" smtClean="0"/>
              <a:t>(c) </a:t>
            </a:r>
            <a:r>
              <a:rPr lang="en-US" sz="1600" dirty="0" smtClean="0"/>
              <a:t> A search warrant </a:t>
            </a:r>
            <a:r>
              <a:rPr lang="en-US" sz="1600" b="1" dirty="0" smtClean="0"/>
              <a:t>MAY NOT </a:t>
            </a:r>
            <a:r>
              <a:rPr lang="en-US" sz="1600" dirty="0" smtClean="0"/>
              <a:t>be issued under this section</a:t>
            </a:r>
            <a:r>
              <a:rPr lang="en-US" sz="1600" dirty="0"/>
              <a:t> </a:t>
            </a:r>
            <a:r>
              <a:rPr lang="en-US" sz="1600" dirty="0" smtClean="0"/>
              <a:t>unless the sworn affidavit required by Article 18.01(b) sets forth</a:t>
            </a:r>
            <a:r>
              <a:rPr lang="en-US" sz="1600" dirty="0"/>
              <a:t> </a:t>
            </a:r>
            <a:r>
              <a:rPr lang="en-US" b="1" dirty="0" smtClean="0"/>
              <a:t>sufficient and substantial facts to establish probable cause </a:t>
            </a:r>
            <a:r>
              <a:rPr lang="en-US" sz="1600" dirty="0" smtClean="0"/>
              <a:t>that:		</a:t>
            </a:r>
          </a:p>
          <a:p>
            <a:pPr>
              <a:lnSpc>
                <a:spcPct val="80000"/>
              </a:lnSpc>
            </a:pPr>
            <a:r>
              <a:rPr lang="en-US" sz="1600" dirty="0" smtClean="0"/>
              <a:t> 	             </a:t>
            </a:r>
            <a:r>
              <a:rPr lang="en-US" sz="1600" b="1" dirty="0" smtClean="0"/>
              <a:t>(1) </a:t>
            </a:r>
            <a:r>
              <a:rPr lang="en-US" sz="1600" dirty="0" smtClean="0"/>
              <a:t> a specific offense has been committed; and		</a:t>
            </a:r>
          </a:p>
          <a:p>
            <a:pPr>
              <a:lnSpc>
                <a:spcPct val="80000"/>
              </a:lnSpc>
            </a:pPr>
            <a:r>
              <a:rPr lang="en-US" sz="1600" dirty="0" smtClean="0"/>
              <a:t> 	             </a:t>
            </a:r>
            <a:r>
              <a:rPr lang="en-US" sz="1600" b="1" dirty="0" smtClean="0"/>
              <a:t>(2)</a:t>
            </a:r>
            <a:r>
              <a:rPr lang="en-US" sz="1600" dirty="0" smtClean="0"/>
              <a:t>  the electronic customer data sought:		</a:t>
            </a:r>
          </a:p>
          <a:p>
            <a:pPr>
              <a:lnSpc>
                <a:spcPct val="80000"/>
              </a:lnSpc>
            </a:pPr>
            <a:r>
              <a:rPr lang="en-US" sz="1600" dirty="0" smtClean="0"/>
              <a:t> 	                   </a:t>
            </a:r>
            <a:r>
              <a:rPr lang="en-US" sz="1600" b="1" dirty="0" smtClean="0"/>
              <a:t>(A) </a:t>
            </a:r>
            <a:r>
              <a:rPr lang="en-US" sz="1600" dirty="0" smtClean="0"/>
              <a:t> constitutes evidence of that offense or</a:t>
            </a:r>
            <a:r>
              <a:rPr lang="en-US" sz="1600" dirty="0"/>
              <a:t> </a:t>
            </a:r>
            <a:r>
              <a:rPr lang="en-US" sz="1600" dirty="0" smtClean="0"/>
              <a:t>evidence that a particular person committed that offense; and		</a:t>
            </a:r>
          </a:p>
          <a:p>
            <a:pPr>
              <a:lnSpc>
                <a:spcPct val="80000"/>
              </a:lnSpc>
            </a:pPr>
            <a:r>
              <a:rPr lang="en-US" sz="1600" dirty="0" smtClean="0"/>
              <a:t> 	                  </a:t>
            </a:r>
            <a:r>
              <a:rPr lang="en-US" sz="1600" b="1" dirty="0" smtClean="0"/>
              <a:t> (B)</a:t>
            </a:r>
            <a:r>
              <a:rPr lang="en-US" sz="1600" dirty="0" smtClean="0"/>
              <a:t>  is held in electronic storage by the service</a:t>
            </a:r>
            <a:r>
              <a:rPr lang="en-US" sz="1600" dirty="0"/>
              <a:t> </a:t>
            </a:r>
            <a:r>
              <a:rPr lang="en-US" sz="1600" dirty="0" smtClean="0"/>
              <a:t>provider on which the warrant is served under Subsection (h).		</a:t>
            </a:r>
          </a:p>
          <a:p>
            <a:pPr>
              <a:lnSpc>
                <a:spcPct val="80000"/>
              </a:lnSpc>
            </a:pPr>
            <a:r>
              <a:rPr lang="en-US" sz="1600" dirty="0" smtClean="0"/>
              <a:t> </a:t>
            </a:r>
            <a:endParaRPr lang="en-US" sz="1600" dirty="0"/>
          </a:p>
          <a:p>
            <a:r>
              <a:rPr lang="en-US" sz="1600" b="1" dirty="0" smtClean="0"/>
              <a:t>(d)</a:t>
            </a:r>
            <a:r>
              <a:rPr lang="en-US" sz="1600" dirty="0" smtClean="0"/>
              <a:t>  Only the electronic customer data described in the sworn</a:t>
            </a:r>
            <a:r>
              <a:rPr lang="en-US" sz="1600" dirty="0"/>
              <a:t> </a:t>
            </a:r>
            <a:r>
              <a:rPr lang="en-US" sz="1600" dirty="0" smtClean="0"/>
              <a:t>affidavit required by Article 18.01(b) may be seized under the</a:t>
            </a:r>
            <a:r>
              <a:rPr lang="en-US" sz="1600" dirty="0"/>
              <a:t> </a:t>
            </a:r>
            <a:r>
              <a:rPr lang="en-US" sz="1600" dirty="0" smtClean="0"/>
              <a:t>warrant.		</a:t>
            </a:r>
            <a:endParaRPr lang="en-US" sz="1600" dirty="0"/>
          </a:p>
        </p:txBody>
      </p:sp>
    </p:spTree>
    <p:extLst>
      <p:ext uri="{BB962C8B-B14F-4D97-AF65-F5344CB8AC3E}">
        <p14:creationId xmlns:p14="http://schemas.microsoft.com/office/powerpoint/2010/main" val="2987547388"/>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AO.png"/>
          <p:cNvPicPr>
            <a:picLocks noGrp="1" noChangeAspect="1"/>
          </p:cNvPicPr>
          <p:nvPr>
            <p:ph idx="1"/>
          </p:nvPr>
        </p:nvPicPr>
        <p:blipFill>
          <a:blip r:embed="rId2"/>
          <a:srcRect l="-46029" r="-46029"/>
          <a:stretch>
            <a:fillRect/>
          </a:stretch>
        </p:blipFill>
        <p:spPr>
          <a:xfrm>
            <a:off x="457200" y="1600201"/>
            <a:ext cx="6050242" cy="3327400"/>
          </a:xfrm>
        </p:spPr>
      </p:pic>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udge_D_20111009224542.jpg"/>
          <p:cNvPicPr>
            <a:picLocks noGrp="1" noChangeAspect="1"/>
          </p:cNvPicPr>
          <p:nvPr>
            <p:ph idx="1"/>
          </p:nvPr>
        </p:nvPicPr>
        <p:blipFill>
          <a:blip r:embed="rId2"/>
          <a:srcRect l="-10379" r="-1037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a:bodyPr>
          <a:lstStyle/>
          <a:p>
            <a:r>
              <a:rPr lang="en-US" i="1" dirty="0" smtClean="0"/>
              <a:t>U.S. </a:t>
            </a:r>
            <a:r>
              <a:rPr lang="en-US" i="1" dirty="0" err="1" smtClean="0"/>
              <a:t>v</a:t>
            </a:r>
            <a:r>
              <a:rPr lang="en-US" i="1" dirty="0" smtClean="0"/>
              <a:t>. Chadwick </a:t>
            </a:r>
            <a:r>
              <a:rPr lang="en-US" dirty="0" smtClean="0"/>
              <a:t>(1977)</a:t>
            </a:r>
          </a:p>
          <a:p>
            <a:r>
              <a:rPr lang="en-US" dirty="0" smtClean="0"/>
              <a:t>Since the locker was </a:t>
            </a:r>
            <a:r>
              <a:rPr lang="en-US" u="sng" dirty="0" smtClean="0"/>
              <a:t>not part of Chadwick’s </a:t>
            </a:r>
            <a:r>
              <a:rPr lang="en-US" dirty="0" smtClean="0"/>
              <a:t>“</a:t>
            </a:r>
            <a:r>
              <a:rPr lang="en-US" u="sng" dirty="0" smtClean="0"/>
              <a:t>person</a:t>
            </a:r>
            <a:r>
              <a:rPr lang="en-US" dirty="0" smtClean="0"/>
              <a:t>” when arrested, </a:t>
            </a:r>
          </a:p>
          <a:p>
            <a:r>
              <a:rPr lang="en-US" dirty="0" smtClean="0"/>
              <a:t>Then a warrantless search is not reasonable if </a:t>
            </a:r>
            <a:r>
              <a:rPr lang="en-US" u="sng" dirty="0" smtClean="0"/>
              <a:t>no danger </a:t>
            </a:r>
            <a:r>
              <a:rPr lang="en-US" dirty="0" smtClean="0"/>
              <a:t>arrestee could </a:t>
            </a:r>
            <a:r>
              <a:rPr lang="en-US" u="sng" dirty="0" smtClean="0"/>
              <a:t>access property </a:t>
            </a:r>
            <a:r>
              <a:rPr lang="en-US" dirty="0" smtClean="0"/>
              <a:t>to get a </a:t>
            </a:r>
            <a:r>
              <a:rPr lang="en-US" u="sng" dirty="0" smtClean="0"/>
              <a:t>weapon </a:t>
            </a:r>
            <a:r>
              <a:rPr lang="en-US" dirty="0" smtClean="0"/>
              <a:t>or </a:t>
            </a:r>
            <a:r>
              <a:rPr lang="en-US" u="sng" dirty="0" smtClean="0"/>
              <a:t>destroy evidence</a:t>
            </a:r>
            <a:r>
              <a:rPr lang="en-US" dirty="0" smtClean="0"/>
              <a:t>.</a:t>
            </a:r>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brother-watching-obamacartoon.jpg"/>
          <p:cNvPicPr>
            <a:picLocks noChangeAspect="1"/>
          </p:cNvPicPr>
          <p:nvPr/>
        </p:nvPicPr>
        <p:blipFill>
          <a:blip r:embed="rId4" cstate="print"/>
          <a:stretch>
            <a:fillRect/>
          </a:stretch>
        </p:blipFill>
        <p:spPr>
          <a:xfrm>
            <a:off x="-10783" y="0"/>
            <a:ext cx="9154783" cy="6858000"/>
          </a:xfrm>
          <a:prstGeom prst="rect">
            <a:avLst/>
          </a:prstGeom>
        </p:spPr>
      </p:pic>
      <p:pic>
        <p:nvPicPr>
          <p:cNvPr id="3" name="OneWayorAnotherMusic.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5" cstate="print">
            <a:alphaModFix amt="0"/>
          </a:blip>
          <a:stretch>
            <a:fillRect/>
          </a:stretch>
        </p:blipFill>
        <p:spPr>
          <a:xfrm>
            <a:off x="457200" y="5410200"/>
            <a:ext cx="304800" cy="304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a:bodyPr>
          <a:lstStyle/>
          <a:p>
            <a:r>
              <a:rPr lang="en-US" dirty="0" smtClean="0"/>
              <a:t>Clothing in </a:t>
            </a:r>
            <a:r>
              <a:rPr lang="en-US" i="1" dirty="0" smtClean="0"/>
              <a:t>Robinson </a:t>
            </a:r>
            <a:r>
              <a:rPr lang="en-US" dirty="0" smtClean="0"/>
              <a:t>and </a:t>
            </a:r>
            <a:r>
              <a:rPr lang="en-US" i="1" dirty="0" smtClean="0"/>
              <a:t>Edwards</a:t>
            </a:r>
            <a:r>
              <a:rPr lang="en-US" dirty="0" smtClean="0"/>
              <a:t> are considered to be part of “arrestee’s person” </a:t>
            </a:r>
          </a:p>
          <a:p>
            <a:r>
              <a:rPr lang="en-US" dirty="0" smtClean="0"/>
              <a:t>Distinguishably different from the </a:t>
            </a:r>
            <a:r>
              <a:rPr lang="en-US" u="sng" dirty="0" smtClean="0"/>
              <a:t>closed container</a:t>
            </a:r>
            <a:r>
              <a:rPr lang="en-US" dirty="0" smtClean="0"/>
              <a:t> in the “area within immediate control of arrestee” as in </a:t>
            </a:r>
            <a:r>
              <a:rPr lang="en-US" i="1" dirty="0" smtClean="0"/>
              <a:t>Chadwick</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lnSpcReduction="10000"/>
          </a:bodyPr>
          <a:lstStyle/>
          <a:p>
            <a:r>
              <a:rPr lang="en-US" i="1" dirty="0" smtClean="0"/>
              <a:t>New York </a:t>
            </a:r>
            <a:r>
              <a:rPr lang="en-US" i="1" dirty="0" err="1" smtClean="0"/>
              <a:t>v</a:t>
            </a:r>
            <a:r>
              <a:rPr lang="en-US" i="1" dirty="0" smtClean="0"/>
              <a:t>. Belton</a:t>
            </a:r>
            <a:r>
              <a:rPr lang="en-US" dirty="0" smtClean="0"/>
              <a:t> (1981)</a:t>
            </a:r>
          </a:p>
          <a:p>
            <a:pPr lvl="1"/>
            <a:r>
              <a:rPr lang="en-US" dirty="0" smtClean="0"/>
              <a:t>“Area within immediate control of </a:t>
            </a:r>
            <a:r>
              <a:rPr lang="en-US" dirty="0" err="1" smtClean="0"/>
              <a:t>arrestee”can</a:t>
            </a:r>
            <a:r>
              <a:rPr lang="en-US" dirty="0" smtClean="0"/>
              <a:t> be searched incident to arrest, including passenger compartments</a:t>
            </a:r>
          </a:p>
          <a:p>
            <a:pPr lvl="1"/>
            <a:r>
              <a:rPr lang="en-US" dirty="0" smtClean="0"/>
              <a:t>This includes “containers” in the passenger compartments within reach regardless of whether it could actually hold a weapon or evidence of crime under investigation</a:t>
            </a:r>
          </a:p>
          <a:p>
            <a:pPr lvl="1"/>
            <a:r>
              <a:rPr lang="en-US" dirty="0" smtClean="0"/>
              <a:t>“Container” is any object capable of holding another object</a:t>
            </a:r>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Search Incident to Arrest</a:t>
            </a:r>
            <a:endParaRPr lang="en-US" b="1" dirty="0"/>
          </a:p>
        </p:txBody>
      </p:sp>
      <p:sp>
        <p:nvSpPr>
          <p:cNvPr id="3" name="Content Placeholder 2"/>
          <p:cNvSpPr>
            <a:spLocks noGrp="1"/>
          </p:cNvSpPr>
          <p:nvPr>
            <p:ph idx="1"/>
          </p:nvPr>
        </p:nvSpPr>
        <p:spPr/>
        <p:txBody>
          <a:bodyPr>
            <a:normAutofit/>
          </a:bodyPr>
          <a:lstStyle/>
          <a:p>
            <a:r>
              <a:rPr lang="en-US" i="1" dirty="0" smtClean="0"/>
              <a:t>Arizona </a:t>
            </a:r>
            <a:r>
              <a:rPr lang="en-US" i="1" dirty="0" err="1" smtClean="0"/>
              <a:t>v</a:t>
            </a:r>
            <a:r>
              <a:rPr lang="en-US" i="1" dirty="0" smtClean="0"/>
              <a:t>. Gant </a:t>
            </a:r>
            <a:r>
              <a:rPr lang="en-US" dirty="0" smtClean="0"/>
              <a:t>(2009)</a:t>
            </a:r>
            <a:endParaRPr lang="en-US" i="1" dirty="0" smtClean="0"/>
          </a:p>
          <a:p>
            <a:r>
              <a:rPr lang="en-US" dirty="0" smtClean="0"/>
              <a:t>Limited </a:t>
            </a:r>
            <a:r>
              <a:rPr lang="en-US" i="1" dirty="0" smtClean="0"/>
              <a:t>Belton</a:t>
            </a:r>
          </a:p>
          <a:p>
            <a:pPr lvl="1"/>
            <a:r>
              <a:rPr lang="en-US" dirty="0" smtClean="0"/>
              <a:t>Search of a car incident to arrest unauthorized “after the arrestee has been </a:t>
            </a:r>
            <a:r>
              <a:rPr lang="en-US" u="sng" dirty="0" smtClean="0"/>
              <a:t>secured </a:t>
            </a:r>
            <a:r>
              <a:rPr lang="en-US" dirty="0" smtClean="0"/>
              <a:t>and </a:t>
            </a:r>
            <a:r>
              <a:rPr lang="en-US" u="sng" dirty="0" smtClean="0"/>
              <a:t>cannot access the interior of the vehicle</a:t>
            </a:r>
            <a:r>
              <a:rPr lang="en-US" dirty="0" smtClean="0"/>
              <a:t>”</a:t>
            </a:r>
          </a:p>
          <a:p>
            <a:endParaRPr lang="en-US" i="1" dirty="0" smtClean="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Cell Phone Search Incident to Arrest</a:t>
            </a:r>
            <a:endParaRPr lang="en-US" b="1" dirty="0"/>
          </a:p>
        </p:txBody>
      </p:sp>
      <p:sp>
        <p:nvSpPr>
          <p:cNvPr id="3" name="Content Placeholder 2"/>
          <p:cNvSpPr>
            <a:spLocks noGrp="1"/>
          </p:cNvSpPr>
          <p:nvPr>
            <p:ph idx="1"/>
          </p:nvPr>
        </p:nvSpPr>
        <p:spPr/>
        <p:txBody>
          <a:bodyPr/>
          <a:lstStyle/>
          <a:p>
            <a:r>
              <a:rPr lang="en-US" dirty="0" smtClean="0"/>
              <a:t>The debate hinges on whether a cell phone is:</a:t>
            </a:r>
          </a:p>
          <a:p>
            <a:pPr lvl="1"/>
            <a:r>
              <a:rPr lang="en-US" dirty="0" smtClean="0"/>
              <a:t>a </a:t>
            </a:r>
            <a:r>
              <a:rPr lang="en-US" u="sng" dirty="0" smtClean="0"/>
              <a:t>container immediately associated</a:t>
            </a:r>
            <a:r>
              <a:rPr lang="en-US" dirty="0" smtClean="0"/>
              <a:t> with the person</a:t>
            </a:r>
          </a:p>
          <a:p>
            <a:pPr lvl="2"/>
            <a:r>
              <a:rPr lang="en-US" dirty="0" smtClean="0"/>
              <a:t>Like a cigarette pack in </a:t>
            </a:r>
            <a:r>
              <a:rPr lang="en-US" i="1" dirty="0" smtClean="0"/>
              <a:t>Robinson </a:t>
            </a:r>
            <a:r>
              <a:rPr lang="en-US" dirty="0" smtClean="0"/>
              <a:t>or clothing in </a:t>
            </a:r>
            <a:r>
              <a:rPr lang="en-US" i="1" dirty="0" smtClean="0"/>
              <a:t>Edwards</a:t>
            </a:r>
            <a:r>
              <a:rPr lang="en-US" dirty="0" smtClean="0"/>
              <a:t> </a:t>
            </a:r>
          </a:p>
          <a:p>
            <a:pPr lvl="1">
              <a:buNone/>
            </a:pPr>
            <a:r>
              <a:rPr lang="en-US" dirty="0" smtClean="0"/>
              <a:t>Or</a:t>
            </a:r>
          </a:p>
          <a:p>
            <a:pPr lvl="1"/>
            <a:r>
              <a:rPr lang="en-US" dirty="0" smtClean="0"/>
              <a:t>an item </a:t>
            </a:r>
            <a:r>
              <a:rPr lang="en-US" u="sng" dirty="0" smtClean="0"/>
              <a:t>not associated with the person</a:t>
            </a:r>
            <a:r>
              <a:rPr lang="en-US" dirty="0" smtClean="0"/>
              <a:t>, but an item within a person’s immediate control</a:t>
            </a:r>
          </a:p>
          <a:p>
            <a:pPr lvl="2"/>
            <a:r>
              <a:rPr lang="en-US" dirty="0" smtClean="0"/>
              <a:t>Like a footlocker in </a:t>
            </a:r>
            <a:r>
              <a:rPr lang="en-US" i="1" dirty="0" smtClean="0"/>
              <a:t>Chadwick</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Circuit Split on Searches of Cell Phones</a:t>
            </a:r>
          </a:p>
        </p:txBody>
      </p:sp>
      <p:sp>
        <p:nvSpPr>
          <p:cNvPr id="3" name="Content Placeholder 2"/>
          <p:cNvSpPr>
            <a:spLocks noGrp="1"/>
          </p:cNvSpPr>
          <p:nvPr>
            <p:ph idx="1"/>
          </p:nvPr>
        </p:nvSpPr>
        <p:spPr/>
        <p:txBody>
          <a:bodyPr/>
          <a:lstStyle/>
          <a:p>
            <a:r>
              <a:rPr lang="en-US" b="1" dirty="0" smtClean="0"/>
              <a:t>4</a:t>
            </a:r>
            <a:r>
              <a:rPr lang="en-US" b="1" baseline="30000" dirty="0" smtClean="0"/>
              <a:t>th</a:t>
            </a:r>
            <a:r>
              <a:rPr lang="en-US" b="1" dirty="0" smtClean="0"/>
              <a:t> 5</a:t>
            </a:r>
            <a:r>
              <a:rPr lang="en-US" b="1" baseline="30000" dirty="0" smtClean="0"/>
              <a:t>th</a:t>
            </a:r>
            <a:r>
              <a:rPr lang="en-US" b="1" dirty="0" smtClean="0"/>
              <a:t> 7</a:t>
            </a:r>
            <a:r>
              <a:rPr lang="en-US" b="1" baseline="30000" dirty="0" smtClean="0"/>
              <a:t>th</a:t>
            </a:r>
            <a:r>
              <a:rPr lang="en-US" b="1" dirty="0" smtClean="0"/>
              <a:t> and 10</a:t>
            </a:r>
            <a:r>
              <a:rPr lang="en-US" b="1" baseline="30000" dirty="0" smtClean="0"/>
              <a:t>th</a:t>
            </a:r>
            <a:r>
              <a:rPr lang="en-US" b="1" dirty="0" smtClean="0"/>
              <a:t> Circuits, Alabama, California, Colorado, and Kansas </a:t>
            </a:r>
          </a:p>
          <a:p>
            <a:pPr lvl="1"/>
            <a:r>
              <a:rPr lang="en-US" b="1" dirty="0" smtClean="0"/>
              <a:t>Allow searches of cell phones incident with little limitation</a:t>
            </a:r>
          </a:p>
          <a:p>
            <a:r>
              <a:rPr lang="en-US" b="1" dirty="0" smtClean="0"/>
              <a:t>1</a:t>
            </a:r>
            <a:r>
              <a:rPr lang="en-US" b="1" baseline="30000" dirty="0" smtClean="0"/>
              <a:t>st</a:t>
            </a:r>
            <a:r>
              <a:rPr lang="en-US" b="1" dirty="0" smtClean="0"/>
              <a:t> Circuit, Ohio, and Florida </a:t>
            </a:r>
          </a:p>
          <a:p>
            <a:pPr lvl="1"/>
            <a:r>
              <a:rPr lang="en-US" b="1" dirty="0" smtClean="0"/>
              <a:t>Search incident to arrest exception does not extend to the contents of cell phones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between Circuits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4136953"/>
              </p:ext>
            </p:extLst>
          </p:nvPr>
        </p:nvGraphicFramePr>
        <p:xfrm>
          <a:off x="457200" y="1600200"/>
          <a:ext cx="8229600" cy="338328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Incident-to-Arrest</a:t>
                      </a:r>
                      <a:r>
                        <a:rPr lang="en-US" baseline="0" dirty="0" smtClean="0"/>
                        <a:t> Exception Not Applicable</a:t>
                      </a:r>
                    </a:p>
                    <a:p>
                      <a:endParaRPr lang="en-US" baseline="0" dirty="0" smtClean="0"/>
                    </a:p>
                    <a:p>
                      <a:pPr marL="285750" indent="-285750">
                        <a:buFont typeface="Arial" pitchFamily="34" charset="0"/>
                        <a:buChar char="•"/>
                      </a:pPr>
                      <a:r>
                        <a:rPr lang="en-US" i="1" baseline="0" dirty="0" smtClean="0"/>
                        <a:t>United States v. </a:t>
                      </a:r>
                      <a:r>
                        <a:rPr lang="en-US" i="1" baseline="0" dirty="0" err="1" smtClean="0"/>
                        <a:t>Wurie</a:t>
                      </a:r>
                      <a:r>
                        <a:rPr lang="en-US" baseline="0" dirty="0" smtClean="0"/>
                        <a:t>, WL 2129119 (1st Cir. May 17, 2013)</a:t>
                      </a:r>
                    </a:p>
                    <a:p>
                      <a:pPr marL="285750" indent="-285750">
                        <a:buFont typeface="Arial" pitchFamily="34" charset="0"/>
                        <a:buChar char="•"/>
                      </a:pPr>
                      <a:r>
                        <a:rPr lang="en-US" i="1" baseline="0" dirty="0" smtClean="0"/>
                        <a:t>United States v. </a:t>
                      </a:r>
                      <a:r>
                        <a:rPr lang="en-US" i="1" baseline="0" dirty="0" err="1" smtClean="0"/>
                        <a:t>DiMarco</a:t>
                      </a:r>
                      <a:r>
                        <a:rPr lang="en-US" baseline="0" dirty="0" smtClean="0"/>
                        <a:t>, 2013 LEXIS 16279 (S.D.N.Y. 2013)</a:t>
                      </a:r>
                    </a:p>
                    <a:p>
                      <a:pPr marL="285750" indent="-285750">
                        <a:buFont typeface="Arial" pitchFamily="34" charset="0"/>
                        <a:buChar char="•"/>
                      </a:pPr>
                      <a:r>
                        <a:rPr lang="en-US" i="1" baseline="0" dirty="0" smtClean="0"/>
                        <a:t>State v. Smith</a:t>
                      </a:r>
                      <a:r>
                        <a:rPr lang="en-US" baseline="0" dirty="0" smtClean="0"/>
                        <a:t>, 920 N.E.2d 949 (Ohio 2009)</a:t>
                      </a:r>
                    </a:p>
                    <a:p>
                      <a:pPr marL="285750" indent="-285750">
                        <a:buFont typeface="Arial" pitchFamily="34" charset="0"/>
                        <a:buChar char="•"/>
                      </a:pPr>
                      <a:r>
                        <a:rPr lang="en-US" i="1" baseline="0" dirty="0" smtClean="0"/>
                        <a:t>Smallwood v. State</a:t>
                      </a:r>
                      <a:r>
                        <a:rPr lang="en-US" baseline="0" dirty="0" smtClean="0"/>
                        <a:t>, 2013 WL 1830961 (Fla. May 2, 2013)</a:t>
                      </a:r>
                    </a:p>
                    <a:p>
                      <a:endParaRPr lang="en-US" dirty="0"/>
                    </a:p>
                  </a:txBody>
                  <a:tcPr/>
                </a:tc>
                <a:tc>
                  <a:txBody>
                    <a:bodyPr/>
                    <a:lstStyle/>
                    <a:p>
                      <a:r>
                        <a:rPr lang="en-US" dirty="0" smtClean="0"/>
                        <a:t>Search Incident</a:t>
                      </a:r>
                      <a:r>
                        <a:rPr lang="en-US" baseline="0" dirty="0" smtClean="0"/>
                        <a:t> to Arrest Upheld </a:t>
                      </a:r>
                    </a:p>
                    <a:p>
                      <a:endParaRPr lang="en-US" baseline="0" dirty="0" smtClean="0"/>
                    </a:p>
                    <a:p>
                      <a:pPr marL="285750" indent="-285750">
                        <a:buFont typeface="Arial" pitchFamily="34" charset="0"/>
                        <a:buChar char="•"/>
                      </a:pPr>
                      <a:endParaRPr lang="en-US" baseline="0" dirty="0" smtClean="0"/>
                    </a:p>
                    <a:p>
                      <a:pPr marL="285750" indent="-285750">
                        <a:buFont typeface="Arial" pitchFamily="34" charset="0"/>
                        <a:buChar char="•"/>
                      </a:pPr>
                      <a:r>
                        <a:rPr lang="en-US" i="1" dirty="0" smtClean="0"/>
                        <a:t>United States v. Finley</a:t>
                      </a:r>
                      <a:r>
                        <a:rPr lang="en-US" dirty="0" smtClean="0"/>
                        <a:t>, 477 F.3d 250 (5th Cir. 2007)</a:t>
                      </a:r>
                    </a:p>
                    <a:p>
                      <a:pPr marL="285750" indent="-285750">
                        <a:buFont typeface="Arial" pitchFamily="34" charset="0"/>
                        <a:buChar char="•"/>
                      </a:pPr>
                      <a:r>
                        <a:rPr lang="en-US" i="1" dirty="0" err="1" smtClean="0"/>
                        <a:t>Silvan</a:t>
                      </a:r>
                      <a:r>
                        <a:rPr lang="en-US" i="1" dirty="0" smtClean="0"/>
                        <a:t> W. v. Briggs</a:t>
                      </a:r>
                      <a:r>
                        <a:rPr lang="en-US" dirty="0" smtClean="0"/>
                        <a:t>, 309 Fed. </a:t>
                      </a:r>
                      <a:r>
                        <a:rPr lang="en-US" dirty="0" err="1" smtClean="0"/>
                        <a:t>Appx</a:t>
                      </a:r>
                      <a:r>
                        <a:rPr lang="en-US" dirty="0" smtClean="0"/>
                        <a:t>. 216 (10th Cir. 2009)</a:t>
                      </a:r>
                    </a:p>
                    <a:p>
                      <a:pPr marL="285750" indent="-285750">
                        <a:buFont typeface="Arial" pitchFamily="34" charset="0"/>
                        <a:buChar char="•"/>
                      </a:pPr>
                      <a:r>
                        <a:rPr lang="en-US" i="1" dirty="0" smtClean="0"/>
                        <a:t>People v. Diaz</a:t>
                      </a:r>
                      <a:r>
                        <a:rPr lang="en-US" dirty="0" smtClean="0"/>
                        <a:t>, 244 P.3d 501 (Cal. 2011)</a:t>
                      </a:r>
                      <a:endParaRPr lang="en-US" dirty="0"/>
                    </a:p>
                  </a:txBody>
                  <a:tcPr/>
                </a:tc>
              </a:tr>
            </a:tbl>
          </a:graphicData>
        </a:graphic>
      </p:graphicFrame>
    </p:spTree>
    <p:extLst>
      <p:ext uri="{BB962C8B-B14F-4D97-AF65-F5344CB8AC3E}">
        <p14:creationId xmlns:p14="http://schemas.microsoft.com/office/powerpoint/2010/main" val="2264054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3052762"/>
          </a:xfrm>
        </p:spPr>
        <p:txBody>
          <a:bodyPr>
            <a:normAutofit/>
          </a:bodyPr>
          <a:lstStyle/>
          <a:p>
            <a:r>
              <a:rPr lang="en-US" b="1" dirty="0" smtClean="0"/>
              <a:t>Case’s that </a:t>
            </a:r>
            <a:r>
              <a:rPr lang="en-US" b="1" u="sng" dirty="0" smtClean="0"/>
              <a:t>DO </a:t>
            </a:r>
            <a:r>
              <a:rPr lang="en-US" b="1" dirty="0" smtClean="0"/>
              <a:t>allow Search of Cell Phone Incident to Arrest</a:t>
            </a:r>
            <a:endParaRPr lang="en-US"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Warrantless Search of Cell Phone </a:t>
            </a:r>
            <a:r>
              <a:rPr lang="en-US" b="1" u="sng" dirty="0" smtClean="0"/>
              <a:t>Upheld</a:t>
            </a:r>
            <a:endParaRPr lang="en-US" b="1" u="sng" dirty="0"/>
          </a:p>
        </p:txBody>
      </p:sp>
      <p:sp>
        <p:nvSpPr>
          <p:cNvPr id="3" name="Content Placeholder 2"/>
          <p:cNvSpPr>
            <a:spLocks noGrp="1"/>
          </p:cNvSpPr>
          <p:nvPr>
            <p:ph idx="1"/>
          </p:nvPr>
        </p:nvSpPr>
        <p:spPr/>
        <p:txBody>
          <a:bodyPr>
            <a:normAutofit lnSpcReduction="10000"/>
          </a:bodyPr>
          <a:lstStyle/>
          <a:p>
            <a:r>
              <a:rPr lang="en-US" i="1" dirty="0" smtClean="0"/>
              <a:t>United States v. Finley</a:t>
            </a:r>
            <a:r>
              <a:rPr lang="en-US" dirty="0" smtClean="0"/>
              <a:t>, 477 F.3d 250 (5th Cir. 2007), search of cell phone was valid still incident to arrest.</a:t>
            </a:r>
          </a:p>
          <a:p>
            <a:r>
              <a:rPr lang="en-US" i="1" dirty="0" err="1" smtClean="0"/>
              <a:t>Silvan</a:t>
            </a:r>
            <a:r>
              <a:rPr lang="en-US" i="1" dirty="0" smtClean="0"/>
              <a:t> W. v. Briggs</a:t>
            </a:r>
            <a:r>
              <a:rPr lang="en-US" dirty="0" smtClean="0"/>
              <a:t>, 309 Fed. </a:t>
            </a:r>
            <a:r>
              <a:rPr lang="en-US" dirty="0" err="1" smtClean="0"/>
              <a:t>Appx</a:t>
            </a:r>
            <a:r>
              <a:rPr lang="en-US" dirty="0" smtClean="0"/>
              <a:t>. 216 (10th Cir. 2009), scope of search incident to arrest includes contents of cell phone.</a:t>
            </a:r>
          </a:p>
          <a:p>
            <a:r>
              <a:rPr lang="en-US" i="1" dirty="0" smtClean="0"/>
              <a:t>People v. Diaz</a:t>
            </a:r>
            <a:r>
              <a:rPr lang="en-US" dirty="0" smtClean="0"/>
              <a:t>, 244 P.3d 501 (Cal. 2011),         </a:t>
            </a:r>
            <a:r>
              <a:rPr lang="en-US" u="sng" dirty="0" smtClean="0"/>
              <a:t>no reasonable expectation </a:t>
            </a:r>
            <a:r>
              <a:rPr lang="en-US" dirty="0" smtClean="0"/>
              <a:t>of privacy in cell phone.</a:t>
            </a:r>
            <a:endParaRPr lang="en-US" dirty="0"/>
          </a:p>
        </p:txBody>
      </p:sp>
    </p:spTree>
    <p:extLst>
      <p:ext uri="{BB962C8B-B14F-4D97-AF65-F5344CB8AC3E}">
        <p14:creationId xmlns:p14="http://schemas.microsoft.com/office/powerpoint/2010/main" val="2887241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i="1" dirty="0" smtClean="0"/>
              <a:t>U.S. </a:t>
            </a:r>
            <a:r>
              <a:rPr lang="en-US" b="1" i="1" dirty="0" err="1" smtClean="0"/>
              <a:t>v</a:t>
            </a:r>
            <a:r>
              <a:rPr lang="en-US" b="1" i="1" dirty="0" smtClean="0"/>
              <a:t>. Finley</a:t>
            </a:r>
            <a:r>
              <a:rPr lang="en-US" b="1" dirty="0" smtClean="0"/>
              <a:t>, </a:t>
            </a:r>
            <a:br>
              <a:rPr lang="en-US" b="1" dirty="0" smtClean="0"/>
            </a:br>
            <a:r>
              <a:rPr lang="en-US" b="1" dirty="0" smtClean="0"/>
              <a:t>447 F.3d 250 (5</a:t>
            </a:r>
            <a:r>
              <a:rPr lang="en-US" b="1" baseline="30000" dirty="0" smtClean="0"/>
              <a:t>th</a:t>
            </a:r>
            <a:r>
              <a:rPr lang="en-US" b="1" dirty="0" smtClean="0"/>
              <a:t> Cir. 2007)</a:t>
            </a:r>
          </a:p>
        </p:txBody>
      </p:sp>
      <p:sp>
        <p:nvSpPr>
          <p:cNvPr id="3" name="Content Placeholder 2"/>
          <p:cNvSpPr>
            <a:spLocks noGrp="1"/>
          </p:cNvSpPr>
          <p:nvPr>
            <p:ph idx="1"/>
          </p:nvPr>
        </p:nvSpPr>
        <p:spPr/>
        <p:txBody>
          <a:bodyPr/>
          <a:lstStyle/>
          <a:p>
            <a:r>
              <a:rPr lang="en-US" i="1" dirty="0" smtClean="0"/>
              <a:t>U.S. </a:t>
            </a:r>
            <a:r>
              <a:rPr lang="en-US" i="1" dirty="0" err="1" smtClean="0"/>
              <a:t>v</a:t>
            </a:r>
            <a:r>
              <a:rPr lang="en-US" i="1" dirty="0" smtClean="0"/>
              <a:t>. Finley</a:t>
            </a:r>
            <a:r>
              <a:rPr lang="en-US" dirty="0" smtClean="0"/>
              <a:t>, 447 F.3d 250 (5</a:t>
            </a:r>
            <a:r>
              <a:rPr lang="en-US" baseline="30000" dirty="0" smtClean="0"/>
              <a:t>th</a:t>
            </a:r>
            <a:r>
              <a:rPr lang="en-US" dirty="0" smtClean="0"/>
              <a:t> Cir. 2007)</a:t>
            </a:r>
          </a:p>
          <a:p>
            <a:r>
              <a:rPr lang="en-US" dirty="0" smtClean="0"/>
              <a:t>Police conducted warrantless search of Finley’s cell phone incident to arrest and used incriminating text messages to prove trafficking case.</a:t>
            </a:r>
          </a:p>
          <a:p>
            <a:r>
              <a:rPr lang="en-US" dirty="0" smtClean="0"/>
              <a:t>Fifth Circuit refused to acknowledge the difference between modern technologies and containers used to hold physical objects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Finley</a:t>
            </a:r>
            <a:r>
              <a:rPr lang="en-US" b="1" dirty="0" smtClean="0"/>
              <a:t> Rational</a:t>
            </a:r>
            <a:endParaRPr lang="en-US" b="1" i="1" dirty="0"/>
          </a:p>
        </p:txBody>
      </p:sp>
      <p:sp>
        <p:nvSpPr>
          <p:cNvPr id="3" name="Content Placeholder 2"/>
          <p:cNvSpPr>
            <a:spLocks noGrp="1"/>
          </p:cNvSpPr>
          <p:nvPr>
            <p:ph idx="1"/>
          </p:nvPr>
        </p:nvSpPr>
        <p:spPr/>
        <p:txBody>
          <a:bodyPr/>
          <a:lstStyle/>
          <a:p>
            <a:r>
              <a:rPr lang="en-US" dirty="0" smtClean="0"/>
              <a:t>5</a:t>
            </a:r>
            <a:r>
              <a:rPr lang="en-US" baseline="30000" dirty="0" smtClean="0"/>
              <a:t>th</a:t>
            </a:r>
            <a:r>
              <a:rPr lang="en-US" dirty="0" smtClean="0"/>
              <a:t> Circuit relied upon </a:t>
            </a:r>
            <a:r>
              <a:rPr lang="en-US" i="1" dirty="0" smtClean="0"/>
              <a:t>U.S. </a:t>
            </a:r>
            <a:r>
              <a:rPr lang="en-US" i="1" dirty="0" err="1" smtClean="0"/>
              <a:t>v</a:t>
            </a:r>
            <a:r>
              <a:rPr lang="en-US" i="1" dirty="0" smtClean="0"/>
              <a:t>. Chan</a:t>
            </a:r>
            <a:r>
              <a:rPr lang="en-US" dirty="0" smtClean="0"/>
              <a:t>, 830 </a:t>
            </a:r>
            <a:r>
              <a:rPr lang="en-US" dirty="0" err="1" smtClean="0"/>
              <a:t>F.Supp</a:t>
            </a:r>
            <a:r>
              <a:rPr lang="en-US" dirty="0" smtClean="0"/>
              <a:t> 531 (</a:t>
            </a:r>
            <a:r>
              <a:rPr lang="en-US" dirty="0" err="1" smtClean="0"/>
              <a:t>N.D.Cal</a:t>
            </a:r>
            <a:r>
              <a:rPr lang="en-US" dirty="0" smtClean="0"/>
              <a:t>. 1993)</a:t>
            </a:r>
          </a:p>
          <a:p>
            <a:r>
              <a:rPr lang="en-US" dirty="0" smtClean="0"/>
              <a:t>“Police officers are n</a:t>
            </a:r>
            <a:r>
              <a:rPr lang="en-US" u="sng" dirty="0" smtClean="0"/>
              <a:t>ot constrained to search for weapons</a:t>
            </a:r>
            <a:r>
              <a:rPr lang="en-US" dirty="0" smtClean="0"/>
              <a:t> or </a:t>
            </a:r>
            <a:r>
              <a:rPr lang="en-US" u="sng" dirty="0" smtClean="0"/>
              <a:t>instruments of escape </a:t>
            </a:r>
            <a:r>
              <a:rPr lang="en-US" dirty="0" smtClean="0"/>
              <a:t>on the arrestee’s person; they may also, without any additional justification, </a:t>
            </a:r>
            <a:r>
              <a:rPr lang="en-US" u="sng" dirty="0" smtClean="0"/>
              <a:t>look for evidence of arrestee’s crime</a:t>
            </a:r>
            <a:r>
              <a:rPr lang="en-US" dirty="0" smtClean="0"/>
              <a:t> on his person in order to </a:t>
            </a:r>
            <a:r>
              <a:rPr lang="en-US" u="sng" dirty="0" smtClean="0"/>
              <a:t>preserve it for use at trial</a:t>
            </a:r>
            <a:r>
              <a:rPr lang="en-US" dirty="0" smtClean="0"/>
              <a:t>.” </a:t>
            </a:r>
            <a:r>
              <a:rPr lang="en-US" i="1" dirty="0" smtClean="0"/>
              <a:t>Finley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100"/>
            <a:ext cx="7772400" cy="2319337"/>
          </a:xfrm>
        </p:spPr>
        <p:txBody>
          <a:bodyPr>
            <a:noAutofit/>
          </a:bodyPr>
          <a:lstStyle/>
          <a:p>
            <a:r>
              <a:rPr lang="en-US" sz="5400" b="1" dirty="0" smtClean="0">
                <a:solidFill>
                  <a:srgbClr val="0000FF"/>
                </a:solidFill>
              </a:rPr>
              <a:t>Cell Phone </a:t>
            </a:r>
            <a:br>
              <a:rPr lang="en-US" sz="5400" b="1" dirty="0" smtClean="0">
                <a:solidFill>
                  <a:srgbClr val="0000FF"/>
                </a:solidFill>
              </a:rPr>
            </a:br>
            <a:r>
              <a:rPr lang="en-US" sz="5400" b="1" dirty="0" smtClean="0">
                <a:solidFill>
                  <a:srgbClr val="0000FF"/>
                </a:solidFill>
              </a:rPr>
              <a:t>Surveillance </a:t>
            </a:r>
            <a:r>
              <a:rPr lang="en-US" sz="5400" b="1" smtClean="0">
                <a:solidFill>
                  <a:srgbClr val="0000FF"/>
                </a:solidFill>
              </a:rPr>
              <a:t>&amp; </a:t>
            </a:r>
            <a:br>
              <a:rPr lang="en-US" sz="5400" b="1" smtClean="0">
                <a:solidFill>
                  <a:srgbClr val="0000FF"/>
                </a:solidFill>
              </a:rPr>
            </a:br>
            <a:r>
              <a:rPr lang="en-US" sz="5400" b="1" smtClean="0">
                <a:solidFill>
                  <a:srgbClr val="0000FF"/>
                </a:solidFill>
              </a:rPr>
              <a:t>Searches</a:t>
            </a:r>
            <a:r>
              <a:rPr lang="en-US" sz="5400" b="1" dirty="0" smtClean="0">
                <a:solidFill>
                  <a:srgbClr val="0000FF"/>
                </a:solidFill>
              </a:rPr>
              <a:t/>
            </a:r>
            <a:br>
              <a:rPr lang="en-US" sz="5400" b="1" dirty="0" smtClean="0">
                <a:solidFill>
                  <a:srgbClr val="0000FF"/>
                </a:solidFill>
              </a:rPr>
            </a:br>
            <a:endParaRPr lang="en-US" sz="5400" b="1" dirty="0">
              <a:solidFill>
                <a:srgbClr val="0000FF"/>
              </a:solidFill>
            </a:endParaRPr>
          </a:p>
        </p:txBody>
      </p:sp>
      <p:sp>
        <p:nvSpPr>
          <p:cNvPr id="3" name="Subtitle 2"/>
          <p:cNvSpPr>
            <a:spLocks noGrp="1"/>
          </p:cNvSpPr>
          <p:nvPr>
            <p:ph type="subTitle" idx="1"/>
          </p:nvPr>
        </p:nvSpPr>
        <p:spPr>
          <a:xfrm>
            <a:off x="1066799" y="2865436"/>
            <a:ext cx="7078133" cy="3027364"/>
          </a:xfrm>
        </p:spPr>
        <p:txBody>
          <a:bodyPr>
            <a:normAutofit fontScale="92500" lnSpcReduction="20000"/>
          </a:bodyPr>
          <a:lstStyle/>
          <a:p>
            <a:r>
              <a:rPr lang="en-US" sz="4000" dirty="0" smtClean="0">
                <a:solidFill>
                  <a:srgbClr val="0000FF"/>
                </a:solidFill>
              </a:rPr>
              <a:t>Sex, Drugs, and Surveillance</a:t>
            </a:r>
          </a:p>
          <a:p>
            <a:r>
              <a:rPr lang="en-US" sz="4000" dirty="0" smtClean="0">
                <a:solidFill>
                  <a:srgbClr val="0000FF"/>
                </a:solidFill>
              </a:rPr>
              <a:t>Texas Bar CLE</a:t>
            </a:r>
          </a:p>
          <a:p>
            <a:r>
              <a:rPr lang="en-US" dirty="0" smtClean="0">
                <a:solidFill>
                  <a:srgbClr val="0000FF"/>
                </a:solidFill>
              </a:rPr>
              <a:t>Presented by:</a:t>
            </a:r>
          </a:p>
          <a:p>
            <a:r>
              <a:rPr lang="en-US" sz="4400" b="1" dirty="0" smtClean="0">
                <a:solidFill>
                  <a:srgbClr val="0000FF"/>
                </a:solidFill>
              </a:rPr>
              <a:t>Donald H. Flanary, III</a:t>
            </a:r>
          </a:p>
          <a:p>
            <a:r>
              <a:rPr lang="en-US" sz="4000" b="1" dirty="0" smtClean="0">
                <a:solidFill>
                  <a:srgbClr val="0000FF"/>
                </a:solidFill>
              </a:rPr>
              <a:t>Goldstein Goldstein and Hilley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U.S. </a:t>
            </a:r>
            <a:r>
              <a:rPr lang="en-US" b="1" i="1" dirty="0" err="1" smtClean="0"/>
              <a:t>v</a:t>
            </a:r>
            <a:r>
              <a:rPr lang="en-US" b="1" i="1" dirty="0" smtClean="0"/>
              <a:t>. Chan</a:t>
            </a:r>
            <a:endParaRPr lang="en-US" b="1" i="1" dirty="0"/>
          </a:p>
        </p:txBody>
      </p:sp>
      <p:sp>
        <p:nvSpPr>
          <p:cNvPr id="3" name="Content Placeholder 2"/>
          <p:cNvSpPr>
            <a:spLocks noGrp="1"/>
          </p:cNvSpPr>
          <p:nvPr>
            <p:ph idx="1"/>
          </p:nvPr>
        </p:nvSpPr>
        <p:spPr/>
        <p:txBody>
          <a:bodyPr/>
          <a:lstStyle/>
          <a:p>
            <a:r>
              <a:rPr lang="en-US" dirty="0" smtClean="0"/>
              <a:t>Upheld warrantless search of a pager by stating that it is similar to an </a:t>
            </a:r>
            <a:r>
              <a:rPr lang="en-US" u="sng" dirty="0" smtClean="0"/>
              <a:t>“electronic” container.</a:t>
            </a:r>
            <a:endParaRPr lang="en-US" u="sng"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3052762"/>
          </a:xfrm>
        </p:spPr>
        <p:txBody>
          <a:bodyPr>
            <a:normAutofit/>
          </a:bodyPr>
          <a:lstStyle/>
          <a:p>
            <a:r>
              <a:rPr lang="en-US" b="1" dirty="0" smtClean="0"/>
              <a:t>Case’s that </a:t>
            </a:r>
            <a:r>
              <a:rPr lang="en-US" b="1" u="sng" dirty="0" smtClean="0"/>
              <a:t>DO NOT </a:t>
            </a:r>
            <a:r>
              <a:rPr lang="en-US" b="1" dirty="0" smtClean="0"/>
              <a:t>allow Search of Cell Phone Incident to Arrest</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dirty="0" smtClean="0"/>
              <a:t>Suppression </a:t>
            </a:r>
            <a:r>
              <a:rPr lang="en-US" sz="3200" b="1" dirty="0" smtClean="0"/>
              <a:t/>
            </a:r>
            <a:br>
              <a:rPr lang="en-US" sz="3200" b="1" dirty="0" smtClean="0"/>
            </a:br>
            <a:r>
              <a:rPr lang="en-US" sz="3200" b="1" dirty="0" smtClean="0"/>
              <a:t>of Warrantless Search of Cell Phone</a:t>
            </a:r>
            <a:endParaRPr lang="en-US" sz="3200" b="1" dirty="0"/>
          </a:p>
        </p:txBody>
      </p:sp>
      <p:sp>
        <p:nvSpPr>
          <p:cNvPr id="3" name="Content Placeholder 2"/>
          <p:cNvSpPr>
            <a:spLocks noGrp="1"/>
          </p:cNvSpPr>
          <p:nvPr>
            <p:ph idx="1"/>
          </p:nvPr>
        </p:nvSpPr>
        <p:spPr/>
        <p:txBody>
          <a:bodyPr/>
          <a:lstStyle/>
          <a:p>
            <a:r>
              <a:rPr lang="en-US" i="1" dirty="0" smtClean="0"/>
              <a:t>United States v. </a:t>
            </a:r>
            <a:r>
              <a:rPr lang="en-US" i="1" dirty="0" err="1" smtClean="0"/>
              <a:t>DiMarco</a:t>
            </a:r>
            <a:r>
              <a:rPr lang="en-US" dirty="0" smtClean="0"/>
              <a:t>, 2013 LEXIS 16279 (S.D.N.Y. 2013), suppressed photographs found on defendant’s cell phone.</a:t>
            </a:r>
          </a:p>
          <a:p>
            <a:r>
              <a:rPr lang="en-US" i="1" dirty="0" smtClean="0"/>
              <a:t>State v. Smith</a:t>
            </a:r>
            <a:r>
              <a:rPr lang="en-US" dirty="0" smtClean="0"/>
              <a:t>, 920 N.E.2d 949 (Ohio 2009), “officer </a:t>
            </a:r>
            <a:r>
              <a:rPr lang="en-US" u="sng" dirty="0" smtClean="0"/>
              <a:t>may not conduct a search of a cell phones</a:t>
            </a:r>
            <a:r>
              <a:rPr lang="en-US" dirty="0" smtClean="0"/>
              <a:t>’ contents incident to a lawful arrest </a:t>
            </a:r>
            <a:r>
              <a:rPr lang="en-US" u="sng" dirty="0" smtClean="0"/>
              <a:t>without first obtaining a warrant</a:t>
            </a:r>
            <a:r>
              <a:rPr lang="en-US" dirty="0" smtClean="0"/>
              <a:t>.”</a:t>
            </a:r>
          </a:p>
          <a:p>
            <a:pPr marL="0" indent="0">
              <a:buNone/>
            </a:pPr>
            <a:endParaRPr lang="en-US" dirty="0"/>
          </a:p>
        </p:txBody>
      </p:sp>
    </p:spTree>
    <p:extLst>
      <p:ext uri="{BB962C8B-B14F-4D97-AF65-F5344CB8AC3E}">
        <p14:creationId xmlns:p14="http://schemas.microsoft.com/office/powerpoint/2010/main" val="40810462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Smallwood </a:t>
            </a:r>
            <a:r>
              <a:rPr lang="en-US" b="1" i="1" dirty="0" err="1" smtClean="0"/>
              <a:t>v</a:t>
            </a:r>
            <a:r>
              <a:rPr lang="en-US" b="1" i="1" dirty="0" smtClean="0"/>
              <a:t>. State</a:t>
            </a:r>
            <a:r>
              <a:rPr lang="en-US" b="1" dirty="0" smtClean="0"/>
              <a:t>, 2013 WL 1830961 (Fla. May 2, 2013)</a:t>
            </a:r>
          </a:p>
        </p:txBody>
      </p:sp>
      <p:sp>
        <p:nvSpPr>
          <p:cNvPr id="3" name="Content Placeholder 2"/>
          <p:cNvSpPr>
            <a:spLocks noGrp="1"/>
          </p:cNvSpPr>
          <p:nvPr>
            <p:ph idx="1"/>
          </p:nvPr>
        </p:nvSpPr>
        <p:spPr/>
        <p:txBody>
          <a:bodyPr>
            <a:normAutofit/>
          </a:bodyPr>
          <a:lstStyle/>
          <a:p>
            <a:r>
              <a:rPr lang="en-US" dirty="0" smtClean="0"/>
              <a:t>Police found evidence of a robbery when they searched a defendant’s cell phone that had been seized incident to arrest a year after the arrest as the State was preparing for trial. </a:t>
            </a:r>
          </a:p>
        </p:txBody>
      </p:sp>
    </p:spTree>
    <p:extLst>
      <p:ext uri="{BB962C8B-B14F-4D97-AF65-F5344CB8AC3E}">
        <p14:creationId xmlns:p14="http://schemas.microsoft.com/office/powerpoint/2010/main" val="5283066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Smallwood </a:t>
            </a:r>
            <a:r>
              <a:rPr lang="en-US" b="1" i="1" dirty="0" err="1" smtClean="0"/>
              <a:t>v</a:t>
            </a:r>
            <a:r>
              <a:rPr lang="en-US" b="1" i="1" dirty="0" smtClean="0"/>
              <a:t>. State</a:t>
            </a:r>
            <a:r>
              <a:rPr lang="en-US" b="1" dirty="0" smtClean="0"/>
              <a:t>, 2013 WL 1830961 (Fla. May 2, 2013)</a:t>
            </a:r>
          </a:p>
        </p:txBody>
      </p:sp>
      <p:sp>
        <p:nvSpPr>
          <p:cNvPr id="3" name="Content Placeholder 2"/>
          <p:cNvSpPr>
            <a:spLocks noGrp="1"/>
          </p:cNvSpPr>
          <p:nvPr>
            <p:ph idx="1"/>
          </p:nvPr>
        </p:nvSpPr>
        <p:spPr/>
        <p:txBody>
          <a:bodyPr>
            <a:normAutofit/>
          </a:bodyPr>
          <a:lstStyle/>
          <a:p>
            <a:r>
              <a:rPr lang="en-US" dirty="0" smtClean="0"/>
              <a:t>A warrant is required before contents of a cell phone may be accessed and searched by police</a:t>
            </a:r>
          </a:p>
          <a:p>
            <a:r>
              <a:rPr lang="en-US" u="sng" dirty="0" smtClean="0"/>
              <a:t>Good-faith exception </a:t>
            </a:r>
            <a:r>
              <a:rPr lang="en-US" dirty="0" smtClean="0"/>
              <a:t>to exclusionary rule </a:t>
            </a:r>
            <a:r>
              <a:rPr lang="en-US" u="sng" dirty="0" smtClean="0"/>
              <a:t>did not apply</a:t>
            </a:r>
            <a:r>
              <a:rPr lang="en-US" dirty="0" smtClean="0"/>
              <a:t> to warrantless search of cell phone.</a:t>
            </a:r>
            <a:endParaRPr lang="en-US" dirty="0"/>
          </a:p>
        </p:txBody>
      </p:sp>
    </p:spTree>
    <p:extLst>
      <p:ext uri="{BB962C8B-B14F-4D97-AF65-F5344CB8AC3E}">
        <p14:creationId xmlns:p14="http://schemas.microsoft.com/office/powerpoint/2010/main" val="5283066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United States </a:t>
            </a:r>
            <a:r>
              <a:rPr lang="en-US" b="1" i="1" dirty="0" err="1" smtClean="0"/>
              <a:t>v</a:t>
            </a:r>
            <a:r>
              <a:rPr lang="en-US" b="1" i="1" dirty="0" smtClean="0"/>
              <a:t>. </a:t>
            </a:r>
            <a:r>
              <a:rPr lang="en-US" b="1" i="1" dirty="0" err="1" smtClean="0"/>
              <a:t>Wurie</a:t>
            </a:r>
            <a:r>
              <a:rPr lang="en-US" b="1" dirty="0" smtClean="0"/>
              <a:t>, </a:t>
            </a:r>
            <a:br>
              <a:rPr lang="en-US" b="1" dirty="0" smtClean="0"/>
            </a:br>
            <a:r>
              <a:rPr lang="en-US" b="1" dirty="0" smtClean="0"/>
              <a:t>WL 2129119 (1st Cir. May 17, 2013)</a:t>
            </a:r>
            <a:endParaRPr lang="en-US" b="1" dirty="0"/>
          </a:p>
        </p:txBody>
      </p:sp>
      <p:sp>
        <p:nvSpPr>
          <p:cNvPr id="3" name="Content Placeholder 2"/>
          <p:cNvSpPr>
            <a:spLocks noGrp="1"/>
          </p:cNvSpPr>
          <p:nvPr>
            <p:ph idx="1"/>
          </p:nvPr>
        </p:nvSpPr>
        <p:spPr/>
        <p:txBody>
          <a:bodyPr>
            <a:normAutofit fontScale="92500"/>
          </a:bodyPr>
          <a:lstStyle/>
          <a:p>
            <a:r>
              <a:rPr lang="en-US" dirty="0" err="1" smtClean="0"/>
              <a:t>Wurie</a:t>
            </a:r>
            <a:r>
              <a:rPr lang="en-US" dirty="0" smtClean="0"/>
              <a:t> was arrested and the cell phone in his possession was examined to find evidence drug dealing which lead to a search warrant of his home.</a:t>
            </a:r>
          </a:p>
          <a:p>
            <a:r>
              <a:rPr lang="en-US" dirty="0" smtClean="0"/>
              <a:t>Search-incident-to-arrest exception does not allow warrantless search of data on a cell-phone</a:t>
            </a:r>
          </a:p>
          <a:p>
            <a:r>
              <a:rPr lang="en-US" dirty="0" smtClean="0"/>
              <a:t>“Today, many Americans store their </a:t>
            </a:r>
            <a:r>
              <a:rPr lang="en-US" u="sng" dirty="0" smtClean="0"/>
              <a:t>most personal “papers” and “effects</a:t>
            </a:r>
            <a:r>
              <a:rPr lang="en-US" dirty="0" smtClean="0"/>
              <a:t>,” in electronic format on a cell phone, </a:t>
            </a:r>
            <a:r>
              <a:rPr lang="en-US" u="sng" dirty="0" smtClean="0"/>
              <a:t>carried on the person</a:t>
            </a:r>
            <a:r>
              <a:rPr lang="en-US" dirty="0" smtClean="0"/>
              <a:t>.”</a:t>
            </a:r>
            <a:endParaRPr lang="en-US" dirty="0"/>
          </a:p>
        </p:txBody>
      </p:sp>
    </p:spTree>
    <p:extLst>
      <p:ext uri="{BB962C8B-B14F-4D97-AF65-F5344CB8AC3E}">
        <p14:creationId xmlns:p14="http://schemas.microsoft.com/office/powerpoint/2010/main" val="786638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smtClean="0"/>
              <a:t>Wurie</a:t>
            </a:r>
            <a:endParaRPr lang="en-US" b="1" i="1" dirty="0"/>
          </a:p>
        </p:txBody>
      </p:sp>
      <p:sp>
        <p:nvSpPr>
          <p:cNvPr id="3" name="Content Placeholder 2"/>
          <p:cNvSpPr>
            <a:spLocks noGrp="1"/>
          </p:cNvSpPr>
          <p:nvPr>
            <p:ph idx="1"/>
          </p:nvPr>
        </p:nvSpPr>
        <p:spPr/>
        <p:txBody>
          <a:bodyPr/>
          <a:lstStyle/>
          <a:p>
            <a:r>
              <a:rPr lang="en-US" dirty="0" smtClean="0"/>
              <a:t>“A cell phone </a:t>
            </a:r>
            <a:r>
              <a:rPr lang="en-US" u="sng" dirty="0" smtClean="0"/>
              <a:t>should be viewed not as item immediately associated with the person </a:t>
            </a:r>
            <a:r>
              <a:rPr lang="en-US" dirty="0" smtClean="0"/>
              <a:t>under </a:t>
            </a:r>
            <a:r>
              <a:rPr lang="en-US" i="1" dirty="0" smtClean="0"/>
              <a:t>Robinson </a:t>
            </a:r>
            <a:r>
              <a:rPr lang="en-US" dirty="0" smtClean="0"/>
              <a:t>and </a:t>
            </a:r>
            <a:r>
              <a:rPr lang="en-US" i="1" dirty="0" smtClean="0"/>
              <a:t>Edwards</a:t>
            </a:r>
            <a:r>
              <a:rPr lang="en-US" dirty="0" smtClean="0"/>
              <a:t> but as a </a:t>
            </a:r>
            <a:r>
              <a:rPr lang="en-US" u="sng" dirty="0" smtClean="0"/>
              <a:t>possession within an arrestee’s immediate control </a:t>
            </a:r>
            <a:r>
              <a:rPr lang="en-US" dirty="0" smtClean="0"/>
              <a:t>under </a:t>
            </a:r>
            <a:r>
              <a:rPr lang="en-US" i="1" dirty="0" smtClean="0"/>
              <a:t>Chadwick</a:t>
            </a:r>
            <a:r>
              <a:rPr lang="en-US" dirty="0" smtClean="0"/>
              <a:t> which cannot be searched once the cell phone comes into the exclusive control the police”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smtClean="0"/>
              <a:t>Wurie</a:t>
            </a:r>
            <a:endParaRPr lang="en-US" b="1" i="1" dirty="0"/>
          </a:p>
        </p:txBody>
      </p:sp>
      <p:sp>
        <p:nvSpPr>
          <p:cNvPr id="3" name="Content Placeholder 2"/>
          <p:cNvSpPr>
            <a:spLocks noGrp="1"/>
          </p:cNvSpPr>
          <p:nvPr>
            <p:ph idx="1"/>
          </p:nvPr>
        </p:nvSpPr>
        <p:spPr/>
        <p:txBody>
          <a:bodyPr/>
          <a:lstStyle/>
          <a:p>
            <a:r>
              <a:rPr lang="en-US" dirty="0" smtClean="0"/>
              <a:t>“We suspect that the 85% of Americans who own cell phones and use the devices to do much more than make phone calls, would have some difficulty with the government’s view that ‘</a:t>
            </a:r>
            <a:r>
              <a:rPr lang="en-US" dirty="0" err="1" smtClean="0"/>
              <a:t>Wurie’s</a:t>
            </a:r>
            <a:r>
              <a:rPr lang="en-US" dirty="0" smtClean="0"/>
              <a:t> cell phone was indistinguishable from other kinds of personal possessions, like a cigarette package, wallet, pager, or address book, that fall within the search incident to arrest exception…”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smtClean="0"/>
              <a:t>Wurie</a:t>
            </a:r>
            <a:endParaRPr lang="en-US" b="1" i="1" dirty="0"/>
          </a:p>
        </p:txBody>
      </p:sp>
      <p:sp>
        <p:nvSpPr>
          <p:cNvPr id="3" name="Content Placeholder 2"/>
          <p:cNvSpPr>
            <a:spLocks noGrp="1"/>
          </p:cNvSpPr>
          <p:nvPr>
            <p:ph idx="1"/>
          </p:nvPr>
        </p:nvSpPr>
        <p:spPr/>
        <p:txBody>
          <a:bodyPr>
            <a:normAutofit fontScale="92500" lnSpcReduction="10000"/>
          </a:bodyPr>
          <a:lstStyle/>
          <a:p>
            <a:r>
              <a:rPr lang="en-US" dirty="0" smtClean="0"/>
              <a:t>“In reality, ‘a modern cell phone is a computer’ and ‘a computer… is not just another purse or address book.”’</a:t>
            </a:r>
          </a:p>
          <a:p>
            <a:endParaRPr lang="en-US" dirty="0" smtClean="0"/>
          </a:p>
          <a:p>
            <a:r>
              <a:rPr lang="en-US" dirty="0" smtClean="0"/>
              <a:t>“Indeed, modern cell phones provide direct access to the home in a more literal way as well; </a:t>
            </a:r>
            <a:r>
              <a:rPr lang="en-US" dirty="0" err="1" smtClean="0"/>
              <a:t>iPhones</a:t>
            </a:r>
            <a:r>
              <a:rPr lang="en-US" dirty="0" smtClean="0"/>
              <a:t> can now connect their owners directly to a home computer’s webcam, via an application called </a:t>
            </a:r>
            <a:r>
              <a:rPr lang="en-US" dirty="0" err="1" smtClean="0"/>
              <a:t>iCam</a:t>
            </a:r>
            <a:r>
              <a:rPr lang="en-US" dirty="0" smtClean="0"/>
              <a:t>, so that users can monitor the inside of their homes remotely.”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43462"/>
          </a:xfrm>
        </p:spPr>
        <p:txBody>
          <a:bodyPr/>
          <a:lstStyle/>
          <a:p>
            <a:r>
              <a:rPr lang="en-US" b="1" dirty="0" smtClean="0"/>
              <a:t>Cell Phone searches in Texas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mebody's Watching Me (Chorus) Sound Clip and Quote2.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4" cstate="print"/>
          <a:stretch>
            <a:fillRect/>
          </a:stretch>
        </p:blipFill>
        <p:spPr>
          <a:xfrm>
            <a:off x="4267200" y="6553200"/>
            <a:ext cx="304800" cy="304800"/>
          </a:xfrm>
          <a:prstGeom prst="rect">
            <a:avLst/>
          </a:prstGeom>
        </p:spPr>
      </p:pic>
      <p:pic>
        <p:nvPicPr>
          <p:cNvPr id="6" name="Picture 5"/>
          <p:cNvPicPr>
            <a:picLocks noChangeAspect="1"/>
          </p:cNvPicPr>
          <p:nvPr/>
        </p:nvPicPr>
        <p:blipFill>
          <a:blip r:embed="rId5"/>
          <a:stretch>
            <a:fillRect/>
          </a:stretch>
        </p:blipFill>
        <p:spPr>
          <a:xfrm>
            <a:off x="444500" y="889000"/>
            <a:ext cx="8255000" cy="5080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State v. Granville</a:t>
            </a:r>
            <a:r>
              <a:rPr lang="en-US" b="1" dirty="0" smtClean="0"/>
              <a:t>, 373 S.W.3d 218 (Tex. App.-Amarillo 2012)</a:t>
            </a:r>
            <a:endParaRPr lang="en-US" b="1" dirty="0"/>
          </a:p>
        </p:txBody>
      </p:sp>
      <p:sp>
        <p:nvSpPr>
          <p:cNvPr id="3" name="Content Placeholder 2"/>
          <p:cNvSpPr>
            <a:spLocks noGrp="1"/>
          </p:cNvSpPr>
          <p:nvPr>
            <p:ph idx="1"/>
          </p:nvPr>
        </p:nvSpPr>
        <p:spPr/>
        <p:txBody>
          <a:bodyPr>
            <a:normAutofit/>
          </a:bodyPr>
          <a:lstStyle/>
          <a:p>
            <a:r>
              <a:rPr lang="en-US" dirty="0" smtClean="0"/>
              <a:t>Defendant’s cell phone was searched after arrest which contained “improper photography”</a:t>
            </a:r>
          </a:p>
          <a:p>
            <a:r>
              <a:rPr lang="en-US" dirty="0" smtClean="0"/>
              <a:t>Amarillo Court of Appeals said:</a:t>
            </a:r>
          </a:p>
          <a:p>
            <a:pPr lvl="1"/>
            <a:r>
              <a:rPr lang="en-US" dirty="0" smtClean="0"/>
              <a:t>Cell phones contain “Private” Information</a:t>
            </a:r>
          </a:p>
          <a:p>
            <a:pPr lvl="1"/>
            <a:r>
              <a:rPr lang="en-US" dirty="0" smtClean="0"/>
              <a:t>Cell phones are Not “Containers”</a:t>
            </a:r>
          </a:p>
          <a:p>
            <a:pPr lvl="1"/>
            <a:r>
              <a:rPr lang="en-US" dirty="0" smtClean="0"/>
              <a:t>Cell phones are in arrestee’s “Immediate Control”</a:t>
            </a:r>
          </a:p>
        </p:txBody>
      </p:sp>
    </p:spTree>
    <p:extLst>
      <p:ext uri="{BB962C8B-B14F-4D97-AF65-F5344CB8AC3E}">
        <p14:creationId xmlns:p14="http://schemas.microsoft.com/office/powerpoint/2010/main" val="27992513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a:solidFill>
                  <a:prstClr val="black"/>
                </a:solidFill>
              </a:rPr>
              <a:t>State v. Granville</a:t>
            </a:r>
            <a:r>
              <a:rPr lang="en-US" sz="4000" b="1" dirty="0">
                <a:solidFill>
                  <a:prstClr val="black"/>
                </a:solidFill>
              </a:rPr>
              <a:t>, 373 S.W.3d </a:t>
            </a:r>
            <a:r>
              <a:rPr lang="en-US" sz="4000" b="1" dirty="0" smtClean="0">
                <a:solidFill>
                  <a:prstClr val="black"/>
                </a:solidFill>
              </a:rPr>
              <a:t>218</a:t>
            </a:r>
            <a:br>
              <a:rPr lang="en-US" sz="4000" b="1" dirty="0" smtClean="0">
                <a:solidFill>
                  <a:prstClr val="black"/>
                </a:solidFill>
              </a:rPr>
            </a:br>
            <a:r>
              <a:rPr lang="en-US" sz="4000" b="1" dirty="0" smtClean="0">
                <a:solidFill>
                  <a:prstClr val="black"/>
                </a:solidFill>
              </a:rPr>
              <a:t>(</a:t>
            </a:r>
            <a:r>
              <a:rPr lang="en-US" sz="4000" b="1" dirty="0">
                <a:solidFill>
                  <a:prstClr val="black"/>
                </a:solidFill>
              </a:rPr>
              <a:t>Tex. App.-Amarillo 2012</a:t>
            </a:r>
            <a:r>
              <a:rPr lang="en-US" sz="4000" b="1" dirty="0" smtClean="0">
                <a:solidFill>
                  <a:prstClr val="black"/>
                </a:solidFill>
              </a:rPr>
              <a:t>)</a:t>
            </a:r>
            <a:endParaRPr lang="en-US" sz="4000" b="1" dirty="0"/>
          </a:p>
        </p:txBody>
      </p:sp>
      <p:sp>
        <p:nvSpPr>
          <p:cNvPr id="3" name="Content Placeholder 2"/>
          <p:cNvSpPr>
            <a:spLocks noGrp="1"/>
          </p:cNvSpPr>
          <p:nvPr>
            <p:ph idx="1"/>
          </p:nvPr>
        </p:nvSpPr>
        <p:spPr/>
        <p:txBody>
          <a:bodyPr>
            <a:normAutofit/>
          </a:bodyPr>
          <a:lstStyle/>
          <a:p>
            <a:r>
              <a:rPr lang="en-US" dirty="0" smtClean="0"/>
              <a:t>Most logical and outspoken rejection of </a:t>
            </a:r>
            <a:r>
              <a:rPr lang="en-US" i="1" dirty="0" smtClean="0"/>
              <a:t>Finley</a:t>
            </a:r>
            <a:endParaRPr lang="en-US" dirty="0" smtClean="0"/>
          </a:p>
          <a:p>
            <a:r>
              <a:rPr lang="en-US" dirty="0" smtClean="0"/>
              <a:t>“we know of no authority that allows the State to search property merely because its officers have probable cause to believe that a crime occurred and evidence of that crime can be found on the property to be searched.” at 222.</a:t>
            </a:r>
          </a:p>
        </p:txBody>
      </p:sp>
    </p:spTree>
    <p:extLst>
      <p:ext uri="{BB962C8B-B14F-4D97-AF65-F5344CB8AC3E}">
        <p14:creationId xmlns:p14="http://schemas.microsoft.com/office/powerpoint/2010/main" val="2981091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a:solidFill>
                  <a:prstClr val="black"/>
                </a:solidFill>
              </a:rPr>
              <a:t>State v. Granville</a:t>
            </a:r>
            <a:r>
              <a:rPr lang="en-US" sz="4000" b="1" dirty="0">
                <a:solidFill>
                  <a:prstClr val="black"/>
                </a:solidFill>
              </a:rPr>
              <a:t>, 373 S.W.3d </a:t>
            </a:r>
            <a:r>
              <a:rPr lang="en-US" sz="4000" b="1" dirty="0" smtClean="0">
                <a:solidFill>
                  <a:prstClr val="black"/>
                </a:solidFill>
              </a:rPr>
              <a:t>218</a:t>
            </a:r>
            <a:br>
              <a:rPr lang="en-US" sz="4000" b="1" dirty="0" smtClean="0">
                <a:solidFill>
                  <a:prstClr val="black"/>
                </a:solidFill>
              </a:rPr>
            </a:br>
            <a:r>
              <a:rPr lang="en-US" sz="4000" b="1" dirty="0" smtClean="0">
                <a:solidFill>
                  <a:prstClr val="black"/>
                </a:solidFill>
              </a:rPr>
              <a:t>(</a:t>
            </a:r>
            <a:r>
              <a:rPr lang="en-US" sz="4000" b="1" dirty="0">
                <a:solidFill>
                  <a:prstClr val="black"/>
                </a:solidFill>
              </a:rPr>
              <a:t>Tex. App.-Amarillo 2012</a:t>
            </a:r>
            <a:r>
              <a:rPr lang="en-US" sz="4000" b="1" dirty="0" smtClean="0">
                <a:solidFill>
                  <a:prstClr val="black"/>
                </a:solidFill>
              </a:rPr>
              <a:t>)</a:t>
            </a:r>
            <a:endParaRPr lang="en-US" sz="4000" b="1" dirty="0"/>
          </a:p>
        </p:txBody>
      </p:sp>
      <p:sp>
        <p:nvSpPr>
          <p:cNvPr id="3" name="Content Placeholder 2"/>
          <p:cNvSpPr>
            <a:spLocks noGrp="1"/>
          </p:cNvSpPr>
          <p:nvPr>
            <p:ph idx="1"/>
          </p:nvPr>
        </p:nvSpPr>
        <p:spPr/>
        <p:txBody>
          <a:bodyPr>
            <a:normAutofit/>
          </a:bodyPr>
          <a:lstStyle/>
          <a:p>
            <a:r>
              <a:rPr lang="en-US" dirty="0" smtClean="0"/>
              <a:t>The court held that “the State's suggestion that the search of the phone was permissible since probable cause to believe a crime had occurred and that Granville's cell phone contained evidence of it, without more, is wrong.”</a:t>
            </a:r>
            <a:endParaRPr lang="en-US" dirty="0"/>
          </a:p>
        </p:txBody>
      </p:sp>
    </p:spTree>
    <p:extLst>
      <p:ext uri="{BB962C8B-B14F-4D97-AF65-F5344CB8AC3E}">
        <p14:creationId xmlns:p14="http://schemas.microsoft.com/office/powerpoint/2010/main" val="2981091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a:solidFill>
                  <a:prstClr val="black"/>
                </a:solidFill>
              </a:rPr>
              <a:t>State v. Granville</a:t>
            </a:r>
            <a:r>
              <a:rPr lang="en-US" sz="4000" b="1" dirty="0">
                <a:solidFill>
                  <a:prstClr val="black"/>
                </a:solidFill>
              </a:rPr>
              <a:t>, 373 S.W.3d </a:t>
            </a:r>
            <a:r>
              <a:rPr lang="en-US" sz="4000" b="1" dirty="0" smtClean="0">
                <a:solidFill>
                  <a:prstClr val="black"/>
                </a:solidFill>
              </a:rPr>
              <a:t>218</a:t>
            </a:r>
            <a:br>
              <a:rPr lang="en-US" sz="4000" b="1" dirty="0" smtClean="0">
                <a:solidFill>
                  <a:prstClr val="black"/>
                </a:solidFill>
              </a:rPr>
            </a:br>
            <a:r>
              <a:rPr lang="en-US" sz="4000" b="1" dirty="0" smtClean="0">
                <a:solidFill>
                  <a:prstClr val="black"/>
                </a:solidFill>
              </a:rPr>
              <a:t>(</a:t>
            </a:r>
            <a:r>
              <a:rPr lang="en-US" sz="4000" b="1" dirty="0">
                <a:solidFill>
                  <a:prstClr val="black"/>
                </a:solidFill>
              </a:rPr>
              <a:t>Tex. App.-Amarillo 2012</a:t>
            </a:r>
            <a:r>
              <a:rPr lang="en-US" sz="4000" b="1" dirty="0" smtClean="0">
                <a:solidFill>
                  <a:prstClr val="black"/>
                </a:solidFill>
              </a:rPr>
              <a:t>)</a:t>
            </a:r>
            <a:endParaRPr lang="en-US" sz="4000" b="1" dirty="0"/>
          </a:p>
        </p:txBody>
      </p:sp>
      <p:sp>
        <p:nvSpPr>
          <p:cNvPr id="3" name="Content Placeholder 2"/>
          <p:cNvSpPr>
            <a:spLocks noGrp="1"/>
          </p:cNvSpPr>
          <p:nvPr>
            <p:ph idx="1"/>
          </p:nvPr>
        </p:nvSpPr>
        <p:spPr/>
        <p:txBody>
          <a:bodyPr/>
          <a:lstStyle/>
          <a:p>
            <a:r>
              <a:rPr lang="en-US" dirty="0" smtClean="0"/>
              <a:t>“In effect, the State fights to enable any, if not every, law enforcement officer the ability to walk into a property room, pick up whatever… device he may discover… and use it as he cares to just because the device was within the property room.”</a:t>
            </a:r>
            <a:endParaRPr lang="en-US" dirty="0"/>
          </a:p>
        </p:txBody>
      </p:sp>
    </p:spTree>
    <p:extLst>
      <p:ext uri="{BB962C8B-B14F-4D97-AF65-F5344CB8AC3E}">
        <p14:creationId xmlns:p14="http://schemas.microsoft.com/office/powerpoint/2010/main" val="12185142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i="1" dirty="0">
                <a:solidFill>
                  <a:prstClr val="black"/>
                </a:solidFill>
              </a:rPr>
              <a:t>State v. Granville</a:t>
            </a:r>
            <a:r>
              <a:rPr lang="en-US" sz="3200" b="1" dirty="0">
                <a:solidFill>
                  <a:prstClr val="black"/>
                </a:solidFill>
              </a:rPr>
              <a:t>,</a:t>
            </a:r>
            <a:r>
              <a:rPr lang="en-US" sz="3200" b="1" dirty="0" smtClean="0">
                <a:solidFill>
                  <a:prstClr val="black"/>
                </a:solidFill>
              </a:rPr>
              <a:t> </a:t>
            </a:r>
            <a:br>
              <a:rPr lang="en-US" sz="3200" b="1" dirty="0" smtClean="0">
                <a:solidFill>
                  <a:prstClr val="black"/>
                </a:solidFill>
              </a:rPr>
            </a:br>
            <a:r>
              <a:rPr lang="en-US" sz="3200" b="1" dirty="0" smtClean="0">
                <a:solidFill>
                  <a:prstClr val="black"/>
                </a:solidFill>
              </a:rPr>
              <a:t>373 </a:t>
            </a:r>
            <a:r>
              <a:rPr lang="en-US" sz="3200" b="1" dirty="0">
                <a:solidFill>
                  <a:prstClr val="black"/>
                </a:solidFill>
              </a:rPr>
              <a:t>S.W.3d 218 (Tex. App.-Amarillo 2012</a:t>
            </a:r>
            <a:r>
              <a:rPr lang="en-US" sz="3200" b="1" dirty="0" smtClean="0">
                <a:solidFill>
                  <a:prstClr val="black"/>
                </a:solidFill>
              </a:rPr>
              <a:t>)</a:t>
            </a:r>
            <a:endParaRPr lang="en-US" b="1" dirty="0"/>
          </a:p>
        </p:txBody>
      </p:sp>
      <p:sp>
        <p:nvSpPr>
          <p:cNvPr id="3" name="Content Placeholder 2"/>
          <p:cNvSpPr>
            <a:spLocks noGrp="1"/>
          </p:cNvSpPr>
          <p:nvPr>
            <p:ph idx="1"/>
          </p:nvPr>
        </p:nvSpPr>
        <p:spPr/>
        <p:txBody>
          <a:bodyPr/>
          <a:lstStyle/>
          <a:p>
            <a:r>
              <a:rPr lang="en-US" sz="3600" dirty="0" smtClean="0"/>
              <a:t>“A cell phone is not a pair of pants.</a:t>
            </a:r>
            <a:r>
              <a:rPr lang="en-US" dirty="0" smtClean="0"/>
              <a:t>  The order of suppression entered below is affirmed.” </a:t>
            </a:r>
          </a:p>
          <a:p>
            <a:endParaRPr lang="en-US" dirty="0"/>
          </a:p>
        </p:txBody>
      </p:sp>
      <p:pic>
        <p:nvPicPr>
          <p:cNvPr id="1026" name="Picture 2" descr="C:\Users\Dante Dominguez\Desktop\G,G&amp;H\For Don\je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827" y="3505200"/>
            <a:ext cx="189547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nte Dominguez\Desktop\G,G&amp;H\For Don\noneq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10000"/>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te Dominguez\Desktop\G,G&amp;H\For Don\Cell-Pho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190875"/>
            <a:ext cx="3690937"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7771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TCCA to Rule on </a:t>
            </a:r>
            <a:r>
              <a:rPr lang="en-US" b="1" i="1" dirty="0" smtClean="0"/>
              <a:t>State </a:t>
            </a:r>
            <a:r>
              <a:rPr lang="en-US" b="1" i="1" dirty="0" err="1" smtClean="0"/>
              <a:t>v</a:t>
            </a:r>
            <a:r>
              <a:rPr lang="en-US" b="1" i="1" dirty="0" smtClean="0"/>
              <a:t>. Granville</a:t>
            </a:r>
            <a:endParaRPr lang="en-US" b="1" dirty="0"/>
          </a:p>
        </p:txBody>
      </p:sp>
      <p:sp>
        <p:nvSpPr>
          <p:cNvPr id="3" name="Content Placeholder 2"/>
          <p:cNvSpPr>
            <a:spLocks noGrp="1"/>
          </p:cNvSpPr>
          <p:nvPr>
            <p:ph idx="1"/>
          </p:nvPr>
        </p:nvSpPr>
        <p:spPr/>
        <p:txBody>
          <a:bodyPr/>
          <a:lstStyle/>
          <a:p>
            <a:r>
              <a:rPr lang="en-US" dirty="0" smtClean="0"/>
              <a:t>PDR has been granted</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noAutofit/>
          </a:bodyPr>
          <a:lstStyle/>
          <a:p>
            <a:r>
              <a:rPr lang="en-US" b="1" dirty="0" smtClean="0"/>
              <a:t>Cell Phones Contain </a:t>
            </a:r>
            <a:br>
              <a:rPr lang="en-US" b="1" dirty="0" smtClean="0"/>
            </a:br>
            <a:r>
              <a:rPr lang="en-US" b="1" dirty="0" smtClean="0"/>
              <a:t>“Private” Information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i="1" dirty="0">
                <a:solidFill>
                  <a:prstClr val="black"/>
                </a:solidFill>
              </a:rPr>
              <a:t>Schlossberg v. </a:t>
            </a:r>
            <a:r>
              <a:rPr lang="en-US" sz="3600" b="1" i="1" dirty="0" err="1">
                <a:solidFill>
                  <a:prstClr val="black"/>
                </a:solidFill>
              </a:rPr>
              <a:t>Solesbee</a:t>
            </a:r>
            <a:r>
              <a:rPr lang="en-US" sz="3600" b="1" dirty="0">
                <a:solidFill>
                  <a:prstClr val="black"/>
                </a:solidFill>
              </a:rPr>
              <a:t>,</a:t>
            </a:r>
            <a:r>
              <a:rPr lang="en-US" sz="3600" b="1" dirty="0" smtClean="0">
                <a:solidFill>
                  <a:prstClr val="black"/>
                </a:solidFill>
              </a:rPr>
              <a:t> </a:t>
            </a:r>
            <a:br>
              <a:rPr lang="en-US" sz="3600" b="1" dirty="0" smtClean="0">
                <a:solidFill>
                  <a:prstClr val="black"/>
                </a:solidFill>
              </a:rPr>
            </a:br>
            <a:r>
              <a:rPr lang="en-US" sz="3600" b="1" dirty="0" smtClean="0">
                <a:solidFill>
                  <a:prstClr val="black"/>
                </a:solidFill>
              </a:rPr>
              <a:t>844 </a:t>
            </a:r>
            <a:r>
              <a:rPr lang="en-US" sz="3600" b="1" dirty="0">
                <a:solidFill>
                  <a:prstClr val="black"/>
                </a:solidFill>
              </a:rPr>
              <a:t>F. Supp. 2d 1165 (D. Or. 2012)</a:t>
            </a:r>
            <a:endParaRPr lang="en-US" b="1" dirty="0"/>
          </a:p>
        </p:txBody>
      </p:sp>
      <p:sp>
        <p:nvSpPr>
          <p:cNvPr id="3" name="Content Placeholder 2"/>
          <p:cNvSpPr>
            <a:spLocks noGrp="1"/>
          </p:cNvSpPr>
          <p:nvPr>
            <p:ph idx="1"/>
          </p:nvPr>
        </p:nvSpPr>
        <p:spPr/>
        <p:txBody>
          <a:bodyPr/>
          <a:lstStyle/>
          <a:p>
            <a:r>
              <a:rPr lang="en-US" dirty="0" smtClean="0"/>
              <a:t>Schlossberg filed a 1983 action against a police sergeant that arrested him for filming the officer and demanding Schlossberg to turn over his camera.</a:t>
            </a:r>
          </a:p>
          <a:p>
            <a:endParaRPr lang="en-US" dirty="0"/>
          </a:p>
        </p:txBody>
      </p:sp>
    </p:spTree>
    <p:extLst>
      <p:ext uri="{BB962C8B-B14F-4D97-AF65-F5344CB8AC3E}">
        <p14:creationId xmlns:p14="http://schemas.microsoft.com/office/powerpoint/2010/main" val="38291319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i="1" dirty="0">
                <a:solidFill>
                  <a:prstClr val="black"/>
                </a:solidFill>
              </a:rPr>
              <a:t>Schlossberg v. </a:t>
            </a:r>
            <a:r>
              <a:rPr lang="en-US" sz="3600" b="1" i="1" dirty="0" err="1">
                <a:solidFill>
                  <a:prstClr val="black"/>
                </a:solidFill>
              </a:rPr>
              <a:t>Solesbee</a:t>
            </a:r>
            <a:r>
              <a:rPr lang="en-US" sz="3600" b="1" dirty="0">
                <a:solidFill>
                  <a:prstClr val="black"/>
                </a:solidFill>
              </a:rPr>
              <a:t>,</a:t>
            </a:r>
            <a:r>
              <a:rPr lang="en-US" sz="3600" b="1" dirty="0" smtClean="0">
                <a:solidFill>
                  <a:prstClr val="black"/>
                </a:solidFill>
              </a:rPr>
              <a:t> </a:t>
            </a:r>
            <a:br>
              <a:rPr lang="en-US" sz="3600" b="1" dirty="0" smtClean="0">
                <a:solidFill>
                  <a:prstClr val="black"/>
                </a:solidFill>
              </a:rPr>
            </a:br>
            <a:r>
              <a:rPr lang="en-US" sz="3600" b="1" dirty="0" smtClean="0">
                <a:solidFill>
                  <a:prstClr val="black"/>
                </a:solidFill>
              </a:rPr>
              <a:t>844 </a:t>
            </a:r>
            <a:r>
              <a:rPr lang="en-US" sz="3600" b="1" dirty="0">
                <a:solidFill>
                  <a:prstClr val="black"/>
                </a:solidFill>
              </a:rPr>
              <a:t>F. Supp. 2d 1165 (D. Or. 2012)</a:t>
            </a:r>
            <a:endParaRPr lang="en-US" b="1" dirty="0"/>
          </a:p>
        </p:txBody>
      </p:sp>
      <p:sp>
        <p:nvSpPr>
          <p:cNvPr id="3" name="Content Placeholder 2"/>
          <p:cNvSpPr>
            <a:spLocks noGrp="1"/>
          </p:cNvSpPr>
          <p:nvPr>
            <p:ph idx="1"/>
          </p:nvPr>
        </p:nvSpPr>
        <p:spPr/>
        <p:txBody>
          <a:bodyPr/>
          <a:lstStyle/>
          <a:p>
            <a:r>
              <a:rPr lang="en-US" dirty="0" smtClean="0"/>
              <a:t>Refused to accept Finley.</a:t>
            </a:r>
          </a:p>
          <a:p>
            <a:r>
              <a:rPr lang="en-US" dirty="0" smtClean="0"/>
              <a:t>“Electronic devices such as plaintiff’s digital camera hold large amounts of private information, entitling them to a higher standard of privacy.”</a:t>
            </a:r>
          </a:p>
          <a:p>
            <a:r>
              <a:rPr lang="en-US" dirty="0" smtClean="0"/>
              <a:t>“[</a:t>
            </a:r>
            <a:r>
              <a:rPr lang="en-US" dirty="0" err="1" smtClean="0"/>
              <a:t>W]arrantless</a:t>
            </a:r>
            <a:r>
              <a:rPr lang="en-US" dirty="0" smtClean="0"/>
              <a:t> searches of such devices are not reasonable incident to a valid arrest…”</a:t>
            </a:r>
          </a:p>
          <a:p>
            <a:endParaRPr lang="en-US" dirty="0"/>
          </a:p>
        </p:txBody>
      </p:sp>
    </p:spTree>
    <p:extLst>
      <p:ext uri="{BB962C8B-B14F-4D97-AF65-F5344CB8AC3E}">
        <p14:creationId xmlns:p14="http://schemas.microsoft.com/office/powerpoint/2010/main" val="38291319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b="1" dirty="0" smtClean="0"/>
              <a:t>Cell Phones Are Not “Containers”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ching you uncle s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8600"/>
            <a:ext cx="6781800" cy="731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i="1" dirty="0" smtClean="0"/>
              <a:t>State v. Smith</a:t>
            </a:r>
            <a:r>
              <a:rPr lang="en-US" sz="3600" b="1" dirty="0" smtClean="0"/>
              <a:t>, </a:t>
            </a:r>
            <a:br>
              <a:rPr lang="en-US" sz="3600" b="1" dirty="0" smtClean="0"/>
            </a:br>
            <a:r>
              <a:rPr lang="en-US" sz="3600" b="1" dirty="0" smtClean="0"/>
              <a:t>920 N.E.2d 949 (Ohio 2009)</a:t>
            </a:r>
            <a:endParaRPr lang="en-US" sz="3600" b="1" dirty="0"/>
          </a:p>
        </p:txBody>
      </p:sp>
      <p:sp>
        <p:nvSpPr>
          <p:cNvPr id="3" name="Content Placeholder 2"/>
          <p:cNvSpPr>
            <a:spLocks noGrp="1"/>
          </p:cNvSpPr>
          <p:nvPr>
            <p:ph idx="1"/>
          </p:nvPr>
        </p:nvSpPr>
        <p:spPr/>
        <p:txBody>
          <a:bodyPr>
            <a:normAutofit fontScale="92500"/>
          </a:bodyPr>
          <a:lstStyle/>
          <a:p>
            <a:r>
              <a:rPr lang="en-US" dirty="0" smtClean="0"/>
              <a:t>The Ohio Supreme Court refused to accept the premise that cell phones are like other containers that might hold objects inside them.</a:t>
            </a:r>
          </a:p>
          <a:p>
            <a:r>
              <a:rPr lang="en-US" dirty="0" smtClean="0"/>
              <a:t>Even the most basic cell phones are capable of holding digital information unlike the physical objects found within a closed container.</a:t>
            </a:r>
          </a:p>
          <a:p>
            <a:r>
              <a:rPr lang="en-US" dirty="0" smtClean="0"/>
              <a:t>Therefore, police must obtain a warrant before conducting a search of an individual's </a:t>
            </a:r>
            <a:r>
              <a:rPr lang="en-US" dirty="0" err="1" smtClean="0"/>
              <a:t>cellphone</a:t>
            </a:r>
            <a:r>
              <a:rPr lang="en-US" dirty="0" smtClean="0"/>
              <a:t>.</a:t>
            </a:r>
            <a:endParaRPr lang="en-US" dirty="0"/>
          </a:p>
        </p:txBody>
      </p:sp>
    </p:spTree>
    <p:extLst>
      <p:ext uri="{BB962C8B-B14F-4D97-AF65-F5344CB8AC3E}">
        <p14:creationId xmlns:p14="http://schemas.microsoft.com/office/powerpoint/2010/main" val="387079731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b="1" dirty="0" smtClean="0"/>
              <a:t>Arrestee’s Immediate Control</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i="1" dirty="0" smtClean="0"/>
              <a:t>United States v. Park</a:t>
            </a:r>
            <a:r>
              <a:rPr lang="en-US" sz="3600" b="1" dirty="0" smtClean="0"/>
              <a:t>, </a:t>
            </a:r>
            <a:br>
              <a:rPr lang="en-US" sz="3600" b="1" dirty="0" smtClean="0"/>
            </a:br>
            <a:r>
              <a:rPr lang="en-US" sz="3600" b="1" dirty="0" smtClean="0"/>
              <a:t>WL 1521573 (N.C. Cal. 2007)</a:t>
            </a:r>
            <a:endParaRPr lang="en-US" sz="3600" b="1" dirty="0"/>
          </a:p>
        </p:txBody>
      </p:sp>
      <p:sp>
        <p:nvSpPr>
          <p:cNvPr id="3" name="Content Placeholder 2"/>
          <p:cNvSpPr>
            <a:spLocks noGrp="1"/>
          </p:cNvSpPr>
          <p:nvPr>
            <p:ph idx="1"/>
          </p:nvPr>
        </p:nvSpPr>
        <p:spPr/>
        <p:txBody>
          <a:bodyPr/>
          <a:lstStyle/>
          <a:p>
            <a:r>
              <a:rPr lang="en-US" dirty="0" smtClean="0"/>
              <a:t>Court did not expressly reject the idea that phones were “containers”</a:t>
            </a:r>
          </a:p>
          <a:p>
            <a:r>
              <a:rPr lang="en-US" dirty="0" smtClean="0"/>
              <a:t>Did explain that cell phones are possessions within an arrestee’s immediate control and therefore protected per </a:t>
            </a:r>
            <a:r>
              <a:rPr lang="en-US" i="1" dirty="0" smtClean="0"/>
              <a:t>United States v. Chadwick</a:t>
            </a:r>
            <a:r>
              <a:rPr lang="en-US" dirty="0" smtClean="0"/>
              <a:t>, 433 U.S. 1 (1977).</a:t>
            </a:r>
          </a:p>
          <a:p>
            <a:r>
              <a:rPr lang="en-US" dirty="0" smtClean="0"/>
              <a:t>Also focused on the amount of private information that can be stored on cell phones.</a:t>
            </a:r>
            <a:endParaRPr lang="en-US" dirty="0"/>
          </a:p>
        </p:txBody>
      </p:sp>
    </p:spTree>
    <p:extLst>
      <p:ext uri="{BB962C8B-B14F-4D97-AF65-F5344CB8AC3E}">
        <p14:creationId xmlns:p14="http://schemas.microsoft.com/office/powerpoint/2010/main" val="14613423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Attacking Cell Phone Searches</a:t>
            </a:r>
            <a:endParaRPr lang="en-US" b="1" dirty="0"/>
          </a:p>
        </p:txBody>
      </p:sp>
      <p:sp>
        <p:nvSpPr>
          <p:cNvPr id="3" name="Content Placeholder 2"/>
          <p:cNvSpPr>
            <a:spLocks noGrp="1"/>
          </p:cNvSpPr>
          <p:nvPr>
            <p:ph idx="1"/>
          </p:nvPr>
        </p:nvSpPr>
        <p:spPr/>
        <p:txBody>
          <a:bodyPr/>
          <a:lstStyle/>
          <a:p>
            <a:r>
              <a:rPr lang="en-US" dirty="0" smtClean="0"/>
              <a:t>In Fed Court:</a:t>
            </a:r>
          </a:p>
          <a:p>
            <a:pPr lvl="1"/>
            <a:r>
              <a:rPr lang="en-US" dirty="0" smtClean="0"/>
              <a:t>Circuit split, Supreme Court likely to weigh in eventually</a:t>
            </a:r>
          </a:p>
          <a:p>
            <a:pPr lvl="1"/>
            <a:r>
              <a:rPr lang="en-US" dirty="0" smtClean="0"/>
              <a:t>Look at </a:t>
            </a:r>
            <a:r>
              <a:rPr lang="en-US" i="1" dirty="0" err="1" smtClean="0"/>
              <a:t>Wurie</a:t>
            </a:r>
            <a:r>
              <a:rPr lang="en-US" i="1" dirty="0" smtClean="0"/>
              <a:t> </a:t>
            </a:r>
            <a:r>
              <a:rPr lang="en-US" dirty="0" smtClean="0"/>
              <a:t>to preserve objections</a:t>
            </a:r>
          </a:p>
          <a:p>
            <a:r>
              <a:rPr lang="en-US" dirty="0" smtClean="0"/>
              <a:t>In State Court:</a:t>
            </a:r>
          </a:p>
          <a:p>
            <a:pPr lvl="1"/>
            <a:r>
              <a:rPr lang="en-US" dirty="0" smtClean="0"/>
              <a:t>Wait for </a:t>
            </a:r>
            <a:r>
              <a:rPr lang="en-US" i="1" dirty="0" smtClean="0"/>
              <a:t>Granville</a:t>
            </a:r>
            <a:r>
              <a:rPr lang="en-US" dirty="0" smtClean="0"/>
              <a:t> to be decided</a:t>
            </a:r>
            <a:endParaRPr lang="en-US" i="1" dirty="0" smtClean="0"/>
          </a:p>
          <a:p>
            <a:pPr lvl="1">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white cell phone.jpg"/>
          <p:cNvPicPr>
            <a:picLocks noChangeAspect="1"/>
          </p:cNvPicPr>
          <p:nvPr/>
        </p:nvPicPr>
        <p:blipFill>
          <a:blip r:embed="rId2"/>
          <a:srcRect l="-40915" r="-40915"/>
          <a:stretch>
            <a:fillRect/>
          </a:stretch>
        </p:blipFill>
        <p:spPr>
          <a:xfrm>
            <a:off x="2794000" y="2332037"/>
            <a:ext cx="8229600" cy="4525963"/>
          </a:xfrm>
          <a:prstGeom prst="rect">
            <a:avLst/>
          </a:prstGeom>
        </p:spPr>
      </p:pic>
      <p:sp>
        <p:nvSpPr>
          <p:cNvPr id="2" name="Title 1"/>
          <p:cNvSpPr>
            <a:spLocks noGrp="1"/>
          </p:cNvSpPr>
          <p:nvPr>
            <p:ph type="title"/>
          </p:nvPr>
        </p:nvSpPr>
        <p:spPr/>
        <p:txBody>
          <a:bodyPr>
            <a:normAutofit fontScale="90000"/>
          </a:bodyPr>
          <a:lstStyle/>
          <a:p>
            <a:r>
              <a:rPr lang="en-US" b="1" dirty="0" smtClean="0">
                <a:solidFill>
                  <a:srgbClr val="3366FF"/>
                </a:solidFill>
              </a:rPr>
              <a:t>Basics of Cell Phones </a:t>
            </a:r>
            <a:br>
              <a:rPr lang="en-US" b="1" dirty="0" smtClean="0">
                <a:solidFill>
                  <a:srgbClr val="3366FF"/>
                </a:solidFill>
              </a:rPr>
            </a:br>
            <a:r>
              <a:rPr lang="en-US" b="1" dirty="0" smtClean="0">
                <a:solidFill>
                  <a:srgbClr val="3366FF"/>
                </a:solidFill>
              </a:rPr>
              <a:t>and Evidence Collection</a:t>
            </a:r>
            <a:endParaRPr lang="en-US" b="1" dirty="0">
              <a:solidFill>
                <a:srgbClr val="3366FF"/>
              </a:solidFill>
            </a:endParaRPr>
          </a:p>
        </p:txBody>
      </p:sp>
      <p:sp>
        <p:nvSpPr>
          <p:cNvPr id="3" name="Content Placeholder 2"/>
          <p:cNvSpPr>
            <a:spLocks noGrp="1"/>
          </p:cNvSpPr>
          <p:nvPr>
            <p:ph idx="1"/>
          </p:nvPr>
        </p:nvSpPr>
        <p:spPr/>
        <p:txBody>
          <a:bodyPr/>
          <a:lstStyle/>
          <a:p>
            <a:r>
              <a:rPr lang="en-US" dirty="0" smtClean="0"/>
              <a:t>The first handheld mobile phone was first invented in 1973</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Nuts and Bolts of Cell Phones </a:t>
            </a:r>
            <a:endParaRPr lang="en-US" b="1" dirty="0"/>
          </a:p>
        </p:txBody>
      </p:sp>
      <p:sp>
        <p:nvSpPr>
          <p:cNvPr id="3" name="Content Placeholder 2"/>
          <p:cNvSpPr>
            <a:spLocks noGrp="1"/>
          </p:cNvSpPr>
          <p:nvPr>
            <p:ph idx="1"/>
          </p:nvPr>
        </p:nvSpPr>
        <p:spPr/>
        <p:txBody>
          <a:bodyPr/>
          <a:lstStyle/>
          <a:p>
            <a:r>
              <a:rPr lang="en-US" dirty="0" smtClean="0"/>
              <a:t>30 minute battery life, charge time 10 hours</a:t>
            </a:r>
          </a:p>
          <a:p>
            <a:r>
              <a:rPr lang="en-US" dirty="0" smtClean="0"/>
              <a:t>By 2014 there will be 7.4 billion cell phones world wide</a:t>
            </a:r>
          </a:p>
          <a:p>
            <a:r>
              <a:rPr lang="en-US" dirty="0" smtClean="0"/>
              <a:t>326 million cell phones in the U.S.</a:t>
            </a:r>
          </a:p>
          <a:p>
            <a:r>
              <a:rPr lang="en-US" dirty="0" smtClean="0"/>
              <a:t>300,000 Cell sites in the U.S.</a:t>
            </a:r>
          </a:p>
          <a:p>
            <a:r>
              <a:rPr lang="en-US" dirty="0" smtClean="0"/>
              <a:t>In 2012 the average person sent/received 164.5 calls, 10 hours of voice, and 764 texts per month. </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Nuts and Bolts of Cell Phones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“A modern cell phone </a:t>
            </a:r>
            <a:r>
              <a:rPr lang="en-US" i="1" dirty="0" smtClean="0"/>
              <a:t>is</a:t>
            </a:r>
            <a:r>
              <a:rPr lang="en-US" dirty="0" smtClean="0"/>
              <a:t> a computer” Judge Posner. </a:t>
            </a:r>
            <a:r>
              <a:rPr lang="en-US" i="1" dirty="0" smtClean="0"/>
              <a:t>U.S. </a:t>
            </a:r>
            <a:r>
              <a:rPr lang="en-US" i="1" dirty="0" err="1" smtClean="0"/>
              <a:t>v</a:t>
            </a:r>
            <a:r>
              <a:rPr lang="en-US" i="1" dirty="0" smtClean="0"/>
              <a:t>. Lopez</a:t>
            </a:r>
            <a:r>
              <a:rPr lang="en-US" dirty="0" smtClean="0"/>
              <a:t>, 670 F.3d 803 (7</a:t>
            </a:r>
            <a:r>
              <a:rPr lang="en-US" baseline="30000" dirty="0" smtClean="0"/>
              <a:t>th</a:t>
            </a:r>
            <a:r>
              <a:rPr lang="en-US" dirty="0" smtClean="0"/>
              <a:t> Cir. 2012)</a:t>
            </a:r>
          </a:p>
          <a:p>
            <a:r>
              <a:rPr lang="en-US" dirty="0" smtClean="0"/>
              <a:t>Modern Cell phones: </a:t>
            </a:r>
          </a:p>
          <a:p>
            <a:pPr lvl="1"/>
            <a:r>
              <a:rPr lang="en-US" dirty="0" smtClean="0"/>
              <a:t>send and receive text messages </a:t>
            </a:r>
          </a:p>
          <a:p>
            <a:pPr lvl="1"/>
            <a:r>
              <a:rPr lang="en-US" dirty="0" smtClean="0"/>
              <a:t>emails, </a:t>
            </a:r>
          </a:p>
          <a:p>
            <a:pPr lvl="1"/>
            <a:r>
              <a:rPr lang="en-US" dirty="0" smtClean="0"/>
              <a:t>photos and video</a:t>
            </a:r>
          </a:p>
          <a:p>
            <a:pPr lvl="1"/>
            <a:r>
              <a:rPr lang="en-US" dirty="0" smtClean="0"/>
              <a:t> access the Internet</a:t>
            </a:r>
          </a:p>
          <a:p>
            <a:pPr lvl="1"/>
            <a:r>
              <a:rPr lang="en-US" dirty="0" smtClean="0"/>
              <a:t>play games, </a:t>
            </a:r>
          </a:p>
          <a:p>
            <a:pPr lvl="1"/>
            <a:r>
              <a:rPr lang="en-US" dirty="0" smtClean="0"/>
              <a:t>Play and store music, </a:t>
            </a:r>
          </a:p>
          <a:p>
            <a:pPr lvl="1"/>
            <a:r>
              <a:rPr lang="en-US" dirty="0" smtClean="0"/>
              <a:t>Act as GPS device</a:t>
            </a:r>
          </a:p>
          <a:p>
            <a:pPr lvl="1"/>
            <a:r>
              <a:rPr lang="en-US" dirty="0" smtClean="0"/>
              <a:t>Run any of the 375,000 apps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Basic Cell Phone Location </a:t>
            </a:r>
            <a:br>
              <a:rPr lang="en-US" b="1" dirty="0" smtClean="0"/>
            </a:br>
            <a:r>
              <a:rPr lang="en-US" b="1" dirty="0" smtClean="0"/>
              <a:t>Technology</a:t>
            </a:r>
            <a:endParaRPr lang="en-US" b="1" dirty="0"/>
          </a:p>
        </p:txBody>
      </p:sp>
      <p:sp>
        <p:nvSpPr>
          <p:cNvPr id="3" name="Content Placeholder 2"/>
          <p:cNvSpPr>
            <a:spLocks noGrp="1"/>
          </p:cNvSpPr>
          <p:nvPr>
            <p:ph idx="1"/>
          </p:nvPr>
        </p:nvSpPr>
        <p:spPr/>
        <p:txBody>
          <a:bodyPr/>
          <a:lstStyle/>
          <a:p>
            <a:r>
              <a:rPr lang="en-US" dirty="0" smtClean="0"/>
              <a:t>Sophisticated radios</a:t>
            </a:r>
          </a:p>
          <a:p>
            <a:r>
              <a:rPr lang="en-US" dirty="0" smtClean="0"/>
              <a:t>That connect to a cellular network</a:t>
            </a:r>
          </a:p>
          <a:p>
            <a:r>
              <a:rPr lang="en-US" dirty="0" smtClean="0"/>
              <a:t>That accesses a public telephone network.</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CELL? </a:t>
            </a:r>
            <a:endParaRPr lang="en-US" dirty="0"/>
          </a:p>
        </p:txBody>
      </p:sp>
      <p:sp>
        <p:nvSpPr>
          <p:cNvPr id="3" name="Content Placeholder 2"/>
          <p:cNvSpPr>
            <a:spLocks noGrp="1"/>
          </p:cNvSpPr>
          <p:nvPr>
            <p:ph idx="1"/>
          </p:nvPr>
        </p:nvSpPr>
        <p:spPr/>
        <p:txBody>
          <a:bodyPr/>
          <a:lstStyle/>
          <a:p>
            <a:r>
              <a:rPr lang="en-US" dirty="0" smtClean="0"/>
              <a:t>In typical analog cell phone system, each carrier receives 800 frequencies to use across city </a:t>
            </a:r>
          </a:p>
          <a:p>
            <a:r>
              <a:rPr lang="en-US" dirty="0" smtClean="0"/>
              <a:t>carrier chops the city into the cells </a:t>
            </a:r>
          </a:p>
          <a:p>
            <a:r>
              <a:rPr lang="en-US" dirty="0" smtClean="0"/>
              <a:t>Each cell is thought of as hexagons on a big hexagonal grids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CELL? </a:t>
            </a:r>
            <a:endParaRPr lang="en-US" dirty="0"/>
          </a:p>
        </p:txBody>
      </p:sp>
      <p:pic>
        <p:nvPicPr>
          <p:cNvPr id="4" name="Content Placeholder 3" descr="O2-mobile-networks.jpg"/>
          <p:cNvPicPr>
            <a:picLocks noGrp="1" noChangeAspect="1"/>
          </p:cNvPicPr>
          <p:nvPr>
            <p:ph idx="1"/>
          </p:nvPr>
        </p:nvPicPr>
        <p:blipFill>
          <a:blip r:embed="rId2"/>
          <a:srcRect l="-20914" r="-20914"/>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7300" y="0"/>
            <a:ext cx="694944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CELL? </a:t>
            </a:r>
            <a:endParaRPr lang="en-US" dirty="0"/>
          </a:p>
        </p:txBody>
      </p:sp>
      <p:sp>
        <p:nvSpPr>
          <p:cNvPr id="3" name="Content Placeholder 2"/>
          <p:cNvSpPr>
            <a:spLocks noGrp="1"/>
          </p:cNvSpPr>
          <p:nvPr>
            <p:ph idx="1"/>
          </p:nvPr>
        </p:nvSpPr>
        <p:spPr/>
        <p:txBody>
          <a:bodyPr/>
          <a:lstStyle/>
          <a:p>
            <a:r>
              <a:rPr lang="en-US" dirty="0" smtClean="0"/>
              <a:t>Typically sized at about 10 square miles(26 kilometers)</a:t>
            </a:r>
          </a:p>
          <a:p>
            <a:r>
              <a:rPr lang="en-US" dirty="0" smtClean="0"/>
              <a:t>Each cell has base station consisting of tower and radio equipment </a:t>
            </a:r>
          </a:p>
          <a:p>
            <a:r>
              <a:rPr lang="en-US" dirty="0" smtClean="0"/>
              <a:t>Different cells (non-adjacent )can use the same set of frequencies</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b="1" dirty="0"/>
              <a:t>The Core Idea: Cellular Concept</a:t>
            </a:r>
          </a:p>
        </p:txBody>
      </p:sp>
      <p:sp>
        <p:nvSpPr>
          <p:cNvPr id="11267" name="Rectangle 3"/>
          <p:cNvSpPr>
            <a:spLocks noGrp="1" noChangeArrowheads="1"/>
          </p:cNvSpPr>
          <p:nvPr>
            <p:ph type="body" idx="1"/>
          </p:nvPr>
        </p:nvSpPr>
        <p:spPr/>
        <p:txBody>
          <a:bodyPr/>
          <a:lstStyle/>
          <a:p>
            <a:r>
              <a:rPr lang="en-US" sz="2600" dirty="0"/>
              <a:t>The core idea that led to today’s system was the cellular concept.</a:t>
            </a:r>
          </a:p>
          <a:p>
            <a:r>
              <a:rPr lang="en-US" sz="2600" b="1" dirty="0"/>
              <a:t>The cellular concept</a:t>
            </a:r>
            <a:r>
              <a:rPr lang="en-US" sz="2600" dirty="0"/>
              <a:t>:  multiple lower-power base stations that service mobile users within their coverage area and </a:t>
            </a:r>
            <a:r>
              <a:rPr lang="en-US" sz="2600" b="1" dirty="0"/>
              <a:t>handoff </a:t>
            </a:r>
            <a:r>
              <a:rPr lang="en-US" sz="2600" dirty="0"/>
              <a:t>users to neighboring base stations as users move.  Together base stations </a:t>
            </a:r>
            <a:r>
              <a:rPr lang="en-US" sz="2600" b="1" dirty="0"/>
              <a:t>tessellate</a:t>
            </a:r>
            <a:r>
              <a:rPr lang="en-US" sz="2600" dirty="0"/>
              <a:t> the system coverage area.</a:t>
            </a:r>
          </a:p>
          <a:p>
            <a:endParaRPr lang="en-US" sz="2600" dirty="0"/>
          </a:p>
        </p:txBody>
      </p:sp>
      <p:grpSp>
        <p:nvGrpSpPr>
          <p:cNvPr id="2" name="Group 4"/>
          <p:cNvGrpSpPr>
            <a:grpSpLocks/>
          </p:cNvGrpSpPr>
          <p:nvPr/>
        </p:nvGrpSpPr>
        <p:grpSpPr bwMode="auto">
          <a:xfrm>
            <a:off x="2057400" y="4876800"/>
            <a:ext cx="5105400" cy="1752600"/>
            <a:chOff x="864" y="1872"/>
            <a:chExt cx="4560" cy="2064"/>
          </a:xfrm>
        </p:grpSpPr>
        <p:sp>
          <p:nvSpPr>
            <p:cNvPr id="11269" name="Oval 5"/>
            <p:cNvSpPr>
              <a:spLocks noChangeArrowheads="1"/>
            </p:cNvSpPr>
            <p:nvPr/>
          </p:nvSpPr>
          <p:spPr bwMode="auto">
            <a:xfrm>
              <a:off x="3648" y="3264"/>
              <a:ext cx="1776" cy="384"/>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0" name="Oval 6"/>
            <p:cNvSpPr>
              <a:spLocks noChangeArrowheads="1"/>
            </p:cNvSpPr>
            <p:nvPr/>
          </p:nvSpPr>
          <p:spPr bwMode="auto">
            <a:xfrm>
              <a:off x="864" y="3120"/>
              <a:ext cx="1776" cy="528"/>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1" name="Oval 7"/>
            <p:cNvSpPr>
              <a:spLocks noChangeArrowheads="1"/>
            </p:cNvSpPr>
            <p:nvPr/>
          </p:nvSpPr>
          <p:spPr bwMode="auto">
            <a:xfrm>
              <a:off x="2160" y="3408"/>
              <a:ext cx="1776" cy="528"/>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2" name="Oval 8"/>
            <p:cNvSpPr>
              <a:spLocks noChangeArrowheads="1"/>
            </p:cNvSpPr>
            <p:nvPr/>
          </p:nvSpPr>
          <p:spPr bwMode="auto">
            <a:xfrm>
              <a:off x="2256" y="3120"/>
              <a:ext cx="1776" cy="384"/>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1273" name="AutoShape 9"/>
            <p:cNvSpPr>
              <a:spLocks noChangeArrowheads="1"/>
            </p:cNvSpPr>
            <p:nvPr/>
          </p:nvSpPr>
          <p:spPr bwMode="auto">
            <a:xfrm>
              <a:off x="1728" y="2352"/>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4" name="AutoShape 10"/>
            <p:cNvSpPr>
              <a:spLocks noChangeArrowheads="1"/>
            </p:cNvSpPr>
            <p:nvPr/>
          </p:nvSpPr>
          <p:spPr bwMode="auto">
            <a:xfrm>
              <a:off x="3024" y="2304"/>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5" name="AutoShape 11"/>
            <p:cNvSpPr>
              <a:spLocks noChangeArrowheads="1"/>
            </p:cNvSpPr>
            <p:nvPr/>
          </p:nvSpPr>
          <p:spPr bwMode="auto">
            <a:xfrm>
              <a:off x="2928" y="2688"/>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6" name="AutoShape 12"/>
            <p:cNvSpPr>
              <a:spLocks noChangeArrowheads="1"/>
            </p:cNvSpPr>
            <p:nvPr/>
          </p:nvSpPr>
          <p:spPr bwMode="auto">
            <a:xfrm>
              <a:off x="4560" y="2400"/>
              <a:ext cx="96" cy="1008"/>
            </a:xfrm>
            <a:prstGeom prst="triangle">
              <a:avLst>
                <a:gd name="adj"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1277" name="Line 13"/>
            <p:cNvSpPr>
              <a:spLocks noChangeShapeType="1"/>
            </p:cNvSpPr>
            <p:nvPr/>
          </p:nvSpPr>
          <p:spPr bwMode="auto">
            <a:xfrm>
              <a:off x="1776" y="1968"/>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78" name="Line 14"/>
            <p:cNvSpPr>
              <a:spLocks noChangeShapeType="1"/>
            </p:cNvSpPr>
            <p:nvPr/>
          </p:nvSpPr>
          <p:spPr bwMode="auto">
            <a:xfrm>
              <a:off x="2976" y="2304"/>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79" name="Line 15"/>
            <p:cNvSpPr>
              <a:spLocks noChangeShapeType="1"/>
            </p:cNvSpPr>
            <p:nvPr/>
          </p:nvSpPr>
          <p:spPr bwMode="auto">
            <a:xfrm>
              <a:off x="3072" y="2016"/>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80" name="Line 16"/>
            <p:cNvSpPr>
              <a:spLocks noChangeShapeType="1"/>
            </p:cNvSpPr>
            <p:nvPr/>
          </p:nvSpPr>
          <p:spPr bwMode="auto">
            <a:xfrm>
              <a:off x="4608" y="2064"/>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 name="Group 17"/>
            <p:cNvGrpSpPr>
              <a:grpSpLocks/>
            </p:cNvGrpSpPr>
            <p:nvPr/>
          </p:nvGrpSpPr>
          <p:grpSpPr bwMode="auto">
            <a:xfrm>
              <a:off x="3504" y="2811"/>
              <a:ext cx="143" cy="453"/>
              <a:chOff x="1345" y="2496"/>
              <a:chExt cx="287" cy="789"/>
            </a:xfrm>
          </p:grpSpPr>
          <p:sp>
            <p:nvSpPr>
              <p:cNvPr id="11282" name="AutoShape 18"/>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283" name="Oval 19"/>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4" name="Oval 20"/>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5" name="Oval 21"/>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6" name="Oval 22"/>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7" name="Oval 23"/>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8" name="Oval 24"/>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89" name="Oval 25"/>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0" name="Oval 26"/>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1" name="Oval 27"/>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2" name="Line 28"/>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293" name="Oval 29"/>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294" name="Oval 30"/>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4" name="Group 31"/>
            <p:cNvGrpSpPr>
              <a:grpSpLocks/>
            </p:cNvGrpSpPr>
            <p:nvPr/>
          </p:nvGrpSpPr>
          <p:grpSpPr bwMode="auto">
            <a:xfrm>
              <a:off x="4129" y="3003"/>
              <a:ext cx="143" cy="453"/>
              <a:chOff x="1345" y="2496"/>
              <a:chExt cx="287" cy="789"/>
            </a:xfrm>
          </p:grpSpPr>
          <p:sp>
            <p:nvSpPr>
              <p:cNvPr id="11296" name="AutoShape 32"/>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297" name="Oval 33"/>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8" name="Oval 34"/>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299" name="Oval 35"/>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0" name="Oval 36"/>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1" name="Oval 37"/>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2" name="Oval 38"/>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3" name="Oval 39"/>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4" name="Oval 40"/>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5" name="Oval 41"/>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06" name="Line 42"/>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07" name="Oval 43"/>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08" name="Oval 44"/>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5" name="Group 45"/>
            <p:cNvGrpSpPr>
              <a:grpSpLocks/>
            </p:cNvGrpSpPr>
            <p:nvPr/>
          </p:nvGrpSpPr>
          <p:grpSpPr bwMode="auto">
            <a:xfrm>
              <a:off x="4897" y="3099"/>
              <a:ext cx="143" cy="453"/>
              <a:chOff x="1345" y="2496"/>
              <a:chExt cx="287" cy="789"/>
            </a:xfrm>
          </p:grpSpPr>
          <p:sp>
            <p:nvSpPr>
              <p:cNvPr id="11310" name="AutoShape 46"/>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11" name="Oval 47"/>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2" name="Oval 48"/>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3" name="Oval 49"/>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4" name="Oval 50"/>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5" name="Oval 51"/>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6" name="Oval 52"/>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7" name="Oval 53"/>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8" name="Oval 54"/>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19" name="Oval 55"/>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0" name="Line 56"/>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21" name="Oval 57"/>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22" name="Oval 58"/>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6" name="Group 59"/>
            <p:cNvGrpSpPr>
              <a:grpSpLocks/>
            </p:cNvGrpSpPr>
            <p:nvPr/>
          </p:nvGrpSpPr>
          <p:grpSpPr bwMode="auto">
            <a:xfrm>
              <a:off x="3264" y="3291"/>
              <a:ext cx="143" cy="453"/>
              <a:chOff x="1345" y="2496"/>
              <a:chExt cx="287" cy="789"/>
            </a:xfrm>
          </p:grpSpPr>
          <p:sp>
            <p:nvSpPr>
              <p:cNvPr id="11324" name="AutoShape 60"/>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25" name="Oval 61"/>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6" name="Oval 62"/>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7" name="Oval 63"/>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8" name="Oval 64"/>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29" name="Oval 65"/>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0" name="Oval 66"/>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1" name="Oval 67"/>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2" name="Oval 68"/>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3" name="Oval 69"/>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34" name="Line 70"/>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35" name="Oval 71"/>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36" name="Oval 72"/>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7" name="Group 73"/>
            <p:cNvGrpSpPr>
              <a:grpSpLocks/>
            </p:cNvGrpSpPr>
            <p:nvPr/>
          </p:nvGrpSpPr>
          <p:grpSpPr bwMode="auto">
            <a:xfrm>
              <a:off x="2592" y="3387"/>
              <a:ext cx="143" cy="453"/>
              <a:chOff x="1345" y="2496"/>
              <a:chExt cx="287" cy="789"/>
            </a:xfrm>
          </p:grpSpPr>
          <p:sp>
            <p:nvSpPr>
              <p:cNvPr id="11338" name="AutoShape 74"/>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39" name="Oval 75"/>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0" name="Oval 76"/>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1" name="Oval 77"/>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2" name="Oval 78"/>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3" name="Oval 79"/>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4" name="Oval 80"/>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5" name="Oval 81"/>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6" name="Oval 82"/>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7" name="Oval 83"/>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48" name="Line 84"/>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49" name="Oval 85"/>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50" name="Oval 86"/>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8" name="Group 87"/>
            <p:cNvGrpSpPr>
              <a:grpSpLocks/>
            </p:cNvGrpSpPr>
            <p:nvPr/>
          </p:nvGrpSpPr>
          <p:grpSpPr bwMode="auto">
            <a:xfrm>
              <a:off x="2688" y="2928"/>
              <a:ext cx="143" cy="453"/>
              <a:chOff x="1345" y="2496"/>
              <a:chExt cx="287" cy="789"/>
            </a:xfrm>
          </p:grpSpPr>
          <p:sp>
            <p:nvSpPr>
              <p:cNvPr id="11352" name="AutoShape 88"/>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53" name="Oval 89"/>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4" name="Oval 90"/>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5" name="Oval 91"/>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6" name="Oval 92"/>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7" name="Oval 93"/>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8" name="Oval 94"/>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59" name="Oval 95"/>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0" name="Oval 96"/>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1" name="Oval 97"/>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2" name="Line 98"/>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63" name="Oval 99"/>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64" name="Oval 100"/>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9" name="Group 101"/>
            <p:cNvGrpSpPr>
              <a:grpSpLocks/>
            </p:cNvGrpSpPr>
            <p:nvPr/>
          </p:nvGrpSpPr>
          <p:grpSpPr bwMode="auto">
            <a:xfrm>
              <a:off x="2016" y="3024"/>
              <a:ext cx="143" cy="453"/>
              <a:chOff x="1345" y="2496"/>
              <a:chExt cx="287" cy="789"/>
            </a:xfrm>
          </p:grpSpPr>
          <p:sp>
            <p:nvSpPr>
              <p:cNvPr id="11366" name="AutoShape 102"/>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67" name="Oval 103"/>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8" name="Oval 104"/>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69" name="Oval 105"/>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0" name="Oval 106"/>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1" name="Oval 107"/>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2" name="Oval 108"/>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3" name="Oval 109"/>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4" name="Oval 110"/>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5" name="Oval 111"/>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76" name="Line 112"/>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77" name="Oval 113"/>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78" name="Oval 114"/>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10" name="Group 115"/>
            <p:cNvGrpSpPr>
              <a:grpSpLocks/>
            </p:cNvGrpSpPr>
            <p:nvPr/>
          </p:nvGrpSpPr>
          <p:grpSpPr bwMode="auto">
            <a:xfrm>
              <a:off x="1296" y="3072"/>
              <a:ext cx="143" cy="453"/>
              <a:chOff x="1345" y="2496"/>
              <a:chExt cx="287" cy="789"/>
            </a:xfrm>
          </p:grpSpPr>
          <p:sp>
            <p:nvSpPr>
              <p:cNvPr id="11380" name="AutoShape 116"/>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1381" name="Oval 117"/>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2" name="Oval 118"/>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3" name="Oval 119"/>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4" name="Oval 120"/>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5" name="Oval 121"/>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6" name="Oval 122"/>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7" name="Oval 123"/>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8" name="Oval 124"/>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89" name="Oval 125"/>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1390" name="Line 126"/>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1391" name="Oval 127"/>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1392" name="Oval 128"/>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11393" name="Oval 129"/>
            <p:cNvSpPr>
              <a:spLocks noChangeArrowheads="1"/>
            </p:cNvSpPr>
            <p:nvPr/>
          </p:nvSpPr>
          <p:spPr bwMode="auto">
            <a:xfrm>
              <a:off x="2592" y="1968"/>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4" name="Oval 130"/>
            <p:cNvSpPr>
              <a:spLocks noChangeArrowheads="1"/>
            </p:cNvSpPr>
            <p:nvPr/>
          </p:nvSpPr>
          <p:spPr bwMode="auto">
            <a:xfrm>
              <a:off x="2496" y="2208"/>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5" name="Oval 131"/>
            <p:cNvSpPr>
              <a:spLocks noChangeArrowheads="1"/>
            </p:cNvSpPr>
            <p:nvPr/>
          </p:nvSpPr>
          <p:spPr bwMode="auto">
            <a:xfrm>
              <a:off x="4128" y="1968"/>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6" name="Oval 132"/>
            <p:cNvSpPr>
              <a:spLocks noChangeArrowheads="1"/>
            </p:cNvSpPr>
            <p:nvPr/>
          </p:nvSpPr>
          <p:spPr bwMode="auto">
            <a:xfrm>
              <a:off x="1296" y="1872"/>
              <a:ext cx="960" cy="19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1397" name="Line 133"/>
            <p:cNvSpPr>
              <a:spLocks noChangeShapeType="1"/>
            </p:cNvSpPr>
            <p:nvPr/>
          </p:nvSpPr>
          <p:spPr bwMode="auto">
            <a:xfrm flipH="1" flipV="1">
              <a:off x="3648" y="3072"/>
              <a:ext cx="432" cy="144"/>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11398" name="Line 134"/>
            <p:cNvSpPr>
              <a:spLocks noChangeShapeType="1"/>
            </p:cNvSpPr>
            <p:nvPr/>
          </p:nvSpPr>
          <p:spPr bwMode="auto">
            <a:xfrm flipV="1">
              <a:off x="4176" y="2208"/>
              <a:ext cx="336" cy="720"/>
            </a:xfrm>
            <a:prstGeom prst="line">
              <a:avLst/>
            </a:prstGeom>
            <a:noFill/>
            <a:ln w="38100">
              <a:solidFill>
                <a:srgbClr val="FF0000"/>
              </a:solidFill>
              <a:round/>
              <a:headEnd type="triangle" w="med" len="med"/>
              <a:tailEnd type="triangle" w="med" len="med"/>
            </a:ln>
            <a:effectLst/>
          </p:spPr>
          <p:txBody>
            <a:bodyPr>
              <a:prstTxWarp prst="textNoShape">
                <a:avLst/>
              </a:prstTxWarp>
            </a:bodyPr>
            <a:lstStyle/>
            <a:p>
              <a:endParaRPr lang="en-US"/>
            </a:p>
          </p:txBody>
        </p:sp>
        <p:sp>
          <p:nvSpPr>
            <p:cNvPr id="11399" name="Line 135"/>
            <p:cNvSpPr>
              <a:spLocks noChangeShapeType="1"/>
            </p:cNvSpPr>
            <p:nvPr/>
          </p:nvSpPr>
          <p:spPr bwMode="auto">
            <a:xfrm flipH="1" flipV="1">
              <a:off x="3168" y="2064"/>
              <a:ext cx="336" cy="672"/>
            </a:xfrm>
            <a:prstGeom prst="line">
              <a:avLst/>
            </a:prstGeom>
            <a:noFill/>
            <a:ln w="38100">
              <a:solidFill>
                <a:srgbClr val="FF0000"/>
              </a:solidFill>
              <a:round/>
              <a:headEnd type="triangle" w="med" len="med"/>
              <a:tailEnd type="triangle" w="med" len="med"/>
            </a:ln>
            <a:effectLst/>
          </p:spPr>
          <p:txBody>
            <a:bodyP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b="1" dirty="0"/>
              <a:t>Cellular Concept</a:t>
            </a:r>
          </a:p>
        </p:txBody>
      </p:sp>
      <p:sp>
        <p:nvSpPr>
          <p:cNvPr id="26627" name="Rectangle 3"/>
          <p:cNvSpPr>
            <a:spLocks noGrp="1" noChangeArrowheads="1"/>
          </p:cNvSpPr>
          <p:nvPr>
            <p:ph type="body" idx="1"/>
          </p:nvPr>
        </p:nvSpPr>
        <p:spPr/>
        <p:txBody>
          <a:bodyPr/>
          <a:lstStyle/>
          <a:p>
            <a:r>
              <a:rPr lang="en-US" sz="2600"/>
              <a:t>Thus, instead of one base station covering an entire city, the city was broken up into </a:t>
            </a:r>
            <a:r>
              <a:rPr lang="en-US" sz="2600" b="1"/>
              <a:t>cells</a:t>
            </a:r>
            <a:r>
              <a:rPr lang="en-US" sz="2600"/>
              <a:t>, or smaller coverage areas.</a:t>
            </a:r>
          </a:p>
          <a:p>
            <a:endParaRPr lang="en-US" sz="2600"/>
          </a:p>
          <a:p>
            <a:r>
              <a:rPr lang="en-US" sz="2600"/>
              <a:t>Each of these smaller coverage areas had its own lower-power base station.</a:t>
            </a:r>
          </a:p>
          <a:p>
            <a:endParaRPr lang="en-US" sz="2600"/>
          </a:p>
          <a:p>
            <a:r>
              <a:rPr lang="en-US" sz="2600"/>
              <a:t>User phones in one cell communicate with the base station in that cell.</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b="1" dirty="0"/>
              <a:t>3 Core Principles</a:t>
            </a:r>
          </a:p>
        </p:txBody>
      </p:sp>
      <p:sp>
        <p:nvSpPr>
          <p:cNvPr id="71683" name="Rectangle 3"/>
          <p:cNvSpPr>
            <a:spLocks noGrp="1" noChangeArrowheads="1"/>
          </p:cNvSpPr>
          <p:nvPr>
            <p:ph type="body" idx="1"/>
          </p:nvPr>
        </p:nvSpPr>
        <p:spPr/>
        <p:txBody>
          <a:bodyPr/>
          <a:lstStyle/>
          <a:p>
            <a:r>
              <a:rPr lang="en-US" sz="2600"/>
              <a:t>Small cells tessellate overall coverage area.</a:t>
            </a:r>
          </a:p>
          <a:p>
            <a:endParaRPr lang="en-US" sz="2600"/>
          </a:p>
          <a:p>
            <a:r>
              <a:rPr lang="en-US" sz="2600"/>
              <a:t>Users handoff as they move from one cell to another.</a:t>
            </a:r>
          </a:p>
          <a:p>
            <a:endParaRPr lang="en-US" sz="2600"/>
          </a:p>
          <a:p>
            <a:r>
              <a:rPr lang="en-US" sz="2600"/>
              <a:t>Frequency reuse.</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b="1" dirty="0"/>
              <a:t>Tessellation</a:t>
            </a:r>
          </a:p>
        </p:txBody>
      </p:sp>
      <p:sp>
        <p:nvSpPr>
          <p:cNvPr id="12291" name="Rectangle 3"/>
          <p:cNvSpPr>
            <a:spLocks noGrp="1" noChangeArrowheads="1"/>
          </p:cNvSpPr>
          <p:nvPr>
            <p:ph type="body" idx="1"/>
          </p:nvPr>
        </p:nvSpPr>
        <p:spPr/>
        <p:txBody>
          <a:bodyPr/>
          <a:lstStyle/>
          <a:p>
            <a:r>
              <a:rPr lang="en-US" sz="2600"/>
              <a:t>Some group of small regions tessellate a large region if they over the large region without any gaps or overlaps.</a:t>
            </a:r>
          </a:p>
          <a:p>
            <a:endParaRPr lang="en-US" sz="2600"/>
          </a:p>
          <a:p>
            <a:r>
              <a:rPr lang="en-US" sz="2600"/>
              <a:t>There are only three regular polygons that tessellate any given region.</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b="1" dirty="0"/>
              <a:t>Tessellation (Cont’d)</a:t>
            </a:r>
          </a:p>
        </p:txBody>
      </p:sp>
      <p:sp>
        <p:nvSpPr>
          <p:cNvPr id="13315" name="Rectangle 3"/>
          <p:cNvSpPr>
            <a:spLocks noGrp="1" noChangeArrowheads="1"/>
          </p:cNvSpPr>
          <p:nvPr>
            <p:ph type="body" idx="1"/>
          </p:nvPr>
        </p:nvSpPr>
        <p:spPr>
          <a:xfrm>
            <a:off x="457200" y="1600200"/>
            <a:ext cx="8229600" cy="4411663"/>
          </a:xfrm>
        </p:spPr>
        <p:txBody>
          <a:bodyPr/>
          <a:lstStyle/>
          <a:p>
            <a:r>
              <a:rPr lang="en-US" sz="2600"/>
              <a:t>Three regular polygons that always tessellate:</a:t>
            </a:r>
          </a:p>
          <a:p>
            <a:pPr lvl="1"/>
            <a:r>
              <a:rPr lang="en-US"/>
              <a:t>Equilateral triangle</a:t>
            </a:r>
          </a:p>
          <a:p>
            <a:pPr lvl="1"/>
            <a:r>
              <a:rPr lang="en-US"/>
              <a:t>Square</a:t>
            </a:r>
          </a:p>
          <a:p>
            <a:pPr lvl="1"/>
            <a:r>
              <a:rPr lang="en-US"/>
              <a:t>Regular Hexagon</a:t>
            </a:r>
          </a:p>
          <a:p>
            <a:pPr lvl="1"/>
            <a:endParaRPr lang="en-US"/>
          </a:p>
        </p:txBody>
      </p:sp>
      <p:sp>
        <p:nvSpPr>
          <p:cNvPr id="13316" name="AutoShape 4"/>
          <p:cNvSpPr>
            <a:spLocks noChangeArrowheads="1"/>
          </p:cNvSpPr>
          <p:nvPr/>
        </p:nvSpPr>
        <p:spPr bwMode="auto">
          <a:xfrm>
            <a:off x="1214438"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17" name="AutoShape 5"/>
          <p:cNvSpPr>
            <a:spLocks noChangeArrowheads="1"/>
          </p:cNvSpPr>
          <p:nvPr/>
        </p:nvSpPr>
        <p:spPr bwMode="auto">
          <a:xfrm>
            <a:off x="1747838"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18" name="AutoShape 6"/>
          <p:cNvSpPr>
            <a:spLocks noChangeArrowheads="1"/>
          </p:cNvSpPr>
          <p:nvPr/>
        </p:nvSpPr>
        <p:spPr bwMode="auto">
          <a:xfrm>
            <a:off x="2281238"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19" name="AutoShape 7"/>
          <p:cNvSpPr>
            <a:spLocks noChangeArrowheads="1"/>
          </p:cNvSpPr>
          <p:nvPr/>
        </p:nvSpPr>
        <p:spPr bwMode="auto">
          <a:xfrm>
            <a:off x="2024063" y="47244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0" name="AutoShape 8"/>
          <p:cNvSpPr>
            <a:spLocks noChangeArrowheads="1"/>
          </p:cNvSpPr>
          <p:nvPr/>
        </p:nvSpPr>
        <p:spPr bwMode="auto">
          <a:xfrm>
            <a:off x="1462088" y="4710113"/>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1" name="AutoShape 9"/>
          <p:cNvSpPr>
            <a:spLocks noChangeArrowheads="1"/>
          </p:cNvSpPr>
          <p:nvPr/>
        </p:nvSpPr>
        <p:spPr bwMode="auto">
          <a:xfrm>
            <a:off x="952500" y="4710113"/>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2" name="AutoShape 10"/>
          <p:cNvSpPr>
            <a:spLocks noChangeArrowheads="1"/>
          </p:cNvSpPr>
          <p:nvPr/>
        </p:nvSpPr>
        <p:spPr bwMode="auto">
          <a:xfrm flipV="1">
            <a:off x="957263"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3" name="AutoShape 11"/>
          <p:cNvSpPr>
            <a:spLocks noChangeArrowheads="1"/>
          </p:cNvSpPr>
          <p:nvPr/>
        </p:nvSpPr>
        <p:spPr bwMode="auto">
          <a:xfrm flipV="1">
            <a:off x="1476375"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4" name="AutoShape 12"/>
          <p:cNvSpPr>
            <a:spLocks noChangeArrowheads="1"/>
          </p:cNvSpPr>
          <p:nvPr/>
        </p:nvSpPr>
        <p:spPr bwMode="auto">
          <a:xfrm flipV="1">
            <a:off x="2019300" y="4186238"/>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25" name="AutoShape 13"/>
          <p:cNvSpPr>
            <a:spLocks noChangeArrowheads="1"/>
          </p:cNvSpPr>
          <p:nvPr/>
        </p:nvSpPr>
        <p:spPr bwMode="auto">
          <a:xfrm flipV="1">
            <a:off x="1214438" y="47244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6" name="AutoShape 14"/>
          <p:cNvSpPr>
            <a:spLocks noChangeArrowheads="1"/>
          </p:cNvSpPr>
          <p:nvPr/>
        </p:nvSpPr>
        <p:spPr bwMode="auto">
          <a:xfrm flipV="1">
            <a:off x="1747838" y="4724400"/>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27" name="AutoShape 15"/>
          <p:cNvSpPr>
            <a:spLocks noChangeArrowheads="1"/>
          </p:cNvSpPr>
          <p:nvPr/>
        </p:nvSpPr>
        <p:spPr bwMode="auto">
          <a:xfrm flipV="1">
            <a:off x="2286000" y="4724400"/>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28" name="Rectangle 16"/>
          <p:cNvSpPr>
            <a:spLocks noChangeArrowheads="1"/>
          </p:cNvSpPr>
          <p:nvPr/>
        </p:nvSpPr>
        <p:spPr bwMode="auto">
          <a:xfrm>
            <a:off x="3505200" y="41910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29" name="Rectangle 17"/>
          <p:cNvSpPr>
            <a:spLocks noChangeArrowheads="1"/>
          </p:cNvSpPr>
          <p:nvPr/>
        </p:nvSpPr>
        <p:spPr bwMode="auto">
          <a:xfrm>
            <a:off x="3962400" y="41910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0" name="Rectangle 18"/>
          <p:cNvSpPr>
            <a:spLocks noChangeArrowheads="1"/>
          </p:cNvSpPr>
          <p:nvPr/>
        </p:nvSpPr>
        <p:spPr bwMode="auto">
          <a:xfrm>
            <a:off x="3962400" y="46482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1" name="Rectangle 19"/>
          <p:cNvSpPr>
            <a:spLocks noChangeArrowheads="1"/>
          </p:cNvSpPr>
          <p:nvPr/>
        </p:nvSpPr>
        <p:spPr bwMode="auto">
          <a:xfrm>
            <a:off x="3505200" y="46482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2" name="Rectangle 20"/>
          <p:cNvSpPr>
            <a:spLocks noChangeArrowheads="1"/>
          </p:cNvSpPr>
          <p:nvPr/>
        </p:nvSpPr>
        <p:spPr bwMode="auto">
          <a:xfrm>
            <a:off x="3505200" y="51054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3" name="Rectangle 21"/>
          <p:cNvSpPr>
            <a:spLocks noChangeArrowheads="1"/>
          </p:cNvSpPr>
          <p:nvPr/>
        </p:nvSpPr>
        <p:spPr bwMode="auto">
          <a:xfrm>
            <a:off x="3962400" y="51054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4" name="Rectangle 22"/>
          <p:cNvSpPr>
            <a:spLocks noChangeArrowheads="1"/>
          </p:cNvSpPr>
          <p:nvPr/>
        </p:nvSpPr>
        <p:spPr bwMode="auto">
          <a:xfrm>
            <a:off x="4419600" y="51054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5" name="Rectangle 23"/>
          <p:cNvSpPr>
            <a:spLocks noChangeArrowheads="1"/>
          </p:cNvSpPr>
          <p:nvPr/>
        </p:nvSpPr>
        <p:spPr bwMode="auto">
          <a:xfrm>
            <a:off x="4419600" y="46482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6" name="Rectangle 24"/>
          <p:cNvSpPr>
            <a:spLocks noChangeArrowheads="1"/>
          </p:cNvSpPr>
          <p:nvPr/>
        </p:nvSpPr>
        <p:spPr bwMode="auto">
          <a:xfrm>
            <a:off x="4419600" y="4191000"/>
            <a:ext cx="457200" cy="4572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7" name="AutoShape 25"/>
          <p:cNvSpPr>
            <a:spLocks noChangeArrowheads="1"/>
          </p:cNvSpPr>
          <p:nvPr/>
        </p:nvSpPr>
        <p:spPr bwMode="auto">
          <a:xfrm>
            <a:off x="690563" y="4191000"/>
            <a:ext cx="533400" cy="5334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38" name="AutoShape 26"/>
          <p:cNvSpPr>
            <a:spLocks noChangeArrowheads="1"/>
          </p:cNvSpPr>
          <p:nvPr/>
        </p:nvSpPr>
        <p:spPr bwMode="auto">
          <a:xfrm flipV="1">
            <a:off x="695325" y="4724400"/>
            <a:ext cx="533400" cy="533400"/>
          </a:xfrm>
          <a:prstGeom prst="triangle">
            <a:avLst>
              <a:gd name="adj" fmla="val 50000"/>
            </a:avLst>
          </a:prstGeom>
          <a:solidFill>
            <a:schemeClr val="accent1"/>
          </a:solidFill>
          <a:ln w="9525">
            <a:solidFill>
              <a:schemeClr val="tx1"/>
            </a:solidFill>
            <a:miter lim="800000"/>
            <a:headEnd/>
            <a:tailEnd/>
          </a:ln>
          <a:effectLst/>
        </p:spPr>
        <p:txBody>
          <a:bodyPr rot="10800000" wrap="none" anchor="ctr">
            <a:prstTxWarp prst="textNoShape">
              <a:avLst/>
            </a:prstTxWarp>
          </a:bodyPr>
          <a:lstStyle/>
          <a:p>
            <a:pPr algn="ctr"/>
            <a:endParaRPr lang="en-US"/>
          </a:p>
        </p:txBody>
      </p:sp>
      <p:sp>
        <p:nvSpPr>
          <p:cNvPr id="13339" name="AutoShape 27"/>
          <p:cNvSpPr>
            <a:spLocks noChangeArrowheads="1"/>
          </p:cNvSpPr>
          <p:nvPr/>
        </p:nvSpPr>
        <p:spPr bwMode="auto">
          <a:xfrm>
            <a:off x="5943600" y="41148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0" name="AutoShape 28"/>
          <p:cNvSpPr>
            <a:spLocks noChangeArrowheads="1"/>
          </p:cNvSpPr>
          <p:nvPr/>
        </p:nvSpPr>
        <p:spPr bwMode="auto">
          <a:xfrm>
            <a:off x="6448425" y="44196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1" name="AutoShape 29"/>
          <p:cNvSpPr>
            <a:spLocks noChangeArrowheads="1"/>
          </p:cNvSpPr>
          <p:nvPr/>
        </p:nvSpPr>
        <p:spPr bwMode="auto">
          <a:xfrm>
            <a:off x="6448425" y="38100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2" name="AutoShape 30"/>
          <p:cNvSpPr>
            <a:spLocks noChangeArrowheads="1"/>
          </p:cNvSpPr>
          <p:nvPr/>
        </p:nvSpPr>
        <p:spPr bwMode="auto">
          <a:xfrm>
            <a:off x="6967538" y="41148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3" name="AutoShape 31"/>
          <p:cNvSpPr>
            <a:spLocks noChangeArrowheads="1"/>
          </p:cNvSpPr>
          <p:nvPr/>
        </p:nvSpPr>
        <p:spPr bwMode="auto">
          <a:xfrm>
            <a:off x="6977063" y="471011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4" name="AutoShape 32"/>
          <p:cNvSpPr>
            <a:spLocks noChangeArrowheads="1"/>
          </p:cNvSpPr>
          <p:nvPr/>
        </p:nvSpPr>
        <p:spPr bwMode="auto">
          <a:xfrm>
            <a:off x="6443663" y="501491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5" name="AutoShape 33"/>
          <p:cNvSpPr>
            <a:spLocks noChangeArrowheads="1"/>
          </p:cNvSpPr>
          <p:nvPr/>
        </p:nvSpPr>
        <p:spPr bwMode="auto">
          <a:xfrm>
            <a:off x="5938838" y="47244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6" name="AutoShape 34"/>
          <p:cNvSpPr>
            <a:spLocks noChangeArrowheads="1"/>
          </p:cNvSpPr>
          <p:nvPr/>
        </p:nvSpPr>
        <p:spPr bwMode="auto">
          <a:xfrm>
            <a:off x="6953250" y="531018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7" name="AutoShape 35"/>
          <p:cNvSpPr>
            <a:spLocks noChangeArrowheads="1"/>
          </p:cNvSpPr>
          <p:nvPr/>
        </p:nvSpPr>
        <p:spPr bwMode="auto">
          <a:xfrm>
            <a:off x="7486650" y="50292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8" name="AutoShape 36"/>
          <p:cNvSpPr>
            <a:spLocks noChangeArrowheads="1"/>
          </p:cNvSpPr>
          <p:nvPr/>
        </p:nvSpPr>
        <p:spPr bwMode="auto">
          <a:xfrm>
            <a:off x="7496175" y="44148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49" name="AutoShape 37"/>
          <p:cNvSpPr>
            <a:spLocks noChangeArrowheads="1"/>
          </p:cNvSpPr>
          <p:nvPr/>
        </p:nvSpPr>
        <p:spPr bwMode="auto">
          <a:xfrm>
            <a:off x="7481888" y="38052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50" name="AutoShape 38"/>
          <p:cNvSpPr>
            <a:spLocks noChangeArrowheads="1"/>
          </p:cNvSpPr>
          <p:nvPr/>
        </p:nvSpPr>
        <p:spPr bwMode="auto">
          <a:xfrm>
            <a:off x="6967538" y="35004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3351" name="Text Box 39"/>
          <p:cNvSpPr txBox="1">
            <a:spLocks noChangeArrowheads="1"/>
          </p:cNvSpPr>
          <p:nvPr/>
        </p:nvSpPr>
        <p:spPr bwMode="auto">
          <a:xfrm>
            <a:off x="1127125" y="5522913"/>
            <a:ext cx="1123950" cy="366712"/>
          </a:xfrm>
          <a:prstGeom prst="rect">
            <a:avLst/>
          </a:prstGeom>
          <a:noFill/>
          <a:ln w="9525">
            <a:noFill/>
            <a:miter lim="800000"/>
            <a:headEnd/>
            <a:tailEnd/>
          </a:ln>
          <a:effectLst/>
        </p:spPr>
        <p:txBody>
          <a:bodyPr wrap="none">
            <a:prstTxWarp prst="textNoShape">
              <a:avLst/>
            </a:prstTxWarp>
            <a:spAutoFit/>
          </a:bodyPr>
          <a:lstStyle/>
          <a:p>
            <a:r>
              <a:rPr lang="en-US"/>
              <a:t>Triangles</a:t>
            </a:r>
          </a:p>
        </p:txBody>
      </p:sp>
      <p:sp>
        <p:nvSpPr>
          <p:cNvPr id="13352" name="Text Box 40"/>
          <p:cNvSpPr txBox="1">
            <a:spLocks noChangeArrowheads="1"/>
          </p:cNvSpPr>
          <p:nvPr/>
        </p:nvSpPr>
        <p:spPr bwMode="auto">
          <a:xfrm>
            <a:off x="3794125" y="5751513"/>
            <a:ext cx="1035050" cy="366712"/>
          </a:xfrm>
          <a:prstGeom prst="rect">
            <a:avLst/>
          </a:prstGeom>
          <a:noFill/>
          <a:ln w="9525">
            <a:noFill/>
            <a:miter lim="800000"/>
            <a:headEnd/>
            <a:tailEnd/>
          </a:ln>
          <a:effectLst/>
        </p:spPr>
        <p:txBody>
          <a:bodyPr wrap="none">
            <a:prstTxWarp prst="textNoShape">
              <a:avLst/>
            </a:prstTxWarp>
            <a:spAutoFit/>
          </a:bodyPr>
          <a:lstStyle/>
          <a:p>
            <a:r>
              <a:rPr lang="en-US"/>
              <a:t>Squares</a:t>
            </a:r>
          </a:p>
        </p:txBody>
      </p:sp>
      <p:sp>
        <p:nvSpPr>
          <p:cNvPr id="13353" name="Text Box 41"/>
          <p:cNvSpPr txBox="1">
            <a:spLocks noChangeArrowheads="1"/>
          </p:cNvSpPr>
          <p:nvPr/>
        </p:nvSpPr>
        <p:spPr bwMode="auto">
          <a:xfrm>
            <a:off x="6613525" y="5980113"/>
            <a:ext cx="1212850" cy="366712"/>
          </a:xfrm>
          <a:prstGeom prst="rect">
            <a:avLst/>
          </a:prstGeom>
          <a:noFill/>
          <a:ln w="9525">
            <a:noFill/>
            <a:miter lim="800000"/>
            <a:headEnd/>
            <a:tailEnd/>
          </a:ln>
          <a:effectLst/>
        </p:spPr>
        <p:txBody>
          <a:bodyPr wrap="none">
            <a:prstTxWarp prst="textNoShape">
              <a:avLst/>
            </a:prstTxWarp>
            <a:spAutoFit/>
          </a:bodyPr>
          <a:lstStyle/>
          <a:p>
            <a:r>
              <a:rPr lang="en-US"/>
              <a:t>Hexagons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b="1" dirty="0" smtClean="0"/>
              <a:t>Circular Coverage Areas</a:t>
            </a:r>
            <a:endParaRPr lang="en-US" b="1" dirty="0"/>
          </a:p>
        </p:txBody>
      </p:sp>
      <p:sp>
        <p:nvSpPr>
          <p:cNvPr id="14339" name="Rectangle 3"/>
          <p:cNvSpPr>
            <a:spLocks noGrp="1" noChangeArrowheads="1"/>
          </p:cNvSpPr>
          <p:nvPr>
            <p:ph type="body" idx="1"/>
          </p:nvPr>
        </p:nvSpPr>
        <p:spPr>
          <a:xfrm>
            <a:off x="457200" y="1600200"/>
            <a:ext cx="8229600" cy="4411663"/>
          </a:xfrm>
        </p:spPr>
        <p:txBody>
          <a:bodyPr/>
          <a:lstStyle/>
          <a:p>
            <a:r>
              <a:rPr lang="en-US" sz="2600"/>
              <a:t>Original cellular system was developed assuming base station antennas are omnidirectional, i.e., they transmit in all directions equally.</a:t>
            </a:r>
          </a:p>
          <a:p>
            <a:endParaRPr lang="en-US" sz="2600"/>
          </a:p>
        </p:txBody>
      </p:sp>
      <p:sp>
        <p:nvSpPr>
          <p:cNvPr id="14341" name="Oval 5"/>
          <p:cNvSpPr>
            <a:spLocks noChangeArrowheads="1"/>
          </p:cNvSpPr>
          <p:nvPr/>
        </p:nvSpPr>
        <p:spPr bwMode="auto">
          <a:xfrm>
            <a:off x="838200" y="5135563"/>
            <a:ext cx="7467600" cy="960437"/>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pPr algn="ctr"/>
            <a:endParaRPr lang="en-US"/>
          </a:p>
        </p:txBody>
      </p:sp>
      <p:grpSp>
        <p:nvGrpSpPr>
          <p:cNvPr id="2" name="Group 6"/>
          <p:cNvGrpSpPr>
            <a:grpSpLocks/>
          </p:cNvGrpSpPr>
          <p:nvPr/>
        </p:nvGrpSpPr>
        <p:grpSpPr bwMode="auto">
          <a:xfrm>
            <a:off x="2333625" y="4999038"/>
            <a:ext cx="201613" cy="431800"/>
            <a:chOff x="1345" y="2496"/>
            <a:chExt cx="287" cy="789"/>
          </a:xfrm>
        </p:grpSpPr>
        <p:sp>
          <p:nvSpPr>
            <p:cNvPr id="14343" name="AutoShape 7"/>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344" name="Oval 8"/>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45" name="Oval 9"/>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46" name="Oval 10"/>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47" name="Oval 11"/>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48" name="Oval 12"/>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49" name="Oval 13"/>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50" name="Oval 14"/>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51" name="Oval 15"/>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52" name="Oval 16"/>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53" name="Line 17"/>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354" name="Oval 18"/>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355" name="Oval 19"/>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14356" name="AutoShape 20"/>
          <p:cNvSpPr>
            <a:spLocks noChangeArrowheads="1"/>
          </p:cNvSpPr>
          <p:nvPr/>
        </p:nvSpPr>
        <p:spPr bwMode="auto">
          <a:xfrm>
            <a:off x="4300538" y="4130675"/>
            <a:ext cx="339725" cy="1233488"/>
          </a:xfrm>
          <a:prstGeom prst="triangle">
            <a:avLst>
              <a:gd name="adj" fmla="val 50000"/>
            </a:avLst>
          </a:pr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14357" name="Line 21"/>
          <p:cNvSpPr>
            <a:spLocks noChangeShapeType="1"/>
          </p:cNvSpPr>
          <p:nvPr/>
        </p:nvSpPr>
        <p:spPr bwMode="auto">
          <a:xfrm flipV="1">
            <a:off x="4462463" y="3516313"/>
            <a:ext cx="0" cy="6397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358" name="Oval 22"/>
          <p:cNvSpPr>
            <a:spLocks noChangeArrowheads="1"/>
          </p:cNvSpPr>
          <p:nvPr/>
        </p:nvSpPr>
        <p:spPr bwMode="auto">
          <a:xfrm>
            <a:off x="3757613" y="3398838"/>
            <a:ext cx="1357312" cy="182562"/>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sp>
        <p:nvSpPr>
          <p:cNvPr id="14359" name="Oval 23"/>
          <p:cNvSpPr>
            <a:spLocks noChangeArrowheads="1"/>
          </p:cNvSpPr>
          <p:nvPr/>
        </p:nvSpPr>
        <p:spPr bwMode="auto">
          <a:xfrm>
            <a:off x="3349625" y="3352800"/>
            <a:ext cx="2105025" cy="274638"/>
          </a:xfrm>
          <a:prstGeom prst="ellipse">
            <a:avLst/>
          </a:prstGeom>
          <a:noFill/>
          <a:ln w="9525">
            <a:solidFill>
              <a:srgbClr val="FFFF00"/>
            </a:solidFill>
            <a:round/>
            <a:headEnd/>
            <a:tailEnd/>
          </a:ln>
          <a:effectLst/>
        </p:spPr>
        <p:txBody>
          <a:bodyPr wrap="none" anchor="ctr">
            <a:prstTxWarp prst="textNoShape">
              <a:avLst/>
            </a:prstTxWarp>
          </a:bodyPr>
          <a:lstStyle/>
          <a:p>
            <a:endParaRPr lang="en-US"/>
          </a:p>
        </p:txBody>
      </p:sp>
      <p:grpSp>
        <p:nvGrpSpPr>
          <p:cNvPr id="3" name="Group 24"/>
          <p:cNvGrpSpPr>
            <a:grpSpLocks/>
          </p:cNvGrpSpPr>
          <p:nvPr/>
        </p:nvGrpSpPr>
        <p:grpSpPr bwMode="auto">
          <a:xfrm>
            <a:off x="2874963" y="5345113"/>
            <a:ext cx="201612" cy="430212"/>
            <a:chOff x="1345" y="2496"/>
            <a:chExt cx="287" cy="789"/>
          </a:xfrm>
        </p:grpSpPr>
        <p:sp>
          <p:nvSpPr>
            <p:cNvPr id="14361" name="AutoShape 25"/>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362" name="Oval 26"/>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63" name="Oval 27"/>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64" name="Oval 28"/>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65" name="Oval 29"/>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66" name="Oval 30"/>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67" name="Oval 31"/>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68" name="Oval 32"/>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69" name="Oval 33"/>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70" name="Oval 34"/>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71" name="Line 35"/>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372" name="Oval 36"/>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373" name="Oval 37"/>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4" name="Group 38"/>
          <p:cNvGrpSpPr>
            <a:grpSpLocks/>
          </p:cNvGrpSpPr>
          <p:nvPr/>
        </p:nvGrpSpPr>
        <p:grpSpPr bwMode="auto">
          <a:xfrm>
            <a:off x="5795963" y="5435600"/>
            <a:ext cx="201612" cy="431800"/>
            <a:chOff x="1345" y="2496"/>
            <a:chExt cx="287" cy="789"/>
          </a:xfrm>
        </p:grpSpPr>
        <p:sp>
          <p:nvSpPr>
            <p:cNvPr id="14375" name="AutoShape 39"/>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376" name="Oval 40"/>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77" name="Oval 41"/>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78" name="Oval 42"/>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79" name="Oval 43"/>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80" name="Oval 44"/>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81" name="Oval 45"/>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82" name="Oval 46"/>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83" name="Oval 47"/>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84" name="Oval 48"/>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85" name="Line 49"/>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386" name="Oval 50"/>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387" name="Oval 51"/>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5" name="Group 52"/>
          <p:cNvGrpSpPr>
            <a:grpSpLocks/>
          </p:cNvGrpSpPr>
          <p:nvPr/>
        </p:nvGrpSpPr>
        <p:grpSpPr bwMode="auto">
          <a:xfrm>
            <a:off x="6542088" y="5456238"/>
            <a:ext cx="201612" cy="431800"/>
            <a:chOff x="1345" y="2496"/>
            <a:chExt cx="287" cy="789"/>
          </a:xfrm>
        </p:grpSpPr>
        <p:sp>
          <p:nvSpPr>
            <p:cNvPr id="14389" name="AutoShape 53"/>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390" name="Oval 54"/>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1" name="Oval 55"/>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2" name="Oval 56"/>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3" name="Oval 57"/>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4" name="Oval 58"/>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5" name="Oval 59"/>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6" name="Oval 60"/>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7" name="Oval 61"/>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8" name="Oval 62"/>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399" name="Line 63"/>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00" name="Oval 64"/>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01" name="Oval 65"/>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6" name="Group 66"/>
          <p:cNvGrpSpPr>
            <a:grpSpLocks/>
          </p:cNvGrpSpPr>
          <p:nvPr/>
        </p:nvGrpSpPr>
        <p:grpSpPr bwMode="auto">
          <a:xfrm>
            <a:off x="7016750" y="5070475"/>
            <a:ext cx="203200" cy="431800"/>
            <a:chOff x="1345" y="2496"/>
            <a:chExt cx="287" cy="789"/>
          </a:xfrm>
        </p:grpSpPr>
        <p:sp>
          <p:nvSpPr>
            <p:cNvPr id="14403" name="AutoShape 67"/>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404" name="Oval 68"/>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05" name="Oval 69"/>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06" name="Oval 70"/>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07" name="Oval 71"/>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08" name="Oval 72"/>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09" name="Oval 73"/>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10" name="Oval 74"/>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11" name="Oval 75"/>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12" name="Oval 76"/>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13" name="Line 77"/>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14" name="Oval 78"/>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15" name="Oval 79"/>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7" name="Group 80"/>
          <p:cNvGrpSpPr>
            <a:grpSpLocks/>
          </p:cNvGrpSpPr>
          <p:nvPr/>
        </p:nvGrpSpPr>
        <p:grpSpPr bwMode="auto">
          <a:xfrm>
            <a:off x="5386388" y="4860925"/>
            <a:ext cx="203200" cy="431800"/>
            <a:chOff x="1345" y="2496"/>
            <a:chExt cx="287" cy="789"/>
          </a:xfrm>
        </p:grpSpPr>
        <p:sp>
          <p:nvSpPr>
            <p:cNvPr id="14417" name="AutoShape 81"/>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418" name="Oval 82"/>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19" name="Oval 83"/>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0" name="Oval 84"/>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1" name="Oval 85"/>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2" name="Oval 86"/>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3" name="Oval 87"/>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4" name="Oval 88"/>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5" name="Oval 89"/>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6" name="Oval 90"/>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27" name="Line 91"/>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28" name="Oval 92"/>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29" name="Oval 93"/>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8" name="Group 94"/>
          <p:cNvGrpSpPr>
            <a:grpSpLocks/>
          </p:cNvGrpSpPr>
          <p:nvPr/>
        </p:nvGrpSpPr>
        <p:grpSpPr bwMode="auto">
          <a:xfrm>
            <a:off x="1584325" y="5410200"/>
            <a:ext cx="203200" cy="431800"/>
            <a:chOff x="1345" y="2496"/>
            <a:chExt cx="287" cy="789"/>
          </a:xfrm>
        </p:grpSpPr>
        <p:sp>
          <p:nvSpPr>
            <p:cNvPr id="14431" name="AutoShape 95"/>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432" name="Oval 96"/>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33" name="Oval 97"/>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34" name="Oval 98"/>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35" name="Oval 99"/>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36" name="Oval 100"/>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37" name="Oval 101"/>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38" name="Oval 102"/>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39" name="Oval 103"/>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40" name="Oval 104"/>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41" name="Line 105"/>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42" name="Oval 106"/>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43" name="Oval 107"/>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9" name="Group 108"/>
          <p:cNvGrpSpPr>
            <a:grpSpLocks/>
          </p:cNvGrpSpPr>
          <p:nvPr/>
        </p:nvGrpSpPr>
        <p:grpSpPr bwMode="auto">
          <a:xfrm>
            <a:off x="381000" y="4826000"/>
            <a:ext cx="201613" cy="431800"/>
            <a:chOff x="1345" y="2496"/>
            <a:chExt cx="287" cy="789"/>
          </a:xfrm>
        </p:grpSpPr>
        <p:sp>
          <p:nvSpPr>
            <p:cNvPr id="14445" name="AutoShape 109"/>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446" name="Oval 110"/>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47" name="Oval 111"/>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48" name="Oval 112"/>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49" name="Oval 113"/>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50" name="Oval 114"/>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51" name="Oval 115"/>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52" name="Oval 116"/>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53" name="Oval 117"/>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54" name="Oval 118"/>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55" name="Line 119"/>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56" name="Oval 120"/>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57" name="Oval 121"/>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10" name="Group 122"/>
          <p:cNvGrpSpPr>
            <a:grpSpLocks/>
          </p:cNvGrpSpPr>
          <p:nvPr/>
        </p:nvGrpSpPr>
        <p:grpSpPr bwMode="auto">
          <a:xfrm>
            <a:off x="838200" y="5943600"/>
            <a:ext cx="201613" cy="431800"/>
            <a:chOff x="1345" y="2496"/>
            <a:chExt cx="287" cy="789"/>
          </a:xfrm>
        </p:grpSpPr>
        <p:sp>
          <p:nvSpPr>
            <p:cNvPr id="14459" name="AutoShape 123"/>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460" name="Oval 124"/>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1" name="Oval 125"/>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2" name="Oval 126"/>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3" name="Oval 127"/>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4" name="Oval 128"/>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5" name="Oval 129"/>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6" name="Oval 130"/>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7" name="Oval 131"/>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8" name="Oval 132"/>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69" name="Line 133"/>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70" name="Oval 134"/>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71" name="Oval 135"/>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11" name="Group 136"/>
          <p:cNvGrpSpPr>
            <a:grpSpLocks/>
          </p:cNvGrpSpPr>
          <p:nvPr/>
        </p:nvGrpSpPr>
        <p:grpSpPr bwMode="auto">
          <a:xfrm>
            <a:off x="2209800" y="6172200"/>
            <a:ext cx="201613" cy="431800"/>
            <a:chOff x="1345" y="2496"/>
            <a:chExt cx="287" cy="789"/>
          </a:xfrm>
        </p:grpSpPr>
        <p:sp>
          <p:nvSpPr>
            <p:cNvPr id="14473" name="AutoShape 137"/>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474" name="Oval 138"/>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75" name="Oval 139"/>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76" name="Oval 140"/>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77" name="Oval 141"/>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78" name="Oval 142"/>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79" name="Oval 143"/>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80" name="Oval 144"/>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81" name="Oval 145"/>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82" name="Oval 146"/>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83" name="Line 147"/>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84" name="Oval 148"/>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85" name="Oval 149"/>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12" name="Group 150"/>
          <p:cNvGrpSpPr>
            <a:grpSpLocks/>
          </p:cNvGrpSpPr>
          <p:nvPr/>
        </p:nvGrpSpPr>
        <p:grpSpPr bwMode="auto">
          <a:xfrm>
            <a:off x="8534400" y="6172200"/>
            <a:ext cx="201613" cy="431800"/>
            <a:chOff x="1345" y="2496"/>
            <a:chExt cx="287" cy="789"/>
          </a:xfrm>
        </p:grpSpPr>
        <p:sp>
          <p:nvSpPr>
            <p:cNvPr id="14487" name="AutoShape 151"/>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14488" name="Oval 152"/>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89" name="Oval 153"/>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0" name="Oval 154"/>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1" name="Oval 155"/>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2" name="Oval 156"/>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3" name="Oval 157"/>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4" name="Oval 158"/>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5" name="Oval 159"/>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6" name="Oval 160"/>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14497" name="Line 161"/>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98" name="Oval 162"/>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14499" name="Oval 163"/>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14514" name="Text Box 178"/>
          <p:cNvSpPr txBox="1">
            <a:spLocks noChangeArrowheads="1"/>
          </p:cNvSpPr>
          <p:nvPr/>
        </p:nvSpPr>
        <p:spPr bwMode="auto">
          <a:xfrm>
            <a:off x="6369050" y="2667000"/>
            <a:ext cx="2622550" cy="2289175"/>
          </a:xfrm>
          <a:prstGeom prst="rect">
            <a:avLst/>
          </a:prstGeom>
          <a:noFill/>
          <a:ln w="9525">
            <a:noFill/>
            <a:miter lim="800000"/>
            <a:headEnd/>
            <a:tailEnd/>
          </a:ln>
          <a:effectLst/>
        </p:spPr>
        <p:txBody>
          <a:bodyPr wrap="none">
            <a:prstTxWarp prst="textNoShape">
              <a:avLst/>
            </a:prstTxWarp>
            <a:spAutoFit/>
          </a:bodyPr>
          <a:lstStyle/>
          <a:p>
            <a:r>
              <a:rPr lang="en-US"/>
              <a:t>Users located outside</a:t>
            </a:r>
          </a:p>
          <a:p>
            <a:r>
              <a:rPr lang="en-US"/>
              <a:t>some distance to the</a:t>
            </a:r>
          </a:p>
          <a:p>
            <a:r>
              <a:rPr lang="en-US"/>
              <a:t>base station receive </a:t>
            </a:r>
          </a:p>
          <a:p>
            <a:r>
              <a:rPr lang="en-US"/>
              <a:t>weak signals.</a:t>
            </a:r>
          </a:p>
          <a:p>
            <a:endParaRPr lang="en-US"/>
          </a:p>
          <a:p>
            <a:r>
              <a:rPr lang="en-US"/>
              <a:t>Result: base station has</a:t>
            </a:r>
          </a:p>
          <a:p>
            <a:r>
              <a:rPr lang="en-US"/>
              <a:t>circular coverage</a:t>
            </a:r>
          </a:p>
          <a:p>
            <a:r>
              <a:rPr lang="en-US"/>
              <a:t>area.</a:t>
            </a:r>
          </a:p>
        </p:txBody>
      </p:sp>
      <p:sp>
        <p:nvSpPr>
          <p:cNvPr id="14515" name="Line 179"/>
          <p:cNvSpPr>
            <a:spLocks noChangeShapeType="1"/>
          </p:cNvSpPr>
          <p:nvPr/>
        </p:nvSpPr>
        <p:spPr bwMode="auto">
          <a:xfrm flipH="1">
            <a:off x="457200" y="3581400"/>
            <a:ext cx="3962400" cy="1143000"/>
          </a:xfrm>
          <a:prstGeom prst="line">
            <a:avLst/>
          </a:prstGeom>
          <a:noFill/>
          <a:ln w="9525">
            <a:solidFill>
              <a:srgbClr val="CC66FF"/>
            </a:solidFill>
            <a:round/>
            <a:headEnd/>
            <a:tailEnd type="triangle" w="med" len="med"/>
          </a:ln>
          <a:effectLst/>
        </p:spPr>
        <p:txBody>
          <a:bodyPr>
            <a:prstTxWarp prst="textNoShape">
              <a:avLst/>
            </a:prstTxWarp>
          </a:bodyPr>
          <a:lstStyle/>
          <a:p>
            <a:endParaRPr lang="en-US"/>
          </a:p>
        </p:txBody>
      </p:sp>
      <p:sp>
        <p:nvSpPr>
          <p:cNvPr id="14516" name="Line 180"/>
          <p:cNvSpPr>
            <a:spLocks noChangeShapeType="1"/>
          </p:cNvSpPr>
          <p:nvPr/>
        </p:nvSpPr>
        <p:spPr bwMode="auto">
          <a:xfrm flipH="1">
            <a:off x="2514600" y="3581400"/>
            <a:ext cx="1905000" cy="1371600"/>
          </a:xfrm>
          <a:prstGeom prst="line">
            <a:avLst/>
          </a:prstGeom>
          <a:noFill/>
          <a:ln w="9525">
            <a:solidFill>
              <a:srgbClr val="660066"/>
            </a:solidFill>
            <a:round/>
            <a:headEnd/>
            <a:tailEnd type="triangle" w="med" len="med"/>
          </a:ln>
          <a:effectLst/>
        </p:spPr>
        <p:txBody>
          <a:bodyPr>
            <a:prstTxWarp prst="textNoShape">
              <a:avLst/>
            </a:prstTxWarp>
          </a:bodyPr>
          <a:lstStyle/>
          <a:p>
            <a:endParaRPr lang="en-US"/>
          </a:p>
        </p:txBody>
      </p:sp>
      <p:sp>
        <p:nvSpPr>
          <p:cNvPr id="14517" name="Text Box 181"/>
          <p:cNvSpPr txBox="1">
            <a:spLocks noChangeArrowheads="1"/>
          </p:cNvSpPr>
          <p:nvPr/>
        </p:nvSpPr>
        <p:spPr bwMode="auto">
          <a:xfrm rot="-956723">
            <a:off x="1238250" y="3962400"/>
            <a:ext cx="1428750" cy="366713"/>
          </a:xfrm>
          <a:prstGeom prst="rect">
            <a:avLst/>
          </a:prstGeom>
          <a:noFill/>
          <a:ln w="9525">
            <a:noFill/>
            <a:miter lim="800000"/>
            <a:headEnd/>
            <a:tailEnd/>
          </a:ln>
          <a:effectLst/>
        </p:spPr>
        <p:txBody>
          <a:bodyPr wrap="none">
            <a:prstTxWarp prst="textNoShape">
              <a:avLst/>
            </a:prstTxWarp>
            <a:spAutoFit/>
          </a:bodyPr>
          <a:lstStyle/>
          <a:p>
            <a:r>
              <a:rPr lang="en-US"/>
              <a:t>Weak signal</a:t>
            </a:r>
          </a:p>
        </p:txBody>
      </p:sp>
      <p:sp>
        <p:nvSpPr>
          <p:cNvPr id="14518" name="Text Box 182"/>
          <p:cNvSpPr txBox="1">
            <a:spLocks noChangeArrowheads="1"/>
          </p:cNvSpPr>
          <p:nvPr/>
        </p:nvSpPr>
        <p:spPr bwMode="auto">
          <a:xfrm rot="-2176815">
            <a:off x="2286000" y="4205288"/>
            <a:ext cx="1517650" cy="366712"/>
          </a:xfrm>
          <a:prstGeom prst="rect">
            <a:avLst/>
          </a:prstGeom>
          <a:noFill/>
          <a:ln w="9525">
            <a:noFill/>
            <a:miter lim="800000"/>
            <a:headEnd/>
            <a:tailEnd/>
          </a:ln>
          <a:effectLst/>
        </p:spPr>
        <p:txBody>
          <a:bodyPr wrap="none">
            <a:prstTxWarp prst="textNoShape">
              <a:avLst/>
            </a:prstTxWarp>
            <a:spAutoFit/>
          </a:bodyPr>
          <a:lstStyle/>
          <a:p>
            <a:r>
              <a:rPr lang="en-US"/>
              <a:t>Strong signal</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b="1" dirty="0"/>
              <a:t>Circles Don’t Tessellate</a:t>
            </a:r>
          </a:p>
        </p:txBody>
      </p:sp>
      <p:sp>
        <p:nvSpPr>
          <p:cNvPr id="17411" name="Rectangle 3"/>
          <p:cNvSpPr>
            <a:spLocks noGrp="1" noChangeArrowheads="1"/>
          </p:cNvSpPr>
          <p:nvPr>
            <p:ph type="body" idx="1"/>
          </p:nvPr>
        </p:nvSpPr>
        <p:spPr/>
        <p:txBody>
          <a:bodyPr/>
          <a:lstStyle/>
          <a:p>
            <a:r>
              <a:rPr lang="en-US" sz="2600"/>
              <a:t>Thus, ideally base stations have identical, circular coverage areas.</a:t>
            </a:r>
          </a:p>
          <a:p>
            <a:r>
              <a:rPr lang="en-US" sz="2600"/>
              <a:t>Problem:  Circles do not tessellate.</a:t>
            </a:r>
          </a:p>
          <a:p>
            <a:endParaRPr lang="en-US" sz="2600"/>
          </a:p>
          <a:p>
            <a:r>
              <a:rPr lang="en-US" sz="2600"/>
              <a:t>The most circular of the regular polygons that tessellate is the hexagon.</a:t>
            </a:r>
          </a:p>
          <a:p>
            <a:r>
              <a:rPr lang="en-US" sz="2600"/>
              <a:t>Thus, early researchers started using hexagons to represent the coverage area of a base station, i.e., a cell.</a:t>
            </a:r>
          </a:p>
          <a:p>
            <a:endParaRPr lang="en-US" sz="2600"/>
          </a:p>
          <a:p>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b="1" dirty="0"/>
              <a:t>Thus the Name Cellular</a:t>
            </a:r>
          </a:p>
        </p:txBody>
      </p:sp>
      <p:sp>
        <p:nvSpPr>
          <p:cNvPr id="15363" name="Rectangle 3"/>
          <p:cNvSpPr>
            <a:spLocks noGrp="1" noChangeArrowheads="1"/>
          </p:cNvSpPr>
          <p:nvPr>
            <p:ph type="body" idx="1"/>
          </p:nvPr>
        </p:nvSpPr>
        <p:spPr>
          <a:xfrm>
            <a:off x="457200" y="1719263"/>
            <a:ext cx="8229600" cy="4833937"/>
          </a:xfrm>
        </p:spPr>
        <p:txBody>
          <a:bodyPr/>
          <a:lstStyle/>
          <a:p>
            <a:r>
              <a:rPr lang="en-US" sz="2600" dirty="0"/>
              <a:t>With hexagonal coverage area, a cellular network is drawn as:</a:t>
            </a:r>
          </a:p>
          <a:p>
            <a:endParaRPr lang="en-US" sz="2600" dirty="0"/>
          </a:p>
          <a:p>
            <a:endParaRPr lang="en-US" sz="2600" dirty="0"/>
          </a:p>
          <a:p>
            <a:endParaRPr lang="en-US" sz="2600" dirty="0"/>
          </a:p>
          <a:p>
            <a:endParaRPr lang="en-US" sz="2600" dirty="0"/>
          </a:p>
          <a:p>
            <a:endParaRPr lang="en-US" sz="2600" dirty="0"/>
          </a:p>
          <a:p>
            <a:r>
              <a:rPr lang="en-US" sz="2600" dirty="0"/>
              <a:t>Since the network resembles cells from a honeycomb, the name cellular was used to describe the resulting mobile telephone network.</a:t>
            </a:r>
          </a:p>
        </p:txBody>
      </p:sp>
      <p:sp>
        <p:nvSpPr>
          <p:cNvPr id="15364" name="AutoShape 4"/>
          <p:cNvSpPr>
            <a:spLocks noChangeArrowheads="1"/>
          </p:cNvSpPr>
          <p:nvPr/>
        </p:nvSpPr>
        <p:spPr bwMode="auto">
          <a:xfrm>
            <a:off x="2824163" y="305276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5" name="AutoShape 5"/>
          <p:cNvSpPr>
            <a:spLocks noChangeArrowheads="1"/>
          </p:cNvSpPr>
          <p:nvPr/>
        </p:nvSpPr>
        <p:spPr bwMode="auto">
          <a:xfrm>
            <a:off x="3328988" y="335756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6" name="AutoShape 6"/>
          <p:cNvSpPr>
            <a:spLocks noChangeArrowheads="1"/>
          </p:cNvSpPr>
          <p:nvPr/>
        </p:nvSpPr>
        <p:spPr bwMode="auto">
          <a:xfrm>
            <a:off x="3328988" y="274796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7" name="AutoShape 7"/>
          <p:cNvSpPr>
            <a:spLocks noChangeArrowheads="1"/>
          </p:cNvSpPr>
          <p:nvPr/>
        </p:nvSpPr>
        <p:spPr bwMode="auto">
          <a:xfrm>
            <a:off x="3848100" y="305276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8" name="AutoShape 8"/>
          <p:cNvSpPr>
            <a:spLocks noChangeArrowheads="1"/>
          </p:cNvSpPr>
          <p:nvPr/>
        </p:nvSpPr>
        <p:spPr bwMode="auto">
          <a:xfrm>
            <a:off x="3857625" y="3648075"/>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9" name="AutoShape 9"/>
          <p:cNvSpPr>
            <a:spLocks noChangeArrowheads="1"/>
          </p:cNvSpPr>
          <p:nvPr/>
        </p:nvSpPr>
        <p:spPr bwMode="auto">
          <a:xfrm>
            <a:off x="3324225" y="3952875"/>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0" name="AutoShape 10"/>
          <p:cNvSpPr>
            <a:spLocks noChangeArrowheads="1"/>
          </p:cNvSpPr>
          <p:nvPr/>
        </p:nvSpPr>
        <p:spPr bwMode="auto">
          <a:xfrm>
            <a:off x="2819400" y="366236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1" name="AutoShape 11"/>
          <p:cNvSpPr>
            <a:spLocks noChangeArrowheads="1"/>
          </p:cNvSpPr>
          <p:nvPr/>
        </p:nvSpPr>
        <p:spPr bwMode="auto">
          <a:xfrm>
            <a:off x="3833813" y="424815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2" name="AutoShape 12"/>
          <p:cNvSpPr>
            <a:spLocks noChangeArrowheads="1"/>
          </p:cNvSpPr>
          <p:nvPr/>
        </p:nvSpPr>
        <p:spPr bwMode="auto">
          <a:xfrm>
            <a:off x="4367213" y="3967163"/>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3" name="AutoShape 13"/>
          <p:cNvSpPr>
            <a:spLocks noChangeArrowheads="1"/>
          </p:cNvSpPr>
          <p:nvPr/>
        </p:nvSpPr>
        <p:spPr bwMode="auto">
          <a:xfrm>
            <a:off x="4376738" y="33528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4" name="AutoShape 14"/>
          <p:cNvSpPr>
            <a:spLocks noChangeArrowheads="1"/>
          </p:cNvSpPr>
          <p:nvPr/>
        </p:nvSpPr>
        <p:spPr bwMode="auto">
          <a:xfrm>
            <a:off x="4362450" y="27432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5" name="AutoShape 15"/>
          <p:cNvSpPr>
            <a:spLocks noChangeArrowheads="1"/>
          </p:cNvSpPr>
          <p:nvPr/>
        </p:nvSpPr>
        <p:spPr bwMode="auto">
          <a:xfrm>
            <a:off x="3848100" y="243840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6" name="AutoShape 16"/>
          <p:cNvSpPr>
            <a:spLocks noChangeArrowheads="1"/>
          </p:cNvSpPr>
          <p:nvPr/>
        </p:nvSpPr>
        <p:spPr bwMode="auto">
          <a:xfrm>
            <a:off x="4881563" y="30432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7" name="AutoShape 17"/>
          <p:cNvSpPr>
            <a:spLocks noChangeArrowheads="1"/>
          </p:cNvSpPr>
          <p:nvPr/>
        </p:nvSpPr>
        <p:spPr bwMode="auto">
          <a:xfrm>
            <a:off x="5386388" y="33480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8" name="AutoShape 18"/>
          <p:cNvSpPr>
            <a:spLocks noChangeArrowheads="1"/>
          </p:cNvSpPr>
          <p:nvPr/>
        </p:nvSpPr>
        <p:spPr bwMode="auto">
          <a:xfrm>
            <a:off x="5386388" y="27384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79" name="AutoShape 19"/>
          <p:cNvSpPr>
            <a:spLocks noChangeArrowheads="1"/>
          </p:cNvSpPr>
          <p:nvPr/>
        </p:nvSpPr>
        <p:spPr bwMode="auto">
          <a:xfrm>
            <a:off x="5905500" y="30432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0" name="AutoShape 20"/>
          <p:cNvSpPr>
            <a:spLocks noChangeArrowheads="1"/>
          </p:cNvSpPr>
          <p:nvPr/>
        </p:nvSpPr>
        <p:spPr bwMode="auto">
          <a:xfrm>
            <a:off x="5915025" y="363855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1" name="AutoShape 21"/>
          <p:cNvSpPr>
            <a:spLocks noChangeArrowheads="1"/>
          </p:cNvSpPr>
          <p:nvPr/>
        </p:nvSpPr>
        <p:spPr bwMode="auto">
          <a:xfrm>
            <a:off x="5381625" y="3943350"/>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2" name="AutoShape 22"/>
          <p:cNvSpPr>
            <a:spLocks noChangeArrowheads="1"/>
          </p:cNvSpPr>
          <p:nvPr/>
        </p:nvSpPr>
        <p:spPr bwMode="auto">
          <a:xfrm>
            <a:off x="4876800" y="36528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3" name="AutoShape 23"/>
          <p:cNvSpPr>
            <a:spLocks noChangeArrowheads="1"/>
          </p:cNvSpPr>
          <p:nvPr/>
        </p:nvSpPr>
        <p:spPr bwMode="auto">
          <a:xfrm>
            <a:off x="5891213" y="4238625"/>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4" name="AutoShape 24"/>
          <p:cNvSpPr>
            <a:spLocks noChangeArrowheads="1"/>
          </p:cNvSpPr>
          <p:nvPr/>
        </p:nvSpPr>
        <p:spPr bwMode="auto">
          <a:xfrm>
            <a:off x="6424613" y="3957638"/>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5" name="AutoShape 25"/>
          <p:cNvSpPr>
            <a:spLocks noChangeArrowheads="1"/>
          </p:cNvSpPr>
          <p:nvPr/>
        </p:nvSpPr>
        <p:spPr bwMode="auto">
          <a:xfrm>
            <a:off x="6434138" y="3343275"/>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6" name="AutoShape 26"/>
          <p:cNvSpPr>
            <a:spLocks noChangeArrowheads="1"/>
          </p:cNvSpPr>
          <p:nvPr/>
        </p:nvSpPr>
        <p:spPr bwMode="auto">
          <a:xfrm>
            <a:off x="6419850" y="2733675"/>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7" name="AutoShape 27"/>
          <p:cNvSpPr>
            <a:spLocks noChangeArrowheads="1"/>
          </p:cNvSpPr>
          <p:nvPr/>
        </p:nvSpPr>
        <p:spPr bwMode="auto">
          <a:xfrm>
            <a:off x="5905500" y="2428875"/>
            <a:ext cx="685800" cy="609600"/>
          </a:xfrm>
          <a:prstGeom prst="hexagon">
            <a:avLst>
              <a:gd name="adj" fmla="val 28125"/>
              <a:gd name="vf" fmla="val 11547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8" name="AutoShape 28"/>
          <p:cNvSpPr>
            <a:spLocks noChangeArrowheads="1"/>
          </p:cNvSpPr>
          <p:nvPr/>
        </p:nvSpPr>
        <p:spPr bwMode="auto">
          <a:xfrm>
            <a:off x="1524000" y="39624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89" name="AutoShape 29"/>
          <p:cNvSpPr>
            <a:spLocks noChangeArrowheads="1"/>
          </p:cNvSpPr>
          <p:nvPr/>
        </p:nvSpPr>
        <p:spPr bwMode="auto">
          <a:xfrm>
            <a:off x="3076575" y="38862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0" name="AutoShape 30"/>
          <p:cNvSpPr>
            <a:spLocks noChangeArrowheads="1"/>
          </p:cNvSpPr>
          <p:nvPr/>
        </p:nvSpPr>
        <p:spPr bwMode="auto">
          <a:xfrm>
            <a:off x="31242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1" name="AutoShape 31"/>
          <p:cNvSpPr>
            <a:spLocks noChangeArrowheads="1"/>
          </p:cNvSpPr>
          <p:nvPr/>
        </p:nvSpPr>
        <p:spPr bwMode="auto">
          <a:xfrm>
            <a:off x="3581400" y="29718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2" name="AutoShape 32"/>
          <p:cNvSpPr>
            <a:spLocks noChangeArrowheads="1"/>
          </p:cNvSpPr>
          <p:nvPr/>
        </p:nvSpPr>
        <p:spPr bwMode="auto">
          <a:xfrm>
            <a:off x="3657600" y="35814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3" name="AutoShape 33"/>
          <p:cNvSpPr>
            <a:spLocks noChangeArrowheads="1"/>
          </p:cNvSpPr>
          <p:nvPr/>
        </p:nvSpPr>
        <p:spPr bwMode="auto">
          <a:xfrm>
            <a:off x="3614738"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4" name="AutoShape 34"/>
          <p:cNvSpPr>
            <a:spLocks noChangeArrowheads="1"/>
          </p:cNvSpPr>
          <p:nvPr/>
        </p:nvSpPr>
        <p:spPr bwMode="auto">
          <a:xfrm>
            <a:off x="4100513" y="447675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5" name="AutoShape 35"/>
          <p:cNvSpPr>
            <a:spLocks noChangeArrowheads="1"/>
          </p:cNvSpPr>
          <p:nvPr/>
        </p:nvSpPr>
        <p:spPr bwMode="auto">
          <a:xfrm>
            <a:off x="4143375" y="38528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6" name="AutoShape 36"/>
          <p:cNvSpPr>
            <a:spLocks noChangeArrowheads="1"/>
          </p:cNvSpPr>
          <p:nvPr/>
        </p:nvSpPr>
        <p:spPr bwMode="auto">
          <a:xfrm>
            <a:off x="41148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7" name="AutoShape 37"/>
          <p:cNvSpPr>
            <a:spLocks noChangeArrowheads="1"/>
          </p:cNvSpPr>
          <p:nvPr/>
        </p:nvSpPr>
        <p:spPr bwMode="auto">
          <a:xfrm>
            <a:off x="4148138" y="26336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8" name="AutoShape 38"/>
          <p:cNvSpPr>
            <a:spLocks noChangeArrowheads="1"/>
          </p:cNvSpPr>
          <p:nvPr/>
        </p:nvSpPr>
        <p:spPr bwMode="auto">
          <a:xfrm>
            <a:off x="4648200" y="29575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99" name="AutoShape 39"/>
          <p:cNvSpPr>
            <a:spLocks noChangeArrowheads="1"/>
          </p:cNvSpPr>
          <p:nvPr/>
        </p:nvSpPr>
        <p:spPr bwMode="auto">
          <a:xfrm>
            <a:off x="4648200" y="35337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0" name="AutoShape 40"/>
          <p:cNvSpPr>
            <a:spLocks noChangeArrowheads="1"/>
          </p:cNvSpPr>
          <p:nvPr/>
        </p:nvSpPr>
        <p:spPr bwMode="auto">
          <a:xfrm>
            <a:off x="4648200" y="41910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1" name="AutoShape 41"/>
          <p:cNvSpPr>
            <a:spLocks noChangeArrowheads="1"/>
          </p:cNvSpPr>
          <p:nvPr/>
        </p:nvSpPr>
        <p:spPr bwMode="auto">
          <a:xfrm>
            <a:off x="5153025"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2" name="AutoShape 42"/>
          <p:cNvSpPr>
            <a:spLocks noChangeArrowheads="1"/>
          </p:cNvSpPr>
          <p:nvPr/>
        </p:nvSpPr>
        <p:spPr bwMode="auto">
          <a:xfrm>
            <a:off x="5181600" y="32289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3" name="AutoShape 43"/>
          <p:cNvSpPr>
            <a:spLocks noChangeArrowheads="1"/>
          </p:cNvSpPr>
          <p:nvPr/>
        </p:nvSpPr>
        <p:spPr bwMode="auto">
          <a:xfrm>
            <a:off x="5667375"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4" name="AutoShape 44"/>
          <p:cNvSpPr>
            <a:spLocks noChangeArrowheads="1"/>
          </p:cNvSpPr>
          <p:nvPr/>
        </p:nvSpPr>
        <p:spPr bwMode="auto">
          <a:xfrm>
            <a:off x="5667375" y="35528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5" name="AutoShape 45"/>
          <p:cNvSpPr>
            <a:spLocks noChangeArrowheads="1"/>
          </p:cNvSpPr>
          <p:nvPr/>
        </p:nvSpPr>
        <p:spPr bwMode="auto">
          <a:xfrm>
            <a:off x="5667375" y="41624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6" name="AutoShape 46"/>
          <p:cNvSpPr>
            <a:spLocks noChangeArrowheads="1"/>
          </p:cNvSpPr>
          <p:nvPr/>
        </p:nvSpPr>
        <p:spPr bwMode="auto">
          <a:xfrm>
            <a:off x="6157913" y="4467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7" name="AutoShape 47"/>
          <p:cNvSpPr>
            <a:spLocks noChangeArrowheads="1"/>
          </p:cNvSpPr>
          <p:nvPr/>
        </p:nvSpPr>
        <p:spPr bwMode="auto">
          <a:xfrm>
            <a:off x="6186488"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8" name="AutoShape 48"/>
          <p:cNvSpPr>
            <a:spLocks noChangeArrowheads="1"/>
          </p:cNvSpPr>
          <p:nvPr/>
        </p:nvSpPr>
        <p:spPr bwMode="auto">
          <a:xfrm>
            <a:off x="6191250" y="32289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09" name="AutoShape 49"/>
          <p:cNvSpPr>
            <a:spLocks noChangeArrowheads="1"/>
          </p:cNvSpPr>
          <p:nvPr/>
        </p:nvSpPr>
        <p:spPr bwMode="auto">
          <a:xfrm>
            <a:off x="6205538" y="26193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0" name="AutoShape 50"/>
          <p:cNvSpPr>
            <a:spLocks noChangeArrowheads="1"/>
          </p:cNvSpPr>
          <p:nvPr/>
        </p:nvSpPr>
        <p:spPr bwMode="auto">
          <a:xfrm>
            <a:off x="6705600"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1" name="AutoShape 51"/>
          <p:cNvSpPr>
            <a:spLocks noChangeArrowheads="1"/>
          </p:cNvSpPr>
          <p:nvPr/>
        </p:nvSpPr>
        <p:spPr bwMode="auto">
          <a:xfrm>
            <a:off x="6705600" y="35337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2" name="AutoShape 52"/>
          <p:cNvSpPr>
            <a:spLocks noChangeArrowheads="1"/>
          </p:cNvSpPr>
          <p:nvPr/>
        </p:nvSpPr>
        <p:spPr bwMode="auto">
          <a:xfrm>
            <a:off x="6705600"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413" name="Text Box 53"/>
          <p:cNvSpPr txBox="1">
            <a:spLocks noChangeArrowheads="1"/>
          </p:cNvSpPr>
          <p:nvPr/>
        </p:nvSpPr>
        <p:spPr bwMode="auto">
          <a:xfrm>
            <a:off x="1736725" y="3846513"/>
            <a:ext cx="895350" cy="641350"/>
          </a:xfrm>
          <a:prstGeom prst="rect">
            <a:avLst/>
          </a:prstGeom>
          <a:noFill/>
          <a:ln w="9525">
            <a:noFill/>
            <a:miter lim="800000"/>
            <a:headEnd/>
            <a:tailEnd/>
          </a:ln>
          <a:effectLst/>
        </p:spPr>
        <p:txBody>
          <a:bodyPr wrap="none">
            <a:prstTxWarp prst="textNoShape">
              <a:avLst/>
            </a:prstTxWarp>
            <a:spAutoFit/>
          </a:bodyPr>
          <a:lstStyle/>
          <a:p>
            <a:r>
              <a:rPr lang="en-US"/>
              <a:t>Base</a:t>
            </a:r>
          </a:p>
          <a:p>
            <a:r>
              <a:rPr lang="en-US"/>
              <a:t>Station</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b="1" dirty="0"/>
              <a:t>Handoffs</a:t>
            </a:r>
          </a:p>
        </p:txBody>
      </p:sp>
      <p:sp>
        <p:nvSpPr>
          <p:cNvPr id="18435" name="Rectangle 3"/>
          <p:cNvSpPr>
            <a:spLocks noGrp="1" noChangeArrowheads="1"/>
          </p:cNvSpPr>
          <p:nvPr>
            <p:ph type="body" idx="1"/>
          </p:nvPr>
        </p:nvSpPr>
        <p:spPr/>
        <p:txBody>
          <a:bodyPr/>
          <a:lstStyle/>
          <a:p>
            <a:r>
              <a:rPr lang="en-US" sz="2600"/>
              <a:t>A crucial component of the cellular concept is the notion of handoffs.</a:t>
            </a:r>
          </a:p>
          <a:p>
            <a:r>
              <a:rPr lang="en-US" sz="2600"/>
              <a:t>Mobile phone users are by definition mobile, i.e., they move around while using the phone.</a:t>
            </a:r>
          </a:p>
          <a:p>
            <a:r>
              <a:rPr lang="en-US" sz="2600"/>
              <a:t>Thus, the network should be able to give them continuous access as they move.</a:t>
            </a:r>
          </a:p>
          <a:p>
            <a:r>
              <a:rPr lang="en-US" sz="2600"/>
              <a:t>This is not a problem when users move within the same cell.</a:t>
            </a:r>
          </a:p>
          <a:p>
            <a:r>
              <a:rPr lang="en-US" sz="2600"/>
              <a:t>When they move from one cell to another, a </a:t>
            </a:r>
            <a:r>
              <a:rPr lang="en-US" sz="2600" b="1"/>
              <a:t>handoff </a:t>
            </a:r>
            <a:r>
              <a:rPr lang="en-US" sz="2600"/>
              <a:t>is needed.</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SA-whisteblower-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848" y="1143000"/>
            <a:ext cx="4609130" cy="45720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r>
              <a:rPr lang="en-US" sz="3600" b="1" dirty="0"/>
              <a:t>Edward Snowden: the whistleblower behind the NSA surveillance </a:t>
            </a:r>
            <a:r>
              <a:rPr lang="en-US" sz="3600" b="1" dirty="0" smtClean="0"/>
              <a:t>revelations</a:t>
            </a:r>
            <a:br>
              <a:rPr lang="en-US" sz="3600" b="1" dirty="0" smtClean="0"/>
            </a:br>
            <a:r>
              <a:rPr lang="en-US" sz="1200" b="1" dirty="0" err="1" smtClean="0"/>
              <a:t>Guardian.co.uk</a:t>
            </a:r>
            <a:r>
              <a:rPr lang="en-US" sz="1200" b="1" dirty="0" smtClean="0"/>
              <a:t> – By: Glenn Greenwald, Ewan </a:t>
            </a:r>
            <a:r>
              <a:rPr lang="en-US" sz="1200" b="1" dirty="0" err="1" smtClean="0"/>
              <a:t>MacAskill</a:t>
            </a:r>
            <a:r>
              <a:rPr lang="en-US" sz="1200" b="1" dirty="0" smtClean="0"/>
              <a:t>, Laura </a:t>
            </a:r>
            <a:r>
              <a:rPr lang="en-US" sz="1200" b="1" dirty="0" err="1" smtClean="0"/>
              <a:t>Poltras</a:t>
            </a:r>
            <a:r>
              <a:rPr lang="en-US" sz="1200" b="1" dirty="0" smtClean="0"/>
              <a:t> – June 8, 2013</a:t>
            </a:r>
            <a:endParaRPr lang="en-US" sz="3200" b="1" dirty="0"/>
          </a:p>
        </p:txBody>
      </p:sp>
      <p:sp>
        <p:nvSpPr>
          <p:cNvPr id="3" name="TextBox 2"/>
          <p:cNvSpPr txBox="1"/>
          <p:nvPr/>
        </p:nvSpPr>
        <p:spPr>
          <a:xfrm>
            <a:off x="0" y="1143000"/>
            <a:ext cx="4678520" cy="2062103"/>
          </a:xfrm>
          <a:prstGeom prst="rect">
            <a:avLst/>
          </a:prstGeom>
          <a:noFill/>
        </p:spPr>
        <p:txBody>
          <a:bodyPr wrap="square" rtlCol="0">
            <a:spAutoFit/>
          </a:bodyPr>
          <a:lstStyle/>
          <a:p>
            <a:r>
              <a:rPr lang="en-US" sz="1600" dirty="0"/>
              <a:t>The individual responsible for one of the most significant leaks in US political history </a:t>
            </a:r>
            <a:r>
              <a:rPr lang="en-US" sz="1600" dirty="0" smtClean="0"/>
              <a:t>is Edward Snowden, </a:t>
            </a:r>
            <a:r>
              <a:rPr lang="en-US" sz="1600" dirty="0"/>
              <a:t>a 29-year-old former technical assistant for </a:t>
            </a:r>
            <a:r>
              <a:rPr lang="en-US" sz="1600" dirty="0" smtClean="0"/>
              <a:t>the CIA </a:t>
            </a:r>
            <a:r>
              <a:rPr lang="en-US" sz="1600" dirty="0"/>
              <a:t>and current employee of the </a:t>
            </a:r>
            <a:r>
              <a:rPr lang="en-US" sz="1600" dirty="0" err="1"/>
              <a:t>defence</a:t>
            </a:r>
            <a:r>
              <a:rPr lang="en-US" sz="1600" dirty="0"/>
              <a:t> contractor Booz Allen Hamilton. Snowden has been working at the National Security Agency for the last four years as an employee of various outside contractors, including Booz Allen and Dell</a:t>
            </a:r>
            <a:r>
              <a:rPr lang="en-US" sz="1600" dirty="0" smtClean="0"/>
              <a:t>.</a:t>
            </a:r>
          </a:p>
        </p:txBody>
      </p:sp>
      <p:sp>
        <p:nvSpPr>
          <p:cNvPr id="4" name="TextBox 3"/>
          <p:cNvSpPr txBox="1"/>
          <p:nvPr/>
        </p:nvSpPr>
        <p:spPr>
          <a:xfrm>
            <a:off x="0" y="3205103"/>
            <a:ext cx="4060287" cy="2185214"/>
          </a:xfrm>
          <a:prstGeom prst="rect">
            <a:avLst/>
          </a:prstGeom>
          <a:noFill/>
        </p:spPr>
        <p:txBody>
          <a:bodyPr wrap="square" rtlCol="0">
            <a:spAutoFit/>
          </a:bodyPr>
          <a:lstStyle/>
          <a:p>
            <a:r>
              <a:rPr lang="en-US" sz="1600" dirty="0" smtClean="0"/>
              <a:t>He left the </a:t>
            </a:r>
            <a:r>
              <a:rPr lang="en-US" sz="1600" dirty="0"/>
              <a:t>CIA in 2009 in order to take his first job working for a private contractor that assigned him to a functioning NSA facility, stationed on a military base in Japan. It was then, he said, that </a:t>
            </a:r>
            <a:r>
              <a:rPr lang="en-US" dirty="0"/>
              <a:t>he</a:t>
            </a:r>
            <a:r>
              <a:rPr lang="en-US" b="1" dirty="0"/>
              <a:t> "watched as Obama advanced the very policies that I thought would be reined in", and as a result, "I got hardened."</a:t>
            </a:r>
          </a:p>
        </p:txBody>
      </p:sp>
      <p:sp>
        <p:nvSpPr>
          <p:cNvPr id="5" name="TextBox 4"/>
          <p:cNvSpPr txBox="1"/>
          <p:nvPr/>
        </p:nvSpPr>
        <p:spPr>
          <a:xfrm>
            <a:off x="0" y="5707488"/>
            <a:ext cx="7368669" cy="892552"/>
          </a:xfrm>
          <a:prstGeom prst="rect">
            <a:avLst/>
          </a:prstGeom>
          <a:noFill/>
        </p:spPr>
        <p:txBody>
          <a:bodyPr wrap="square" rtlCol="0">
            <a:spAutoFit/>
          </a:bodyPr>
          <a:lstStyle/>
          <a:p>
            <a:r>
              <a:rPr lang="en-US" sz="1600" dirty="0"/>
              <a:t>Over the next three years, he learned just how all-consuming the NSA's surveillance activities were, claiming </a:t>
            </a:r>
            <a:r>
              <a:rPr lang="en-US" b="1" dirty="0"/>
              <a:t>"they are intent on making every conversation and every form of </a:t>
            </a:r>
            <a:r>
              <a:rPr lang="en-US" b="1" dirty="0" err="1"/>
              <a:t>behaviour</a:t>
            </a:r>
            <a:r>
              <a:rPr lang="en-US" b="1" dirty="0"/>
              <a:t> in the world known to them".</a:t>
            </a:r>
          </a:p>
        </p:txBody>
      </p:sp>
    </p:spTree>
    <p:extLst>
      <p:ext uri="{BB962C8B-B14F-4D97-AF65-F5344CB8AC3E}">
        <p14:creationId xmlns:p14="http://schemas.microsoft.com/office/powerpoint/2010/main" val="27284386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b="1" dirty="0"/>
              <a:t>A Handoff (Cont’d)</a:t>
            </a:r>
          </a:p>
        </p:txBody>
      </p:sp>
      <p:sp>
        <p:nvSpPr>
          <p:cNvPr id="20483" name="Rectangle 3"/>
          <p:cNvSpPr>
            <a:spLocks noGrp="1" noChangeArrowheads="1"/>
          </p:cNvSpPr>
          <p:nvPr>
            <p:ph type="body" idx="1"/>
          </p:nvPr>
        </p:nvSpPr>
        <p:spPr/>
        <p:txBody>
          <a:bodyPr/>
          <a:lstStyle/>
          <a:p>
            <a:r>
              <a:rPr lang="en-US" sz="2600"/>
              <a:t>At some point, the user’s signal is weak enough at B</a:t>
            </a:r>
            <a:r>
              <a:rPr lang="en-US" sz="2600" baseline="-25000"/>
              <a:t>1</a:t>
            </a:r>
            <a:r>
              <a:rPr lang="en-US" sz="2600"/>
              <a:t> and strong enough at B</a:t>
            </a:r>
            <a:r>
              <a:rPr lang="en-US" sz="2600" baseline="-25000"/>
              <a:t>2</a:t>
            </a:r>
            <a:r>
              <a:rPr lang="en-US" sz="2600"/>
              <a:t> for a handoff to occur.</a:t>
            </a:r>
          </a:p>
          <a:p>
            <a:r>
              <a:rPr lang="en-US" sz="2600"/>
              <a:t>Specifically, messages are exchanged between the user, B</a:t>
            </a:r>
            <a:r>
              <a:rPr lang="en-US" sz="2600" baseline="-25000"/>
              <a:t>1</a:t>
            </a:r>
            <a:r>
              <a:rPr lang="en-US" sz="2600"/>
              <a:t>, and B</a:t>
            </a:r>
            <a:r>
              <a:rPr lang="en-US" sz="2600" baseline="-25000"/>
              <a:t>2</a:t>
            </a:r>
            <a:r>
              <a:rPr lang="en-US" sz="2600"/>
              <a:t> so that communication to/from the user is transferred from B</a:t>
            </a:r>
            <a:r>
              <a:rPr lang="en-US" sz="2600" baseline="-25000"/>
              <a:t>1</a:t>
            </a:r>
            <a:r>
              <a:rPr lang="en-US" sz="2600"/>
              <a:t> to B</a:t>
            </a:r>
            <a:r>
              <a:rPr lang="en-US" sz="2600" baseline="-25000"/>
              <a:t>2</a:t>
            </a:r>
            <a:r>
              <a:rPr lang="en-US" sz="2600"/>
              <a:t>. </a:t>
            </a:r>
          </a:p>
          <a:p>
            <a:endParaRPr lang="en-US" sz="2600"/>
          </a:p>
        </p:txBody>
      </p:sp>
      <p:grpSp>
        <p:nvGrpSpPr>
          <p:cNvPr id="2" name="Group 21"/>
          <p:cNvGrpSpPr>
            <a:grpSpLocks/>
          </p:cNvGrpSpPr>
          <p:nvPr/>
        </p:nvGrpSpPr>
        <p:grpSpPr bwMode="auto">
          <a:xfrm>
            <a:off x="533400" y="4892675"/>
            <a:ext cx="4038600" cy="1050925"/>
            <a:chOff x="528" y="2602"/>
            <a:chExt cx="4704" cy="1238"/>
          </a:xfrm>
        </p:grpSpPr>
        <p:sp>
          <p:nvSpPr>
            <p:cNvPr id="20484" name="Oval 4"/>
            <p:cNvSpPr>
              <a:spLocks noChangeArrowheads="1"/>
            </p:cNvSpPr>
            <p:nvPr/>
          </p:nvSpPr>
          <p:spPr bwMode="auto">
            <a:xfrm>
              <a:off x="528" y="3235"/>
              <a:ext cx="4704" cy="60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20485" name="AutoShape 5"/>
            <p:cNvSpPr>
              <a:spLocks noChangeArrowheads="1"/>
            </p:cNvSpPr>
            <p:nvPr/>
          </p:nvSpPr>
          <p:spPr bwMode="auto">
            <a:xfrm>
              <a:off x="2709" y="2602"/>
              <a:ext cx="214" cy="777"/>
            </a:xfrm>
            <a:prstGeom prst="triangle">
              <a:avLst>
                <a:gd name="adj" fmla="val 50000"/>
              </a:avLst>
            </a:prstGeom>
            <a:noFill/>
            <a:ln w="38100">
              <a:solidFill>
                <a:schemeClr val="tx1"/>
              </a:solidFill>
              <a:miter lim="800000"/>
              <a:headEnd/>
              <a:tailEnd/>
            </a:ln>
            <a:effectLst/>
          </p:spPr>
          <p:txBody>
            <a:bodyPr wrap="none" anchor="ctr">
              <a:prstTxWarp prst="textNoShape">
                <a:avLst/>
              </a:prstTxWarp>
            </a:bodyPr>
            <a:lstStyle/>
            <a:p>
              <a:endParaRPr lang="en-US"/>
            </a:p>
          </p:txBody>
        </p:sp>
      </p:grpSp>
      <p:sp>
        <p:nvSpPr>
          <p:cNvPr id="20486" name="Line 6"/>
          <p:cNvSpPr>
            <a:spLocks noChangeShapeType="1"/>
          </p:cNvSpPr>
          <p:nvPr/>
        </p:nvSpPr>
        <p:spPr bwMode="auto">
          <a:xfrm flipV="1">
            <a:off x="2495550" y="4437063"/>
            <a:ext cx="0" cy="63976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 name="Group 22"/>
          <p:cNvGrpSpPr>
            <a:grpSpLocks/>
          </p:cNvGrpSpPr>
          <p:nvPr/>
        </p:nvGrpSpPr>
        <p:grpSpPr bwMode="auto">
          <a:xfrm>
            <a:off x="4572000" y="4892675"/>
            <a:ext cx="4038600" cy="1050925"/>
            <a:chOff x="528" y="2602"/>
            <a:chExt cx="4704" cy="1238"/>
          </a:xfrm>
        </p:grpSpPr>
        <p:sp>
          <p:nvSpPr>
            <p:cNvPr id="20503" name="Oval 23"/>
            <p:cNvSpPr>
              <a:spLocks noChangeArrowheads="1"/>
            </p:cNvSpPr>
            <p:nvPr/>
          </p:nvSpPr>
          <p:spPr bwMode="auto">
            <a:xfrm>
              <a:off x="528" y="3235"/>
              <a:ext cx="4704" cy="60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20504" name="AutoShape 24"/>
            <p:cNvSpPr>
              <a:spLocks noChangeArrowheads="1"/>
            </p:cNvSpPr>
            <p:nvPr/>
          </p:nvSpPr>
          <p:spPr bwMode="auto">
            <a:xfrm>
              <a:off x="2709" y="2602"/>
              <a:ext cx="214" cy="777"/>
            </a:xfrm>
            <a:prstGeom prst="triangle">
              <a:avLst>
                <a:gd name="adj" fmla="val 50000"/>
              </a:avLst>
            </a:prstGeom>
            <a:noFill/>
            <a:ln w="38100">
              <a:solidFill>
                <a:schemeClr val="tx1"/>
              </a:solidFill>
              <a:miter lim="800000"/>
              <a:headEnd/>
              <a:tailEnd/>
            </a:ln>
            <a:effectLst/>
          </p:spPr>
          <p:txBody>
            <a:bodyPr wrap="none" anchor="ctr">
              <a:prstTxWarp prst="textNoShape">
                <a:avLst/>
              </a:prstTxWarp>
            </a:bodyPr>
            <a:lstStyle/>
            <a:p>
              <a:endParaRPr lang="en-US"/>
            </a:p>
          </p:txBody>
        </p:sp>
      </p:grpSp>
      <p:sp>
        <p:nvSpPr>
          <p:cNvPr id="20505" name="Line 25"/>
          <p:cNvSpPr>
            <a:spLocks noChangeShapeType="1"/>
          </p:cNvSpPr>
          <p:nvPr/>
        </p:nvSpPr>
        <p:spPr bwMode="auto">
          <a:xfrm flipV="1">
            <a:off x="6538913" y="4391025"/>
            <a:ext cx="0" cy="639763"/>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 name="Group 26"/>
          <p:cNvGrpSpPr>
            <a:grpSpLocks/>
          </p:cNvGrpSpPr>
          <p:nvPr/>
        </p:nvGrpSpPr>
        <p:grpSpPr bwMode="auto">
          <a:xfrm>
            <a:off x="5130800" y="5207000"/>
            <a:ext cx="203200" cy="431800"/>
            <a:chOff x="1345" y="2496"/>
            <a:chExt cx="287" cy="789"/>
          </a:xfrm>
        </p:grpSpPr>
        <p:sp>
          <p:nvSpPr>
            <p:cNvPr id="20507" name="AutoShape 27"/>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20508" name="Oval 28"/>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09" name="Oval 29"/>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0" name="Oval 30"/>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1" name="Oval 31"/>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2" name="Oval 32"/>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3" name="Oval 33"/>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4" name="Oval 34"/>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5" name="Oval 35"/>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6" name="Oval 36"/>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17" name="Line 37"/>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20518" name="Oval 38"/>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20519" name="Oval 39"/>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20520" name="Line 40"/>
          <p:cNvSpPr>
            <a:spLocks noChangeShapeType="1"/>
          </p:cNvSpPr>
          <p:nvPr/>
        </p:nvSpPr>
        <p:spPr bwMode="auto">
          <a:xfrm flipV="1">
            <a:off x="5334000" y="4419600"/>
            <a:ext cx="1066800" cy="685800"/>
          </a:xfrm>
          <a:prstGeom prst="line">
            <a:avLst/>
          </a:prstGeom>
          <a:noFill/>
          <a:ln w="9525">
            <a:solidFill>
              <a:srgbClr val="660066"/>
            </a:solidFill>
            <a:round/>
            <a:headEnd type="triangle" w="med" len="med"/>
            <a:tailEnd type="triangle" w="med" len="med"/>
          </a:ln>
          <a:effectLst/>
        </p:spPr>
        <p:txBody>
          <a:bodyPr>
            <a:prstTxWarp prst="textNoShape">
              <a:avLst/>
            </a:prstTxWarp>
          </a:bodyPr>
          <a:lstStyle/>
          <a:p>
            <a:endParaRPr lang="en-US"/>
          </a:p>
        </p:txBody>
      </p:sp>
      <p:sp>
        <p:nvSpPr>
          <p:cNvPr id="20521" name="Line 41"/>
          <p:cNvSpPr>
            <a:spLocks noChangeShapeType="1"/>
          </p:cNvSpPr>
          <p:nvPr/>
        </p:nvSpPr>
        <p:spPr bwMode="auto">
          <a:xfrm flipH="1">
            <a:off x="4343400" y="5410200"/>
            <a:ext cx="6858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nvGrpSpPr>
          <p:cNvPr id="5" name="Group 42"/>
          <p:cNvGrpSpPr>
            <a:grpSpLocks/>
          </p:cNvGrpSpPr>
          <p:nvPr/>
        </p:nvGrpSpPr>
        <p:grpSpPr bwMode="auto">
          <a:xfrm>
            <a:off x="4038600" y="5181600"/>
            <a:ext cx="203200" cy="431800"/>
            <a:chOff x="1345" y="2496"/>
            <a:chExt cx="287" cy="789"/>
          </a:xfrm>
        </p:grpSpPr>
        <p:sp>
          <p:nvSpPr>
            <p:cNvPr id="20523" name="AutoShape 43"/>
            <p:cNvSpPr>
              <a:spLocks noChangeArrowheads="1"/>
            </p:cNvSpPr>
            <p:nvPr/>
          </p:nvSpPr>
          <p:spPr bwMode="auto">
            <a:xfrm>
              <a:off x="1345" y="2661"/>
              <a:ext cx="287" cy="624"/>
            </a:xfrm>
            <a:prstGeom prst="roundRect">
              <a:avLst>
                <a:gd name="adj" fmla="val 16667"/>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20524" name="Oval 44"/>
            <p:cNvSpPr>
              <a:spLocks noChangeArrowheads="1"/>
            </p:cNvSpPr>
            <p:nvPr/>
          </p:nvSpPr>
          <p:spPr bwMode="auto">
            <a:xfrm>
              <a:off x="1410"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5" name="Oval 45"/>
            <p:cNvSpPr>
              <a:spLocks noChangeArrowheads="1"/>
            </p:cNvSpPr>
            <p:nvPr/>
          </p:nvSpPr>
          <p:spPr bwMode="auto">
            <a:xfrm>
              <a:off x="1458"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6" name="Oval 46"/>
            <p:cNvSpPr>
              <a:spLocks noChangeArrowheads="1"/>
            </p:cNvSpPr>
            <p:nvPr/>
          </p:nvSpPr>
          <p:spPr bwMode="auto">
            <a:xfrm>
              <a:off x="1410"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7" name="Oval 47"/>
            <p:cNvSpPr>
              <a:spLocks noChangeArrowheads="1"/>
            </p:cNvSpPr>
            <p:nvPr/>
          </p:nvSpPr>
          <p:spPr bwMode="auto">
            <a:xfrm>
              <a:off x="1458"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8" name="Oval 48"/>
            <p:cNvSpPr>
              <a:spLocks noChangeArrowheads="1"/>
            </p:cNvSpPr>
            <p:nvPr/>
          </p:nvSpPr>
          <p:spPr bwMode="auto">
            <a:xfrm>
              <a:off x="1410"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29" name="Oval 49"/>
            <p:cNvSpPr>
              <a:spLocks noChangeArrowheads="1"/>
            </p:cNvSpPr>
            <p:nvPr/>
          </p:nvSpPr>
          <p:spPr bwMode="auto">
            <a:xfrm>
              <a:off x="1458"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0" name="Oval 50"/>
            <p:cNvSpPr>
              <a:spLocks noChangeArrowheads="1"/>
            </p:cNvSpPr>
            <p:nvPr/>
          </p:nvSpPr>
          <p:spPr bwMode="auto">
            <a:xfrm>
              <a:off x="1509" y="2907"/>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1" name="Oval 51"/>
            <p:cNvSpPr>
              <a:spLocks noChangeArrowheads="1"/>
            </p:cNvSpPr>
            <p:nvPr/>
          </p:nvSpPr>
          <p:spPr bwMode="auto">
            <a:xfrm>
              <a:off x="1509" y="2955"/>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2" name="Oval 52"/>
            <p:cNvSpPr>
              <a:spLocks noChangeArrowheads="1"/>
            </p:cNvSpPr>
            <p:nvPr/>
          </p:nvSpPr>
          <p:spPr bwMode="auto">
            <a:xfrm>
              <a:off x="1509" y="3003"/>
              <a:ext cx="48" cy="48"/>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20533" name="Line 53"/>
            <p:cNvSpPr>
              <a:spLocks noChangeShapeType="1"/>
            </p:cNvSpPr>
            <p:nvPr/>
          </p:nvSpPr>
          <p:spPr bwMode="auto">
            <a:xfrm flipV="1">
              <a:off x="1363" y="2496"/>
              <a:ext cx="0" cy="192"/>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20534" name="Oval 54"/>
            <p:cNvSpPr>
              <a:spLocks noChangeArrowheads="1"/>
            </p:cNvSpPr>
            <p:nvPr/>
          </p:nvSpPr>
          <p:spPr bwMode="auto">
            <a:xfrm>
              <a:off x="1392" y="3072"/>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20535" name="Oval 55"/>
            <p:cNvSpPr>
              <a:spLocks noChangeArrowheads="1"/>
            </p:cNvSpPr>
            <p:nvPr/>
          </p:nvSpPr>
          <p:spPr bwMode="auto">
            <a:xfrm>
              <a:off x="1389" y="2691"/>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grpSp>
      <p:sp>
        <p:nvSpPr>
          <p:cNvPr id="20536" name="Line 56"/>
          <p:cNvSpPr>
            <a:spLocks noChangeShapeType="1"/>
          </p:cNvSpPr>
          <p:nvPr/>
        </p:nvSpPr>
        <p:spPr bwMode="auto">
          <a:xfrm flipH="1" flipV="1">
            <a:off x="2590800" y="4495800"/>
            <a:ext cx="1295400" cy="609600"/>
          </a:xfrm>
          <a:prstGeom prst="line">
            <a:avLst/>
          </a:prstGeom>
          <a:noFill/>
          <a:ln w="9525">
            <a:solidFill>
              <a:srgbClr val="660066"/>
            </a:solidFill>
            <a:round/>
            <a:headEnd type="triangle" w="med" len="med"/>
            <a:tailEnd type="triangle" w="med" len="med"/>
          </a:ln>
          <a:effectLst/>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b="1" dirty="0"/>
              <a:t>Frequency Reuse</a:t>
            </a:r>
          </a:p>
        </p:txBody>
      </p:sp>
      <p:sp>
        <p:nvSpPr>
          <p:cNvPr id="72707" name="Rectangle 3"/>
          <p:cNvSpPr>
            <a:spLocks noGrp="1" noChangeArrowheads="1"/>
          </p:cNvSpPr>
          <p:nvPr>
            <p:ph type="body" idx="1"/>
          </p:nvPr>
        </p:nvSpPr>
        <p:spPr/>
        <p:txBody>
          <a:bodyPr/>
          <a:lstStyle/>
          <a:p>
            <a:r>
              <a:rPr lang="en-US" sz="2600"/>
              <a:t>Extensive frequency reuse allows for many users to be supported at the same time.</a:t>
            </a:r>
          </a:p>
          <a:p>
            <a:endParaRPr lang="en-US" sz="2600"/>
          </a:p>
          <a:p>
            <a:r>
              <a:rPr lang="en-US" sz="2600"/>
              <a:t>Total spectrum allocated to the service provider is broken up into smaller bands.</a:t>
            </a:r>
          </a:p>
          <a:p>
            <a:endParaRPr lang="en-US" sz="2600"/>
          </a:p>
          <a:p>
            <a:r>
              <a:rPr lang="en-US" sz="2600"/>
              <a:t>A cell is assigned one of these bands.  This means all communications (transmissions to and from users) in this cell occur over these frequencies only.</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b="1" dirty="0"/>
              <a:t>Example of Frequency Reuse</a:t>
            </a:r>
          </a:p>
        </p:txBody>
      </p:sp>
      <p:sp>
        <p:nvSpPr>
          <p:cNvPr id="76804" name="AutoShape 4"/>
          <p:cNvSpPr>
            <a:spLocks noChangeArrowheads="1"/>
          </p:cNvSpPr>
          <p:nvPr/>
        </p:nvSpPr>
        <p:spPr bwMode="auto">
          <a:xfrm>
            <a:off x="2443163" y="3052763"/>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5" name="AutoShape 5"/>
          <p:cNvSpPr>
            <a:spLocks noChangeArrowheads="1"/>
          </p:cNvSpPr>
          <p:nvPr/>
        </p:nvSpPr>
        <p:spPr bwMode="auto">
          <a:xfrm>
            <a:off x="2947988" y="3357563"/>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6" name="AutoShape 6"/>
          <p:cNvSpPr>
            <a:spLocks noChangeArrowheads="1"/>
          </p:cNvSpPr>
          <p:nvPr/>
        </p:nvSpPr>
        <p:spPr bwMode="auto">
          <a:xfrm>
            <a:off x="2947988" y="2747963"/>
            <a:ext cx="685800" cy="609600"/>
          </a:xfrm>
          <a:prstGeom prst="hexagon">
            <a:avLst>
              <a:gd name="adj" fmla="val 28125"/>
              <a:gd name="vf" fmla="val 115470"/>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7" name="AutoShape 7"/>
          <p:cNvSpPr>
            <a:spLocks noChangeArrowheads="1"/>
          </p:cNvSpPr>
          <p:nvPr/>
        </p:nvSpPr>
        <p:spPr bwMode="auto">
          <a:xfrm>
            <a:off x="3467100" y="3052763"/>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8" name="AutoShape 8"/>
          <p:cNvSpPr>
            <a:spLocks noChangeArrowheads="1"/>
          </p:cNvSpPr>
          <p:nvPr/>
        </p:nvSpPr>
        <p:spPr bwMode="auto">
          <a:xfrm>
            <a:off x="3476625" y="3648075"/>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09" name="AutoShape 9"/>
          <p:cNvSpPr>
            <a:spLocks noChangeArrowheads="1"/>
          </p:cNvSpPr>
          <p:nvPr/>
        </p:nvSpPr>
        <p:spPr bwMode="auto">
          <a:xfrm>
            <a:off x="2943225" y="3952875"/>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0" name="AutoShape 10"/>
          <p:cNvSpPr>
            <a:spLocks noChangeArrowheads="1"/>
          </p:cNvSpPr>
          <p:nvPr/>
        </p:nvSpPr>
        <p:spPr bwMode="auto">
          <a:xfrm>
            <a:off x="2438400" y="3662363"/>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1" name="AutoShape 11"/>
          <p:cNvSpPr>
            <a:spLocks noChangeArrowheads="1"/>
          </p:cNvSpPr>
          <p:nvPr/>
        </p:nvSpPr>
        <p:spPr bwMode="auto">
          <a:xfrm>
            <a:off x="3452813" y="4248150"/>
            <a:ext cx="685800" cy="609600"/>
          </a:xfrm>
          <a:prstGeom prst="hexagon">
            <a:avLst>
              <a:gd name="adj" fmla="val 28125"/>
              <a:gd name="vf" fmla="val 115470"/>
            </a:avLst>
          </a:prstGeom>
          <a:solidFill>
            <a:srgbClr val="CCC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2" name="AutoShape 12"/>
          <p:cNvSpPr>
            <a:spLocks noChangeArrowheads="1"/>
          </p:cNvSpPr>
          <p:nvPr/>
        </p:nvSpPr>
        <p:spPr bwMode="auto">
          <a:xfrm>
            <a:off x="3986213" y="3967163"/>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3" name="AutoShape 13"/>
          <p:cNvSpPr>
            <a:spLocks noChangeArrowheads="1"/>
          </p:cNvSpPr>
          <p:nvPr/>
        </p:nvSpPr>
        <p:spPr bwMode="auto">
          <a:xfrm>
            <a:off x="3995738" y="3352800"/>
            <a:ext cx="685800" cy="609600"/>
          </a:xfrm>
          <a:prstGeom prst="hexagon">
            <a:avLst>
              <a:gd name="adj" fmla="val 28125"/>
              <a:gd name="vf" fmla="val 115470"/>
            </a:avLst>
          </a:prstGeom>
          <a:solidFill>
            <a:srgbClr val="CCC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4" name="AutoShape 14"/>
          <p:cNvSpPr>
            <a:spLocks noChangeArrowheads="1"/>
          </p:cNvSpPr>
          <p:nvPr/>
        </p:nvSpPr>
        <p:spPr bwMode="auto">
          <a:xfrm>
            <a:off x="3981450" y="2743200"/>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5" name="AutoShape 15"/>
          <p:cNvSpPr>
            <a:spLocks noChangeArrowheads="1"/>
          </p:cNvSpPr>
          <p:nvPr/>
        </p:nvSpPr>
        <p:spPr bwMode="auto">
          <a:xfrm>
            <a:off x="3467100" y="2438400"/>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6" name="AutoShape 16"/>
          <p:cNvSpPr>
            <a:spLocks noChangeArrowheads="1"/>
          </p:cNvSpPr>
          <p:nvPr/>
        </p:nvSpPr>
        <p:spPr bwMode="auto">
          <a:xfrm>
            <a:off x="4500563" y="3043238"/>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7" name="AutoShape 17"/>
          <p:cNvSpPr>
            <a:spLocks noChangeArrowheads="1"/>
          </p:cNvSpPr>
          <p:nvPr/>
        </p:nvSpPr>
        <p:spPr bwMode="auto">
          <a:xfrm>
            <a:off x="5005388" y="3348038"/>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8" name="AutoShape 18"/>
          <p:cNvSpPr>
            <a:spLocks noChangeArrowheads="1"/>
          </p:cNvSpPr>
          <p:nvPr/>
        </p:nvSpPr>
        <p:spPr bwMode="auto">
          <a:xfrm>
            <a:off x="5005388" y="2738438"/>
            <a:ext cx="685800" cy="609600"/>
          </a:xfrm>
          <a:prstGeom prst="hexagon">
            <a:avLst>
              <a:gd name="adj" fmla="val 28125"/>
              <a:gd name="vf" fmla="val 115470"/>
            </a:avLst>
          </a:prstGeom>
          <a:solidFill>
            <a:srgbClr val="CCC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19" name="AutoShape 19"/>
          <p:cNvSpPr>
            <a:spLocks noChangeArrowheads="1"/>
          </p:cNvSpPr>
          <p:nvPr/>
        </p:nvSpPr>
        <p:spPr bwMode="auto">
          <a:xfrm>
            <a:off x="5524500" y="3043238"/>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0" name="AutoShape 20"/>
          <p:cNvSpPr>
            <a:spLocks noChangeArrowheads="1"/>
          </p:cNvSpPr>
          <p:nvPr/>
        </p:nvSpPr>
        <p:spPr bwMode="auto">
          <a:xfrm>
            <a:off x="5534025" y="3638550"/>
            <a:ext cx="685800" cy="609600"/>
          </a:xfrm>
          <a:prstGeom prst="hexagon">
            <a:avLst>
              <a:gd name="adj" fmla="val 28125"/>
              <a:gd name="vf" fmla="val 115470"/>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1" name="AutoShape 21"/>
          <p:cNvSpPr>
            <a:spLocks noChangeArrowheads="1"/>
          </p:cNvSpPr>
          <p:nvPr/>
        </p:nvSpPr>
        <p:spPr bwMode="auto">
          <a:xfrm>
            <a:off x="5000625" y="3943350"/>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2" name="AutoShape 22"/>
          <p:cNvSpPr>
            <a:spLocks noChangeArrowheads="1"/>
          </p:cNvSpPr>
          <p:nvPr/>
        </p:nvSpPr>
        <p:spPr bwMode="auto">
          <a:xfrm>
            <a:off x="4495800" y="3652838"/>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3" name="AutoShape 23"/>
          <p:cNvSpPr>
            <a:spLocks noChangeArrowheads="1"/>
          </p:cNvSpPr>
          <p:nvPr/>
        </p:nvSpPr>
        <p:spPr bwMode="auto">
          <a:xfrm>
            <a:off x="5510213" y="4238625"/>
            <a:ext cx="685800" cy="609600"/>
          </a:xfrm>
          <a:prstGeom prst="hexagon">
            <a:avLst>
              <a:gd name="adj" fmla="val 28125"/>
              <a:gd name="vf" fmla="val 115470"/>
            </a:avLst>
          </a:prstGeom>
          <a:solidFill>
            <a:srgbClr val="CC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4" name="AutoShape 24"/>
          <p:cNvSpPr>
            <a:spLocks noChangeArrowheads="1"/>
          </p:cNvSpPr>
          <p:nvPr/>
        </p:nvSpPr>
        <p:spPr bwMode="auto">
          <a:xfrm>
            <a:off x="6043613" y="3957638"/>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5" name="AutoShape 25"/>
          <p:cNvSpPr>
            <a:spLocks noChangeArrowheads="1"/>
          </p:cNvSpPr>
          <p:nvPr/>
        </p:nvSpPr>
        <p:spPr bwMode="auto">
          <a:xfrm>
            <a:off x="6053138" y="3343275"/>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6" name="AutoShape 26"/>
          <p:cNvSpPr>
            <a:spLocks noChangeArrowheads="1"/>
          </p:cNvSpPr>
          <p:nvPr/>
        </p:nvSpPr>
        <p:spPr bwMode="auto">
          <a:xfrm>
            <a:off x="6038850" y="2733675"/>
            <a:ext cx="685800" cy="609600"/>
          </a:xfrm>
          <a:prstGeom prst="hexagon">
            <a:avLst>
              <a:gd name="adj" fmla="val 28125"/>
              <a:gd name="vf" fmla="val 115470"/>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7" name="AutoShape 27"/>
          <p:cNvSpPr>
            <a:spLocks noChangeArrowheads="1"/>
          </p:cNvSpPr>
          <p:nvPr/>
        </p:nvSpPr>
        <p:spPr bwMode="auto">
          <a:xfrm>
            <a:off x="5524500" y="2428875"/>
            <a:ext cx="685800" cy="609600"/>
          </a:xfrm>
          <a:prstGeom prst="hexagon">
            <a:avLst>
              <a:gd name="adj" fmla="val 28125"/>
              <a:gd name="vf" fmla="val 115470"/>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8" name="AutoShape 28"/>
          <p:cNvSpPr>
            <a:spLocks noChangeArrowheads="1"/>
          </p:cNvSpPr>
          <p:nvPr/>
        </p:nvSpPr>
        <p:spPr bwMode="auto">
          <a:xfrm>
            <a:off x="2695575" y="38862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29" name="AutoShape 29"/>
          <p:cNvSpPr>
            <a:spLocks noChangeArrowheads="1"/>
          </p:cNvSpPr>
          <p:nvPr/>
        </p:nvSpPr>
        <p:spPr bwMode="auto">
          <a:xfrm>
            <a:off x="27432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0" name="AutoShape 30"/>
          <p:cNvSpPr>
            <a:spLocks noChangeArrowheads="1"/>
          </p:cNvSpPr>
          <p:nvPr/>
        </p:nvSpPr>
        <p:spPr bwMode="auto">
          <a:xfrm>
            <a:off x="3200400" y="29718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1" name="AutoShape 31"/>
          <p:cNvSpPr>
            <a:spLocks noChangeArrowheads="1"/>
          </p:cNvSpPr>
          <p:nvPr/>
        </p:nvSpPr>
        <p:spPr bwMode="auto">
          <a:xfrm>
            <a:off x="3276600" y="35814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2" name="AutoShape 32"/>
          <p:cNvSpPr>
            <a:spLocks noChangeArrowheads="1"/>
          </p:cNvSpPr>
          <p:nvPr/>
        </p:nvSpPr>
        <p:spPr bwMode="auto">
          <a:xfrm>
            <a:off x="3233738"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3" name="AutoShape 33"/>
          <p:cNvSpPr>
            <a:spLocks noChangeArrowheads="1"/>
          </p:cNvSpPr>
          <p:nvPr/>
        </p:nvSpPr>
        <p:spPr bwMode="auto">
          <a:xfrm>
            <a:off x="3719513" y="447675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4" name="AutoShape 34"/>
          <p:cNvSpPr>
            <a:spLocks noChangeArrowheads="1"/>
          </p:cNvSpPr>
          <p:nvPr/>
        </p:nvSpPr>
        <p:spPr bwMode="auto">
          <a:xfrm>
            <a:off x="3762375" y="38528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5" name="AutoShape 35"/>
          <p:cNvSpPr>
            <a:spLocks noChangeArrowheads="1"/>
          </p:cNvSpPr>
          <p:nvPr/>
        </p:nvSpPr>
        <p:spPr bwMode="auto">
          <a:xfrm>
            <a:off x="3733800" y="32766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6" name="AutoShape 36"/>
          <p:cNvSpPr>
            <a:spLocks noChangeArrowheads="1"/>
          </p:cNvSpPr>
          <p:nvPr/>
        </p:nvSpPr>
        <p:spPr bwMode="auto">
          <a:xfrm>
            <a:off x="3767138" y="263366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7" name="AutoShape 37"/>
          <p:cNvSpPr>
            <a:spLocks noChangeArrowheads="1"/>
          </p:cNvSpPr>
          <p:nvPr/>
        </p:nvSpPr>
        <p:spPr bwMode="auto">
          <a:xfrm>
            <a:off x="4267200" y="29575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8" name="AutoShape 38"/>
          <p:cNvSpPr>
            <a:spLocks noChangeArrowheads="1"/>
          </p:cNvSpPr>
          <p:nvPr/>
        </p:nvSpPr>
        <p:spPr bwMode="auto">
          <a:xfrm>
            <a:off x="4267200" y="35337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39" name="AutoShape 39"/>
          <p:cNvSpPr>
            <a:spLocks noChangeArrowheads="1"/>
          </p:cNvSpPr>
          <p:nvPr/>
        </p:nvSpPr>
        <p:spPr bwMode="auto">
          <a:xfrm>
            <a:off x="4267200" y="4191000"/>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0" name="AutoShape 40"/>
          <p:cNvSpPr>
            <a:spLocks noChangeArrowheads="1"/>
          </p:cNvSpPr>
          <p:nvPr/>
        </p:nvSpPr>
        <p:spPr bwMode="auto">
          <a:xfrm>
            <a:off x="4772025"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1" name="AutoShape 41"/>
          <p:cNvSpPr>
            <a:spLocks noChangeArrowheads="1"/>
          </p:cNvSpPr>
          <p:nvPr/>
        </p:nvSpPr>
        <p:spPr bwMode="auto">
          <a:xfrm>
            <a:off x="4800600" y="32289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2" name="AutoShape 42"/>
          <p:cNvSpPr>
            <a:spLocks noChangeArrowheads="1"/>
          </p:cNvSpPr>
          <p:nvPr/>
        </p:nvSpPr>
        <p:spPr bwMode="auto">
          <a:xfrm>
            <a:off x="5286375"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3" name="AutoShape 43"/>
          <p:cNvSpPr>
            <a:spLocks noChangeArrowheads="1"/>
          </p:cNvSpPr>
          <p:nvPr/>
        </p:nvSpPr>
        <p:spPr bwMode="auto">
          <a:xfrm>
            <a:off x="5286375" y="35528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4" name="AutoShape 44"/>
          <p:cNvSpPr>
            <a:spLocks noChangeArrowheads="1"/>
          </p:cNvSpPr>
          <p:nvPr/>
        </p:nvSpPr>
        <p:spPr bwMode="auto">
          <a:xfrm>
            <a:off x="5286375" y="41624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5" name="AutoShape 45"/>
          <p:cNvSpPr>
            <a:spLocks noChangeArrowheads="1"/>
          </p:cNvSpPr>
          <p:nvPr/>
        </p:nvSpPr>
        <p:spPr bwMode="auto">
          <a:xfrm>
            <a:off x="5776913" y="4467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6" name="AutoShape 46"/>
          <p:cNvSpPr>
            <a:spLocks noChangeArrowheads="1"/>
          </p:cNvSpPr>
          <p:nvPr/>
        </p:nvSpPr>
        <p:spPr bwMode="auto">
          <a:xfrm>
            <a:off x="5805488" y="38576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7" name="AutoShape 47"/>
          <p:cNvSpPr>
            <a:spLocks noChangeArrowheads="1"/>
          </p:cNvSpPr>
          <p:nvPr/>
        </p:nvSpPr>
        <p:spPr bwMode="auto">
          <a:xfrm>
            <a:off x="5810250" y="32289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8" name="AutoShape 48"/>
          <p:cNvSpPr>
            <a:spLocks noChangeArrowheads="1"/>
          </p:cNvSpPr>
          <p:nvPr/>
        </p:nvSpPr>
        <p:spPr bwMode="auto">
          <a:xfrm>
            <a:off x="5824538" y="26193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49" name="AutoShape 49"/>
          <p:cNvSpPr>
            <a:spLocks noChangeArrowheads="1"/>
          </p:cNvSpPr>
          <p:nvPr/>
        </p:nvSpPr>
        <p:spPr bwMode="auto">
          <a:xfrm>
            <a:off x="6324600" y="294322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50" name="AutoShape 50"/>
          <p:cNvSpPr>
            <a:spLocks noChangeArrowheads="1"/>
          </p:cNvSpPr>
          <p:nvPr/>
        </p:nvSpPr>
        <p:spPr bwMode="auto">
          <a:xfrm>
            <a:off x="6324600" y="3533775"/>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51" name="AutoShape 51"/>
          <p:cNvSpPr>
            <a:spLocks noChangeArrowheads="1"/>
          </p:cNvSpPr>
          <p:nvPr/>
        </p:nvSpPr>
        <p:spPr bwMode="auto">
          <a:xfrm>
            <a:off x="6324600" y="4176713"/>
            <a:ext cx="152400" cy="1524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852" name="Text Box 52"/>
          <p:cNvSpPr txBox="1">
            <a:spLocks noChangeArrowheads="1"/>
          </p:cNvSpPr>
          <p:nvPr/>
        </p:nvSpPr>
        <p:spPr bwMode="auto">
          <a:xfrm>
            <a:off x="2286000" y="5462588"/>
            <a:ext cx="5054600" cy="488950"/>
          </a:xfrm>
          <a:prstGeom prst="rect">
            <a:avLst/>
          </a:prstGeom>
          <a:noFill/>
          <a:ln w="9525">
            <a:noFill/>
            <a:miter lim="800000"/>
            <a:headEnd/>
            <a:tailEnd/>
          </a:ln>
          <a:effectLst/>
        </p:spPr>
        <p:txBody>
          <a:bodyPr wrap="none">
            <a:prstTxWarp prst="textNoShape">
              <a:avLst/>
            </a:prstTxWarp>
            <a:spAutoFit/>
          </a:bodyPr>
          <a:lstStyle/>
          <a:p>
            <a:r>
              <a:rPr lang="en-US" sz="2600"/>
              <a:t>Cells using the same frequencies</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b="1" dirty="0"/>
              <a:t>Directional Antenna</a:t>
            </a:r>
          </a:p>
        </p:txBody>
      </p:sp>
      <p:sp>
        <p:nvSpPr>
          <p:cNvPr id="99331" name="Rectangle 3"/>
          <p:cNvSpPr>
            <a:spLocks noGrp="1" noChangeArrowheads="1"/>
          </p:cNvSpPr>
          <p:nvPr>
            <p:ph type="body" idx="1"/>
          </p:nvPr>
        </p:nvSpPr>
        <p:spPr>
          <a:xfrm>
            <a:off x="457200" y="1676400"/>
            <a:ext cx="8229600" cy="4411663"/>
          </a:xfrm>
        </p:spPr>
        <p:txBody>
          <a:bodyPr/>
          <a:lstStyle/>
          <a:p>
            <a:r>
              <a:rPr lang="en-US" sz="2600"/>
              <a:t>One way to get more capacity (number of users) while maintaining cell size is to use directional antenna.</a:t>
            </a:r>
          </a:p>
          <a:p>
            <a:endParaRPr lang="en-US" sz="1000"/>
          </a:p>
          <a:p>
            <a:r>
              <a:rPr lang="en-US" sz="2600"/>
              <a:t>Assume antenna which radiates not in alldirections (360 degrees) but rather in 120 degrees only.</a:t>
            </a:r>
          </a:p>
          <a:p>
            <a:endParaRPr lang="en-US" sz="100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fontScale="90000"/>
          </a:bodyPr>
          <a:lstStyle/>
          <a:p>
            <a:r>
              <a:rPr lang="en-US" b="1" dirty="0"/>
              <a:t>Directional Antenna at Base Station</a:t>
            </a:r>
          </a:p>
        </p:txBody>
      </p:sp>
      <p:sp>
        <p:nvSpPr>
          <p:cNvPr id="100355" name="Rectangle 3"/>
          <p:cNvSpPr>
            <a:spLocks noGrp="1" noChangeArrowheads="1"/>
          </p:cNvSpPr>
          <p:nvPr>
            <p:ph type="body" idx="1"/>
          </p:nvPr>
        </p:nvSpPr>
        <p:spPr/>
        <p:txBody>
          <a:bodyPr/>
          <a:lstStyle/>
          <a:p>
            <a:pPr>
              <a:buFont typeface="Wingdings" pitchFamily="-84" charset="2"/>
              <a:buNone/>
            </a:pPr>
            <a:r>
              <a:rPr lang="en-US" sz="2600"/>
              <a:t>With 120 degree antenna, we draw the cells as:</a:t>
            </a:r>
          </a:p>
          <a:p>
            <a:endParaRPr lang="en-US" sz="2600"/>
          </a:p>
          <a:p>
            <a:endParaRPr lang="en-US" sz="2600"/>
          </a:p>
          <a:p>
            <a:endParaRPr lang="en-US" sz="2600"/>
          </a:p>
          <a:p>
            <a:endParaRPr lang="en-US" sz="2600"/>
          </a:p>
          <a:p>
            <a:endParaRPr lang="en-US" sz="2600"/>
          </a:p>
        </p:txBody>
      </p:sp>
      <p:sp>
        <p:nvSpPr>
          <p:cNvPr id="100395" name="AutoShape 43"/>
          <p:cNvSpPr>
            <a:spLocks noChangeAspect="1" noChangeArrowheads="1"/>
          </p:cNvSpPr>
          <p:nvPr/>
        </p:nvSpPr>
        <p:spPr bwMode="auto">
          <a:xfrm>
            <a:off x="2852738" y="2903538"/>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6" name="AutoShape 44"/>
          <p:cNvSpPr>
            <a:spLocks noChangeAspect="1" noChangeArrowheads="1"/>
          </p:cNvSpPr>
          <p:nvPr/>
        </p:nvSpPr>
        <p:spPr bwMode="auto">
          <a:xfrm>
            <a:off x="2867025" y="3795713"/>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7" name="AutoShape 45"/>
          <p:cNvSpPr>
            <a:spLocks noChangeAspect="1" noChangeArrowheads="1"/>
          </p:cNvSpPr>
          <p:nvPr/>
        </p:nvSpPr>
        <p:spPr bwMode="auto">
          <a:xfrm>
            <a:off x="3630613" y="4273550"/>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8" name="AutoShape 46"/>
          <p:cNvSpPr>
            <a:spLocks noChangeAspect="1" noChangeArrowheads="1"/>
          </p:cNvSpPr>
          <p:nvPr/>
        </p:nvSpPr>
        <p:spPr bwMode="auto">
          <a:xfrm>
            <a:off x="3644900" y="3352800"/>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399" name="AutoShape 47"/>
          <p:cNvSpPr>
            <a:spLocks noChangeAspect="1" noChangeArrowheads="1"/>
          </p:cNvSpPr>
          <p:nvPr/>
        </p:nvSpPr>
        <p:spPr bwMode="auto">
          <a:xfrm>
            <a:off x="3624263" y="2438400"/>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0" name="AutoShape 48"/>
          <p:cNvSpPr>
            <a:spLocks noChangeAspect="1" noChangeArrowheads="1"/>
          </p:cNvSpPr>
          <p:nvPr/>
        </p:nvSpPr>
        <p:spPr bwMode="auto">
          <a:xfrm>
            <a:off x="4402138" y="2889250"/>
            <a:ext cx="1028700" cy="912813"/>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1" name="AutoShape 49"/>
          <p:cNvSpPr>
            <a:spLocks noChangeAspect="1" noChangeArrowheads="1"/>
          </p:cNvSpPr>
          <p:nvPr/>
        </p:nvSpPr>
        <p:spPr bwMode="auto">
          <a:xfrm>
            <a:off x="4395788" y="3802063"/>
            <a:ext cx="1028700" cy="914400"/>
          </a:xfrm>
          <a:prstGeom prst="hexagon">
            <a:avLst>
              <a:gd name="adj" fmla="val 28125"/>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2" name="AutoShape 50"/>
          <p:cNvSpPr>
            <a:spLocks noChangeAspect="1" noChangeArrowheads="1"/>
          </p:cNvSpPr>
          <p:nvPr/>
        </p:nvSpPr>
        <p:spPr bwMode="auto">
          <a:xfrm>
            <a:off x="3295650" y="41021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4" name="AutoShape 52"/>
          <p:cNvSpPr>
            <a:spLocks noChangeAspect="1" noChangeArrowheads="1"/>
          </p:cNvSpPr>
          <p:nvPr/>
        </p:nvSpPr>
        <p:spPr bwMode="auto">
          <a:xfrm>
            <a:off x="4052888" y="2760663"/>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5" name="AutoShape 53"/>
          <p:cNvSpPr>
            <a:spLocks noChangeAspect="1" noChangeArrowheads="1"/>
          </p:cNvSpPr>
          <p:nvPr/>
        </p:nvSpPr>
        <p:spPr bwMode="auto">
          <a:xfrm>
            <a:off x="4052888" y="3624263"/>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6" name="AutoShape 54"/>
          <p:cNvSpPr>
            <a:spLocks noChangeAspect="1" noChangeArrowheads="1"/>
          </p:cNvSpPr>
          <p:nvPr/>
        </p:nvSpPr>
        <p:spPr bwMode="auto">
          <a:xfrm>
            <a:off x="4052888" y="46101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7" name="AutoShape 55"/>
          <p:cNvSpPr>
            <a:spLocks noChangeAspect="1" noChangeArrowheads="1"/>
          </p:cNvSpPr>
          <p:nvPr/>
        </p:nvSpPr>
        <p:spPr bwMode="auto">
          <a:xfrm>
            <a:off x="4810125" y="4110038"/>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08" name="AutoShape 56"/>
          <p:cNvSpPr>
            <a:spLocks noChangeAspect="1" noChangeArrowheads="1"/>
          </p:cNvSpPr>
          <p:nvPr/>
        </p:nvSpPr>
        <p:spPr bwMode="auto">
          <a:xfrm>
            <a:off x="4852988" y="3167063"/>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13" name="Line 61"/>
          <p:cNvSpPr>
            <a:spLocks noChangeShapeType="1"/>
          </p:cNvSpPr>
          <p:nvPr/>
        </p:nvSpPr>
        <p:spPr bwMode="auto">
          <a:xfrm>
            <a:off x="3124200" y="29178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4" name="Line 62"/>
          <p:cNvSpPr>
            <a:spLocks noChangeShapeType="1"/>
          </p:cNvSpPr>
          <p:nvPr/>
        </p:nvSpPr>
        <p:spPr bwMode="auto">
          <a:xfrm>
            <a:off x="3352800" y="33750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5" name="Line 63"/>
          <p:cNvSpPr>
            <a:spLocks noChangeShapeType="1"/>
          </p:cNvSpPr>
          <p:nvPr/>
        </p:nvSpPr>
        <p:spPr bwMode="auto">
          <a:xfrm flipH="1">
            <a:off x="3095625" y="34036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6" name="AutoShape 64"/>
          <p:cNvSpPr>
            <a:spLocks noChangeAspect="1" noChangeArrowheads="1"/>
          </p:cNvSpPr>
          <p:nvPr/>
        </p:nvSpPr>
        <p:spPr bwMode="auto">
          <a:xfrm>
            <a:off x="3252788" y="32385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17" name="AutoShape 65"/>
          <p:cNvSpPr>
            <a:spLocks noChangeAspect="1" noChangeArrowheads="1"/>
          </p:cNvSpPr>
          <p:nvPr/>
        </p:nvSpPr>
        <p:spPr bwMode="auto">
          <a:xfrm>
            <a:off x="2867025" y="3805238"/>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18" name="Line 66"/>
          <p:cNvSpPr>
            <a:spLocks noChangeShapeType="1"/>
          </p:cNvSpPr>
          <p:nvPr/>
        </p:nvSpPr>
        <p:spPr bwMode="auto">
          <a:xfrm>
            <a:off x="3138488" y="38195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19" name="Line 67"/>
          <p:cNvSpPr>
            <a:spLocks noChangeShapeType="1"/>
          </p:cNvSpPr>
          <p:nvPr/>
        </p:nvSpPr>
        <p:spPr bwMode="auto">
          <a:xfrm>
            <a:off x="3367088" y="42767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0" name="Line 68"/>
          <p:cNvSpPr>
            <a:spLocks noChangeShapeType="1"/>
          </p:cNvSpPr>
          <p:nvPr/>
        </p:nvSpPr>
        <p:spPr bwMode="auto">
          <a:xfrm flipH="1">
            <a:off x="3109913" y="43053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1" name="AutoShape 69"/>
          <p:cNvSpPr>
            <a:spLocks noChangeAspect="1" noChangeArrowheads="1"/>
          </p:cNvSpPr>
          <p:nvPr/>
        </p:nvSpPr>
        <p:spPr bwMode="auto">
          <a:xfrm>
            <a:off x="3267075" y="41402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2" name="AutoShape 70"/>
          <p:cNvSpPr>
            <a:spLocks noChangeAspect="1" noChangeArrowheads="1"/>
          </p:cNvSpPr>
          <p:nvPr/>
        </p:nvSpPr>
        <p:spPr bwMode="auto">
          <a:xfrm>
            <a:off x="3633788" y="3360738"/>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3" name="Line 71"/>
          <p:cNvSpPr>
            <a:spLocks noChangeShapeType="1"/>
          </p:cNvSpPr>
          <p:nvPr/>
        </p:nvSpPr>
        <p:spPr bwMode="auto">
          <a:xfrm>
            <a:off x="3905250" y="33750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4" name="Line 72"/>
          <p:cNvSpPr>
            <a:spLocks noChangeShapeType="1"/>
          </p:cNvSpPr>
          <p:nvPr/>
        </p:nvSpPr>
        <p:spPr bwMode="auto">
          <a:xfrm>
            <a:off x="4133850" y="38322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5" name="Line 73"/>
          <p:cNvSpPr>
            <a:spLocks noChangeShapeType="1"/>
          </p:cNvSpPr>
          <p:nvPr/>
        </p:nvSpPr>
        <p:spPr bwMode="auto">
          <a:xfrm flipH="1">
            <a:off x="3876675" y="38608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6" name="AutoShape 74"/>
          <p:cNvSpPr>
            <a:spLocks noChangeAspect="1" noChangeArrowheads="1"/>
          </p:cNvSpPr>
          <p:nvPr/>
        </p:nvSpPr>
        <p:spPr bwMode="auto">
          <a:xfrm>
            <a:off x="4033838" y="36957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7" name="AutoShape 75"/>
          <p:cNvSpPr>
            <a:spLocks noChangeAspect="1" noChangeArrowheads="1"/>
          </p:cNvSpPr>
          <p:nvPr/>
        </p:nvSpPr>
        <p:spPr bwMode="auto">
          <a:xfrm>
            <a:off x="3614738" y="2446338"/>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28" name="Line 76"/>
          <p:cNvSpPr>
            <a:spLocks noChangeShapeType="1"/>
          </p:cNvSpPr>
          <p:nvPr/>
        </p:nvSpPr>
        <p:spPr bwMode="auto">
          <a:xfrm>
            <a:off x="3886200" y="2460625"/>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29" name="Line 77"/>
          <p:cNvSpPr>
            <a:spLocks noChangeShapeType="1"/>
          </p:cNvSpPr>
          <p:nvPr/>
        </p:nvSpPr>
        <p:spPr bwMode="auto">
          <a:xfrm>
            <a:off x="4114800" y="2917825"/>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0" name="Line 78"/>
          <p:cNvSpPr>
            <a:spLocks noChangeShapeType="1"/>
          </p:cNvSpPr>
          <p:nvPr/>
        </p:nvSpPr>
        <p:spPr bwMode="auto">
          <a:xfrm flipH="1">
            <a:off x="3857625" y="2946400"/>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1" name="AutoShape 79"/>
          <p:cNvSpPr>
            <a:spLocks noChangeAspect="1" noChangeArrowheads="1"/>
          </p:cNvSpPr>
          <p:nvPr/>
        </p:nvSpPr>
        <p:spPr bwMode="auto">
          <a:xfrm>
            <a:off x="4014788" y="2781300"/>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2" name="AutoShape 80"/>
          <p:cNvSpPr>
            <a:spLocks noChangeAspect="1" noChangeArrowheads="1"/>
          </p:cNvSpPr>
          <p:nvPr/>
        </p:nvSpPr>
        <p:spPr bwMode="auto">
          <a:xfrm>
            <a:off x="4400550" y="2898775"/>
            <a:ext cx="1028700" cy="912813"/>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3" name="Line 81"/>
          <p:cNvSpPr>
            <a:spLocks noChangeShapeType="1"/>
          </p:cNvSpPr>
          <p:nvPr/>
        </p:nvSpPr>
        <p:spPr bwMode="auto">
          <a:xfrm>
            <a:off x="4672013" y="2913063"/>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4" name="Line 82"/>
          <p:cNvSpPr>
            <a:spLocks noChangeShapeType="1"/>
          </p:cNvSpPr>
          <p:nvPr/>
        </p:nvSpPr>
        <p:spPr bwMode="auto">
          <a:xfrm>
            <a:off x="4900613" y="3370263"/>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5" name="Line 83"/>
          <p:cNvSpPr>
            <a:spLocks noChangeShapeType="1"/>
          </p:cNvSpPr>
          <p:nvPr/>
        </p:nvSpPr>
        <p:spPr bwMode="auto">
          <a:xfrm flipH="1">
            <a:off x="4643438" y="3398838"/>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6" name="AutoShape 84"/>
          <p:cNvSpPr>
            <a:spLocks noChangeAspect="1" noChangeArrowheads="1"/>
          </p:cNvSpPr>
          <p:nvPr/>
        </p:nvSpPr>
        <p:spPr bwMode="auto">
          <a:xfrm>
            <a:off x="4800600" y="3233738"/>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7" name="AutoShape 85"/>
          <p:cNvSpPr>
            <a:spLocks noChangeAspect="1" noChangeArrowheads="1"/>
          </p:cNvSpPr>
          <p:nvPr/>
        </p:nvSpPr>
        <p:spPr bwMode="auto">
          <a:xfrm>
            <a:off x="4410075" y="3819525"/>
            <a:ext cx="1028700" cy="912813"/>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38" name="Line 86"/>
          <p:cNvSpPr>
            <a:spLocks noChangeShapeType="1"/>
          </p:cNvSpPr>
          <p:nvPr/>
        </p:nvSpPr>
        <p:spPr bwMode="auto">
          <a:xfrm>
            <a:off x="4681538" y="3833813"/>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39" name="Line 87"/>
          <p:cNvSpPr>
            <a:spLocks noChangeShapeType="1"/>
          </p:cNvSpPr>
          <p:nvPr/>
        </p:nvSpPr>
        <p:spPr bwMode="auto">
          <a:xfrm>
            <a:off x="4910138" y="4291013"/>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0" name="Line 88"/>
          <p:cNvSpPr>
            <a:spLocks noChangeShapeType="1"/>
          </p:cNvSpPr>
          <p:nvPr/>
        </p:nvSpPr>
        <p:spPr bwMode="auto">
          <a:xfrm flipH="1">
            <a:off x="4652963" y="4319588"/>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1" name="AutoShape 89"/>
          <p:cNvSpPr>
            <a:spLocks noChangeAspect="1" noChangeArrowheads="1"/>
          </p:cNvSpPr>
          <p:nvPr/>
        </p:nvSpPr>
        <p:spPr bwMode="auto">
          <a:xfrm>
            <a:off x="4810125" y="4154488"/>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42" name="AutoShape 90"/>
          <p:cNvSpPr>
            <a:spLocks noChangeAspect="1" noChangeArrowheads="1"/>
          </p:cNvSpPr>
          <p:nvPr/>
        </p:nvSpPr>
        <p:spPr bwMode="auto">
          <a:xfrm>
            <a:off x="3633788" y="4291013"/>
            <a:ext cx="1028700" cy="912812"/>
          </a:xfrm>
          <a:prstGeom prst="hexagon">
            <a:avLst>
              <a:gd name="adj" fmla="val 28174"/>
              <a:gd name="vf" fmla="val 115470"/>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0443" name="Line 91"/>
          <p:cNvSpPr>
            <a:spLocks noChangeShapeType="1"/>
          </p:cNvSpPr>
          <p:nvPr/>
        </p:nvSpPr>
        <p:spPr bwMode="auto">
          <a:xfrm>
            <a:off x="3905250" y="4305300"/>
            <a:ext cx="228600" cy="457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4" name="Line 92"/>
          <p:cNvSpPr>
            <a:spLocks noChangeShapeType="1"/>
          </p:cNvSpPr>
          <p:nvPr/>
        </p:nvSpPr>
        <p:spPr bwMode="auto">
          <a:xfrm>
            <a:off x="4133850" y="4762500"/>
            <a:ext cx="5334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5" name="Line 93"/>
          <p:cNvSpPr>
            <a:spLocks noChangeShapeType="1"/>
          </p:cNvSpPr>
          <p:nvPr/>
        </p:nvSpPr>
        <p:spPr bwMode="auto">
          <a:xfrm flipH="1">
            <a:off x="3876675" y="4791075"/>
            <a:ext cx="2286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446" name="AutoShape 94"/>
          <p:cNvSpPr>
            <a:spLocks noChangeAspect="1" noChangeArrowheads="1"/>
          </p:cNvSpPr>
          <p:nvPr/>
        </p:nvSpPr>
        <p:spPr bwMode="auto">
          <a:xfrm>
            <a:off x="4033838" y="4625975"/>
            <a:ext cx="228600" cy="228600"/>
          </a:xfrm>
          <a:prstGeom prst="triangle">
            <a:avLst>
              <a:gd name="adj" fmla="val 50000"/>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b="1" dirty="0"/>
              <a:t>Directional Antenna (Cont’d)</a:t>
            </a:r>
          </a:p>
        </p:txBody>
      </p:sp>
      <p:sp>
        <p:nvSpPr>
          <p:cNvPr id="101379" name="Rectangle 3"/>
          <p:cNvSpPr>
            <a:spLocks noGrp="1" noChangeArrowheads="1"/>
          </p:cNvSpPr>
          <p:nvPr>
            <p:ph type="body" idx="1"/>
          </p:nvPr>
        </p:nvSpPr>
        <p:spPr/>
        <p:txBody>
          <a:bodyPr/>
          <a:lstStyle/>
          <a:p>
            <a:pPr>
              <a:lnSpc>
                <a:spcPct val="90000"/>
              </a:lnSpc>
            </a:pPr>
            <a:r>
              <a:rPr lang="en-US" sz="2600"/>
              <a:t>Because these directional antenna only receive signals in particular direction, the amount of interference power they receive assuming a clustersize of 7 is reduced by 1/3.</a:t>
            </a:r>
          </a:p>
          <a:p>
            <a:pPr>
              <a:lnSpc>
                <a:spcPct val="90000"/>
              </a:lnSpc>
            </a:pPr>
            <a:endParaRPr lang="en-US" sz="2600"/>
          </a:p>
          <a:p>
            <a:pPr>
              <a:lnSpc>
                <a:spcPct val="90000"/>
              </a:lnSpc>
            </a:pPr>
            <a:r>
              <a:rPr lang="en-US" sz="2600"/>
              <a:t>With less interference power, the speech quality is much better than it needs to be.</a:t>
            </a:r>
          </a:p>
          <a:p>
            <a:pPr>
              <a:lnSpc>
                <a:spcPct val="90000"/>
              </a:lnSpc>
            </a:pPr>
            <a:endParaRPr lang="en-US" sz="2600"/>
          </a:p>
          <a:p>
            <a:pPr>
              <a:lnSpc>
                <a:spcPct val="90000"/>
              </a:lnSpc>
            </a:pPr>
            <a:r>
              <a:rPr lang="en-US" sz="2600"/>
              <a:t>So we can reduce the clustersize (increase interference power) and still have good speech quality.</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b="1" dirty="0"/>
              <a:t>Directional Antenna</a:t>
            </a:r>
          </a:p>
        </p:txBody>
      </p:sp>
      <p:sp>
        <p:nvSpPr>
          <p:cNvPr id="102403" name="Rectangle 3"/>
          <p:cNvSpPr>
            <a:spLocks noGrp="1" noChangeArrowheads="1"/>
          </p:cNvSpPr>
          <p:nvPr>
            <p:ph type="body" idx="1"/>
          </p:nvPr>
        </p:nvSpPr>
        <p:spPr/>
        <p:txBody>
          <a:bodyPr/>
          <a:lstStyle/>
          <a:p>
            <a:r>
              <a:rPr lang="en-US" sz="2600"/>
              <a:t>Trials show that in systems with 120 degree antenna, the clustersize can be as small as 3.</a:t>
            </a:r>
          </a:p>
          <a:p>
            <a:endParaRPr lang="en-US" sz="2600"/>
          </a:p>
          <a:p>
            <a:r>
              <a:rPr lang="en-US" sz="2600"/>
              <a:t>This allows more users to be supported, while keeping cell size fixed.</a:t>
            </a:r>
          </a:p>
          <a:p>
            <a:endParaRPr lang="en-US" sz="2600"/>
          </a:p>
          <a:p>
            <a:r>
              <a:rPr lang="en-US" sz="2600"/>
              <a:t>Because of the benefits offered by 120 degree antenna, these are most readily used by base station towers.</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Cellular Network </a:t>
            </a:r>
            <a:br>
              <a:rPr lang="en-US" dirty="0" smtClean="0"/>
            </a:br>
            <a:r>
              <a:rPr lang="en-US" dirty="0" smtClean="0"/>
              <a:t>with Directional Antennas</a:t>
            </a:r>
            <a:endParaRPr lang="en-US" dirty="0"/>
          </a:p>
        </p:txBody>
      </p:sp>
      <p:pic>
        <p:nvPicPr>
          <p:cNvPr id="4" name="Content Placeholder 3" descr="CellTowersAtCorners.gif"/>
          <p:cNvPicPr>
            <a:picLocks noGrp="1" noChangeAspect="1"/>
          </p:cNvPicPr>
          <p:nvPr>
            <p:ph idx="1"/>
          </p:nvPr>
        </p:nvPicPr>
        <p:blipFill>
          <a:blip r:embed="rId2"/>
          <a:srcRect l="-58051" r="-58051"/>
          <a:stretch>
            <a:fillRect/>
          </a:stretch>
        </p:blipFill>
        <p:spPr>
          <a:xfrm>
            <a:off x="0" y="1829153"/>
            <a:ext cx="9144000" cy="5028847"/>
          </a:xfr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b="1" dirty="0"/>
              <a:t>120 Degree Antenna Towers</a:t>
            </a:r>
          </a:p>
        </p:txBody>
      </p:sp>
      <p:pic>
        <p:nvPicPr>
          <p:cNvPr id="103428" name="Picture 4" descr="cell-phone-tower6"/>
          <p:cNvPicPr>
            <a:picLocks noGrp="1" noChangeAspect="1" noChangeArrowheads="1"/>
          </p:cNvPicPr>
          <p:nvPr>
            <p:ph idx="1"/>
          </p:nvPr>
        </p:nvPicPr>
        <p:blipFill>
          <a:blip r:embed="rId2"/>
          <a:srcRect/>
          <a:stretch>
            <a:fillRect/>
          </a:stretch>
        </p:blipFill>
        <p:spPr>
          <a:xfrm>
            <a:off x="2917825" y="1719263"/>
            <a:ext cx="3308350" cy="4411662"/>
          </a:xfrm>
          <a:noFill/>
          <a:ln/>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PHONE CHANNELS </a:t>
            </a:r>
            <a:endParaRPr lang="en-US" dirty="0"/>
          </a:p>
        </p:txBody>
      </p:sp>
      <p:sp>
        <p:nvSpPr>
          <p:cNvPr id="3" name="Content Placeholder 2"/>
          <p:cNvSpPr>
            <a:spLocks noGrp="1"/>
          </p:cNvSpPr>
          <p:nvPr>
            <p:ph idx="1"/>
          </p:nvPr>
        </p:nvSpPr>
        <p:spPr/>
        <p:txBody>
          <a:bodyPr>
            <a:normAutofit/>
          </a:bodyPr>
          <a:lstStyle/>
          <a:p>
            <a:r>
              <a:rPr lang="en-US" dirty="0" smtClean="0"/>
              <a:t>There are 395 voice channels available per carrier </a:t>
            </a:r>
          </a:p>
          <a:p>
            <a:r>
              <a:rPr lang="en-US" dirty="0" smtClean="0"/>
              <a:t>No chance of collision </a:t>
            </a:r>
          </a:p>
          <a:p>
            <a:r>
              <a:rPr lang="en-US" dirty="0" smtClean="0"/>
              <a:t>Remaining 42 are used as control channels 56 voice channels are available in a cell, which means in cell</a:t>
            </a:r>
          </a:p>
          <a:p>
            <a:r>
              <a:rPr lang="en-US" dirty="0" smtClean="0"/>
              <a:t>56 people can talk at the same time </a:t>
            </a:r>
          </a:p>
          <a:p>
            <a:r>
              <a:rPr lang="en-US" dirty="0" smtClean="0"/>
              <a:t>Mobile telephone switching office (MTSO)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“Snowden documents show NSA gathering 5 billion cell phone records daily”</a:t>
            </a:r>
          </a:p>
          <a:p>
            <a:endParaRPr lang="en-US" b="1" dirty="0" smtClean="0"/>
          </a:p>
          <a:p>
            <a:r>
              <a:rPr lang="en-US" b="1" dirty="0" smtClean="0"/>
              <a:t>“By cracking </a:t>
            </a:r>
            <a:r>
              <a:rPr lang="en-US" b="1" dirty="0" err="1" smtClean="0"/>
              <a:t>cellphone</a:t>
            </a:r>
            <a:r>
              <a:rPr lang="en-US" b="1" dirty="0" smtClean="0"/>
              <a:t> code, NSA has capacity for decoding private conversations”</a:t>
            </a:r>
          </a:p>
          <a:p>
            <a:endParaRPr lang="en-US" b="1" dirty="0" smtClean="0"/>
          </a:p>
          <a:p>
            <a:r>
              <a:rPr lang="en-US" b="1" dirty="0" smtClean="0"/>
              <a:t>“How the NSA is tracking people right now”</a:t>
            </a:r>
          </a:p>
          <a:p>
            <a:endParaRPr lang="en-US" dirty="0"/>
          </a:p>
        </p:txBody>
      </p:sp>
      <p:sp>
        <p:nvSpPr>
          <p:cNvPr id="4" name="Title 1"/>
          <p:cNvSpPr>
            <a:spLocks noGrp="1"/>
          </p:cNvSpPr>
          <p:nvPr>
            <p:ph type="title"/>
          </p:nvPr>
        </p:nvSpPr>
        <p:spPr>
          <a:xfrm>
            <a:off x="0" y="274638"/>
            <a:ext cx="9144000" cy="1143000"/>
          </a:xfrm>
        </p:spPr>
        <p:txBody>
          <a:bodyPr>
            <a:normAutofit/>
          </a:bodyPr>
          <a:lstStyle/>
          <a:p>
            <a:r>
              <a:rPr lang="en-US" b="1" dirty="0" smtClean="0"/>
              <a:t>Revelations about NSA in December</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CELL PHONE CODES </a:t>
            </a:r>
            <a:endParaRPr lang="en-US" dirty="0"/>
          </a:p>
        </p:txBody>
      </p:sp>
      <p:sp>
        <p:nvSpPr>
          <p:cNvPr id="3" name="Content Placeholder 2"/>
          <p:cNvSpPr>
            <a:spLocks noGrp="1"/>
          </p:cNvSpPr>
          <p:nvPr>
            <p:ph idx="1"/>
          </p:nvPr>
        </p:nvSpPr>
        <p:spPr/>
        <p:txBody>
          <a:bodyPr/>
          <a:lstStyle/>
          <a:p>
            <a:r>
              <a:rPr lang="en-US" dirty="0" smtClean="0"/>
              <a:t>All cell phones have special codes associated with them </a:t>
            </a:r>
          </a:p>
          <a:p>
            <a:r>
              <a:rPr lang="en-US" dirty="0" smtClean="0"/>
              <a:t>Service identification code (SID): 5 digit code assigned to each </a:t>
            </a:r>
            <a:r>
              <a:rPr lang="en-US" u="sng" dirty="0" smtClean="0"/>
              <a:t>carrier </a:t>
            </a:r>
          </a:p>
          <a:p>
            <a:r>
              <a:rPr lang="en-US" dirty="0" smtClean="0"/>
              <a:t>Electronic serial number (ESN): 32 bit code programmed into phone by </a:t>
            </a:r>
            <a:r>
              <a:rPr lang="en-US" u="sng" dirty="0" smtClean="0"/>
              <a:t>manufacturer </a:t>
            </a:r>
          </a:p>
          <a:p>
            <a:r>
              <a:rPr lang="en-US" dirty="0" smtClean="0"/>
              <a:t>Mobile identification number (MIN): 10 digit derived from </a:t>
            </a:r>
            <a:r>
              <a:rPr lang="en-US" u="sng" dirty="0" smtClean="0"/>
              <a:t>phone’s number</a:t>
            </a:r>
            <a:endParaRPr lang="en-US" u="sng"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 OF CODES </a:t>
            </a:r>
            <a:endParaRPr lang="en-US" b="1" dirty="0"/>
          </a:p>
        </p:txBody>
      </p:sp>
      <p:sp>
        <p:nvSpPr>
          <p:cNvPr id="3" name="Content Placeholder 2"/>
          <p:cNvSpPr>
            <a:spLocks noGrp="1"/>
          </p:cNvSpPr>
          <p:nvPr>
            <p:ph idx="1"/>
          </p:nvPr>
        </p:nvSpPr>
        <p:spPr/>
        <p:txBody>
          <a:bodyPr>
            <a:normAutofit lnSpcReduction="10000"/>
          </a:bodyPr>
          <a:lstStyle/>
          <a:p>
            <a:r>
              <a:rPr lang="en-US" dirty="0" smtClean="0"/>
              <a:t>Let say we switch on the phone, then what happens? </a:t>
            </a:r>
          </a:p>
          <a:p>
            <a:r>
              <a:rPr lang="en-US" dirty="0" smtClean="0"/>
              <a:t>It listen for SID on control channel (special frequencies) </a:t>
            </a:r>
          </a:p>
          <a:p>
            <a:r>
              <a:rPr lang="en-US" dirty="0" smtClean="0"/>
              <a:t>“no service” message displayed </a:t>
            </a:r>
          </a:p>
          <a:p>
            <a:r>
              <a:rPr lang="en-US" dirty="0" smtClean="0"/>
              <a:t>Comparison of SID on control channel with the one programmed in phone. </a:t>
            </a:r>
          </a:p>
          <a:p>
            <a:r>
              <a:rPr lang="en-US" dirty="0" smtClean="0"/>
              <a:t>MTSO keeps track of phone’s location in database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66FF"/>
                </a:solidFill>
              </a:rPr>
              <a:t>The Electronic Tracking Post-</a:t>
            </a:r>
            <a:r>
              <a:rPr lang="en-US" b="1" i="1" dirty="0" smtClean="0">
                <a:solidFill>
                  <a:srgbClr val="3366FF"/>
                </a:solidFill>
              </a:rPr>
              <a:t>Jones</a:t>
            </a:r>
            <a:endParaRPr lang="en-US" b="1" dirty="0">
              <a:solidFill>
                <a:srgbClr val="3366FF"/>
              </a:solidFill>
            </a:endParaRPr>
          </a:p>
        </p:txBody>
      </p:sp>
      <p:sp>
        <p:nvSpPr>
          <p:cNvPr id="3" name="Content Placeholder 2"/>
          <p:cNvSpPr>
            <a:spLocks noGrp="1"/>
          </p:cNvSpPr>
          <p:nvPr>
            <p:ph idx="1"/>
          </p:nvPr>
        </p:nvSpPr>
        <p:spPr/>
        <p:txBody>
          <a:bodyPr>
            <a:normAutofit/>
          </a:bodyPr>
          <a:lstStyle/>
          <a:p>
            <a:pPr>
              <a:buNone/>
            </a:pPr>
            <a:r>
              <a:rPr lang="en-US" dirty="0" smtClean="0"/>
              <a:t>Cell phones are similar to GPS devices but,</a:t>
            </a:r>
          </a:p>
          <a:p>
            <a:pPr>
              <a:buNone/>
            </a:pPr>
            <a:r>
              <a:rPr lang="en-US" dirty="0" smtClean="0"/>
              <a:t>Only GPS addressed in </a:t>
            </a:r>
            <a:r>
              <a:rPr lang="en-US" i="1" dirty="0" smtClean="0"/>
              <a:t>Jones</a:t>
            </a:r>
          </a:p>
          <a:p>
            <a:pPr>
              <a:buNone/>
            </a:pPr>
            <a:r>
              <a:rPr lang="en-US" i="1" dirty="0" smtClean="0"/>
              <a:t> </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58526" y="4772526"/>
            <a:ext cx="2085474" cy="2085474"/>
          </a:xfrm>
          <a:prstGeom prst="rect">
            <a:avLst/>
          </a:prstGeom>
        </p:spPr>
      </p:pic>
      <p:sp>
        <p:nvSpPr>
          <p:cNvPr id="2" name="Title 1"/>
          <p:cNvSpPr>
            <a:spLocks noGrp="1"/>
          </p:cNvSpPr>
          <p:nvPr>
            <p:ph type="title"/>
          </p:nvPr>
        </p:nvSpPr>
        <p:spPr/>
        <p:txBody>
          <a:bodyPr>
            <a:normAutofit fontScale="90000"/>
          </a:bodyPr>
          <a:lstStyle/>
          <a:p>
            <a:r>
              <a:rPr lang="en-US" b="1" i="1" dirty="0" smtClean="0"/>
              <a:t>U.S. v. Jones</a:t>
            </a:r>
            <a:r>
              <a:rPr lang="en-US" b="1" dirty="0" smtClean="0"/>
              <a:t>, </a:t>
            </a:r>
            <a:br>
              <a:rPr lang="en-US" b="1" dirty="0" smtClean="0"/>
            </a:br>
            <a:r>
              <a:rPr lang="en-US" b="1" dirty="0" smtClean="0"/>
              <a:t>132 </a:t>
            </a:r>
            <a:r>
              <a:rPr lang="en-US" b="1" dirty="0" err="1" smtClean="0"/>
              <a:t>S.Ct</a:t>
            </a:r>
            <a:r>
              <a:rPr lang="en-US" b="1" dirty="0" smtClean="0"/>
              <a:t>. 645 (2012)</a:t>
            </a:r>
            <a:endParaRPr lang="en-US" b="1" i="1" dirty="0"/>
          </a:p>
        </p:txBody>
      </p:sp>
      <p:sp>
        <p:nvSpPr>
          <p:cNvPr id="3" name="Content Placeholder 2"/>
          <p:cNvSpPr>
            <a:spLocks noGrp="1"/>
          </p:cNvSpPr>
          <p:nvPr>
            <p:ph idx="1"/>
          </p:nvPr>
        </p:nvSpPr>
        <p:spPr>
          <a:xfrm>
            <a:off x="457200" y="1417638"/>
            <a:ext cx="8229600" cy="4525963"/>
          </a:xfrm>
        </p:spPr>
        <p:txBody>
          <a:bodyPr>
            <a:normAutofit/>
          </a:bodyPr>
          <a:lstStyle/>
          <a:p>
            <a:r>
              <a:rPr lang="en-US" u="sng" dirty="0" smtClean="0"/>
              <a:t>Placing a GPS device </a:t>
            </a:r>
            <a:r>
              <a:rPr lang="en-US" dirty="0" smtClean="0"/>
              <a:t>on a vehicle and using it to </a:t>
            </a:r>
            <a:r>
              <a:rPr lang="en-US" u="sng" dirty="0" smtClean="0"/>
              <a:t>track a vehicle’s movement </a:t>
            </a:r>
            <a:r>
              <a:rPr lang="en-US" dirty="0" smtClean="0"/>
              <a:t>constitutes a search for 4</a:t>
            </a:r>
            <a:r>
              <a:rPr lang="en-US" baseline="30000" dirty="0" smtClean="0"/>
              <a:t>th</a:t>
            </a:r>
            <a:r>
              <a:rPr lang="en-US" dirty="0" smtClean="0"/>
              <a:t> Amendment purposes.</a:t>
            </a:r>
          </a:p>
          <a:p>
            <a:r>
              <a:rPr lang="en-US" dirty="0" smtClean="0"/>
              <a:t>Agents obtained a </a:t>
            </a:r>
            <a:r>
              <a:rPr lang="en-US" u="sng" dirty="0" smtClean="0"/>
              <a:t>warrant </a:t>
            </a:r>
            <a:r>
              <a:rPr lang="en-US" dirty="0" smtClean="0"/>
              <a:t>to placed a GPS device on Jones’ Jeep during a drug investigation. However, Agents placed the GPS on the vehicle </a:t>
            </a:r>
            <a:r>
              <a:rPr lang="en-US" u="sng" dirty="0" smtClean="0"/>
              <a:t>beyond the timing that the warrant allowed.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U.S. </a:t>
            </a:r>
            <a:r>
              <a:rPr lang="en-US" b="1" i="1" dirty="0" err="1" smtClean="0"/>
              <a:t>v</a:t>
            </a:r>
            <a:r>
              <a:rPr lang="en-US" b="1" i="1" dirty="0" smtClean="0"/>
              <a:t>. Jones</a:t>
            </a:r>
            <a:r>
              <a:rPr lang="en-US" b="1" dirty="0" smtClean="0"/>
              <a:t>, </a:t>
            </a:r>
            <a:br>
              <a:rPr lang="en-US" b="1" dirty="0" smtClean="0"/>
            </a:br>
            <a:r>
              <a:rPr lang="en-US" b="1" dirty="0" smtClean="0"/>
              <a:t>132 </a:t>
            </a:r>
            <a:r>
              <a:rPr lang="en-US" b="1" dirty="0" err="1" smtClean="0"/>
              <a:t>S.Ct</a:t>
            </a:r>
            <a:r>
              <a:rPr lang="en-US" b="1" dirty="0" smtClean="0"/>
              <a:t>. 645 (2012)</a:t>
            </a:r>
            <a:endParaRPr lang="en-US" b="1" i="1" dirty="0"/>
          </a:p>
        </p:txBody>
      </p:sp>
      <p:sp>
        <p:nvSpPr>
          <p:cNvPr id="3" name="Content Placeholder 2"/>
          <p:cNvSpPr>
            <a:spLocks noGrp="1"/>
          </p:cNvSpPr>
          <p:nvPr>
            <p:ph idx="1"/>
          </p:nvPr>
        </p:nvSpPr>
        <p:spPr>
          <a:xfrm>
            <a:off x="457200" y="1417638"/>
            <a:ext cx="8229600" cy="4708525"/>
          </a:xfrm>
        </p:spPr>
        <p:txBody>
          <a:bodyPr>
            <a:normAutofit fontScale="92500"/>
          </a:bodyPr>
          <a:lstStyle/>
          <a:p>
            <a:r>
              <a:rPr lang="en-US" dirty="0" smtClean="0"/>
              <a:t>Decision based on 18</a:t>
            </a:r>
            <a:r>
              <a:rPr lang="en-US" baseline="30000" dirty="0" smtClean="0"/>
              <a:t>th</a:t>
            </a:r>
            <a:r>
              <a:rPr lang="en-US" dirty="0" smtClean="0"/>
              <a:t> century law of </a:t>
            </a:r>
            <a:r>
              <a:rPr lang="en-US" u="sng" dirty="0" smtClean="0"/>
              <a:t>Trespass</a:t>
            </a:r>
          </a:p>
          <a:p>
            <a:r>
              <a:rPr lang="en-US" dirty="0" smtClean="0"/>
              <a:t>Although a </a:t>
            </a:r>
            <a:r>
              <a:rPr lang="en-US" u="sng" dirty="0" smtClean="0"/>
              <a:t>unanimous </a:t>
            </a:r>
            <a:r>
              <a:rPr lang="en-US" dirty="0" smtClean="0"/>
              <a:t>decision, </a:t>
            </a:r>
            <a:r>
              <a:rPr lang="en-US" u="sng" dirty="0" smtClean="0"/>
              <a:t>5-4 split </a:t>
            </a:r>
            <a:r>
              <a:rPr lang="en-US" dirty="0" smtClean="0"/>
              <a:t>on whether it is a violation as a </a:t>
            </a:r>
            <a:r>
              <a:rPr lang="en-US" u="sng" dirty="0" smtClean="0"/>
              <a:t>trespass </a:t>
            </a:r>
            <a:r>
              <a:rPr lang="en-US" dirty="0" smtClean="0"/>
              <a:t>on property </a:t>
            </a:r>
            <a:r>
              <a:rPr lang="en-US" u="sng" dirty="0" smtClean="0"/>
              <a:t>or </a:t>
            </a:r>
            <a:r>
              <a:rPr lang="en-US" dirty="0" smtClean="0"/>
              <a:t>a violation of </a:t>
            </a:r>
            <a:r>
              <a:rPr lang="en-US" u="sng" dirty="0" smtClean="0"/>
              <a:t>expectation of privacy</a:t>
            </a:r>
          </a:p>
          <a:p>
            <a:r>
              <a:rPr lang="en-US" dirty="0" smtClean="0"/>
              <a:t>Access to </a:t>
            </a:r>
            <a:r>
              <a:rPr lang="en-US" u="sng" dirty="0" smtClean="0"/>
              <a:t>factory installed </a:t>
            </a:r>
            <a:r>
              <a:rPr lang="en-US" dirty="0" smtClean="0"/>
              <a:t>or </a:t>
            </a:r>
            <a:r>
              <a:rPr lang="en-US" u="sng" dirty="0" smtClean="0"/>
              <a:t>cell phone GPS </a:t>
            </a:r>
            <a:r>
              <a:rPr lang="en-US" dirty="0" smtClean="0"/>
              <a:t>was </a:t>
            </a:r>
            <a:r>
              <a:rPr lang="en-US" u="sng" dirty="0" smtClean="0"/>
              <a:t>not addressed </a:t>
            </a:r>
            <a:r>
              <a:rPr lang="en-US" dirty="0" smtClean="0"/>
              <a:t>in </a:t>
            </a:r>
            <a:r>
              <a:rPr lang="en-US" i="1" dirty="0" smtClean="0"/>
              <a:t>Jones (</a:t>
            </a:r>
            <a:r>
              <a:rPr lang="en-US" dirty="0" err="1" smtClean="0"/>
              <a:t>Sotomayor</a:t>
            </a:r>
            <a:r>
              <a:rPr lang="en-US" dirty="0" smtClean="0"/>
              <a:t> concurring)</a:t>
            </a:r>
          </a:p>
          <a:p>
            <a:r>
              <a:rPr lang="en-US" dirty="0" smtClean="0"/>
              <a:t>Alito addresses Reasonable Expectation of Privacy and GPS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66FF"/>
                </a:solidFill>
              </a:rPr>
              <a:t>Cell Phone Data and Records</a:t>
            </a:r>
            <a:endParaRPr lang="en-US" b="1" dirty="0">
              <a:solidFill>
                <a:srgbClr val="3366FF"/>
              </a:solidFill>
            </a:endParaRPr>
          </a:p>
        </p:txBody>
      </p:sp>
      <p:sp>
        <p:nvSpPr>
          <p:cNvPr id="3" name="Content Placeholder 2"/>
          <p:cNvSpPr>
            <a:spLocks noGrp="1"/>
          </p:cNvSpPr>
          <p:nvPr>
            <p:ph idx="1"/>
          </p:nvPr>
        </p:nvSpPr>
        <p:spPr/>
        <p:txBody>
          <a:bodyPr/>
          <a:lstStyle/>
          <a:p>
            <a:r>
              <a:rPr lang="en-US" b="1" dirty="0" smtClean="0"/>
              <a:t>Cell Phones as Tracking Devices</a:t>
            </a:r>
          </a:p>
          <a:p>
            <a:r>
              <a:rPr lang="en-US" b="1" dirty="0" smtClean="0"/>
              <a:t>The Stored Communications Act</a:t>
            </a:r>
          </a:p>
          <a:p>
            <a:pPr marL="342900" lvl="2" indent="-342900"/>
            <a:r>
              <a:rPr lang="en-US" sz="3200" b="1" dirty="0" smtClean="0"/>
              <a:t>NEXT BIG FIGHT:</a:t>
            </a:r>
          </a:p>
          <a:p>
            <a:pPr marL="800100" lvl="3" indent="-342900"/>
            <a:r>
              <a:rPr lang="en-US" sz="2800" b="1" dirty="0" smtClean="0"/>
              <a:t>Cellular Site Location Information (CSLI)</a:t>
            </a:r>
          </a:p>
          <a:p>
            <a:pPr marL="342900" lvl="2" indent="-342900"/>
            <a:r>
              <a:rPr lang="en-US" sz="3200" b="1" dirty="0" smtClean="0"/>
              <a:t>Millions of Subpoena Requests by Law Enforcement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Cell Phones as Tracking Devices</a:t>
            </a:r>
            <a:endParaRPr lang="en-US" b="1" dirty="0"/>
          </a:p>
        </p:txBody>
      </p:sp>
      <p:sp>
        <p:nvSpPr>
          <p:cNvPr id="3" name="Content Placeholder 2"/>
          <p:cNvSpPr>
            <a:spLocks noGrp="1"/>
          </p:cNvSpPr>
          <p:nvPr>
            <p:ph idx="1"/>
          </p:nvPr>
        </p:nvSpPr>
        <p:spPr/>
        <p:txBody>
          <a:bodyPr/>
          <a:lstStyle/>
          <a:p>
            <a:r>
              <a:rPr lang="en-US" dirty="0" smtClean="0"/>
              <a:t>Triangulation</a:t>
            </a:r>
          </a:p>
          <a:p>
            <a:r>
              <a:rPr lang="en-US" dirty="0" smtClean="0"/>
              <a:t>New phones are GPS devices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Triangulation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Since phones connect to multiple towers, </a:t>
            </a:r>
            <a:r>
              <a:rPr lang="en-US" u="sng" dirty="0" smtClean="0"/>
              <a:t>signal strength is analyzed </a:t>
            </a:r>
            <a:r>
              <a:rPr lang="en-US" dirty="0" smtClean="0"/>
              <a:t>and the </a:t>
            </a:r>
            <a:r>
              <a:rPr lang="en-US" u="sng" dirty="0" smtClean="0"/>
              <a:t>distance from each tower is estimated</a:t>
            </a:r>
            <a:r>
              <a:rPr lang="en-US" dirty="0" smtClean="0"/>
              <a:t>. </a:t>
            </a:r>
          </a:p>
          <a:p>
            <a:r>
              <a:rPr lang="en-US" dirty="0" smtClean="0"/>
              <a:t>The </a:t>
            </a:r>
            <a:r>
              <a:rPr lang="en-US" u="sng" dirty="0" smtClean="0"/>
              <a:t>more towers </a:t>
            </a:r>
            <a:r>
              <a:rPr lang="en-US" dirty="0" smtClean="0"/>
              <a:t>the phone is connected to, the </a:t>
            </a:r>
            <a:r>
              <a:rPr lang="en-US" u="sng" dirty="0" smtClean="0"/>
              <a:t>better the estimation</a:t>
            </a:r>
            <a:r>
              <a:rPr lang="en-US" dirty="0" smtClean="0"/>
              <a:t>. </a:t>
            </a:r>
          </a:p>
          <a:p>
            <a:r>
              <a:rPr lang="en-US" dirty="0" smtClean="0"/>
              <a:t>This method </a:t>
            </a:r>
            <a:r>
              <a:rPr lang="en-US" u="sng" dirty="0" smtClean="0"/>
              <a:t>cannot exactly pinpoint where a phone is,</a:t>
            </a:r>
            <a:r>
              <a:rPr lang="en-US" dirty="0" smtClean="0"/>
              <a:t> but is accurate enough to </a:t>
            </a:r>
            <a:r>
              <a:rPr lang="en-US" u="sng" dirty="0" smtClean="0"/>
              <a:t>narrow it down to an area </a:t>
            </a:r>
            <a:r>
              <a:rPr lang="en-US" dirty="0" smtClean="0"/>
              <a:t>the size of an average neighborhood.</a:t>
            </a:r>
          </a:p>
          <a:p>
            <a:r>
              <a:rPr lang="en-US" u="sng" dirty="0" smtClean="0"/>
              <a:t>REAL time or Historic</a:t>
            </a:r>
            <a:endParaRPr lang="en-US" u="sng"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GPS</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Wireless service providers are </a:t>
            </a:r>
            <a:r>
              <a:rPr lang="en-US" u="sng" dirty="0" smtClean="0"/>
              <a:t>required by law </a:t>
            </a:r>
            <a:r>
              <a:rPr lang="en-US" dirty="0" smtClean="0"/>
              <a:t>to have the capability to </a:t>
            </a:r>
            <a:r>
              <a:rPr lang="en-US" u="sng" dirty="0" smtClean="0"/>
              <a:t>estimate position within 328 feet. </a:t>
            </a:r>
          </a:p>
          <a:p>
            <a:r>
              <a:rPr lang="en-US" dirty="0" smtClean="0"/>
              <a:t>These devices offer much </a:t>
            </a:r>
            <a:r>
              <a:rPr lang="en-US" u="sng" dirty="0" smtClean="0"/>
              <a:t>higher levels of accuracy.</a:t>
            </a:r>
            <a:r>
              <a:rPr lang="en-US" dirty="0" smtClean="0"/>
              <a:t> In principle, they work on the premise of </a:t>
            </a:r>
            <a:r>
              <a:rPr lang="en-US" u="sng" dirty="0" smtClean="0"/>
              <a:t>triangulation</a:t>
            </a:r>
            <a:r>
              <a:rPr lang="en-US" dirty="0" smtClean="0"/>
              <a:t>.</a:t>
            </a:r>
          </a:p>
          <a:p>
            <a:r>
              <a:rPr lang="en-US" dirty="0" smtClean="0"/>
              <a:t>Devices receives </a:t>
            </a:r>
            <a:r>
              <a:rPr lang="en-US" u="sng" dirty="0" smtClean="0"/>
              <a:t>signals from 12 or more satellites</a:t>
            </a:r>
            <a:r>
              <a:rPr lang="en-US" dirty="0" smtClean="0"/>
              <a:t> in low-Earth orbit. These phones have </a:t>
            </a:r>
            <a:r>
              <a:rPr lang="en-US" u="sng" dirty="0" smtClean="0"/>
              <a:t>software that runs in the background</a:t>
            </a:r>
            <a:r>
              <a:rPr lang="en-US" dirty="0" smtClean="0"/>
              <a:t>, unknown to the user, that </a:t>
            </a:r>
            <a:r>
              <a:rPr lang="en-US" u="sng" dirty="0" smtClean="0"/>
              <a:t>gives the provider accurate readings</a:t>
            </a:r>
            <a:r>
              <a:rPr lang="en-US" dirty="0" smtClean="0"/>
              <a:t> on the customer's whereabouts.</a:t>
            </a:r>
          </a:p>
          <a:p>
            <a:r>
              <a:rPr lang="en-US" u="sng" dirty="0" smtClean="0"/>
              <a:t>Only REAL time, not Historic (that we know of)</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Four Categories of Electronic Surveillance</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(1) </a:t>
            </a:r>
            <a:r>
              <a:rPr lang="en-US" b="1" dirty="0" smtClean="0"/>
              <a:t>wiretaps</a:t>
            </a:r>
            <a:r>
              <a:rPr lang="en-US" dirty="0" smtClean="0"/>
              <a:t>, which are authorized pursuant to 18 U.S.C. §§ 2510-2522, upon what could be called a “probable cause plus” showing; </a:t>
            </a:r>
          </a:p>
          <a:p>
            <a:r>
              <a:rPr lang="en-US" dirty="0" smtClean="0"/>
              <a:t>(2) </a:t>
            </a:r>
            <a:r>
              <a:rPr lang="en-US" b="1" dirty="0" smtClean="0"/>
              <a:t>tracking devices</a:t>
            </a:r>
            <a:r>
              <a:rPr lang="en-US" dirty="0" smtClean="0"/>
              <a:t>, which are authorized pursuant to 18 U.S.C. § 3117, upon a Rule 41 probable cause showing; </a:t>
            </a:r>
          </a:p>
          <a:p>
            <a:r>
              <a:rPr lang="en-US" dirty="0" smtClean="0"/>
              <a:t>(3) </a:t>
            </a:r>
            <a:r>
              <a:rPr lang="en-US" b="1" dirty="0" smtClean="0"/>
              <a:t>stored communications and subscriber records</a:t>
            </a:r>
            <a:r>
              <a:rPr lang="en-US" dirty="0" smtClean="0"/>
              <a:t>, which are authorized pursuant to the Stored Communication Act (SCA) upon a showing of </a:t>
            </a:r>
            <a:r>
              <a:rPr lang="en-US" u="sng" dirty="0" smtClean="0"/>
              <a:t>specific and </a:t>
            </a:r>
            <a:r>
              <a:rPr lang="en-US" u="sng" dirty="0" err="1" smtClean="0"/>
              <a:t>articulable</a:t>
            </a:r>
            <a:r>
              <a:rPr lang="en-US" u="sng" dirty="0" smtClean="0"/>
              <a:t> facts </a:t>
            </a:r>
            <a:r>
              <a:rPr lang="en-US" dirty="0" smtClean="0"/>
              <a:t>showing that there are </a:t>
            </a:r>
            <a:r>
              <a:rPr lang="en-US" u="sng" dirty="0" smtClean="0"/>
              <a:t>reasonable grounds </a:t>
            </a:r>
            <a:r>
              <a:rPr lang="en-US" dirty="0" smtClean="0"/>
              <a:t>to believe that the information sought is </a:t>
            </a:r>
            <a:r>
              <a:rPr lang="en-US" u="sng" dirty="0" smtClean="0"/>
              <a:t>relevant and material </a:t>
            </a:r>
            <a:r>
              <a:rPr lang="en-US" dirty="0" smtClean="0"/>
              <a:t>to an </a:t>
            </a:r>
            <a:r>
              <a:rPr lang="en-US" u="sng" dirty="0" smtClean="0"/>
              <a:t>ongoing criminal investigation</a:t>
            </a:r>
            <a:r>
              <a:rPr lang="en-US" dirty="0" smtClean="0"/>
              <a:t>; and </a:t>
            </a:r>
          </a:p>
          <a:p>
            <a:r>
              <a:rPr lang="en-US" dirty="0" smtClean="0"/>
              <a:t>(4) </a:t>
            </a:r>
            <a:r>
              <a:rPr lang="en-US" b="1" dirty="0" smtClean="0"/>
              <a:t>pen registers and trap and trace devices </a:t>
            </a:r>
            <a:r>
              <a:rPr lang="en-US" dirty="0" smtClean="0"/>
              <a:t>authorized pursuant to the pen register statute (PRS), upon the government’s certification that the information sought is relevant and material to an ongoing criminal investigation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b="1" dirty="0" smtClean="0"/>
              <a:t>Revelations about NSA in December</a:t>
            </a:r>
            <a:endParaRPr lang="en-US" b="1" dirty="0"/>
          </a:p>
        </p:txBody>
      </p:sp>
      <p:sp>
        <p:nvSpPr>
          <p:cNvPr id="3" name="Content Placeholder 2"/>
          <p:cNvSpPr>
            <a:spLocks noGrp="1"/>
          </p:cNvSpPr>
          <p:nvPr>
            <p:ph idx="1"/>
          </p:nvPr>
        </p:nvSpPr>
        <p:spPr/>
        <p:txBody>
          <a:bodyPr>
            <a:normAutofit/>
          </a:bodyPr>
          <a:lstStyle/>
          <a:p>
            <a:r>
              <a:rPr lang="en-US" b="1" dirty="0" smtClean="0"/>
              <a:t>“New documents show how the NSA infers relationships based on mobile location”</a:t>
            </a:r>
          </a:p>
          <a:p>
            <a:pPr>
              <a:buNone/>
            </a:pPr>
            <a:r>
              <a:rPr lang="en-US" b="1" dirty="0" smtClean="0"/>
              <a:t> </a:t>
            </a:r>
            <a:endParaRPr lang="en-US" dirty="0" smtClean="0"/>
          </a:p>
          <a:p>
            <a:r>
              <a:rPr lang="en-US" b="1" dirty="0" smtClean="0"/>
              <a:t>“NSA tracking </a:t>
            </a:r>
            <a:r>
              <a:rPr lang="en-US" b="1" dirty="0" err="1" smtClean="0"/>
              <a:t>cellphone</a:t>
            </a:r>
            <a:r>
              <a:rPr lang="en-US" b="1" dirty="0" smtClean="0"/>
              <a:t> locations worldwide, Snowden documents show”</a:t>
            </a:r>
          </a:p>
          <a:p>
            <a:pPr>
              <a:buNone/>
            </a:pPr>
            <a:endParaRPr lang="en-US" b="1" dirty="0" smtClean="0"/>
          </a:p>
          <a:p>
            <a:r>
              <a:rPr lang="en-US" b="1" dirty="0" smtClean="0"/>
              <a:t>“</a:t>
            </a:r>
            <a:r>
              <a:rPr lang="en-US" b="1" dirty="0" err="1" smtClean="0"/>
              <a:t>Cellphone</a:t>
            </a:r>
            <a:r>
              <a:rPr lang="en-US" b="1" dirty="0" smtClean="0"/>
              <a:t> data spying: It's not just the NSA”</a:t>
            </a:r>
          </a:p>
          <a:p>
            <a:pPr>
              <a:buNone/>
            </a:pPr>
            <a:endParaRPr lang="en-US" b="1" dirty="0" smtClean="0"/>
          </a:p>
          <a:p>
            <a:endParaRPr lang="en-US" b="1" dirty="0" smtClean="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cking1.jpg"/>
          <p:cNvPicPr>
            <a:picLocks noChangeAspect="1"/>
          </p:cNvPicPr>
          <p:nvPr/>
        </p:nvPicPr>
        <p:blipFill>
          <a:blip r:embed="rId2" cstate="print"/>
          <a:stretch>
            <a:fillRect/>
          </a:stretch>
        </p:blipFill>
        <p:spPr>
          <a:xfrm>
            <a:off x="914400" y="0"/>
            <a:ext cx="6858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Standards for Different Data</a:t>
            </a:r>
            <a:endParaRPr lang="en-US" dirty="0"/>
          </a:p>
        </p:txBody>
      </p:sp>
      <p:sp>
        <p:nvSpPr>
          <p:cNvPr id="3" name="Content Placeholder 2"/>
          <p:cNvSpPr>
            <a:spLocks noGrp="1"/>
          </p:cNvSpPr>
          <p:nvPr>
            <p:ph idx="1"/>
          </p:nvPr>
        </p:nvSpPr>
        <p:spPr>
          <a:xfrm>
            <a:off x="457200" y="1295400"/>
            <a:ext cx="8229600" cy="5029200"/>
          </a:xfrm>
        </p:spPr>
        <p:txBody>
          <a:bodyPr>
            <a:normAutofit lnSpcReduction="10000"/>
          </a:bodyPr>
          <a:lstStyle/>
          <a:p>
            <a:r>
              <a:rPr lang="en-US" b="1" u="sng" dirty="0" smtClean="0"/>
              <a:t>Intercepted real time electronic communications</a:t>
            </a:r>
            <a:r>
              <a:rPr lang="en-US" b="1" dirty="0" smtClean="0"/>
              <a:t> </a:t>
            </a:r>
            <a:r>
              <a:rPr lang="en-US" dirty="0" smtClean="0"/>
              <a:t>(Title III </a:t>
            </a:r>
            <a:r>
              <a:rPr lang="en-US" b="1" dirty="0" smtClean="0"/>
              <a:t>Wiretap</a:t>
            </a:r>
            <a:r>
              <a:rPr lang="en-US" dirty="0" smtClean="0"/>
              <a:t>, “super-warrants”):</a:t>
            </a:r>
          </a:p>
          <a:p>
            <a:r>
              <a:rPr lang="en-US" dirty="0" smtClean="0"/>
              <a:t>18 U.S.C. § 2510-2522 requiring </a:t>
            </a:r>
            <a:r>
              <a:rPr lang="en-US" u="sng" dirty="0" smtClean="0"/>
              <a:t>probable cause </a:t>
            </a:r>
            <a:r>
              <a:rPr lang="en-US" dirty="0" smtClean="0"/>
              <a:t>to believe that a crime has been, is being, or is about to be committed; that communication is </a:t>
            </a:r>
            <a:r>
              <a:rPr lang="en-US" u="sng" dirty="0" smtClean="0"/>
              <a:t>relevant to the crime</a:t>
            </a:r>
            <a:r>
              <a:rPr lang="en-US" dirty="0" smtClean="0"/>
              <a:t>; that </a:t>
            </a:r>
            <a:r>
              <a:rPr lang="en-US" u="sng" dirty="0" smtClean="0"/>
              <a:t>normal investigation procedures have been tried, but failed</a:t>
            </a:r>
            <a:r>
              <a:rPr lang="en-US" dirty="0" smtClean="0"/>
              <a:t>; and the location of communication is </a:t>
            </a:r>
            <a:r>
              <a:rPr lang="en-US" u="sng" dirty="0" smtClean="0"/>
              <a:t>connected to the crime</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Standards for Different Data</a:t>
            </a:r>
            <a:endParaRPr lang="en-US" dirty="0"/>
          </a:p>
        </p:txBody>
      </p:sp>
      <p:sp>
        <p:nvSpPr>
          <p:cNvPr id="3" name="Content Placeholder 2"/>
          <p:cNvSpPr>
            <a:spLocks noGrp="1"/>
          </p:cNvSpPr>
          <p:nvPr>
            <p:ph idx="1"/>
          </p:nvPr>
        </p:nvSpPr>
        <p:spPr>
          <a:xfrm>
            <a:off x="457200" y="1295400"/>
            <a:ext cx="8229600" cy="5029200"/>
          </a:xfrm>
        </p:spPr>
        <p:txBody>
          <a:bodyPr>
            <a:normAutofit/>
          </a:bodyPr>
          <a:lstStyle/>
          <a:p>
            <a:r>
              <a:rPr lang="en-US" b="1" u="sng" dirty="0" smtClean="0"/>
              <a:t>Tracking Device</a:t>
            </a:r>
            <a:r>
              <a:rPr lang="en-US" dirty="0" smtClean="0"/>
              <a:t> installed GPS devices and Beepers</a:t>
            </a:r>
          </a:p>
          <a:p>
            <a:r>
              <a:rPr lang="en-US" dirty="0" smtClean="0"/>
              <a:t>Magistrate must issue the warrant if there is </a:t>
            </a:r>
            <a:r>
              <a:rPr lang="en-US" u="sng" dirty="0" smtClean="0"/>
              <a:t>probable cause </a:t>
            </a:r>
            <a:r>
              <a:rPr lang="en-US" dirty="0" smtClean="0"/>
              <a:t>to search for and seize a person or property or to</a:t>
            </a:r>
            <a:r>
              <a:rPr lang="en-US" u="sng" dirty="0" smtClean="0"/>
              <a:t> install and use a tracking device.</a:t>
            </a:r>
            <a:r>
              <a:rPr lang="en-US" dirty="0" smtClean="0"/>
              <a:t> Rule 41, Fed Rules Crim. Pro.</a:t>
            </a:r>
            <a:endParaRPr lang="en-US" u="sng" dirty="0" smtClean="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Standards for Different Data</a:t>
            </a:r>
            <a:endParaRPr lang="en-US" dirty="0"/>
          </a:p>
        </p:txBody>
      </p:sp>
      <p:sp>
        <p:nvSpPr>
          <p:cNvPr id="3" name="Content Placeholder 2"/>
          <p:cNvSpPr>
            <a:spLocks noGrp="1"/>
          </p:cNvSpPr>
          <p:nvPr>
            <p:ph idx="1"/>
          </p:nvPr>
        </p:nvSpPr>
        <p:spPr>
          <a:xfrm>
            <a:off x="457200" y="1295400"/>
            <a:ext cx="8229600" cy="5029200"/>
          </a:xfrm>
        </p:spPr>
        <p:txBody>
          <a:bodyPr>
            <a:normAutofit/>
          </a:bodyPr>
          <a:lstStyle/>
          <a:p>
            <a:r>
              <a:rPr lang="en-US" b="1" u="sng" dirty="0" smtClean="0"/>
              <a:t>Stored communications and subscriber or customer account records</a:t>
            </a:r>
            <a:r>
              <a:rPr lang="en-US" b="1" dirty="0" smtClean="0"/>
              <a:t> </a:t>
            </a:r>
            <a:r>
              <a:rPr lang="en-US" dirty="0" smtClean="0"/>
              <a:t>(Billing records and ID information): </a:t>
            </a:r>
          </a:p>
          <a:p>
            <a:r>
              <a:rPr lang="en-US" dirty="0" smtClean="0"/>
              <a:t>Administrative </a:t>
            </a:r>
            <a:r>
              <a:rPr lang="en-US" u="sng" dirty="0" smtClean="0"/>
              <a:t>Subpoena </a:t>
            </a:r>
            <a:r>
              <a:rPr lang="en-US" dirty="0" smtClean="0"/>
              <a:t>requiring an application to a Federal Court including </a:t>
            </a:r>
            <a:r>
              <a:rPr lang="en-US" u="sng" dirty="0" smtClean="0"/>
              <a:t>specific and articulable facts showing reasonable grounds for relevancy and materiality</a:t>
            </a:r>
            <a:r>
              <a:rPr lang="en-US" dirty="0" smtClean="0"/>
              <a:t> to ongoing investigation. 18 USC 2703(d) “Stored Communications Act”</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Subpoenas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Courts have held: </a:t>
            </a:r>
            <a:r>
              <a:rPr lang="en-US" u="sng" dirty="0" smtClean="0"/>
              <a:t>no expectation of privacy in subscriber information </a:t>
            </a:r>
            <a:r>
              <a:rPr lang="en-US" dirty="0" smtClean="0"/>
              <a:t>and, therefore, a lesser showing is required of law enforcement to obtain the information </a:t>
            </a:r>
            <a:r>
              <a:rPr lang="en-US" sz="2400" i="1" dirty="0" smtClean="0"/>
              <a:t>United States </a:t>
            </a:r>
            <a:r>
              <a:rPr lang="en-US" sz="2400" i="1" dirty="0" err="1" smtClean="0"/>
              <a:t>v</a:t>
            </a:r>
            <a:r>
              <a:rPr lang="en-US" sz="2400" i="1" dirty="0" smtClean="0"/>
              <a:t>. Bynum, 604 F.3d 161, 164 (4th Cir. 2010), United States </a:t>
            </a:r>
            <a:r>
              <a:rPr lang="en-US" sz="2400" i="1" dirty="0" err="1" smtClean="0"/>
              <a:t>v</a:t>
            </a:r>
            <a:r>
              <a:rPr lang="en-US" sz="2400" i="1" dirty="0" smtClean="0"/>
              <a:t>. Perrine, 518 F.3d 1196, 1204, </a:t>
            </a:r>
            <a:r>
              <a:rPr lang="en-US" sz="2400" dirty="0" smtClean="0"/>
              <a:t>(10th Cir. 2008); Guest </a:t>
            </a:r>
            <a:r>
              <a:rPr lang="en-US" sz="2400" dirty="0" err="1" smtClean="0"/>
              <a:t>v</a:t>
            </a:r>
            <a:r>
              <a:rPr lang="en-US" sz="2400" dirty="0" smtClean="0"/>
              <a:t>. Leis, 255 F.3d 325, 335-336 (6th Cir. 2001), United States </a:t>
            </a:r>
            <a:r>
              <a:rPr lang="en-US" sz="2400" dirty="0" err="1" smtClean="0"/>
              <a:t>v</a:t>
            </a:r>
            <a:r>
              <a:rPr lang="en-US" sz="2400" dirty="0" smtClean="0"/>
              <a:t>. Kennedy, 81 F. Supp. 2d 1103, 1110 (D. Kan. 2000).</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Subpoenas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With an administrative subpoena, therefore,  </a:t>
            </a:r>
            <a:r>
              <a:rPr lang="en-US" u="sng" dirty="0" smtClean="0"/>
              <a:t>only the recipient of the subpoena</a:t>
            </a:r>
            <a:r>
              <a:rPr lang="en-US" dirty="0" smtClean="0"/>
              <a:t>, meaning the third party company, has </a:t>
            </a:r>
            <a:r>
              <a:rPr lang="en-US" u="sng" dirty="0" smtClean="0"/>
              <a:t>cause to challenge </a:t>
            </a:r>
            <a:r>
              <a:rPr lang="en-US" dirty="0" smtClean="0"/>
              <a:t>the subpoena. </a:t>
            </a:r>
          </a:p>
          <a:p>
            <a:r>
              <a:rPr lang="en-US" dirty="0" smtClean="0"/>
              <a:t>Recently, </a:t>
            </a:r>
            <a:r>
              <a:rPr lang="en-US" u="sng" dirty="0" smtClean="0"/>
              <a:t>Twitter </a:t>
            </a:r>
            <a:r>
              <a:rPr lang="en-US" dirty="0" smtClean="0"/>
              <a:t>challenged a government subpoena served to obtain the record information of </a:t>
            </a:r>
            <a:r>
              <a:rPr lang="en-US" u="sng" dirty="0" smtClean="0"/>
              <a:t>people suspected to be members of </a:t>
            </a:r>
            <a:r>
              <a:rPr lang="en-US" u="sng" dirty="0" err="1" smtClean="0"/>
              <a:t>WikiLeaks</a:t>
            </a:r>
            <a:r>
              <a:rPr lang="en-US" dirty="0" smtClean="0"/>
              <a:t>.</a:t>
            </a:r>
            <a:r>
              <a:rPr lang="en-US" i="1" dirty="0" smtClean="0"/>
              <a:t> In re Application of the United States of America for an Order Pursuant to 18 U.S.C. § 2703(d), No. GJ3793, </a:t>
            </a:r>
            <a:r>
              <a:rPr lang="en-US" dirty="0" smtClean="0"/>
              <a:t>2011 WL 5508991 (</a:t>
            </a:r>
            <a:r>
              <a:rPr lang="en-US" dirty="0" err="1" smtClean="0"/>
              <a:t>E.D.Va</a:t>
            </a:r>
            <a:r>
              <a:rPr lang="en-US" dirty="0" smtClean="0"/>
              <a:t>. Nov. 10, 2011).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Standards for Different Data</a:t>
            </a:r>
            <a:endParaRPr lang="en-US" dirty="0"/>
          </a:p>
        </p:txBody>
      </p:sp>
      <p:sp>
        <p:nvSpPr>
          <p:cNvPr id="3" name="Content Placeholder 2"/>
          <p:cNvSpPr>
            <a:spLocks noGrp="1"/>
          </p:cNvSpPr>
          <p:nvPr>
            <p:ph idx="1"/>
          </p:nvPr>
        </p:nvSpPr>
        <p:spPr>
          <a:xfrm>
            <a:off x="457200" y="1295400"/>
            <a:ext cx="8229600" cy="5029200"/>
          </a:xfrm>
        </p:spPr>
        <p:txBody>
          <a:bodyPr>
            <a:normAutofit/>
          </a:bodyPr>
          <a:lstStyle/>
          <a:p>
            <a:r>
              <a:rPr lang="en-US" b="1" u="sng" dirty="0" smtClean="0"/>
              <a:t>Pen register and trap and trace device</a:t>
            </a:r>
            <a:r>
              <a:rPr lang="en-US" b="1" dirty="0" smtClean="0"/>
              <a:t> </a:t>
            </a:r>
            <a:r>
              <a:rPr lang="en-US" dirty="0" smtClean="0"/>
              <a:t>(incoming and outgoing numbers, data sent and received): Administrative </a:t>
            </a:r>
            <a:r>
              <a:rPr lang="en-US" u="sng" dirty="0" smtClean="0"/>
              <a:t>Subpoena </a:t>
            </a:r>
            <a:r>
              <a:rPr lang="en-US" dirty="0" smtClean="0"/>
              <a:t>requiring an application to a Federal Court showing that the information to be obtained is likely to be “</a:t>
            </a:r>
            <a:r>
              <a:rPr lang="en-US" u="sng" dirty="0" smtClean="0"/>
              <a:t>relevant to an ongoing criminal investigation</a:t>
            </a:r>
            <a:r>
              <a:rPr lang="en-US" dirty="0" smtClean="0"/>
              <a:t>” 18 USC 3122(b)(2)</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BIG FIGHT</a:t>
            </a:r>
            <a:endParaRPr lang="en-US" b="1" dirty="0"/>
          </a:p>
        </p:txBody>
      </p:sp>
      <p:sp>
        <p:nvSpPr>
          <p:cNvPr id="3" name="Content Placeholder 2"/>
          <p:cNvSpPr>
            <a:spLocks noGrp="1"/>
          </p:cNvSpPr>
          <p:nvPr>
            <p:ph idx="1"/>
          </p:nvPr>
        </p:nvSpPr>
        <p:spPr/>
        <p:txBody>
          <a:bodyPr/>
          <a:lstStyle/>
          <a:p>
            <a:r>
              <a:rPr lang="en-US" b="1" dirty="0" smtClean="0"/>
              <a:t>Cellular Site Location Information (CSLI)</a:t>
            </a:r>
          </a:p>
          <a:p>
            <a:pPr lvl="1"/>
            <a:r>
              <a:rPr lang="en-US" dirty="0" smtClean="0"/>
              <a:t>Gives real time or historical information of a cell phone’s location</a:t>
            </a:r>
          </a:p>
          <a:p>
            <a:r>
              <a:rPr lang="en-US" dirty="0" smtClean="0"/>
              <a:t>Turning a phone into a GPS</a:t>
            </a:r>
          </a:p>
          <a:p>
            <a:r>
              <a:rPr lang="en-US" dirty="0" smtClean="0"/>
              <a:t>Internet based privacy information</a:t>
            </a:r>
          </a:p>
          <a:p>
            <a:pPr lvl="1"/>
            <a:r>
              <a:rPr lang="en-US" dirty="0" smtClean="0"/>
              <a:t>Google Accounts, </a:t>
            </a:r>
            <a:r>
              <a:rPr lang="en-US" dirty="0" err="1" smtClean="0"/>
              <a:t>Facebook</a:t>
            </a:r>
            <a:r>
              <a:rPr lang="en-US" dirty="0" smtClean="0"/>
              <a:t> profiles, Carrier IQ data…</a:t>
            </a:r>
          </a:p>
          <a:p>
            <a:r>
              <a:rPr lang="en-US" dirty="0" smtClean="0"/>
              <a:t>What about </a:t>
            </a:r>
            <a:r>
              <a:rPr lang="en-US" i="1" dirty="0" smtClean="0"/>
              <a:t>Jones?</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Standards for Different Data</a:t>
            </a:r>
            <a:endParaRPr lang="en-US" dirty="0"/>
          </a:p>
        </p:txBody>
      </p:sp>
      <p:sp>
        <p:nvSpPr>
          <p:cNvPr id="3" name="Content Placeholder 2"/>
          <p:cNvSpPr>
            <a:spLocks noGrp="1"/>
          </p:cNvSpPr>
          <p:nvPr>
            <p:ph idx="1"/>
          </p:nvPr>
        </p:nvSpPr>
        <p:spPr>
          <a:xfrm>
            <a:off x="457200" y="1295399"/>
            <a:ext cx="8229600" cy="5268495"/>
          </a:xfrm>
        </p:spPr>
        <p:txBody>
          <a:bodyPr>
            <a:normAutofit fontScale="92500" lnSpcReduction="10000"/>
          </a:bodyPr>
          <a:lstStyle/>
          <a:p>
            <a:r>
              <a:rPr lang="en-US" sz="3500" dirty="0" smtClean="0"/>
              <a:t>What about </a:t>
            </a:r>
            <a:r>
              <a:rPr lang="en-US" sz="3500" b="1" u="sng" dirty="0" smtClean="0"/>
              <a:t>Cellular Site Location Information</a:t>
            </a:r>
            <a:r>
              <a:rPr lang="en-US" sz="3500" b="1" dirty="0" smtClean="0"/>
              <a:t>?</a:t>
            </a:r>
          </a:p>
          <a:p>
            <a:r>
              <a:rPr lang="en-US" sz="3500" dirty="0" smtClean="0"/>
              <a:t>What about </a:t>
            </a:r>
            <a:r>
              <a:rPr lang="en-US" sz="3500" b="1" u="sng" dirty="0" smtClean="0"/>
              <a:t>Internet based private information</a:t>
            </a:r>
          </a:p>
          <a:p>
            <a:r>
              <a:rPr lang="en-US" sz="3500" dirty="0" smtClean="0"/>
              <a:t>What about </a:t>
            </a:r>
            <a:r>
              <a:rPr lang="en-US" sz="3500" b="1" u="sng" dirty="0" smtClean="0"/>
              <a:t>Cell phone based private information</a:t>
            </a:r>
          </a:p>
          <a:p>
            <a:pPr lvl="1"/>
            <a:endParaRPr lang="en-US" sz="2300" dirty="0" smtClean="0"/>
          </a:p>
          <a:p>
            <a:pPr lvl="1"/>
            <a:r>
              <a:rPr lang="en-US" sz="2700" dirty="0" smtClean="0"/>
              <a:t>Some courts say probable cause</a:t>
            </a:r>
          </a:p>
          <a:p>
            <a:pPr lvl="1"/>
            <a:r>
              <a:rPr lang="en-US" sz="2700" dirty="0" smtClean="0"/>
              <a:t>Some courts say less than probable cause</a:t>
            </a:r>
          </a:p>
          <a:p>
            <a:pPr lvl="1"/>
            <a:r>
              <a:rPr lang="en-US" sz="2700" dirty="0" smtClean="0"/>
              <a:t>Post </a:t>
            </a:r>
            <a:r>
              <a:rPr lang="en-US" sz="2700" i="1" dirty="0" smtClean="0"/>
              <a:t>Jones, </a:t>
            </a:r>
            <a:r>
              <a:rPr lang="en-US" sz="2700" dirty="0" smtClean="0"/>
              <a:t> it is questionable</a:t>
            </a:r>
          </a:p>
          <a:p>
            <a:pPr lvl="1"/>
            <a:r>
              <a:rPr lang="en-US" sz="2700" dirty="0" smtClean="0"/>
              <a:t>SCOTUS will likely resolve in the future</a:t>
            </a:r>
          </a:p>
          <a:p>
            <a:pPr lvl="1"/>
            <a:endParaRPr lang="en-US" sz="2700" dirty="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688884" y="3602243"/>
            <a:ext cx="1455116" cy="957143"/>
          </a:xfrm>
          <a:prstGeom prst="rect">
            <a:avLst/>
          </a:prstGeom>
        </p:spPr>
      </p:pic>
      <p:pic>
        <p:nvPicPr>
          <p:cNvPr id="10" name="Picture 9"/>
          <p:cNvPicPr>
            <a:picLocks noChangeAspect="1"/>
          </p:cNvPicPr>
          <p:nvPr/>
        </p:nvPicPr>
        <p:blipFill>
          <a:blip r:embed="rId3"/>
          <a:stretch>
            <a:fillRect/>
          </a:stretch>
        </p:blipFill>
        <p:spPr>
          <a:xfrm>
            <a:off x="-366313" y="3052748"/>
            <a:ext cx="1647025" cy="1235269"/>
          </a:xfrm>
          <a:prstGeom prst="rect">
            <a:avLst/>
          </a:prstGeom>
        </p:spPr>
      </p:pic>
      <p:sp>
        <p:nvSpPr>
          <p:cNvPr id="3" name="Content Placeholder 2"/>
          <p:cNvSpPr>
            <a:spLocks noGrp="1"/>
          </p:cNvSpPr>
          <p:nvPr>
            <p:ph idx="1"/>
          </p:nvPr>
        </p:nvSpPr>
        <p:spPr/>
        <p:txBody>
          <a:bodyPr>
            <a:normAutofit/>
          </a:bodyPr>
          <a:lstStyle/>
          <a:p>
            <a:pPr algn="ctr">
              <a:buNone/>
            </a:pPr>
            <a:r>
              <a:rPr lang="en-US" sz="11500" dirty="0" smtClean="0"/>
              <a:t>Third Party Records</a:t>
            </a:r>
            <a:endParaRPr lang="en-US" sz="11500" dirty="0"/>
          </a:p>
        </p:txBody>
      </p:sp>
      <p:pic>
        <p:nvPicPr>
          <p:cNvPr id="4" name="Picture 3"/>
          <p:cNvPicPr>
            <a:picLocks noChangeAspect="1"/>
          </p:cNvPicPr>
          <p:nvPr/>
        </p:nvPicPr>
        <p:blipFill>
          <a:blip r:embed="rId4"/>
          <a:stretch>
            <a:fillRect/>
          </a:stretch>
        </p:blipFill>
        <p:spPr>
          <a:xfrm>
            <a:off x="0" y="1"/>
            <a:ext cx="2405834" cy="1355138"/>
          </a:xfrm>
          <a:prstGeom prst="rect">
            <a:avLst/>
          </a:prstGeom>
        </p:spPr>
      </p:pic>
      <p:pic>
        <p:nvPicPr>
          <p:cNvPr id="5" name="Picture 4"/>
          <p:cNvPicPr>
            <a:picLocks noChangeAspect="1"/>
          </p:cNvPicPr>
          <p:nvPr/>
        </p:nvPicPr>
        <p:blipFill>
          <a:blip r:embed="rId5"/>
          <a:stretch>
            <a:fillRect/>
          </a:stretch>
        </p:blipFill>
        <p:spPr>
          <a:xfrm>
            <a:off x="7400686" y="1"/>
            <a:ext cx="1743313" cy="1162208"/>
          </a:xfrm>
          <a:prstGeom prst="rect">
            <a:avLst/>
          </a:prstGeom>
        </p:spPr>
      </p:pic>
      <p:pic>
        <p:nvPicPr>
          <p:cNvPr id="6" name="Picture 5"/>
          <p:cNvPicPr>
            <a:picLocks noChangeAspect="1"/>
          </p:cNvPicPr>
          <p:nvPr/>
        </p:nvPicPr>
        <p:blipFill>
          <a:blip r:embed="rId6"/>
          <a:stretch>
            <a:fillRect/>
          </a:stretch>
        </p:blipFill>
        <p:spPr>
          <a:xfrm>
            <a:off x="7950242" y="5414665"/>
            <a:ext cx="1193758" cy="1443335"/>
          </a:xfrm>
          <a:prstGeom prst="rect">
            <a:avLst/>
          </a:prstGeom>
        </p:spPr>
      </p:pic>
      <p:pic>
        <p:nvPicPr>
          <p:cNvPr id="7" name="Picture 6"/>
          <p:cNvPicPr>
            <a:picLocks noChangeAspect="1"/>
          </p:cNvPicPr>
          <p:nvPr/>
        </p:nvPicPr>
        <p:blipFill>
          <a:blip r:embed="rId7"/>
          <a:stretch>
            <a:fillRect/>
          </a:stretch>
        </p:blipFill>
        <p:spPr>
          <a:xfrm>
            <a:off x="3520261" y="5663027"/>
            <a:ext cx="2669291" cy="1542257"/>
          </a:xfrm>
          <a:prstGeom prst="rect">
            <a:avLst/>
          </a:prstGeom>
        </p:spPr>
      </p:pic>
      <p:pic>
        <p:nvPicPr>
          <p:cNvPr id="8" name="Picture 7"/>
          <p:cNvPicPr>
            <a:picLocks noChangeAspect="1"/>
          </p:cNvPicPr>
          <p:nvPr/>
        </p:nvPicPr>
        <p:blipFill>
          <a:blip r:embed="rId8"/>
          <a:stretch>
            <a:fillRect/>
          </a:stretch>
        </p:blipFill>
        <p:spPr>
          <a:xfrm>
            <a:off x="3273396" y="234966"/>
            <a:ext cx="2342662" cy="862006"/>
          </a:xfrm>
          <a:prstGeom prst="rect">
            <a:avLst/>
          </a:prstGeom>
        </p:spPr>
      </p:pic>
      <p:pic>
        <p:nvPicPr>
          <p:cNvPr id="9" name="Picture 8"/>
          <p:cNvPicPr>
            <a:picLocks noChangeAspect="1"/>
          </p:cNvPicPr>
          <p:nvPr/>
        </p:nvPicPr>
        <p:blipFill>
          <a:blip r:embed="rId9"/>
          <a:stretch>
            <a:fillRect/>
          </a:stretch>
        </p:blipFill>
        <p:spPr>
          <a:xfrm>
            <a:off x="0" y="5663027"/>
            <a:ext cx="1587606" cy="1194972"/>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20944</TotalTime>
  <Words>8331</Words>
  <Application>Microsoft Macintosh PowerPoint</Application>
  <PresentationFormat>On-screen Show (4:3)</PresentationFormat>
  <Paragraphs>621</Paragraphs>
  <Slides>188</Slides>
  <Notes>0</Notes>
  <HiddenSlides>0</HiddenSlides>
  <MMClips>3</MMClips>
  <ScaleCrop>false</ScaleCrop>
  <HeadingPairs>
    <vt:vector size="4" baseType="variant">
      <vt:variant>
        <vt:lpstr>Theme</vt:lpstr>
      </vt:variant>
      <vt:variant>
        <vt:i4>1</vt:i4>
      </vt:variant>
      <vt:variant>
        <vt:lpstr>Slide Titles</vt:lpstr>
      </vt:variant>
      <vt:variant>
        <vt:i4>188</vt:i4>
      </vt:variant>
    </vt:vector>
  </HeadingPairs>
  <TitlesOfParts>
    <vt:vector size="189" baseType="lpstr">
      <vt:lpstr>Office Theme</vt:lpstr>
      <vt:lpstr>PowerPoint Presentation</vt:lpstr>
      <vt:lpstr>PowerPoint Presentation</vt:lpstr>
      <vt:lpstr>Cell Phone  Surveillance &amp;  Searches </vt:lpstr>
      <vt:lpstr>PowerPoint Presentation</vt:lpstr>
      <vt:lpstr>PowerPoint Presentation</vt:lpstr>
      <vt:lpstr>PowerPoint Presentation</vt:lpstr>
      <vt:lpstr>Edward Snowden: the whistleblower behind the NSA surveillance revelations Guardian.co.uk – By: Glenn Greenwald, Ewan MacAskill, Laura Poltras – June 8, 2013</vt:lpstr>
      <vt:lpstr>Revelations about NSA in December</vt:lpstr>
      <vt:lpstr>Revelations about NSA in December</vt:lpstr>
      <vt:lpstr>JUST CELL PHONE ISSUES</vt:lpstr>
      <vt:lpstr>Cell Phone Stats</vt:lpstr>
      <vt:lpstr>PowerPoint Presentation</vt:lpstr>
      <vt:lpstr>Warrantless Search of Cell Phones Incident to Arrest</vt:lpstr>
      <vt:lpstr>Back to the Basics of  Search Incident to Arrest</vt:lpstr>
      <vt:lpstr>Search Incident to Arrest</vt:lpstr>
      <vt:lpstr>Search Incident to Arrest</vt:lpstr>
      <vt:lpstr>Search Incident to Arrest</vt:lpstr>
      <vt:lpstr>Search Incident to Arrest</vt:lpstr>
      <vt:lpstr>Search Incident to Arrest</vt:lpstr>
      <vt:lpstr>Search Incident to Arrest</vt:lpstr>
      <vt:lpstr>Search Incident to Arrest</vt:lpstr>
      <vt:lpstr>Search Incident to Arrest</vt:lpstr>
      <vt:lpstr>Cell Phone Search Incident to Arrest</vt:lpstr>
      <vt:lpstr>Circuit Split on Searches of Cell Phones</vt:lpstr>
      <vt:lpstr>SPLIT between Circuits</vt:lpstr>
      <vt:lpstr>Case’s that DO allow Search of Cell Phone Incident to Arrest</vt:lpstr>
      <vt:lpstr>Warrantless Search of Cell Phone Upheld</vt:lpstr>
      <vt:lpstr>U.S. v. Finley,  447 F.3d 250 (5th Cir. 2007)</vt:lpstr>
      <vt:lpstr>Finley Rational</vt:lpstr>
      <vt:lpstr>U.S. v. Chan</vt:lpstr>
      <vt:lpstr>Case’s that DO NOT allow Search of Cell Phone Incident to Arrest</vt:lpstr>
      <vt:lpstr>Suppression  of Warrantless Search of Cell Phone</vt:lpstr>
      <vt:lpstr>Smallwood v. State, 2013 WL 1830961 (Fla. May 2, 2013)</vt:lpstr>
      <vt:lpstr>Smallwood v. State, 2013 WL 1830961 (Fla. May 2, 2013)</vt:lpstr>
      <vt:lpstr>United States v. Wurie,  WL 2129119 (1st Cir. May 17, 2013)</vt:lpstr>
      <vt:lpstr>Wurie</vt:lpstr>
      <vt:lpstr>Wurie</vt:lpstr>
      <vt:lpstr>Wurie</vt:lpstr>
      <vt:lpstr>Cell Phone searches in Texas</vt:lpstr>
      <vt:lpstr>State v. Granville, 373 S.W.3d 218 (Tex. App.-Amarillo 2012)</vt:lpstr>
      <vt:lpstr>State v. Granville, 373 S.W.3d 218 (Tex. App.-Amarillo 2012)</vt:lpstr>
      <vt:lpstr>State v. Granville, 373 S.W.3d 218 (Tex. App.-Amarillo 2012)</vt:lpstr>
      <vt:lpstr>State v. Granville, 373 S.W.3d 218 (Tex. App.-Amarillo 2012)</vt:lpstr>
      <vt:lpstr>State v. Granville,  373 S.W.3d 218 (Tex. App.-Amarillo 2012)</vt:lpstr>
      <vt:lpstr>TCCA to Rule on State v. Granville</vt:lpstr>
      <vt:lpstr>Cell Phones Contain  “Private” Information</vt:lpstr>
      <vt:lpstr>Schlossberg v. Solesbee,  844 F. Supp. 2d 1165 (D. Or. 2012)</vt:lpstr>
      <vt:lpstr>Schlossberg v. Solesbee,  844 F. Supp. 2d 1165 (D. Or. 2012)</vt:lpstr>
      <vt:lpstr>Cell Phones Are Not “Containers”</vt:lpstr>
      <vt:lpstr>State v. Smith,  920 N.E.2d 949 (Ohio 2009)</vt:lpstr>
      <vt:lpstr>Arrestee’s Immediate Control</vt:lpstr>
      <vt:lpstr>United States v. Park,  WL 1521573 (N.C. Cal. 2007)</vt:lpstr>
      <vt:lpstr>Attacking Cell Phone Searches</vt:lpstr>
      <vt:lpstr>Basics of Cell Phones  and Evidence Collection</vt:lpstr>
      <vt:lpstr>Nuts and Bolts of Cell Phones </vt:lpstr>
      <vt:lpstr>Nuts and Bolts of Cell Phones </vt:lpstr>
      <vt:lpstr>Basic Cell Phone Location  Technology</vt:lpstr>
      <vt:lpstr>WHAT IS A CELL? </vt:lpstr>
      <vt:lpstr>WHAT IS A CELL? </vt:lpstr>
      <vt:lpstr>WHAT IS A CELL? </vt:lpstr>
      <vt:lpstr>The Core Idea: Cellular Concept</vt:lpstr>
      <vt:lpstr>Cellular Concept</vt:lpstr>
      <vt:lpstr>3 Core Principles</vt:lpstr>
      <vt:lpstr>Tessellation</vt:lpstr>
      <vt:lpstr>Tessellation (Cont’d)</vt:lpstr>
      <vt:lpstr>Circular Coverage Areas</vt:lpstr>
      <vt:lpstr>Circles Don’t Tessellate</vt:lpstr>
      <vt:lpstr>Thus the Name Cellular</vt:lpstr>
      <vt:lpstr>Handoffs</vt:lpstr>
      <vt:lpstr>A Handoff (Cont’d)</vt:lpstr>
      <vt:lpstr>Frequency Reuse</vt:lpstr>
      <vt:lpstr>Example of Frequency Reuse</vt:lpstr>
      <vt:lpstr>Directional Antenna</vt:lpstr>
      <vt:lpstr>Directional Antenna at Base Station</vt:lpstr>
      <vt:lpstr>Directional Antenna (Cont’d)</vt:lpstr>
      <vt:lpstr>Directional Antenna</vt:lpstr>
      <vt:lpstr>Cellular Network  with Directional Antennas</vt:lpstr>
      <vt:lpstr>120 Degree Antenna Towers</vt:lpstr>
      <vt:lpstr>PHONE CHANNELS </vt:lpstr>
      <vt:lpstr>CELL PHONE CODES </vt:lpstr>
      <vt:lpstr>PURPOSE OF CODES </vt:lpstr>
      <vt:lpstr>The Electronic Tracking Post-Jones</vt:lpstr>
      <vt:lpstr>U.S. v. Jones,  132 S.Ct. 645 (2012)</vt:lpstr>
      <vt:lpstr>U.S. v. Jones,  132 S.Ct. 645 (2012)</vt:lpstr>
      <vt:lpstr>Cell Phone Data and Records</vt:lpstr>
      <vt:lpstr>Cell Phones as Tracking Devices</vt:lpstr>
      <vt:lpstr>Triangulation</vt:lpstr>
      <vt:lpstr>GPS</vt:lpstr>
      <vt:lpstr>Four Categories of Electronic Surveillance</vt:lpstr>
      <vt:lpstr>PowerPoint Presentation</vt:lpstr>
      <vt:lpstr>Different Standards for Different Data</vt:lpstr>
      <vt:lpstr>Different Standards for Different Data</vt:lpstr>
      <vt:lpstr>Different Standards for Different Data</vt:lpstr>
      <vt:lpstr>Administrative Subpoenas</vt:lpstr>
      <vt:lpstr>Administrative Subpoenas</vt:lpstr>
      <vt:lpstr>Different Standards for Different Data</vt:lpstr>
      <vt:lpstr>NEXT BIG FIGHT</vt:lpstr>
      <vt:lpstr>Different Standards for Different Data</vt:lpstr>
      <vt:lpstr>PowerPoint Presentation</vt:lpstr>
      <vt:lpstr>Third Party Records</vt:lpstr>
      <vt:lpstr>National Association of Criminal Defense Lawyers</vt:lpstr>
      <vt:lpstr>PowerPoint Presentation</vt:lpstr>
      <vt:lpstr>National Association of Criminal Defense Lawyers Recommendations</vt:lpstr>
      <vt:lpstr>Millions of Subpoena Requests by Law Enforcement</vt:lpstr>
      <vt:lpstr>U.S. v. Pineda-Moreno</vt:lpstr>
      <vt:lpstr>More Demands on Cell Carriers in Surveillance NYTimes.com – Eric Lictblau – July 8, 2012</vt:lpstr>
      <vt:lpstr>Here's How Often AT&amp;T, Sprint, And Verizon Each Hand Over Users' Data To The Government Forbes.com – By: Andy Greenburg – July 7, 2012</vt:lpstr>
      <vt:lpstr>PowerPoint Presentation</vt:lpstr>
      <vt:lpstr>Prices AT&amp;T, Verizon and Sprint Charge For Cellphone Wiretaps Forbes.com – By: Andy Greenburg – April 3, 2012</vt:lpstr>
      <vt:lpstr>PowerPoint Presentation</vt:lpstr>
      <vt:lpstr>PowerPoint Presentation</vt:lpstr>
      <vt:lpstr>PowerPoint Presentation</vt:lpstr>
      <vt:lpstr>PowerPoint Presentation</vt:lpstr>
      <vt:lpstr>PowerPoint Presentation</vt:lpstr>
      <vt:lpstr>Technologies Used by the Gov to Collect Information</vt:lpstr>
      <vt:lpstr>Cell Phone Software Extractors</vt:lpstr>
      <vt:lpstr>Mich. Cops Can Now Steal Your Cell Phone Data — ‘Without the Owner Knowing’ TheBlaze.com – Jonathon M. Seidl – April 20, 2011</vt:lpstr>
      <vt:lpstr>How Much Data Can Police Swipe From Suspects’ Phones Without a Warrant? (Hint: A lot) ZD.net – By: Brian Whittaker – Feb 27, 2013</vt:lpstr>
      <vt:lpstr>PowerPoint Presentation</vt:lpstr>
      <vt:lpstr>PowerPoint Presentation</vt:lpstr>
      <vt:lpstr>PowerPoint Presentation</vt:lpstr>
      <vt:lpstr>Stingray and Kingfish Cell Phone Tracking Devices</vt:lpstr>
      <vt:lpstr>The “StingRay” Cell Phone Spying Device Global Research – By: Clarence Walker – April 13, 2013</vt:lpstr>
      <vt:lpstr>KingFish-ing for Info Fwweekly.com – By: Zach Shlachter – May 30, 2012</vt:lpstr>
      <vt:lpstr>PowerPoint Presentation</vt:lpstr>
      <vt:lpstr>PowerPoint Presentation</vt:lpstr>
      <vt:lpstr>PowerPoint Presentation</vt:lpstr>
      <vt:lpstr>PowerPoint Presentation</vt:lpstr>
      <vt:lpstr>PowerPoint Presentation</vt:lpstr>
      <vt:lpstr>Judges Questioned Use of Cellphone Tracking Devices WSJ.com – By: Jennifer Valentino-DeVries – March 27, 2013</vt:lpstr>
      <vt:lpstr>PowerPoint Presentation</vt:lpstr>
      <vt:lpstr>PowerPoint Presentation</vt:lpstr>
      <vt:lpstr>Police Are Using Phone Tracking as a Routine Tool NYTimes.com – By: Eric Lichtblau – March 31, 2012</vt:lpstr>
      <vt:lpstr>Are All Telephone Calls Recorded and Accessible to the US Government? Guardian.co.uk – Glenn Greenwald – May 4, 2013</vt:lpstr>
      <vt:lpstr>Carrier IQ</vt:lpstr>
      <vt:lpstr>Carrier IQ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Government Software  Surveillance Programs</vt:lpstr>
      <vt:lpstr>Edward Snowden: the whistleblower behind the NSA surveillance revelations Guardian.co.uk – By: Glenn Greenwald, Ewan MacAskill, Laura Poltras – June 8, 2013</vt:lpstr>
      <vt:lpstr>What’s in the Rest of the Top-Secret NSA PowerPoint Deck? Wired.com – By: Kevin Poulsen – June 10, 2013</vt:lpstr>
      <vt:lpstr>PowerPoint Presentation</vt:lpstr>
      <vt:lpstr>TOP SECRET NSA PRISM POWERPOINT</vt:lpstr>
      <vt:lpstr>PowerPoint Presentation</vt:lpstr>
      <vt:lpstr>PowerPoint Presentation</vt:lpstr>
      <vt:lpstr>PowerPoint Presentation</vt:lpstr>
      <vt:lpstr>PowerPoint Presentation</vt:lpstr>
      <vt:lpstr>PowerPoint Presentation</vt:lpstr>
      <vt:lpstr>The NSA Is Building the Country’s Biggest Spy Center (Watch What You Say) Wired.com </vt:lpstr>
      <vt:lpstr>PowerPoint Presentation</vt:lpstr>
      <vt:lpstr>Third Party Records</vt:lpstr>
      <vt:lpstr>PowerPoint Presentation</vt:lpstr>
      <vt:lpstr>Texas Leads the Way in Privacy Protection ACLU.org – By:  Allie Bohm – May 22, 2013</vt:lpstr>
      <vt:lpstr>S.B. 1052 Sec. 5A.  WARRANT ISSUED IN THIS STATE FOR STORED CUSTOMER      DATA OR COMMUNICATIONS.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Flanary</dc:creator>
  <cp:lastModifiedBy>Don Flanary</cp:lastModifiedBy>
  <cp:revision>112</cp:revision>
  <cp:lastPrinted>2013-06-12T17:57:12Z</cp:lastPrinted>
  <dcterms:created xsi:type="dcterms:W3CDTF">2014-01-09T21:18:59Z</dcterms:created>
  <dcterms:modified xsi:type="dcterms:W3CDTF">2014-04-10T20:24:30Z</dcterms:modified>
</cp:coreProperties>
</file>