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9" r:id="rId3"/>
    <p:sldId id="277" r:id="rId4"/>
    <p:sldId id="278" r:id="rId5"/>
    <p:sldId id="270" r:id="rId6"/>
    <p:sldId id="279" r:id="rId7"/>
    <p:sldId id="282" r:id="rId8"/>
    <p:sldId id="271" r:id="rId9"/>
    <p:sldId id="280" r:id="rId10"/>
    <p:sldId id="272" r:id="rId11"/>
    <p:sldId id="281" r:id="rId12"/>
    <p:sldId id="273" r:id="rId13"/>
    <p:sldId id="283" r:id="rId14"/>
    <p:sldId id="274" r:id="rId15"/>
    <p:sldId id="284" r:id="rId16"/>
    <p:sldId id="275" r:id="rId17"/>
    <p:sldId id="259" r:id="rId18"/>
    <p:sldId id="285" r:id="rId19"/>
    <p:sldId id="286" r:id="rId20"/>
    <p:sldId id="260" r:id="rId21"/>
    <p:sldId id="287" r:id="rId22"/>
    <p:sldId id="263" r:id="rId23"/>
    <p:sldId id="288" r:id="rId24"/>
    <p:sldId id="264" r:id="rId25"/>
    <p:sldId id="289" r:id="rId26"/>
    <p:sldId id="290" r:id="rId27"/>
    <p:sldId id="291" r:id="rId28"/>
    <p:sldId id="292" r:id="rId29"/>
    <p:sldId id="266" r:id="rId30"/>
    <p:sldId id="293" r:id="rId31"/>
    <p:sldId id="294" r:id="rId32"/>
    <p:sldId id="295" r:id="rId33"/>
    <p:sldId id="267" r:id="rId34"/>
    <p:sldId id="296" r:id="rId35"/>
    <p:sldId id="268" r:id="rId36"/>
    <p:sldId id="297" r:id="rId37"/>
    <p:sldId id="298" r:id="rId38"/>
    <p:sldId id="261" r:id="rId39"/>
    <p:sldId id="299" r:id="rId40"/>
    <p:sldId id="262" r:id="rId41"/>
    <p:sldId id="300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03"/>
  </p:normalViewPr>
  <p:slideViewPr>
    <p:cSldViewPr snapToGrid="0" snapToObjects="1">
      <p:cViewPr>
        <p:scale>
          <a:sx n="89" d="100"/>
          <a:sy n="89" d="100"/>
        </p:scale>
        <p:origin x="-133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6F55C-085A-7F4B-B4FE-45B70EA129B3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61451-BDE8-704C-A95E-6366957B1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4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7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2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3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ECA5-821F-5747-8E72-9426F31ED5F8}" type="datetimeFigureOut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6E05-681C-EB47-9C13-A3454D5E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0065"/>
            <a:ext cx="9144000" cy="444580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Presented by:</a:t>
            </a:r>
          </a:p>
          <a:p>
            <a:r>
              <a:rPr lang="en-US" sz="3200" b="1" dirty="0" smtClean="0"/>
              <a:t>DONALD H. FLANARY, III.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64" y="3350519"/>
            <a:ext cx="3423657" cy="294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7" y="1721497"/>
            <a:ext cx="3058873" cy="2290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01" y="1420175"/>
            <a:ext cx="3696891" cy="4929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0366"/>
            <a:ext cx="9144000" cy="13060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PIRACY CASES</a:t>
            </a:r>
            <a:endParaRPr lang="en-US" b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7973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7" y="1479550"/>
            <a:ext cx="4349750" cy="434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Smith </a:t>
            </a:r>
            <a:r>
              <a:rPr lang="en-US" b="1" dirty="0">
                <a:latin typeface="Apple Chancery"/>
                <a:cs typeface="Apple Chancery"/>
              </a:rPr>
              <a:t>(1820)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091238" cy="4575175"/>
          </a:xfrm>
        </p:spPr>
        <p:txBody>
          <a:bodyPr>
            <a:noAutofit/>
          </a:bodyPr>
          <a:lstStyle/>
          <a:p>
            <a:r>
              <a:rPr lang="en-US" sz="3200" dirty="0" smtClean="0"/>
              <a:t>Justice </a:t>
            </a:r>
            <a:r>
              <a:rPr lang="en-US" sz="3200" dirty="0" smtClean="0"/>
              <a:t>Joseph Story held</a:t>
            </a:r>
            <a:r>
              <a:rPr lang="en-US" sz="3200" dirty="0"/>
              <a:t> that Congress </a:t>
            </a:r>
            <a:r>
              <a:rPr lang="en-US" sz="3200" u="sng" dirty="0"/>
              <a:t>not only </a:t>
            </a:r>
            <a:r>
              <a:rPr lang="en-US" sz="3200" dirty="0"/>
              <a:t>has the </a:t>
            </a:r>
            <a:r>
              <a:rPr lang="en-US" sz="3200" dirty="0">
                <a:solidFill>
                  <a:srgbClr val="FF0000"/>
                </a:solidFill>
              </a:rPr>
              <a:t>power to punish</a:t>
            </a:r>
            <a:r>
              <a:rPr lang="en-US" sz="3200" dirty="0"/>
              <a:t> piracy, </a:t>
            </a:r>
            <a:r>
              <a:rPr lang="en-US" sz="3200" dirty="0">
                <a:solidFill>
                  <a:srgbClr val="FF0000"/>
                </a:solidFill>
              </a:rPr>
              <a:t>but to "define" piracy </a:t>
            </a:r>
            <a:r>
              <a:rPr lang="en-US" sz="3200" dirty="0"/>
              <a:t>as it likes. </a:t>
            </a:r>
            <a:endParaRPr lang="en-US" sz="3200" dirty="0" smtClean="0"/>
          </a:p>
          <a:p>
            <a:pPr algn="just"/>
            <a:r>
              <a:rPr lang="en-US" sz="3200" dirty="0" smtClean="0"/>
              <a:t>He </a:t>
            </a:r>
            <a:r>
              <a:rPr lang="en-US" sz="3200" dirty="0"/>
              <a:t>then concluded that </a:t>
            </a:r>
            <a:r>
              <a:rPr lang="en-US" sz="3200" dirty="0">
                <a:solidFill>
                  <a:srgbClr val="FF0000"/>
                </a:solidFill>
              </a:rPr>
              <a:t>"piracy" was not too vague a crime</a:t>
            </a:r>
            <a:r>
              <a:rPr lang="en-US" sz="3200" dirty="0"/>
              <a:t>, and the facts of the indictment sufficiently indicated what Smith had done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862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7" y="1479550"/>
            <a:ext cx="4349750" cy="4349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Smith </a:t>
            </a:r>
            <a:r>
              <a:rPr lang="en-US" b="1" dirty="0">
                <a:latin typeface="Apple Chancery"/>
                <a:cs typeface="Apple Chancery"/>
              </a:rPr>
              <a:t>(1820)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091238" cy="4575175"/>
          </a:xfrm>
        </p:spPr>
        <p:txBody>
          <a:bodyPr>
            <a:noAutofit/>
          </a:bodyPr>
          <a:lstStyle/>
          <a:p>
            <a:r>
              <a:rPr lang="en-US" sz="3200" dirty="0" smtClean="0"/>
              <a:t>Justice </a:t>
            </a:r>
            <a:r>
              <a:rPr lang="en-US" sz="3200" dirty="0"/>
              <a:t>Livingston dissented, saying that there was no accepted definition of "piracy," meaning the law was unconstitutionally vague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717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Wiltberger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(1820)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797050"/>
            <a:ext cx="6748463" cy="43513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Wiltberger</a:t>
            </a:r>
            <a:r>
              <a:rPr lang="en-US" sz="3600" dirty="0" smtClean="0"/>
              <a:t> </a:t>
            </a:r>
            <a:r>
              <a:rPr lang="en-US" sz="3600" dirty="0"/>
              <a:t>was charged with manslaughter on the </a:t>
            </a:r>
            <a:r>
              <a:rPr lang="en-US" sz="3600" i="1" dirty="0"/>
              <a:t>Benjamin Rush</a:t>
            </a:r>
            <a:r>
              <a:rPr lang="en-US" sz="3600" dirty="0"/>
              <a:t> while it was on a river in </a:t>
            </a:r>
            <a:r>
              <a:rPr lang="en-US" sz="3600" dirty="0" smtClean="0"/>
              <a:t>China.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question for the Supreme Court was whether a river was </a:t>
            </a:r>
            <a:r>
              <a:rPr lang="en-US" sz="3600" b="1" dirty="0"/>
              <a:t>"the high seas" </a:t>
            </a:r>
            <a:r>
              <a:rPr lang="en-US" sz="3600" dirty="0"/>
              <a:t>for purposes of the </a:t>
            </a:r>
            <a:r>
              <a:rPr lang="en-US" sz="3600" dirty="0" smtClean="0"/>
              <a:t>statute.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"/>
          <a:stretch/>
        </p:blipFill>
        <p:spPr>
          <a:xfrm>
            <a:off x="7277100" y="1911350"/>
            <a:ext cx="4786313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Wiltberger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(1820)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797050"/>
            <a:ext cx="6748463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Chief </a:t>
            </a:r>
            <a:r>
              <a:rPr lang="en-US" sz="3600" dirty="0" smtClean="0"/>
              <a:t>Justice </a:t>
            </a:r>
            <a:r>
              <a:rPr lang="en-US" sz="3600" dirty="0" smtClean="0">
                <a:solidFill>
                  <a:srgbClr val="FF0000"/>
                </a:solidFill>
              </a:rPr>
              <a:t>Marshall</a:t>
            </a:r>
            <a:r>
              <a:rPr lang="en-US" sz="3600" dirty="0" smtClean="0"/>
              <a:t> </a:t>
            </a:r>
            <a:r>
              <a:rPr lang="en-US" sz="3600" dirty="0" smtClean="0"/>
              <a:t>held:</a:t>
            </a:r>
            <a:endParaRPr lang="en-US" sz="3600" dirty="0"/>
          </a:p>
          <a:p>
            <a:r>
              <a:rPr lang="en-US" sz="3600" dirty="0" smtClean="0"/>
              <a:t>Applying </a:t>
            </a:r>
            <a:r>
              <a:rPr lang="en-US" sz="3600" dirty="0"/>
              <a:t>the rule that criminal laws should be strictly construed, and in light of other words used in the statute, he concluded that </a:t>
            </a:r>
            <a:r>
              <a:rPr lang="en-US" sz="3600" b="1" dirty="0"/>
              <a:t>"the seas" don't encompass rivers and streams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"/>
          <a:stretch/>
        </p:blipFill>
        <p:spPr>
          <a:xfrm>
            <a:off x="7277100" y="1911350"/>
            <a:ext cx="4786313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Wiltberger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(1820)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Especially telling was that, in other sections of the statute, Congress prohibited acts in specific places, including rivers and basins -- but manslaughter wasn't one of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1690688"/>
            <a:ext cx="4325938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2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Wiltberger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(1820)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Marshall</a:t>
            </a:r>
            <a:r>
              <a:rPr lang="en-US" sz="3600" dirty="0" smtClean="0"/>
              <a:t> </a:t>
            </a:r>
            <a:r>
              <a:rPr lang="en-US" sz="3600" dirty="0"/>
              <a:t>assumed that this was no accident and found that the </a:t>
            </a:r>
            <a:r>
              <a:rPr lang="en-US" sz="3600" dirty="0">
                <a:solidFill>
                  <a:srgbClr val="FF0000"/>
                </a:solidFill>
              </a:rPr>
              <a:t>United States </a:t>
            </a:r>
            <a:r>
              <a:rPr lang="en-US" sz="3600" u="sng" dirty="0">
                <a:solidFill>
                  <a:srgbClr val="FF0000"/>
                </a:solidFill>
              </a:rPr>
              <a:t>didn't</a:t>
            </a:r>
            <a:r>
              <a:rPr lang="en-US" sz="3600" dirty="0">
                <a:solidFill>
                  <a:srgbClr val="FF0000"/>
                </a:solidFill>
              </a:rPr>
              <a:t> have jurisdiction </a:t>
            </a:r>
            <a:r>
              <a:rPr lang="en-US" sz="3600" dirty="0"/>
              <a:t>over this non-capital offense committed on a river.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1690688"/>
            <a:ext cx="4325938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2" y="2508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pple Chancery"/>
                <a:cs typeface="Apple Chancery"/>
              </a:rPr>
              <a:t>More Recent Cases</a:t>
            </a:r>
            <a:r>
              <a:rPr lang="is-IS" b="1" dirty="0" smtClean="0">
                <a:latin typeface="Apple Chancery"/>
                <a:cs typeface="Apple Chancery"/>
              </a:rPr>
              <a:t>…</a:t>
            </a:r>
            <a:endParaRPr lang="en-US" b="1" dirty="0">
              <a:latin typeface="Apple Chancery"/>
              <a:cs typeface="Apple Chancer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70" y="1285874"/>
            <a:ext cx="3218884" cy="53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Eastern District of Virginia – the </a:t>
            </a:r>
            <a:r>
              <a:rPr lang="en-US" dirty="0">
                <a:latin typeface="Apple Chancery"/>
                <a:cs typeface="Apple Chancery"/>
              </a:rPr>
              <a:t>F</a:t>
            </a:r>
            <a:r>
              <a:rPr lang="en-US" dirty="0" smtClean="0">
                <a:latin typeface="Apple Chancery"/>
                <a:cs typeface="Apple Chancery"/>
              </a:rPr>
              <a:t>orefront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811337"/>
            <a:ext cx="7662863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Norfolk Division of Eastern District of Virginia (EDVA), which is home to the largest naval base in the world, is at the </a:t>
            </a:r>
            <a:r>
              <a:rPr lang="en-US" sz="3600" dirty="0" smtClean="0">
                <a:solidFill>
                  <a:srgbClr val="FF0000"/>
                </a:solidFill>
              </a:rPr>
              <a:t>forefront</a:t>
            </a:r>
            <a:r>
              <a:rPr lang="en-US" sz="3600" dirty="0" smtClean="0"/>
              <a:t> of </a:t>
            </a:r>
            <a:r>
              <a:rPr lang="en-US" sz="3600" dirty="0" smtClean="0">
                <a:solidFill>
                  <a:srgbClr val="FF0000"/>
                </a:solidFill>
              </a:rPr>
              <a:t>United States piracy prosecutions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1" y="2463800"/>
            <a:ext cx="3838848" cy="27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Eastern District of Virginia – the </a:t>
            </a:r>
            <a:r>
              <a:rPr lang="en-US" dirty="0">
                <a:latin typeface="Apple Chancery"/>
                <a:cs typeface="Apple Chancery"/>
              </a:rPr>
              <a:t>F</a:t>
            </a:r>
            <a:r>
              <a:rPr lang="en-US" dirty="0" smtClean="0">
                <a:latin typeface="Apple Chancery"/>
                <a:cs typeface="Apple Chancery"/>
              </a:rPr>
              <a:t>orefront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811337"/>
            <a:ext cx="7662863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Since </a:t>
            </a:r>
            <a:r>
              <a:rPr lang="en-US" sz="3600" dirty="0" smtClean="0"/>
              <a:t>2010, EDVA has </a:t>
            </a:r>
            <a:r>
              <a:rPr lang="en-US" sz="3600" u="sng" dirty="0" smtClean="0">
                <a:solidFill>
                  <a:srgbClr val="FF0000"/>
                </a:solidFill>
              </a:rPr>
              <a:t>charged</a:t>
            </a:r>
            <a:r>
              <a:rPr lang="en-US" sz="3600" dirty="0" smtClean="0">
                <a:solidFill>
                  <a:srgbClr val="FF0000"/>
                </a:solidFill>
              </a:rPr>
              <a:t> 26 alleged pirates </a:t>
            </a:r>
            <a:r>
              <a:rPr lang="en-US" sz="3600" dirty="0" smtClean="0"/>
              <a:t>captured on the high seas around Somalia. </a:t>
            </a:r>
            <a:endParaRPr lang="en-US" sz="3600" dirty="0" smtClean="0"/>
          </a:p>
          <a:p>
            <a:r>
              <a:rPr lang="en-US" sz="3600" dirty="0" smtClean="0"/>
              <a:t>25 </a:t>
            </a:r>
            <a:r>
              <a:rPr lang="en-US" sz="3600" dirty="0" smtClean="0"/>
              <a:t>of those pirates were alleged to have operated on the high seas, utilizing weapons ranging from AK-47’s to rocket propelled grenades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1" y="2463800"/>
            <a:ext cx="3838848" cy="27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9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Eastern District of Virginia – the </a:t>
            </a:r>
            <a:r>
              <a:rPr lang="en-US" dirty="0">
                <a:latin typeface="Apple Chancery"/>
                <a:cs typeface="Apple Chancery"/>
              </a:rPr>
              <a:t>F</a:t>
            </a:r>
            <a:r>
              <a:rPr lang="en-US" dirty="0" smtClean="0">
                <a:latin typeface="Apple Chancery"/>
                <a:cs typeface="Apple Chancery"/>
              </a:rPr>
              <a:t>orefront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811337"/>
            <a:ext cx="7662863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</a:t>
            </a:r>
            <a:r>
              <a:rPr lang="en-US" sz="3600" dirty="0" smtClean="0"/>
              <a:t>of those alleged pirates was captured in Somalia and has been described in the media as the highest ranking Somali pirate captured and prosecuted to date.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1" y="2463800"/>
            <a:ext cx="3838848" cy="27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pple Chancery"/>
                <a:cs typeface="Apple Chancery"/>
              </a:rPr>
              <a:t>Piracy Cases from Supreme Court History </a:t>
            </a:r>
            <a:endParaRPr lang="en-US" b="1" dirty="0">
              <a:latin typeface="Apple Chancery"/>
              <a:cs typeface="Apple Chancer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48" y="2257424"/>
            <a:ext cx="6178903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Eastern District of Virginia – the Forefront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0571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These prosecutions resulted in the </a:t>
            </a:r>
            <a:r>
              <a:rPr lang="en-US" sz="3600" dirty="0" smtClean="0">
                <a:solidFill>
                  <a:srgbClr val="FF0000"/>
                </a:solidFill>
              </a:rPr>
              <a:t>first successful piracy trial </a:t>
            </a:r>
            <a:r>
              <a:rPr lang="en-US" sz="3600" dirty="0" smtClean="0"/>
              <a:t>in the United States in approximately 200 years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8" y="2108200"/>
            <a:ext cx="3675062" cy="36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Eastern District of Virginia – the Forefront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0571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To </a:t>
            </a:r>
            <a:r>
              <a:rPr lang="en-US" sz="3600" dirty="0" smtClean="0"/>
              <a:t>date, EDVA has convicted a total of </a:t>
            </a:r>
            <a:r>
              <a:rPr lang="en-US" sz="3600" u="sng" dirty="0" smtClean="0">
                <a:solidFill>
                  <a:srgbClr val="FF0000"/>
                </a:solidFill>
              </a:rPr>
              <a:t>17 pirates</a:t>
            </a:r>
            <a:r>
              <a:rPr lang="en-US" sz="3600" dirty="0" smtClean="0"/>
              <a:t>, which </a:t>
            </a:r>
            <a:r>
              <a:rPr lang="en-US" sz="3600" dirty="0" smtClean="0"/>
              <a:t>have </a:t>
            </a:r>
            <a:r>
              <a:rPr lang="en-US" sz="3600" dirty="0" smtClean="0"/>
              <a:t>resulted in or will result in: 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5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defendants being sentenced to </a:t>
            </a:r>
            <a:r>
              <a:rPr lang="en-US" sz="3600" dirty="0" smtClean="0">
                <a:solidFill>
                  <a:srgbClr val="FF0000"/>
                </a:solidFill>
              </a:rPr>
              <a:t>life plus 80 years, 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11</a:t>
            </a:r>
            <a:r>
              <a:rPr lang="en-US" sz="3600" dirty="0" smtClean="0"/>
              <a:t> defendants sentenced to </a:t>
            </a:r>
            <a:r>
              <a:rPr lang="en-US" sz="3600" dirty="0" smtClean="0">
                <a:solidFill>
                  <a:srgbClr val="FF0000"/>
                </a:solidFill>
              </a:rPr>
              <a:t>life</a:t>
            </a:r>
            <a:r>
              <a:rPr lang="en-US" sz="3600" dirty="0" smtClean="0"/>
              <a:t>, and 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 defendant sentenced to </a:t>
            </a:r>
            <a:r>
              <a:rPr lang="en-US" sz="3600" dirty="0" smtClean="0">
                <a:solidFill>
                  <a:srgbClr val="FF0000"/>
                </a:solidFill>
              </a:rPr>
              <a:t>30 years</a:t>
            </a:r>
            <a:r>
              <a:rPr lang="en-US" sz="3600" dirty="0" smtClean="0"/>
              <a:t>. </a:t>
            </a:r>
          </a:p>
          <a:p>
            <a:pPr lvl="1"/>
            <a:r>
              <a:rPr lang="en-US" sz="3600" dirty="0" smtClean="0"/>
              <a:t>A number of defendants are still pending trial.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8" y="2108200"/>
            <a:ext cx="3675062" cy="36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4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hancery"/>
                <a:cs typeface="Apple Chancery"/>
              </a:rPr>
              <a:t> </a:t>
            </a:r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Hasan</a:t>
            </a:r>
            <a:r>
              <a:rPr lang="en-US" b="1" i="1" dirty="0">
                <a:latin typeface="Apple Chancery"/>
                <a:cs typeface="Apple Chancery"/>
              </a:rPr>
              <a:t> et al. </a:t>
            </a:r>
            <a:r>
              <a:rPr lang="en-US" b="1" dirty="0">
                <a:latin typeface="Apple Chancery"/>
                <a:cs typeface="Apple Chancery"/>
              </a:rPr>
              <a:t>(E.D. Va. 2010)</a:t>
            </a:r>
            <a:endParaRPr lang="en-US" b="1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2788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5</a:t>
            </a:r>
            <a:r>
              <a:rPr lang="en-US" sz="3600" dirty="0" smtClean="0"/>
              <a:t> </a:t>
            </a:r>
            <a:r>
              <a:rPr lang="en-US" sz="3600" dirty="0" smtClean="0"/>
              <a:t>defendants were Somali </a:t>
            </a:r>
            <a:r>
              <a:rPr lang="en-US" sz="3600" dirty="0" smtClean="0">
                <a:solidFill>
                  <a:srgbClr val="FF0000"/>
                </a:solidFill>
              </a:rPr>
              <a:t>pirates</a:t>
            </a:r>
            <a:r>
              <a:rPr lang="en-US" sz="3600" dirty="0" smtClean="0"/>
              <a:t> who, on April 1, 2010, mistook the USS Nicholas for a merchant vessel and </a:t>
            </a:r>
            <a:r>
              <a:rPr lang="en-US" sz="3600" dirty="0" smtClean="0">
                <a:solidFill>
                  <a:srgbClr val="FF0000"/>
                </a:solidFill>
              </a:rPr>
              <a:t>attacked</a:t>
            </a:r>
            <a:r>
              <a:rPr lang="en-US" sz="3600" dirty="0" smtClean="0"/>
              <a:t> it at night using </a:t>
            </a:r>
            <a:r>
              <a:rPr lang="en-US" sz="3600" dirty="0" smtClean="0">
                <a:solidFill>
                  <a:srgbClr val="FF0000"/>
                </a:solidFill>
              </a:rPr>
              <a:t>AK-47’s</a:t>
            </a:r>
            <a:r>
              <a:rPr lang="en-US" sz="3600" dirty="0" smtClean="0"/>
              <a:t> and carrying an </a:t>
            </a:r>
            <a:r>
              <a:rPr lang="en-US" sz="3600" dirty="0" smtClean="0">
                <a:solidFill>
                  <a:srgbClr val="FF0000"/>
                </a:solidFill>
              </a:rPr>
              <a:t>rocket propelled grenade</a:t>
            </a:r>
            <a:r>
              <a:rPr lang="en-US" sz="36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488323"/>
            <a:ext cx="3181350" cy="53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7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hancery"/>
                <a:cs typeface="Apple Chancery"/>
              </a:rPr>
              <a:t> </a:t>
            </a:r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Hasan</a:t>
            </a:r>
            <a:r>
              <a:rPr lang="en-US" b="1" i="1" dirty="0">
                <a:latin typeface="Apple Chancery"/>
                <a:cs typeface="Apple Chancery"/>
              </a:rPr>
              <a:t> et al. </a:t>
            </a:r>
            <a:r>
              <a:rPr lang="en-US" b="1" dirty="0">
                <a:latin typeface="Apple Chancery"/>
                <a:cs typeface="Apple Chancery"/>
              </a:rPr>
              <a:t>(E.D. Va. 2010)</a:t>
            </a:r>
            <a:endParaRPr lang="en-US" b="1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2788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Case </a:t>
            </a:r>
            <a:r>
              <a:rPr lang="en-US" sz="3600" dirty="0" smtClean="0"/>
              <a:t>resulted in what is believed to be the longest opinion on the meaning of piracy under the law of nations since the 1820 Supreme Court decision in </a:t>
            </a:r>
            <a:r>
              <a:rPr lang="en-US" sz="3600" i="1" dirty="0" smtClean="0"/>
              <a:t>United States v. Smith</a:t>
            </a:r>
            <a:r>
              <a:rPr lang="en-US" sz="3600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488323"/>
            <a:ext cx="3181350" cy="53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hancery"/>
                <a:cs typeface="Apple Chancery"/>
              </a:rPr>
              <a:t> </a:t>
            </a:r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Hasan</a:t>
            </a:r>
            <a:r>
              <a:rPr lang="en-US" b="1" i="1" dirty="0">
                <a:latin typeface="Apple Chancery"/>
                <a:cs typeface="Apple Chancery"/>
              </a:rPr>
              <a:t> et al</a:t>
            </a:r>
            <a:r>
              <a:rPr lang="en-US" b="1" i="1" dirty="0" smtClean="0">
                <a:latin typeface="Apple Chancery"/>
                <a:cs typeface="Apple Chancery"/>
              </a:rPr>
              <a:t>.</a:t>
            </a:r>
            <a:endParaRPr lang="en-US" b="1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948488" cy="45894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/>
              <a:t>After </a:t>
            </a:r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three week trial </a:t>
            </a:r>
            <a:r>
              <a:rPr lang="en-US" sz="3600" dirty="0" smtClean="0"/>
              <a:t>in November 2010, </a:t>
            </a:r>
            <a:r>
              <a:rPr lang="en-US" sz="3600" dirty="0" smtClean="0">
                <a:solidFill>
                  <a:srgbClr val="FF0000"/>
                </a:solidFill>
              </a:rPr>
              <a:t>all defendants </a:t>
            </a:r>
            <a:r>
              <a:rPr lang="en-US" sz="3600" dirty="0" smtClean="0"/>
              <a:t>were</a:t>
            </a:r>
            <a:r>
              <a:rPr lang="en-US" sz="3600" dirty="0" smtClean="0">
                <a:solidFill>
                  <a:srgbClr val="FF0000"/>
                </a:solidFill>
              </a:rPr>
              <a:t> found GUILTY </a:t>
            </a:r>
            <a:r>
              <a:rPr lang="en-US" sz="3600" dirty="0" smtClean="0"/>
              <a:t>on all charges.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1" y="1135062"/>
            <a:ext cx="3541712" cy="47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Chancery"/>
                <a:cs typeface="Apple Chancery"/>
              </a:rPr>
              <a:t> </a:t>
            </a:r>
            <a:r>
              <a:rPr lang="en-US" b="1" i="1" dirty="0">
                <a:latin typeface="Apple Chancery"/>
                <a:cs typeface="Apple Chancery"/>
              </a:rPr>
              <a:t>United States v. </a:t>
            </a:r>
            <a:r>
              <a:rPr lang="en-US" b="1" i="1" dirty="0" err="1">
                <a:latin typeface="Apple Chancery"/>
                <a:cs typeface="Apple Chancery"/>
              </a:rPr>
              <a:t>Hasan</a:t>
            </a:r>
            <a:r>
              <a:rPr lang="en-US" b="1" i="1" dirty="0">
                <a:latin typeface="Apple Chancery"/>
                <a:cs typeface="Apple Chancery"/>
              </a:rPr>
              <a:t> et al</a:t>
            </a:r>
            <a:r>
              <a:rPr lang="en-US" b="1" i="1" dirty="0" smtClean="0">
                <a:latin typeface="Apple Chancery"/>
                <a:cs typeface="Apple Chancery"/>
              </a:rPr>
              <a:t>.</a:t>
            </a:r>
            <a:endParaRPr lang="en-US" b="1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948488" cy="4589463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Each </a:t>
            </a:r>
            <a:r>
              <a:rPr lang="en-US" sz="3600" u="sng" dirty="0" smtClean="0"/>
              <a:t>defendant </a:t>
            </a:r>
            <a:r>
              <a:rPr lang="en-US" sz="3600" dirty="0" smtClean="0"/>
              <a:t>was sentenced to </a:t>
            </a:r>
            <a:r>
              <a:rPr lang="en-US" sz="3600" u="sng" dirty="0" smtClean="0">
                <a:solidFill>
                  <a:srgbClr val="FF0000"/>
                </a:solidFill>
              </a:rPr>
              <a:t>life plus 80 </a:t>
            </a:r>
            <a:r>
              <a:rPr lang="en-US" sz="3600" dirty="0" smtClean="0">
                <a:solidFill>
                  <a:srgbClr val="FF0000"/>
                </a:solidFill>
              </a:rPr>
              <a:t>years</a:t>
            </a:r>
            <a:r>
              <a:rPr lang="en-US" sz="3600" dirty="0" smtClean="0"/>
              <a:t>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 smtClean="0"/>
              <a:t>case was </a:t>
            </a:r>
            <a:r>
              <a:rPr lang="en-US" sz="3600" dirty="0" smtClean="0">
                <a:solidFill>
                  <a:srgbClr val="FF0000"/>
                </a:solidFill>
              </a:rPr>
              <a:t>affirmed</a:t>
            </a:r>
            <a:r>
              <a:rPr lang="en-US" sz="3600" dirty="0" smtClean="0"/>
              <a:t> </a:t>
            </a:r>
            <a:r>
              <a:rPr lang="en-US" sz="3600" i="1" dirty="0" smtClean="0"/>
              <a:t>sub nomine </a:t>
            </a:r>
            <a:r>
              <a:rPr lang="en-US" sz="3600" dirty="0" smtClean="0"/>
              <a:t>by the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Circuit in 2012 in </a:t>
            </a:r>
            <a:r>
              <a:rPr lang="en-US" sz="3600" i="1" dirty="0" smtClean="0"/>
              <a:t>United States v. Dire</a:t>
            </a:r>
            <a:r>
              <a:rPr lang="en-US" sz="3600" dirty="0" smtClean="0"/>
              <a:t>, 680 F.3d 446 (4th Cir. 2012).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1" y="1135062"/>
            <a:ext cx="3541712" cy="47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Said et al.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2015)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54200"/>
            <a:ext cx="747712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u="sng" dirty="0" smtClean="0">
                <a:solidFill>
                  <a:srgbClr val="FF0000"/>
                </a:solidFill>
              </a:rPr>
              <a:t>6 defendants</a:t>
            </a:r>
            <a:r>
              <a:rPr lang="en-US" sz="3600" dirty="0" smtClean="0"/>
              <a:t>  were Somali pirates who, on April 10, 2010, mistook the USS Ashland for a merchant vessel and attacked it using an </a:t>
            </a:r>
            <a:r>
              <a:rPr lang="en-US" sz="3600" dirty="0" smtClean="0">
                <a:solidFill>
                  <a:srgbClr val="FF0000"/>
                </a:solidFill>
              </a:rPr>
              <a:t>AK-47</a:t>
            </a:r>
            <a:r>
              <a:rPr lang="en-US" sz="3600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9" y="1690687"/>
            <a:ext cx="3841750" cy="42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Said et al.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2015)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54200"/>
            <a:ext cx="747712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Defendants </a:t>
            </a:r>
            <a:r>
              <a:rPr lang="en-US" sz="3600" dirty="0" smtClean="0"/>
              <a:t>were </a:t>
            </a:r>
            <a:r>
              <a:rPr lang="en-US" sz="3600" dirty="0" smtClean="0">
                <a:solidFill>
                  <a:srgbClr val="FF0000"/>
                </a:solidFill>
              </a:rPr>
              <a:t>convicted of piracy </a:t>
            </a:r>
            <a:r>
              <a:rPr lang="en-US" sz="3600" dirty="0" smtClean="0"/>
              <a:t>and other offenses in the Eastern District of Virginia, but the </a:t>
            </a:r>
            <a:r>
              <a:rPr lang="en-US" sz="3600" u="sng" dirty="0" smtClean="0">
                <a:solidFill>
                  <a:srgbClr val="FF0000"/>
                </a:solidFill>
              </a:rPr>
              <a:t>District Court declined to impose the life sentence</a:t>
            </a:r>
            <a:r>
              <a:rPr lang="en-US" sz="3600" dirty="0" smtClean="0"/>
              <a:t> mandated by piracy statute on ground that it would be </a:t>
            </a:r>
            <a:r>
              <a:rPr lang="en-US" sz="3600" dirty="0" smtClean="0">
                <a:solidFill>
                  <a:srgbClr val="FF0000"/>
                </a:solidFill>
              </a:rPr>
              <a:t>cruel and unusual </a:t>
            </a:r>
            <a:r>
              <a:rPr lang="en-US" sz="3600" dirty="0" smtClean="0"/>
              <a:t>in violation of defendants' Eighth Amendment rights.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9" y="1690687"/>
            <a:ext cx="3841750" cy="42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Said et al.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2015)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54200"/>
            <a:ext cx="7477125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Defendants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appealed</a:t>
            </a:r>
            <a:r>
              <a:rPr lang="en-US" sz="3600" dirty="0" smtClean="0"/>
              <a:t> from their convictions, and </a:t>
            </a:r>
            <a:r>
              <a:rPr lang="en-US" sz="3600" dirty="0" smtClean="0">
                <a:solidFill>
                  <a:srgbClr val="FF0000"/>
                </a:solidFill>
              </a:rPr>
              <a:t>government cross-appealed </a:t>
            </a:r>
            <a:r>
              <a:rPr lang="en-US" sz="3600" dirty="0" smtClean="0"/>
              <a:t>from the District Court's sentencing.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89" y="1690687"/>
            <a:ext cx="3841750" cy="42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Said et al.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2015)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0" y="1439863"/>
            <a:ext cx="649605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 smtClean="0"/>
              <a:t> Circuit,  held:</a:t>
            </a:r>
            <a:endParaRPr lang="en-US" sz="3600" dirty="0" smtClean="0"/>
          </a:p>
          <a:p>
            <a:r>
              <a:rPr lang="en-US" sz="3600" dirty="0" smtClean="0"/>
              <a:t>1) Evidence was sufficient to support their convictions of federal offense of piracy</a:t>
            </a:r>
            <a:r>
              <a:rPr lang="en-US" sz="3600" dirty="0" smtClean="0"/>
              <a:t>;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7" y="2139157"/>
            <a:ext cx="453516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Apple Chancery"/>
                <a:cs typeface="Apple Chancery"/>
              </a:rPr>
              <a:t>United States v. Palmer </a:t>
            </a:r>
            <a:r>
              <a:rPr lang="en-US" sz="4800" b="1" dirty="0">
                <a:latin typeface="Apple Chancery"/>
                <a:cs typeface="Apple Chancery"/>
              </a:rPr>
              <a:t>(1818)</a:t>
            </a:r>
            <a:endParaRPr lang="en-US" sz="48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6" y="1690688"/>
            <a:ext cx="7206390" cy="5408719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pple Chancery"/>
              </a:rPr>
              <a:t>3 men </a:t>
            </a:r>
            <a:r>
              <a:rPr lang="en-US" sz="3600" dirty="0">
                <a:cs typeface="Apple Chancery"/>
              </a:rPr>
              <a:t>broke onto a ship, the </a:t>
            </a:r>
            <a:r>
              <a:rPr lang="en-US" sz="3600" i="1" dirty="0" err="1">
                <a:cs typeface="Apple Chancery"/>
              </a:rPr>
              <a:t>Industria</a:t>
            </a:r>
            <a:r>
              <a:rPr lang="en-US" sz="3600" i="1" dirty="0">
                <a:cs typeface="Apple Chancery"/>
              </a:rPr>
              <a:t> </a:t>
            </a:r>
            <a:r>
              <a:rPr lang="en-US" sz="3600" i="1" dirty="0" err="1">
                <a:cs typeface="Apple Chancery"/>
              </a:rPr>
              <a:t>Raffaelli</a:t>
            </a:r>
            <a:r>
              <a:rPr lang="en-US" sz="3600" dirty="0">
                <a:cs typeface="Apple Chancery"/>
              </a:rPr>
              <a:t>, assaulted the Spanish crew, and stole expensive cargo, including </a:t>
            </a:r>
            <a:r>
              <a:rPr lang="en-US" sz="3600" b="1" dirty="0">
                <a:cs typeface="Apple Chancery"/>
              </a:rPr>
              <a:t>sugar</a:t>
            </a:r>
            <a:r>
              <a:rPr lang="en-US" sz="3600" dirty="0">
                <a:cs typeface="Apple Chancery"/>
              </a:rPr>
              <a:t>, </a:t>
            </a:r>
            <a:r>
              <a:rPr lang="en-US" sz="3600" b="1" dirty="0">
                <a:cs typeface="Apple Chancery"/>
              </a:rPr>
              <a:t>rum</a:t>
            </a:r>
            <a:r>
              <a:rPr lang="en-US" sz="3600" dirty="0">
                <a:cs typeface="Apple Chancery"/>
              </a:rPr>
              <a:t>, </a:t>
            </a:r>
            <a:r>
              <a:rPr lang="en-US" sz="3600" b="1" dirty="0">
                <a:cs typeface="Apple Chancery"/>
              </a:rPr>
              <a:t>honey</a:t>
            </a:r>
            <a:r>
              <a:rPr lang="en-US" sz="3600" dirty="0">
                <a:cs typeface="Apple Chancery"/>
              </a:rPr>
              <a:t>, and </a:t>
            </a:r>
            <a:r>
              <a:rPr lang="en-US" sz="3600" b="1" dirty="0">
                <a:cs typeface="Apple Chancery"/>
              </a:rPr>
              <a:t>cash</a:t>
            </a:r>
            <a:r>
              <a:rPr lang="en-US" sz="3600" dirty="0" smtClean="0">
                <a:cs typeface="Apple Chancery"/>
              </a:rPr>
              <a:t>. </a:t>
            </a:r>
          </a:p>
          <a:p>
            <a:r>
              <a:rPr lang="en-US" sz="3600" dirty="0" smtClean="0">
                <a:cs typeface="Apple Chancery"/>
              </a:rPr>
              <a:t>At issue was whether robbery committed at sea could be punishable by </a:t>
            </a:r>
            <a:r>
              <a:rPr lang="en-US" sz="3600" b="1" dirty="0" smtClean="0">
                <a:solidFill>
                  <a:srgbClr val="FF0000"/>
                </a:solidFill>
                <a:cs typeface="Apple Chancery"/>
              </a:rPr>
              <a:t>death</a:t>
            </a:r>
            <a:r>
              <a:rPr lang="en-US" sz="3600" dirty="0" smtClean="0">
                <a:cs typeface="Apple Chancery"/>
              </a:rPr>
              <a:t>, even if robbery on land could not 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r="12401"/>
          <a:stretch/>
        </p:blipFill>
        <p:spPr>
          <a:xfrm>
            <a:off x="7629526" y="2043113"/>
            <a:ext cx="4235116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Said et al.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2015)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0" y="1439863"/>
            <a:ext cx="649605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 smtClean="0"/>
              <a:t> Circuit,  held:</a:t>
            </a:r>
            <a:endParaRPr lang="en-US" sz="3600" dirty="0" smtClean="0"/>
          </a:p>
          <a:p>
            <a:r>
              <a:rPr lang="en-US" sz="3600" dirty="0" smtClean="0"/>
              <a:t>2</a:t>
            </a:r>
            <a:r>
              <a:rPr lang="en-US" sz="3600" dirty="0" smtClean="0"/>
              <a:t>) evidence was sufficient to support defendants' convictions of conspiring to commit hostage taking and kidnapping</a:t>
            </a:r>
            <a:r>
              <a:rPr lang="en-US" sz="3600" dirty="0" smtClean="0"/>
              <a:t>;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7" y="2139157"/>
            <a:ext cx="453516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Said et al.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2015)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0" y="1439863"/>
            <a:ext cx="649605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 smtClean="0"/>
              <a:t> Circuit,  held:</a:t>
            </a:r>
            <a:endParaRPr lang="en-US" sz="3600" dirty="0" smtClean="0"/>
          </a:p>
          <a:p>
            <a:r>
              <a:rPr lang="en-US" sz="3600" dirty="0" smtClean="0"/>
              <a:t>3</a:t>
            </a:r>
            <a:r>
              <a:rPr lang="en-US" sz="3600" dirty="0" smtClean="0"/>
              <a:t>) trial evidence was more than sufficient to prove that, at time of ill-fated seizure attempt, defendants were equipped and ready to commit violence; </a:t>
            </a:r>
            <a:r>
              <a:rPr lang="en-US" sz="3600" dirty="0" smtClean="0"/>
              <a:t>and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7" y="2139157"/>
            <a:ext cx="453516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Said et al.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2015)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0" y="1439863"/>
            <a:ext cx="649605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 smtClean="0"/>
              <a:t> Circuit,  held: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4</a:t>
            </a:r>
            <a:r>
              <a:rPr lang="en-US" sz="3600" dirty="0" smtClean="0">
                <a:solidFill>
                  <a:srgbClr val="FF0000"/>
                </a:solidFill>
              </a:rPr>
              <a:t>) mandatory life sentence provided by legislature for any defendant convicted of piracy was not grossly disproportionate to defendants' offense.</a:t>
            </a:r>
          </a:p>
          <a:p>
            <a:r>
              <a:rPr lang="en-US" sz="3600" dirty="0" smtClean="0"/>
              <a:t>Convictions affirmed; sentences vacated; case remanded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7" y="2139157"/>
            <a:ext cx="453516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Salad et al./United States v. </a:t>
            </a:r>
            <a:r>
              <a:rPr lang="en-US" b="1" i="1" dirty="0" err="1">
                <a:latin typeface="Apple Chancery"/>
                <a:cs typeface="Apple Chancery"/>
              </a:rPr>
              <a:t>Shibin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2013)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5625"/>
            <a:ext cx="7462838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>
                <a:solidFill>
                  <a:srgbClr val="FF0000"/>
                </a:solidFill>
              </a:rPr>
              <a:t>15 defendants </a:t>
            </a:r>
            <a:r>
              <a:rPr lang="en-US" sz="3600" dirty="0"/>
              <a:t>in this case </a:t>
            </a:r>
            <a:r>
              <a:rPr lang="en-US" sz="3600" dirty="0" smtClean="0"/>
              <a:t>were alleged </a:t>
            </a:r>
            <a:r>
              <a:rPr lang="en-US" sz="3600" dirty="0"/>
              <a:t>to be responsible for the </a:t>
            </a:r>
            <a:r>
              <a:rPr lang="en-US" sz="3600" dirty="0">
                <a:solidFill>
                  <a:srgbClr val="FF0000"/>
                </a:solidFill>
              </a:rPr>
              <a:t>piracy</a:t>
            </a:r>
            <a:r>
              <a:rPr lang="en-US" sz="3600" dirty="0"/>
              <a:t> of the S/V Quest, a U.S. flagged sailboat, which resulted in the </a:t>
            </a:r>
            <a:r>
              <a:rPr lang="en-US" sz="3600" dirty="0" smtClean="0">
                <a:solidFill>
                  <a:srgbClr val="FF0000"/>
                </a:solidFill>
              </a:rPr>
              <a:t>murder </a:t>
            </a:r>
            <a:r>
              <a:rPr lang="en-US" sz="3600" dirty="0">
                <a:solidFill>
                  <a:srgbClr val="FF0000"/>
                </a:solidFill>
              </a:rPr>
              <a:t>of the four United States citizens </a:t>
            </a:r>
            <a:r>
              <a:rPr lang="en-US" sz="3600" dirty="0"/>
              <a:t>on board the Quest at the hands of the pirates.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8" y="1383021"/>
            <a:ext cx="4029075" cy="49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Salad et al./United States v. </a:t>
            </a:r>
            <a:r>
              <a:rPr lang="en-US" b="1" i="1" dirty="0" err="1">
                <a:latin typeface="Apple Chancery"/>
                <a:cs typeface="Apple Chancery"/>
              </a:rPr>
              <a:t>Shibin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2013)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5625"/>
            <a:ext cx="746283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is the </a:t>
            </a:r>
            <a:r>
              <a:rPr lang="en-US" sz="3600" dirty="0">
                <a:solidFill>
                  <a:srgbClr val="FF0000"/>
                </a:solidFill>
              </a:rPr>
              <a:t>first case </a:t>
            </a:r>
            <a:r>
              <a:rPr lang="en-US" sz="3600" dirty="0"/>
              <a:t>in which a land-based, management level </a:t>
            </a:r>
            <a:r>
              <a:rPr lang="en-US" sz="3600" dirty="0">
                <a:solidFill>
                  <a:srgbClr val="FF0000"/>
                </a:solidFill>
              </a:rPr>
              <a:t>pirate</a:t>
            </a:r>
            <a:r>
              <a:rPr lang="en-US" sz="3600" dirty="0"/>
              <a:t> – </a:t>
            </a:r>
            <a:r>
              <a:rPr lang="en-US" sz="3600" dirty="0" err="1"/>
              <a:t>Shibin</a:t>
            </a:r>
            <a:r>
              <a:rPr lang="en-US" sz="3600" dirty="0"/>
              <a:t> – has been </a:t>
            </a:r>
            <a:r>
              <a:rPr lang="en-US" sz="3600" dirty="0">
                <a:solidFill>
                  <a:srgbClr val="FF0000"/>
                </a:solidFill>
              </a:rPr>
              <a:t>captured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prosecuted</a:t>
            </a:r>
            <a:r>
              <a:rPr lang="en-US" sz="3600" dirty="0"/>
              <a:t>. </a:t>
            </a:r>
            <a:endParaRPr lang="en-US" sz="3600" dirty="0" smtClean="0"/>
          </a:p>
          <a:p>
            <a:pPr lvl="1"/>
            <a:r>
              <a:rPr lang="en-US" sz="3600" dirty="0" smtClean="0"/>
              <a:t>11 </a:t>
            </a:r>
            <a:r>
              <a:rPr lang="en-US" sz="3600" dirty="0"/>
              <a:t>defendants have pled guilty </a:t>
            </a:r>
            <a:r>
              <a:rPr lang="en-US" sz="3600" dirty="0" smtClean="0"/>
              <a:t>– with mandatory </a:t>
            </a:r>
            <a:r>
              <a:rPr lang="en-US" sz="3600" dirty="0"/>
              <a:t>life sentences. </a:t>
            </a:r>
            <a:endParaRPr lang="en-US" sz="3600" dirty="0" smtClean="0"/>
          </a:p>
          <a:p>
            <a:pPr lvl="1"/>
            <a:r>
              <a:rPr lang="en-US" sz="3600" dirty="0" smtClean="0"/>
              <a:t>3 defendants </a:t>
            </a:r>
            <a:r>
              <a:rPr lang="en-US" sz="3600" dirty="0"/>
              <a:t>face capital </a:t>
            </a:r>
            <a:r>
              <a:rPr lang="en-US" sz="3600" dirty="0" smtClean="0"/>
              <a:t>charges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8" y="1383021"/>
            <a:ext cx="4029075" cy="49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1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Salad et al./United States v. </a:t>
            </a:r>
            <a:r>
              <a:rPr lang="en-US" b="1" i="1" dirty="0" err="1">
                <a:latin typeface="Apple Chancery"/>
                <a:cs typeface="Apple Chancery"/>
              </a:rPr>
              <a:t>Shibin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296988"/>
            <a:ext cx="6667500" cy="435133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3600" dirty="0" smtClean="0"/>
              <a:t>Defendant </a:t>
            </a:r>
            <a:r>
              <a:rPr lang="en-US" sz="3600" dirty="0" smtClean="0"/>
              <a:t>was convicted in the </a:t>
            </a:r>
            <a:r>
              <a:rPr lang="en-US" sz="3600" dirty="0" smtClean="0"/>
              <a:t>EDVA of </a:t>
            </a:r>
            <a:r>
              <a:rPr lang="en-US" sz="3600" dirty="0" smtClean="0"/>
              <a:t>charges arising from piracy of German and American vessels on the high seas beyond the territorial waters of Somalia, and he appealed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588"/>
            <a:ext cx="4729734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0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Salad et al./United States v. </a:t>
            </a:r>
            <a:r>
              <a:rPr lang="en-US" b="1" i="1" dirty="0" err="1">
                <a:latin typeface="Apple Chancery"/>
                <a:cs typeface="Apple Chancery"/>
              </a:rPr>
              <a:t>Shibin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2160588"/>
            <a:ext cx="6667500" cy="3487737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r>
              <a:rPr lang="en-US" sz="3600" dirty="0"/>
              <a:t>Circuit held </a:t>
            </a:r>
            <a:r>
              <a:rPr lang="en-US" sz="3600" dirty="0" smtClean="0"/>
              <a:t>that:</a:t>
            </a:r>
          </a:p>
          <a:p>
            <a:r>
              <a:rPr lang="en-US" sz="3600" dirty="0" smtClean="0"/>
              <a:t>1) defendant could be prosecuted as an aider and abettor of piracies of German and American vessels, which took place on the high seas, </a:t>
            </a:r>
            <a:r>
              <a:rPr lang="en-US" sz="3600" dirty="0" smtClean="0"/>
              <a:t>and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588"/>
            <a:ext cx="4729734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pple Chancery"/>
                <a:cs typeface="Apple Chancery"/>
              </a:rPr>
              <a:t>United States v. Salad et al./United States v. </a:t>
            </a:r>
            <a:r>
              <a:rPr lang="en-US" b="1" i="1" dirty="0" err="1">
                <a:latin typeface="Apple Chancery"/>
                <a:cs typeface="Apple Chancery"/>
              </a:rPr>
              <a:t>Shibin</a:t>
            </a:r>
            <a:r>
              <a:rPr lang="en-US" b="1" i="1" dirty="0">
                <a:latin typeface="Apple Chancery"/>
                <a:cs typeface="Apple Chancery"/>
              </a:rPr>
              <a:t> </a:t>
            </a:r>
            <a:r>
              <a:rPr lang="en-US" b="1" dirty="0">
                <a:latin typeface="Apple Chancery"/>
                <a:cs typeface="Apple Chancery"/>
              </a:rPr>
              <a:t>(4</a:t>
            </a:r>
            <a:r>
              <a:rPr lang="en-US" b="1" baseline="30000" dirty="0">
                <a:latin typeface="Apple Chancery"/>
                <a:cs typeface="Apple Chancery"/>
              </a:rPr>
              <a:t>th</a:t>
            </a:r>
            <a:r>
              <a:rPr lang="en-US" b="1" dirty="0">
                <a:latin typeface="Apple Chancery"/>
                <a:cs typeface="Apple Chancery"/>
              </a:rPr>
              <a:t> Cir.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2160588"/>
            <a:ext cx="6667500" cy="3487737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 smtClean="0"/>
              <a:t>Circuit </a:t>
            </a:r>
            <a:r>
              <a:rPr lang="en-US" sz="3200" dirty="0" smtClean="0"/>
              <a:t>held that:</a:t>
            </a:r>
          </a:p>
          <a:p>
            <a:r>
              <a:rPr lang="en-US" sz="3200" dirty="0" smtClean="0"/>
              <a:t>2</a:t>
            </a:r>
            <a:r>
              <a:rPr lang="en-US" sz="3200" dirty="0" smtClean="0"/>
              <a:t>) facts that defendant was forcibly seized and removed from Somalia by agents of the United States government and that no extradition treaty between the countries existed did </a:t>
            </a:r>
            <a:r>
              <a:rPr lang="en-US" sz="3200" b="1" dirty="0" smtClean="0"/>
              <a:t>not preclude assertion of personal jurisdiction over defendant.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588"/>
            <a:ext cx="4729734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District of Columbia Case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1690688"/>
            <a:ext cx="7248525" cy="4689475"/>
          </a:xfrm>
        </p:spPr>
        <p:txBody>
          <a:bodyPr>
            <a:normAutofit/>
          </a:bodyPr>
          <a:lstStyle/>
          <a:p>
            <a:r>
              <a:rPr lang="en-US" dirty="0" smtClean="0"/>
              <a:t>Somali Sentenced to </a:t>
            </a:r>
            <a:r>
              <a:rPr lang="en-US" u="sng" dirty="0" smtClean="0">
                <a:solidFill>
                  <a:srgbClr val="FF0000"/>
                </a:solidFill>
              </a:rPr>
              <a:t>25 Years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Armed Piracy </a:t>
            </a:r>
            <a:r>
              <a:rPr lang="en-US" dirty="0" smtClean="0"/>
              <a:t>of Merchant Ship Held for </a:t>
            </a:r>
            <a:r>
              <a:rPr lang="en-US" u="sng" dirty="0" smtClean="0">
                <a:solidFill>
                  <a:srgbClr val="FF0000"/>
                </a:solidFill>
              </a:rPr>
              <a:t>71 Days </a:t>
            </a:r>
            <a:endParaRPr lang="en-US" u="sng" dirty="0" smtClean="0"/>
          </a:p>
          <a:p>
            <a:pPr algn="just"/>
            <a:r>
              <a:rPr lang="en-US" dirty="0" smtClean="0"/>
              <a:t>Jama Idle Ibrahim, 39, of Somalia, was sentenced to 25 years in prison on April 7, 2011, for a violent act of piracy in the Gulf of Aden against a merchant vessel, the M/V CEC Future, that began in November 2008 and lasted for 71 days, until January 16, 2009.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92" y="1884363"/>
            <a:ext cx="3986887" cy="36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District of Columbia Case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1690688"/>
            <a:ext cx="7248525" cy="4689475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Ibrahim pled </a:t>
            </a:r>
            <a:r>
              <a:rPr lang="en-US" sz="3600" dirty="0" smtClean="0">
                <a:solidFill>
                  <a:srgbClr val="FF0000"/>
                </a:solidFill>
              </a:rPr>
              <a:t>GUILTY</a:t>
            </a:r>
            <a:r>
              <a:rPr lang="en-US" sz="3600" dirty="0" smtClean="0"/>
              <a:t> to conspiracy to commit piracy under the law of nations and conspiracy to use a firearm during and in relation to a crime of violence.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92" y="1884363"/>
            <a:ext cx="3986887" cy="36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7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Apple Chancery"/>
                <a:cs typeface="Apple Chancery"/>
              </a:rPr>
              <a:t>United States v. Palmer </a:t>
            </a:r>
            <a:r>
              <a:rPr lang="en-US" sz="4800" b="1" dirty="0">
                <a:latin typeface="Apple Chancery"/>
                <a:cs typeface="Apple Chancery"/>
              </a:rPr>
              <a:t>(1818)</a:t>
            </a:r>
            <a:endParaRPr lang="en-US" sz="48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34163" cy="4351338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pple Chancery"/>
              </a:rPr>
              <a:t>A </a:t>
            </a:r>
            <a:r>
              <a:rPr lang="en-US" sz="3600" dirty="0">
                <a:cs typeface="Apple Chancery"/>
              </a:rPr>
              <a:t>1790 statute prescribed </a:t>
            </a:r>
            <a:r>
              <a:rPr lang="en-US" sz="3600" b="1" dirty="0">
                <a:solidFill>
                  <a:srgbClr val="FF0000"/>
                </a:solidFill>
                <a:cs typeface="Apple Chancery"/>
              </a:rPr>
              <a:t>death</a:t>
            </a:r>
            <a:r>
              <a:rPr lang="en-US" sz="3600" dirty="0">
                <a:cs typeface="Apple Chancery"/>
              </a:rPr>
              <a:t> for </a:t>
            </a:r>
            <a:r>
              <a:rPr lang="en-US" sz="3600" u="sng" dirty="0">
                <a:cs typeface="Apple Chancery"/>
              </a:rPr>
              <a:t>murder</a:t>
            </a:r>
            <a:r>
              <a:rPr lang="en-US" sz="3600" dirty="0">
                <a:cs typeface="Apple Chancery"/>
              </a:rPr>
              <a:t> or </a:t>
            </a:r>
            <a:r>
              <a:rPr lang="en-US" sz="3600" u="sng" dirty="0">
                <a:cs typeface="Apple Chancery"/>
              </a:rPr>
              <a:t>robbery committed at sea</a:t>
            </a:r>
            <a:r>
              <a:rPr lang="en-US" sz="3600" dirty="0">
                <a:cs typeface="Apple Chancery"/>
              </a:rPr>
              <a:t>, </a:t>
            </a:r>
            <a:endParaRPr lang="en-US" sz="3600" dirty="0" smtClean="0">
              <a:cs typeface="Apple Chancery"/>
            </a:endParaRPr>
          </a:p>
          <a:p>
            <a:r>
              <a:rPr lang="en-US" sz="3600" dirty="0" smtClean="0">
                <a:cs typeface="Apple Chancery"/>
              </a:rPr>
              <a:t>or </a:t>
            </a:r>
            <a:r>
              <a:rPr lang="en-US" sz="3600" dirty="0">
                <a:cs typeface="Apple Chancery"/>
              </a:rPr>
              <a:t>any other offense for which death was a punishment </a:t>
            </a:r>
            <a:r>
              <a:rPr lang="en-US" sz="3600" u="sng" dirty="0" smtClean="0">
                <a:cs typeface="Apple Chancery"/>
              </a:rPr>
              <a:t>if it were committed on land.</a:t>
            </a:r>
            <a:endParaRPr lang="en-US" sz="3600" u="sng" dirty="0">
              <a:cs typeface="Apple Chancer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r="12401"/>
          <a:stretch/>
        </p:blipFill>
        <p:spPr>
          <a:xfrm>
            <a:off x="7629526" y="2043113"/>
            <a:ext cx="4235116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3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District of Columbia Case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4225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Ibrahim and other Somali pirates were armed with </a:t>
            </a:r>
            <a:r>
              <a:rPr lang="en-US" sz="3200" dirty="0" smtClean="0">
                <a:solidFill>
                  <a:srgbClr val="FF0000"/>
                </a:solidFill>
              </a:rPr>
              <a:t>AK 47s, a rocket-propelled grenade, and handguns </a:t>
            </a:r>
            <a:r>
              <a:rPr lang="en-US" sz="3200" dirty="0" smtClean="0"/>
              <a:t>when they attacked and seized the vessel, which was owned by Clipper Group, a Danish company, and contained cargo belonging to a Texas-based company, McDermott International, Inc.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6"/>
          <a:stretch/>
        </p:blipFill>
        <p:spPr>
          <a:xfrm>
            <a:off x="7707638" y="2308224"/>
            <a:ext cx="4308149" cy="28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1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District of Columbia Case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4225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pirates held the vessel, cargo, and 13 crew members captive and forced the crew to anchor in waters off the Somalia coast, until the Clipper Group delivered $1.7 million in ransom to the pirates.</a:t>
            </a:r>
          </a:p>
          <a:p>
            <a:r>
              <a:rPr lang="en-US" sz="3200" dirty="0" smtClean="0"/>
              <a:t>THIS WAS THE </a:t>
            </a:r>
            <a:r>
              <a:rPr lang="en-US" sz="3200" u="sng" dirty="0" smtClean="0">
                <a:solidFill>
                  <a:srgbClr val="FF0000"/>
                </a:solidFill>
              </a:rPr>
              <a:t>FIRST CONVICTION</a:t>
            </a:r>
            <a:r>
              <a:rPr lang="en-US" sz="3200" dirty="0" smtClean="0"/>
              <a:t> IN D.C. for a </a:t>
            </a:r>
            <a:r>
              <a:rPr lang="en-US" sz="3200" dirty="0" smtClean="0">
                <a:solidFill>
                  <a:srgbClr val="FF0000"/>
                </a:solidFill>
              </a:rPr>
              <a:t>piracy-related</a:t>
            </a:r>
            <a:r>
              <a:rPr lang="en-US" sz="3200" dirty="0" smtClean="0"/>
              <a:t> offense.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6"/>
          <a:stretch/>
        </p:blipFill>
        <p:spPr>
          <a:xfrm>
            <a:off x="7707638" y="2308224"/>
            <a:ext cx="4308149" cy="28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1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pple Chancery"/>
                <a:cs typeface="Apple Chancery"/>
              </a:rPr>
              <a:t>That’s all, mates. </a:t>
            </a:r>
            <a:endParaRPr lang="en-US" b="1" dirty="0">
              <a:latin typeface="Apple Chancery"/>
              <a:cs typeface="Apple Chancer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92" y="1385889"/>
            <a:ext cx="8918616" cy="52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Palmer </a:t>
            </a:r>
            <a:r>
              <a:rPr lang="en-US" b="1" dirty="0">
                <a:latin typeface="Apple Chancery"/>
                <a:cs typeface="Apple Chancery"/>
              </a:rPr>
              <a:t>(1818)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70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Chief </a:t>
            </a:r>
            <a:r>
              <a:rPr lang="en-US" sz="3600" dirty="0" smtClean="0"/>
              <a:t>Justice John Marshall held</a:t>
            </a:r>
            <a:r>
              <a:rPr lang="en-US" sz="3600" dirty="0"/>
              <a:t> that even though </a:t>
            </a:r>
            <a:r>
              <a:rPr lang="en-US" sz="3600" dirty="0">
                <a:solidFill>
                  <a:srgbClr val="FF0000"/>
                </a:solidFill>
              </a:rPr>
              <a:t>robbery</a:t>
            </a:r>
            <a:r>
              <a:rPr lang="en-US" sz="3600" dirty="0"/>
              <a:t> </a:t>
            </a:r>
            <a:r>
              <a:rPr lang="en-US" sz="3600" u="sng" dirty="0"/>
              <a:t>wasn't</a:t>
            </a:r>
            <a:r>
              <a:rPr lang="en-US" sz="3600" dirty="0"/>
              <a:t> among the laws that were </a:t>
            </a:r>
            <a:r>
              <a:rPr lang="en-US" sz="3600" dirty="0">
                <a:solidFill>
                  <a:srgbClr val="FF0000"/>
                </a:solidFill>
              </a:rPr>
              <a:t>punishable by death </a:t>
            </a:r>
            <a:r>
              <a:rPr lang="en-US" sz="3600" dirty="0"/>
              <a:t>on land, </a:t>
            </a:r>
            <a:r>
              <a:rPr lang="en-US" sz="3600" dirty="0">
                <a:solidFill>
                  <a:srgbClr val="FF0000"/>
                </a:solidFill>
              </a:rPr>
              <a:t>Congress intended </a:t>
            </a:r>
            <a:r>
              <a:rPr lang="en-US" sz="3600" dirty="0"/>
              <a:t>specifically to add it to the class of laws punishable </a:t>
            </a:r>
            <a:r>
              <a:rPr lang="en-US" sz="3600" dirty="0" smtClean="0"/>
              <a:t>by death when committed at sea.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54" y="1690688"/>
            <a:ext cx="3092958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1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Palmer </a:t>
            </a:r>
            <a:r>
              <a:rPr lang="en-US" b="1" dirty="0">
                <a:latin typeface="Apple Chancery"/>
                <a:cs typeface="Apple Chancery"/>
              </a:rPr>
              <a:t>(1818)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7025" cy="4351338"/>
          </a:xfrm>
        </p:spPr>
        <p:txBody>
          <a:bodyPr>
            <a:noAutofit/>
          </a:bodyPr>
          <a:lstStyle/>
          <a:p>
            <a:r>
              <a:rPr lang="en-US" sz="3600" dirty="0"/>
              <a:t>The Court also concluded that the United States </a:t>
            </a:r>
            <a:r>
              <a:rPr lang="en-US" sz="3600" u="sng" dirty="0"/>
              <a:t>couldn't punish piracy committed by a foreigner on a foreign ship.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54" y="1690688"/>
            <a:ext cx="3092958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Smith (1820)</a:t>
            </a:r>
            <a:endParaRPr lang="en-US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19975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</a:t>
            </a:r>
            <a:r>
              <a:rPr lang="en-US" sz="3200" dirty="0"/>
              <a:t>March, 1819, Thomas Smith was part of the crew of the </a:t>
            </a:r>
            <a:r>
              <a:rPr lang="en-US" sz="3200" i="1" dirty="0" err="1"/>
              <a:t>Creollo</a:t>
            </a:r>
            <a:r>
              <a:rPr lang="en-US" sz="3200" dirty="0"/>
              <a:t>, a private ship commissioned by Buenos Aires, which was at war with </a:t>
            </a:r>
            <a:r>
              <a:rPr lang="en-US" sz="3200" dirty="0" smtClean="0"/>
              <a:t>Spain.</a:t>
            </a:r>
          </a:p>
          <a:p>
            <a:r>
              <a:rPr lang="en-US" sz="3200" dirty="0" smtClean="0"/>
              <a:t>Smith </a:t>
            </a:r>
            <a:r>
              <a:rPr lang="en-US" sz="3200" dirty="0"/>
              <a:t>and others left the </a:t>
            </a:r>
            <a:r>
              <a:rPr lang="en-US" sz="3200" i="1" dirty="0" err="1"/>
              <a:t>Creollo</a:t>
            </a:r>
            <a:r>
              <a:rPr lang="en-US" sz="3200" i="1" dirty="0"/>
              <a:t> </a:t>
            </a:r>
            <a:r>
              <a:rPr lang="en-US" sz="3200" dirty="0"/>
              <a:t>while it was docked in Margarita, seized another ship (the </a:t>
            </a:r>
            <a:r>
              <a:rPr lang="en-US" sz="3200" i="1" dirty="0"/>
              <a:t>Irresistible</a:t>
            </a:r>
            <a:r>
              <a:rPr lang="en-US" sz="3200" dirty="0"/>
              <a:t>) and then used it to rob and plunder Spanish vessels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497086"/>
            <a:ext cx="2744788" cy="53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73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Smith (1820</a:t>
            </a:r>
            <a:r>
              <a:rPr lang="en-US" b="1" i="1" dirty="0" smtClean="0">
                <a:latin typeface="Apple Chancery"/>
                <a:cs typeface="Apple Chancery"/>
              </a:rPr>
              <a:t>)</a:t>
            </a:r>
            <a:br>
              <a:rPr lang="en-US" b="1" i="1" dirty="0" smtClean="0">
                <a:latin typeface="Apple Chancery"/>
                <a:cs typeface="Apple Chancery"/>
              </a:rPr>
            </a:br>
            <a:r>
              <a:rPr lang="en-US" sz="4800" b="1" i="1" dirty="0">
                <a:latin typeface="Apple Chancery"/>
                <a:cs typeface="Apple Chancery"/>
              </a:rPr>
              <a:t/>
            </a:r>
            <a:br>
              <a:rPr lang="en-US" sz="4800" b="1" i="1" dirty="0">
                <a:latin typeface="Apple Chancery"/>
                <a:cs typeface="Apple Chancery"/>
              </a:rPr>
            </a:br>
            <a:r>
              <a:rPr lang="en-US" sz="4800" b="1" i="1" dirty="0" smtClean="0">
                <a:latin typeface="Apple Chancery"/>
                <a:cs typeface="Apple Chancery"/>
              </a:rPr>
              <a:t>What is Piracy?</a:t>
            </a:r>
            <a:endParaRPr lang="en-US" sz="4800" i="1" dirty="0">
              <a:latin typeface="Apple Chancery"/>
              <a:cs typeface="Apple Chancer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50" y="3019969"/>
            <a:ext cx="3058873" cy="22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Apple Chancery"/>
                <a:cs typeface="Apple Chancery"/>
              </a:rPr>
              <a:t>United States v. Smith (1820)</a:t>
            </a:r>
            <a:endParaRPr lang="en-US" i="1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19975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issue on appeal was whether these actions constituted piracy as "defined by the law of nations</a:t>
            </a:r>
            <a:r>
              <a:rPr lang="en-US" sz="3600" dirty="0" smtClean="0"/>
              <a:t>."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497086"/>
            <a:ext cx="2744788" cy="53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0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1603</Words>
  <Application>Microsoft Macintosh PowerPoint</Application>
  <PresentationFormat>Custom</PresentationFormat>
  <Paragraphs>109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PIRACY CASES</vt:lpstr>
      <vt:lpstr>Piracy Cases from Supreme Court History </vt:lpstr>
      <vt:lpstr>United States v. Palmer (1818)</vt:lpstr>
      <vt:lpstr>United States v. Palmer (1818)</vt:lpstr>
      <vt:lpstr>United States v. Palmer (1818)</vt:lpstr>
      <vt:lpstr>United States v. Palmer (1818)</vt:lpstr>
      <vt:lpstr>United States v. Smith (1820)</vt:lpstr>
      <vt:lpstr>United States v. Smith (1820)  What is Piracy?</vt:lpstr>
      <vt:lpstr>United States v. Smith (1820)</vt:lpstr>
      <vt:lpstr>United States v. Smith (1820)</vt:lpstr>
      <vt:lpstr>United States v. Smith (1820)</vt:lpstr>
      <vt:lpstr>United States v. Wiltberger (1820)</vt:lpstr>
      <vt:lpstr>United States v. Wiltberger (1820)</vt:lpstr>
      <vt:lpstr>United States v. Wiltberger (1820)</vt:lpstr>
      <vt:lpstr>United States v. Wiltberger (1820)</vt:lpstr>
      <vt:lpstr>More Recent Cases…</vt:lpstr>
      <vt:lpstr>Eastern District of Virginia – the Forefront</vt:lpstr>
      <vt:lpstr>Eastern District of Virginia – the Forefront</vt:lpstr>
      <vt:lpstr>Eastern District of Virginia – the Forefront</vt:lpstr>
      <vt:lpstr>Eastern District of Virginia – the Forefront</vt:lpstr>
      <vt:lpstr>Eastern District of Virginia – the Forefront</vt:lpstr>
      <vt:lpstr> United States v. Hasan et al. (E.D. Va. 2010)</vt:lpstr>
      <vt:lpstr> United States v. Hasan et al. (E.D. Va. 2010)</vt:lpstr>
      <vt:lpstr> United States v. Hasan et al.</vt:lpstr>
      <vt:lpstr> United States v. Hasan et al.</vt:lpstr>
      <vt:lpstr>United States v. Said et al. (4th Cir. 2015) </vt:lpstr>
      <vt:lpstr>United States v. Said et al. (4th Cir. 2015) </vt:lpstr>
      <vt:lpstr>United States v. Said et al. (4th Cir. 2015) </vt:lpstr>
      <vt:lpstr>United States v. Said et al. (4th Cir. 2015) </vt:lpstr>
      <vt:lpstr>United States v. Said et al. (4th Cir. 2015) </vt:lpstr>
      <vt:lpstr>United States v. Said et al. (4th Cir. 2015) </vt:lpstr>
      <vt:lpstr>United States v. Said et al. (4th Cir. 2015) </vt:lpstr>
      <vt:lpstr>United States v. Salad et al./United States v. Shibin (4th Cir. 2013)</vt:lpstr>
      <vt:lpstr>United States v. Salad et al./United States v. Shibin (4th Cir. 2013)</vt:lpstr>
      <vt:lpstr>United States v. Salad et al./United States v. Shibin (4th Cir. 2013)</vt:lpstr>
      <vt:lpstr>United States v. Salad et al./United States v. Shibin (4th Cir. 2013)</vt:lpstr>
      <vt:lpstr>United States v. Salad et al./United States v. Shibin (4th Cir. 2013)</vt:lpstr>
      <vt:lpstr>District of Columbia Case</vt:lpstr>
      <vt:lpstr>District of Columbia Case</vt:lpstr>
      <vt:lpstr>District of Columbia Case</vt:lpstr>
      <vt:lpstr>District of Columbia Case</vt:lpstr>
      <vt:lpstr>That’s all, mates.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PIRACY CASES</dc:title>
  <dc:creator>Hernandez, Amanda</dc:creator>
  <cp:lastModifiedBy>Don Flanary</cp:lastModifiedBy>
  <cp:revision>23</cp:revision>
  <dcterms:created xsi:type="dcterms:W3CDTF">2017-02-10T16:11:11Z</dcterms:created>
  <dcterms:modified xsi:type="dcterms:W3CDTF">2017-02-17T15:38:27Z</dcterms:modified>
</cp:coreProperties>
</file>