
<file path=[Content_Types].xml><?xml version="1.0" encoding="utf-8"?>
<Types xmlns="http://schemas.openxmlformats.org/package/2006/content-types">
  <Override PartName="/ppt/slides/slide108.xml" ContentType="application/vnd.openxmlformats-officedocument.presentationml.slide+xml"/>
  <Override PartName="/ppt/slides/slide68.xml" ContentType="application/vnd.openxmlformats-officedocument.presentationml.slide+xml"/>
  <Override PartName="/ppt/slideLayouts/slideLayout8.xml" ContentType="application/vnd.openxmlformats-officedocument.presentationml.slideLayout+xml"/>
  <Override PartName="/ppt/slides/slide126.xml" ContentType="application/vnd.openxmlformats-officedocument.presentationml.slide+xml"/>
  <Default Extension="pdf" ContentType="application/pdf"/>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s/slide118.xml" ContentType="application/vnd.openxmlformats-officedocument.presentationml.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3.xml" ContentType="application/vnd.openxmlformats-officedocument.presentationml.slideLayout+xml"/>
  <Override PartName="/ppt/slides/slide1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slides/slide97.xml" ContentType="application/vnd.openxmlformats-officedocument.presentationml.slide+xml"/>
  <Override PartName="/ppt/slides/slide94.xml" ContentType="application/vnd.openxmlformats-officedocument.presentationml.slide+xml"/>
  <Override PartName="/ppt/viewProps.xml" ContentType="application/vnd.openxmlformats-officedocument.presentationml.viewProps+xml"/>
  <Override PartName="/ppt/slides/slide92.xml" ContentType="application/vnd.openxmlformats-officedocument.presentationml.slide+xml"/>
  <Override PartName="/ppt/slides/slide124.xml" ContentType="application/vnd.openxmlformats-officedocument.presentationml.slide+xml"/>
  <Override PartName="/ppt/tableStyles.xml" ContentType="application/vnd.openxmlformats-officedocument.presentationml.tableStyles+xml"/>
  <Override PartName="/ppt/slides/slide13.xml" ContentType="application/vnd.openxmlformats-officedocument.presentationml.slide+xml"/>
  <Override PartName="/ppt/slides/slide121.xml" ContentType="application/vnd.openxmlformats-officedocument.presentationml.slide+xml"/>
  <Override PartName="/ppt/slides/slide87.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115.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slides/slide78.xml" ContentType="application/vnd.openxmlformats-officedocument.presentationml.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83.xml" ContentType="application/vnd.openxmlformats-officedocument.presentationml.slide+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84.xml" ContentType="application/vnd.openxmlformats-officedocument.presentationml.slide+xml"/>
  <Override PartName="/ppt/slides/slide2.xml" ContentType="application/vnd.openxmlformats-officedocument.presentationml.slide+xml"/>
  <Override PartName="/ppt/slides/slide80.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s/slide116.xml" ContentType="application/vnd.openxmlformats-officedocument.presentationml.slide+xml"/>
  <Override PartName="/ppt/slides/slide119.xml" ContentType="application/vnd.openxmlformats-officedocument.presentationml.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s/slide81.xml" ContentType="application/vnd.openxmlformats-officedocument.presentationml.slide+xml"/>
  <Override PartName="/ppt/slides/slide25.xml" ContentType="application/vnd.openxmlformats-officedocument.presentationml.slide+xml"/>
  <Override PartName="/ppt/slides/slide63.xml" ContentType="application/vnd.openxmlformats-officedocument.presentationml.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slides/slide105.xml" ContentType="application/vnd.openxmlformats-officedocument.presentationml.slide+xml"/>
  <Override PartName="/ppt/slides/slide34.xml" ContentType="application/vnd.openxmlformats-officedocument.presentationml.slide+xml"/>
  <Override PartName="/ppt/slides/slide112.xml" ContentType="application/vnd.openxmlformats-officedocument.presentationml.slide+xml"/>
  <Override PartName="/ppt/slides/slide44.xml" ContentType="application/vnd.openxmlformats-officedocument.presentationml.slide+xml"/>
  <Override PartName="/ppt/slides/slide106.xml" ContentType="application/vnd.openxmlformats-officedocument.presentationml.slide+xml"/>
  <Override PartName="/ppt/slides/slide103.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88.xml" ContentType="application/vnd.openxmlformats-officedocument.presentationml.slide+xml"/>
  <Override PartName="/ppt/slides/slide48.xml" ContentType="application/vnd.openxmlformats-officedocument.presentationml.slide+xml"/>
  <Override PartName="/ppt/slides/slide99.xml" ContentType="application/vnd.openxmlformats-officedocument.presentationml.slide+xml"/>
  <Override PartName="/ppt/slides/slide120.xml" ContentType="application/vnd.openxmlformats-officedocument.presentationml.slide+xml"/>
  <Override PartName="/ppt/presentation.xml" ContentType="application/vnd.openxmlformats-officedocument.presentationml.presentation.main+xml"/>
  <Override PartName="/ppt/slides/slide109.xml" ContentType="application/vnd.openxmlformats-officedocument.presentationml.slide+xml"/>
  <Override PartName="/ppt/slides/slide77.xml" ContentType="application/vnd.openxmlformats-officedocument.presentationml.slide+xml"/>
  <Override PartName="/ppt/slides/slide122.xml" ContentType="application/vnd.openxmlformats-officedocument.presentationml.slide+xml"/>
  <Override PartName="/ppt/slides/slide5.xml" ContentType="application/vnd.openxmlformats-officedocument.presentationml.slide+xml"/>
  <Override PartName="/ppt/slides/slide125.xml" ContentType="application/vnd.openxmlformats-officedocument.presentationml.slide+xml"/>
  <Override PartName="/ppt/theme/theme1.xml" ContentType="application/vnd.openxmlformats-officedocument.theme+xml"/>
  <Override PartName="/ppt/slides/slide59.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s/slide64.xml" ContentType="application/vnd.openxmlformats-officedocument.presentationml.slide+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s/slide110.xml" ContentType="application/vnd.openxmlformats-officedocument.presentationml.slide+xml"/>
  <Override PartName="/ppt/slideLayouts/slideLayout11.xml" ContentType="application/vnd.openxmlformats-officedocument.presentationml.slideLayout+xml"/>
  <Override PartName="/ppt/slides/slide96.xml" ContentType="application/vnd.openxmlformats-officedocument.presentationml.slide+xml"/>
  <Override PartName="/ppt/slides/slide72.xml" ContentType="application/vnd.openxmlformats-officedocument.presentationml.slide+xml"/>
  <Override PartName="/ppt/slides/slide74.xml" ContentType="application/vnd.openxmlformats-officedocument.presentationml.slide+xml"/>
  <Override PartName="/ppt/slides/slide98.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02.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17.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11.xml" ContentType="application/vnd.openxmlformats-officedocument.presentationml.slide+xml"/>
  <Override PartName="/ppt/slides/slide113.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394" r:id="rId3"/>
    <p:sldId id="395" r:id="rId4"/>
    <p:sldId id="396" r:id="rId5"/>
    <p:sldId id="400" r:id="rId6"/>
    <p:sldId id="398" r:id="rId7"/>
    <p:sldId id="401" r:id="rId8"/>
    <p:sldId id="403" r:id="rId9"/>
    <p:sldId id="404" r:id="rId10"/>
    <p:sldId id="393" r:id="rId11"/>
    <p:sldId id="312" r:id="rId12"/>
    <p:sldId id="309" r:id="rId13"/>
    <p:sldId id="263" r:id="rId14"/>
    <p:sldId id="327" r:id="rId15"/>
    <p:sldId id="274" r:id="rId16"/>
    <p:sldId id="311" r:id="rId17"/>
    <p:sldId id="328" r:id="rId18"/>
    <p:sldId id="329" r:id="rId19"/>
    <p:sldId id="313" r:id="rId20"/>
    <p:sldId id="275" r:id="rId21"/>
    <p:sldId id="276" r:id="rId22"/>
    <p:sldId id="304" r:id="rId23"/>
    <p:sldId id="305" r:id="rId24"/>
    <p:sldId id="306" r:id="rId25"/>
    <p:sldId id="314" r:id="rId26"/>
    <p:sldId id="334" r:id="rId27"/>
    <p:sldId id="335" r:id="rId28"/>
    <p:sldId id="336" r:id="rId29"/>
    <p:sldId id="338" r:id="rId30"/>
    <p:sldId id="337" r:id="rId31"/>
    <p:sldId id="277" r:id="rId32"/>
    <p:sldId id="278" r:id="rId33"/>
    <p:sldId id="388" r:id="rId34"/>
    <p:sldId id="279" r:id="rId35"/>
    <p:sldId id="307" r:id="rId36"/>
    <p:sldId id="308" r:id="rId37"/>
    <p:sldId id="262" r:id="rId38"/>
    <p:sldId id="266" r:id="rId39"/>
    <p:sldId id="316" r:id="rId40"/>
    <p:sldId id="389" r:id="rId41"/>
    <p:sldId id="267" r:id="rId42"/>
    <p:sldId id="268" r:id="rId43"/>
    <p:sldId id="269" r:id="rId44"/>
    <p:sldId id="270" r:id="rId45"/>
    <p:sldId id="272" r:id="rId46"/>
    <p:sldId id="332" r:id="rId47"/>
    <p:sldId id="330" r:id="rId48"/>
    <p:sldId id="331" r:id="rId49"/>
    <p:sldId id="333" r:id="rId50"/>
    <p:sldId id="317" r:id="rId51"/>
    <p:sldId id="391" r:id="rId52"/>
    <p:sldId id="319" r:id="rId53"/>
    <p:sldId id="318" r:id="rId54"/>
    <p:sldId id="259" r:id="rId55"/>
    <p:sldId id="295" r:id="rId56"/>
    <p:sldId id="296" r:id="rId57"/>
    <p:sldId id="297" r:id="rId58"/>
    <p:sldId id="298" r:id="rId59"/>
    <p:sldId id="299" r:id="rId60"/>
    <p:sldId id="300" r:id="rId61"/>
    <p:sldId id="294" r:id="rId62"/>
    <p:sldId id="301" r:id="rId63"/>
    <p:sldId id="302" r:id="rId64"/>
    <p:sldId id="281" r:id="rId65"/>
    <p:sldId id="285" r:id="rId66"/>
    <p:sldId id="286" r:id="rId67"/>
    <p:sldId id="283" r:id="rId68"/>
    <p:sldId id="287" r:id="rId69"/>
    <p:sldId id="282" r:id="rId70"/>
    <p:sldId id="288" r:id="rId71"/>
    <p:sldId id="289" r:id="rId72"/>
    <p:sldId id="284" r:id="rId73"/>
    <p:sldId id="290" r:id="rId74"/>
    <p:sldId id="291" r:id="rId75"/>
    <p:sldId id="392" r:id="rId76"/>
    <p:sldId id="321"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292" r:id="rId1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p:scale>
          <a:sx n="100" d="100"/>
          <a:sy n="100" d="100"/>
        </p:scale>
        <p:origin x="-568"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8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121" Type="http://schemas.openxmlformats.org/officeDocument/2006/relationships/slide" Target="slides/slide120.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25" Type="http://schemas.openxmlformats.org/officeDocument/2006/relationships/slide" Target="slides/slide24.xml"/><Relationship Id="rId106" Type="http://schemas.openxmlformats.org/officeDocument/2006/relationships/slide" Target="slides/slide105.xml"/><Relationship Id="rId122" Type="http://schemas.openxmlformats.org/officeDocument/2006/relationships/slide" Target="slides/slide121.xml"/><Relationship Id="rId116" Type="http://schemas.openxmlformats.org/officeDocument/2006/relationships/slide" Target="slides/slide115.xml"/><Relationship Id="rId119" Type="http://schemas.openxmlformats.org/officeDocument/2006/relationships/slide" Target="slides/slide118.xml"/><Relationship Id="rId96" Type="http://schemas.openxmlformats.org/officeDocument/2006/relationships/slide" Target="slides/slide95.xml"/><Relationship Id="rId10" Type="http://schemas.openxmlformats.org/officeDocument/2006/relationships/slide" Target="slides/slide9.xml"/><Relationship Id="rId50" Type="http://schemas.openxmlformats.org/officeDocument/2006/relationships/slide" Target="slides/slide49.xml"/><Relationship Id="rId118" Type="http://schemas.openxmlformats.org/officeDocument/2006/relationships/slide" Target="slides/slide117.xml"/><Relationship Id="rId128" Type="http://schemas.openxmlformats.org/officeDocument/2006/relationships/printerSettings" Target="printerSettings/printerSettings1.bin"/><Relationship Id="rId17" Type="http://schemas.openxmlformats.org/officeDocument/2006/relationships/slide" Target="slides/slide16.xml"/><Relationship Id="rId107" Type="http://schemas.openxmlformats.org/officeDocument/2006/relationships/slide" Target="slides/slide10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114" Type="http://schemas.openxmlformats.org/officeDocument/2006/relationships/slide" Target="slides/slide113.xml"/><Relationship Id="rId88" Type="http://schemas.openxmlformats.org/officeDocument/2006/relationships/slide" Target="slides/slide87.xml"/><Relationship Id="rId82" Type="http://schemas.openxmlformats.org/officeDocument/2006/relationships/slide" Target="slides/slide81.xml"/><Relationship Id="rId124" Type="http://schemas.openxmlformats.org/officeDocument/2006/relationships/slide" Target="slides/slide123.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111" Type="http://schemas.openxmlformats.org/officeDocument/2006/relationships/slide" Target="slides/slide110.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132" Type="http://schemas.openxmlformats.org/officeDocument/2006/relationships/tableStyles" Target="tableStyles.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slide" Target="slides/slide100.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slide" Target="slides/slide103.xml"/><Relationship Id="rId130" Type="http://schemas.openxmlformats.org/officeDocument/2006/relationships/viewProps" Target="viewProps.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slide" Target="slides/slide10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slide" Target="slides/slide102.xml"/><Relationship Id="rId127" Type="http://schemas.openxmlformats.org/officeDocument/2006/relationships/slide" Target="slides/slide126.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17" Type="http://schemas.openxmlformats.org/officeDocument/2006/relationships/slide" Target="slides/slide116.xml"/><Relationship Id="rId129" Type="http://schemas.openxmlformats.org/officeDocument/2006/relationships/presProps" Target="presProps.xml"/><Relationship Id="rId112" Type="http://schemas.openxmlformats.org/officeDocument/2006/relationships/slide" Target="slides/slide111.xml"/><Relationship Id="rId19" Type="http://schemas.openxmlformats.org/officeDocument/2006/relationships/slide" Target="slides/slide18.xml"/><Relationship Id="rId120" Type="http://schemas.openxmlformats.org/officeDocument/2006/relationships/slide" Target="slides/slide119.xml"/><Relationship Id="rId126" Type="http://schemas.openxmlformats.org/officeDocument/2006/relationships/slide" Target="slides/slide125.xml"/><Relationship Id="rId57" Type="http://schemas.openxmlformats.org/officeDocument/2006/relationships/slide" Target="slides/slide56.xml"/><Relationship Id="rId109" Type="http://schemas.openxmlformats.org/officeDocument/2006/relationships/slide" Target="slides/slide108.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125" Type="http://schemas.openxmlformats.org/officeDocument/2006/relationships/slide" Target="slides/slide124.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10" Type="http://schemas.openxmlformats.org/officeDocument/2006/relationships/slide" Target="slides/slide109.xml"/><Relationship Id="rId113" Type="http://schemas.openxmlformats.org/officeDocument/2006/relationships/slide" Target="slides/slide112.xml"/><Relationship Id="rId12" Type="http://schemas.openxmlformats.org/officeDocument/2006/relationships/slide" Target="slides/slide11.xml"/><Relationship Id="rId108" Type="http://schemas.openxmlformats.org/officeDocument/2006/relationships/slide" Target="slides/slide107.xml"/><Relationship Id="rId3" Type="http://schemas.openxmlformats.org/officeDocument/2006/relationships/slide" Target="slides/slide2.xml"/><Relationship Id="rId123" Type="http://schemas.openxmlformats.org/officeDocument/2006/relationships/slide" Target="slides/slide122.xml"/><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68" Type="http://schemas.openxmlformats.org/officeDocument/2006/relationships/slide" Target="slides/slide67.xml"/><Relationship Id="rId115" Type="http://schemas.openxmlformats.org/officeDocument/2006/relationships/slide" Target="slides/slide114.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131" Type="http://schemas.openxmlformats.org/officeDocument/2006/relationships/theme" Target="theme/theme1.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8475FB-B32E-2746-B121-864C2C5F6C54}" type="datetimeFigureOut">
              <a:rPr lang="en-US" smtClean="0"/>
              <a:pPr/>
              <a:t>12/3/09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BD175-2838-7741-B86F-FA961936F0E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475FB-B32E-2746-B121-864C2C5F6C54}" type="datetimeFigureOut">
              <a:rPr lang="en-US" smtClean="0"/>
              <a:pPr/>
              <a:t>12/3/09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BD175-2838-7741-B86F-FA961936F0E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475FB-B32E-2746-B121-864C2C5F6C54}" type="datetimeFigureOut">
              <a:rPr lang="en-US" smtClean="0"/>
              <a:pPr/>
              <a:t>12/3/09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BD175-2838-7741-B86F-FA961936F0E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475FB-B32E-2746-B121-864C2C5F6C54}" type="datetimeFigureOut">
              <a:rPr lang="en-US" smtClean="0"/>
              <a:pPr/>
              <a:t>12/3/09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BD175-2838-7741-B86F-FA961936F0E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8475FB-B32E-2746-B121-864C2C5F6C54}" type="datetimeFigureOut">
              <a:rPr lang="en-US" smtClean="0"/>
              <a:pPr/>
              <a:t>12/3/09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BD175-2838-7741-B86F-FA961936F0E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8475FB-B32E-2746-B121-864C2C5F6C54}" type="datetimeFigureOut">
              <a:rPr lang="en-US" smtClean="0"/>
              <a:pPr/>
              <a:t>12/3/09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BD175-2838-7741-B86F-FA961936F0E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8475FB-B32E-2746-B121-864C2C5F6C54}" type="datetimeFigureOut">
              <a:rPr lang="en-US" smtClean="0"/>
              <a:pPr/>
              <a:t>12/3/09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8BD175-2838-7741-B86F-FA961936F0E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8475FB-B32E-2746-B121-864C2C5F6C54}" type="datetimeFigureOut">
              <a:rPr lang="en-US" smtClean="0"/>
              <a:pPr/>
              <a:t>12/3/09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8BD175-2838-7741-B86F-FA961936F0E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475FB-B32E-2746-B121-864C2C5F6C54}" type="datetimeFigureOut">
              <a:rPr lang="en-US" smtClean="0"/>
              <a:pPr/>
              <a:t>12/3/09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8BD175-2838-7741-B86F-FA961936F0E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8475FB-B32E-2746-B121-864C2C5F6C54}" type="datetimeFigureOut">
              <a:rPr lang="en-US" smtClean="0"/>
              <a:pPr/>
              <a:t>12/3/09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BD175-2838-7741-B86F-FA961936F0E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8475FB-B32E-2746-B121-864C2C5F6C54}" type="datetimeFigureOut">
              <a:rPr lang="en-US" smtClean="0"/>
              <a:pPr/>
              <a:t>12/3/09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BD175-2838-7741-B86F-FA961936F0E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475FB-B32E-2746-B121-864C2C5F6C54}" type="datetimeFigureOut">
              <a:rPr lang="en-US" smtClean="0"/>
              <a:pPr/>
              <a:t>12/3/09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BD175-2838-7741-B86F-FA961936F0E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jpeg"/><Relationship Id="rId3" Type="http://schemas.openxmlformats.org/officeDocument/2006/relationships/image" Target="../media/image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audio" Target="file://localhost/Volumes/STORE%20N%20GO/Sequence%2001.mov" TargetMode="External"/><Relationship Id="rId2" Type="http://schemas.openxmlformats.org/officeDocument/2006/relationships/audio" Target="file://localhost/Users/geraldgoldstein/Desktop/Sequence%2001.mov" TargetMode="External"/><Relationship Id="rId3" Type="http://schemas.openxmlformats.org/officeDocument/2006/relationships/slideLayout" Target="../slideLayouts/slideLayout7.xml"/><Relationship Id="rId5" Type="http://schemas.openxmlformats.org/officeDocument/2006/relationships/image" Target="../media/image3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 Id="rId5"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3"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18.png"/><Relationship Id="rId1" Type="http://schemas.openxmlformats.org/officeDocument/2006/relationships/video" Target="file://localhost/Users/donflanary/Documents/Don's%20Personal%20Folder/Speechs/K9%20Speech/Videos/%232%20Ortman%20Border%20Patrol%20Checkpoint.AVI"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9.pdf"/><Relationship Id="rId3"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df"/><Relationship Id="rId3"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jpeg"/><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jpeg"/><Relationship Id="rId3" Type="http://schemas.openxmlformats.org/officeDocument/2006/relationships/image" Target="../media/image2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0"/>
            <a:ext cx="7772400" cy="1470025"/>
          </a:xfrm>
        </p:spPr>
        <p:txBody>
          <a:bodyPr/>
          <a:lstStyle/>
          <a:p>
            <a:r>
              <a:rPr lang="en-US" b="1" dirty="0" smtClean="0">
                <a:solidFill>
                  <a:srgbClr val="008000"/>
                </a:solidFill>
              </a:rPr>
              <a:t>Search, Seizure &amp; Dogs</a:t>
            </a:r>
            <a:endParaRPr lang="en-US" b="1" dirty="0">
              <a:solidFill>
                <a:srgbClr val="008000"/>
              </a:solidFill>
            </a:endParaRPr>
          </a:p>
        </p:txBody>
      </p:sp>
      <p:sp>
        <p:nvSpPr>
          <p:cNvPr id="3" name="Subtitle 2"/>
          <p:cNvSpPr>
            <a:spLocks noGrp="1"/>
          </p:cNvSpPr>
          <p:nvPr>
            <p:ph type="subTitle" idx="1"/>
          </p:nvPr>
        </p:nvSpPr>
        <p:spPr>
          <a:xfrm>
            <a:off x="1371600" y="2460624"/>
            <a:ext cx="6419088" cy="3635376"/>
          </a:xfrm>
        </p:spPr>
        <p:txBody>
          <a:bodyPr anchor="t">
            <a:normAutofit fontScale="92500" lnSpcReduction="10000"/>
          </a:bodyPr>
          <a:lstStyle/>
          <a:p>
            <a:r>
              <a:rPr lang="en-US" dirty="0" smtClean="0"/>
              <a:t>“Woof, Woof, Judge, I Swear”</a:t>
            </a:r>
          </a:p>
          <a:p>
            <a:r>
              <a:rPr lang="en-US" sz="2600" dirty="0" smtClean="0">
                <a:solidFill>
                  <a:schemeClr val="tx1"/>
                </a:solidFill>
              </a:rPr>
              <a:t>Presented by</a:t>
            </a:r>
          </a:p>
          <a:p>
            <a:r>
              <a:rPr lang="en-US" sz="3400" dirty="0" smtClean="0">
                <a:solidFill>
                  <a:schemeClr val="tx1"/>
                </a:solidFill>
              </a:rPr>
              <a:t>Donald H. Flanary, III.</a:t>
            </a:r>
          </a:p>
          <a:p>
            <a:r>
              <a:rPr lang="en-US" sz="3000" dirty="0" smtClean="0">
                <a:solidFill>
                  <a:schemeClr val="tx1"/>
                </a:solidFill>
              </a:rPr>
              <a:t>Goldstein Goldstein and Hilley</a:t>
            </a:r>
          </a:p>
          <a:p>
            <a:endParaRPr lang="en-US" sz="2353" dirty="0" smtClean="0">
              <a:solidFill>
                <a:schemeClr val="tx1"/>
              </a:solidFill>
            </a:endParaRPr>
          </a:p>
          <a:p>
            <a:r>
              <a:rPr lang="en-US" sz="2400" b="1" dirty="0" smtClean="0">
                <a:solidFill>
                  <a:srgbClr val="008000"/>
                </a:solidFill>
              </a:rPr>
              <a:t>NORML LEGAL SEMINAR</a:t>
            </a:r>
          </a:p>
          <a:p>
            <a:r>
              <a:rPr lang="en-US" sz="2400" b="1" dirty="0" smtClean="0">
                <a:solidFill>
                  <a:srgbClr val="008000"/>
                </a:solidFill>
              </a:rPr>
              <a:t>December 3-4, 2009</a:t>
            </a:r>
          </a:p>
          <a:p>
            <a:r>
              <a:rPr lang="en-US" sz="2400" b="1" dirty="0" smtClean="0">
                <a:solidFill>
                  <a:srgbClr val="008000"/>
                </a:solidFill>
              </a:rPr>
              <a:t>Key West, Florida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K-9 DETECTION TEAM</a:t>
            </a:r>
            <a:endParaRPr lang="en-US" b="1"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371600" y="1600200"/>
            <a:ext cx="5967649" cy="4006850"/>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2" name="Picture 1"/>
          <p:cNvPicPr>
            <a:picLocks noChangeArrowheads="1"/>
          </p:cNvPicPr>
          <p:nvPr/>
        </p:nvPicPr>
        <p:blipFill>
          <a:blip r:embed="rId2"/>
          <a:srcRect b="125"/>
          <a:stretch>
            <a:fillRect/>
          </a:stretch>
        </p:blipFill>
        <p:spPr bwMode="auto">
          <a:xfrm>
            <a:off x="1716088" y="1152525"/>
            <a:ext cx="5710237" cy="3205163"/>
          </a:xfrm>
          <a:prstGeom prst="rect">
            <a:avLst/>
          </a:prstGeom>
          <a:noFill/>
          <a:ln w="12700">
            <a:noFill/>
            <a:miter lim="800000"/>
            <a:headEnd/>
            <a:tailEnd/>
          </a:ln>
        </p:spPr>
      </p:pic>
      <p:sp>
        <p:nvSpPr>
          <p:cNvPr id="51203" name="Rectangle 2"/>
          <p:cNvSpPr>
            <a:spLocks noGrp="1" noChangeArrowheads="1"/>
          </p:cNvSpPr>
          <p:nvPr>
            <p:ph type="title"/>
          </p:nvPr>
        </p:nvSpPr>
        <p:spPr/>
        <p:txBody>
          <a:bodyPr/>
          <a:lstStyle/>
          <a:p>
            <a:pPr eaLnBrk="1" hangingPunct="1"/>
            <a:endParaRPr lang="en-US" smtClean="0"/>
          </a:p>
        </p:txBody>
      </p:sp>
      <p:pic>
        <p:nvPicPr>
          <p:cNvPr id="51204" name="Picture 3"/>
          <p:cNvPicPr>
            <a:picLocks noChangeArrowheads="1"/>
          </p:cNvPicPr>
          <p:nvPr/>
        </p:nvPicPr>
        <p:blipFill>
          <a:blip r:embed="rId3"/>
          <a:srcRect/>
          <a:stretch>
            <a:fillRect/>
          </a:stretch>
        </p:blipFill>
        <p:spPr bwMode="auto">
          <a:xfrm>
            <a:off x="258763" y="641350"/>
            <a:ext cx="8556625" cy="551973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a:xfrm>
            <a:off x="608013" y="1608138"/>
            <a:ext cx="7358062" cy="1714500"/>
          </a:xfrm>
        </p:spPr>
        <p:txBody>
          <a:bodyPr/>
          <a:lstStyle/>
          <a:p>
            <a:pPr eaLnBrk="1" hangingPunct="1"/>
            <a:r>
              <a:rPr lang="en-US" sz="5400" b="1" smtClean="0">
                <a:latin typeface="Arial Black" pitchFamily="-65" charset="0"/>
                <a:ea typeface="Arial Black" pitchFamily="-65" charset="0"/>
                <a:cs typeface="Arial Black" pitchFamily="-65" charset="0"/>
              </a:rPr>
              <a:t>MOST SWEEPING</a:t>
            </a:r>
          </a:p>
        </p:txBody>
      </p:sp>
      <p:sp>
        <p:nvSpPr>
          <p:cNvPr id="52227" name="Content Placeholder 2"/>
          <p:cNvSpPr>
            <a:spLocks noGrp="1"/>
          </p:cNvSpPr>
          <p:nvPr>
            <p:ph idx="1"/>
          </p:nvPr>
        </p:nvSpPr>
        <p:spPr>
          <a:xfrm>
            <a:off x="608013" y="3054350"/>
            <a:ext cx="8228012" cy="4524375"/>
          </a:xfrm>
        </p:spPr>
        <p:txBody>
          <a:bodyPr lIns="64291" tIns="32146" rIns="64291" bIns="32146"/>
          <a:lstStyle/>
          <a:p>
            <a:pPr eaLnBrk="1" hangingPunct="1">
              <a:buFont typeface="Gill Sans" pitchFamily="-65" charset="0"/>
              <a:buNone/>
            </a:pPr>
            <a:r>
              <a:rPr lang="en-US" smtClean="0"/>
              <a:t>	 </a:t>
            </a:r>
            <a:r>
              <a:rPr lang="en-US" sz="5400" b="1" smtClean="0">
                <a:latin typeface="Arial Black" pitchFamily="-65" charset="0"/>
                <a:ea typeface="Arial Black" pitchFamily="-65" charset="0"/>
                <a:cs typeface="Arial Black" pitchFamily="-65" charset="0"/>
              </a:rPr>
              <a:t>WARRANT </a:t>
            </a:r>
            <a:r>
              <a:rPr lang="en-US" sz="5400" b="1" smtClean="0">
                <a:solidFill>
                  <a:srgbClr val="FF0000"/>
                </a:solidFill>
                <a:latin typeface="Arial Black" pitchFamily="-65" charset="0"/>
                <a:ea typeface="Arial Black" pitchFamily="-65" charset="0"/>
                <a:cs typeface="Arial Black" pitchFamily="-65" charset="0"/>
              </a:rPr>
              <a:t>EVER</a:t>
            </a:r>
            <a:r>
              <a:rPr lang="en-US" sz="5400" b="1" smtClean="0">
                <a:latin typeface="Arial Black" pitchFamily="-65" charset="0"/>
                <a:ea typeface="Arial Black" pitchFamily="-65" charset="0"/>
                <a:cs typeface="Arial Black" pitchFamily="-65" charset="0"/>
              </a:rPr>
              <a:t>?</a:t>
            </a:r>
            <a:endParaRPr lang="en-US" sz="5400" smtClean="0"/>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4258" name="Title 1"/>
          <p:cNvSpPr>
            <a:spLocks noGrp="1"/>
          </p:cNvSpPr>
          <p:nvPr>
            <p:ph type="title"/>
          </p:nvPr>
        </p:nvSpPr>
        <p:spPr>
          <a:xfrm>
            <a:off x="928688" y="0"/>
            <a:ext cx="7358062" cy="1714500"/>
          </a:xfrm>
        </p:spPr>
        <p:txBody>
          <a:bodyPr rtlCol="0">
            <a:normAutofit fontScale="90000"/>
          </a:bodyPr>
          <a:lstStyle/>
          <a:p>
            <a:pPr eaLnBrk="1" fontAlgn="auto" hangingPunct="1">
              <a:spcAft>
                <a:spcPts val="0"/>
              </a:spcAft>
              <a:defRPr/>
            </a:pPr>
            <a:r>
              <a:rPr lang="en-US" sz="5600" b="1" dirty="0" smtClean="0">
                <a:latin typeface="Arial Black" pitchFamily="-65" charset="0"/>
                <a:ea typeface="Arial Black" pitchFamily="-65" charset="0"/>
                <a:cs typeface="Arial Black" pitchFamily="-65" charset="0"/>
              </a:rPr>
              <a:t>PARTICULARIZED</a:t>
            </a:r>
            <a:br>
              <a:rPr lang="en-US" sz="5600" b="1" dirty="0" smtClean="0">
                <a:latin typeface="Arial Black" pitchFamily="-65" charset="0"/>
                <a:ea typeface="Arial Black" pitchFamily="-65" charset="0"/>
                <a:cs typeface="Arial Black" pitchFamily="-65" charset="0"/>
              </a:rPr>
            </a:br>
            <a:r>
              <a:rPr lang="en-US" sz="5600" b="1" dirty="0" smtClean="0">
                <a:latin typeface="Arial Black" pitchFamily="-65" charset="0"/>
                <a:ea typeface="Arial Black" pitchFamily="-65" charset="0"/>
                <a:cs typeface="Arial Black" pitchFamily="-65" charset="0"/>
              </a:rPr>
              <a:t>DESCRIPTION</a:t>
            </a:r>
          </a:p>
        </p:txBody>
      </p:sp>
      <p:sp>
        <p:nvSpPr>
          <p:cNvPr id="3" name="Content Placeholder 2"/>
          <p:cNvSpPr>
            <a:spLocks noGrp="1"/>
          </p:cNvSpPr>
          <p:nvPr>
            <p:ph idx="1"/>
          </p:nvPr>
        </p:nvSpPr>
        <p:spPr>
          <a:xfrm>
            <a:off x="339725" y="1874838"/>
            <a:ext cx="8228013" cy="4525962"/>
          </a:xfrm>
        </p:spPr>
        <p:txBody>
          <a:bodyPr lIns="64291" tIns="32146" rIns="64291" bIns="32146"/>
          <a:lstStyle/>
          <a:p>
            <a:pPr eaLnBrk="1" hangingPunct="1">
              <a:buFont typeface="Gill Sans" pitchFamily="-65" charset="0"/>
              <a:buNone/>
            </a:pPr>
            <a:r>
              <a:rPr lang="en-US" smtClean="0"/>
              <a:t>	</a:t>
            </a:r>
            <a:r>
              <a:rPr lang="en-US" sz="2500" b="1" smtClean="0">
                <a:latin typeface="Arial Black" pitchFamily="-65" charset="0"/>
                <a:ea typeface="Arial Black" pitchFamily="-65" charset="0"/>
                <a:cs typeface="Arial Black" pitchFamily="-65" charset="0"/>
              </a:rPr>
              <a:t>No Mention of </a:t>
            </a:r>
            <a:r>
              <a:rPr lang="en-US" sz="2500" b="1" smtClean="0">
                <a:solidFill>
                  <a:srgbClr val="FF0000"/>
                </a:solidFill>
                <a:latin typeface="Arial Black" pitchFamily="-65" charset="0"/>
                <a:ea typeface="Arial Black" pitchFamily="-65" charset="0"/>
                <a:cs typeface="Arial Black" pitchFamily="-65" charset="0"/>
              </a:rPr>
              <a:t>Temple</a:t>
            </a:r>
          </a:p>
          <a:p>
            <a:pPr eaLnBrk="1" hangingPunct="1">
              <a:buFont typeface="Gill Sans" pitchFamily="-65" charset="0"/>
              <a:buNone/>
            </a:pPr>
            <a:endParaRPr lang="en-US" sz="600" b="1"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sz="2500" b="1" smtClean="0">
                <a:latin typeface="Arial Black" pitchFamily="-65" charset="0"/>
                <a:ea typeface="Arial Black" pitchFamily="-65" charset="0"/>
                <a:cs typeface="Arial Black" pitchFamily="-65" charset="0"/>
              </a:rPr>
              <a:t>	Place of Worship</a:t>
            </a:r>
          </a:p>
          <a:p>
            <a:pPr eaLnBrk="1" hangingPunct="1">
              <a:buFont typeface="Gill Sans" pitchFamily="-65" charset="0"/>
              <a:buNone/>
            </a:pPr>
            <a:endParaRPr lang="en-US" sz="600" b="1"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sz="2500" b="1" smtClean="0">
                <a:latin typeface="Arial Black" pitchFamily="-65" charset="0"/>
                <a:ea typeface="Arial Black" pitchFamily="-65" charset="0"/>
                <a:cs typeface="Arial Black" pitchFamily="-65" charset="0"/>
              </a:rPr>
              <a:t>	1</a:t>
            </a:r>
            <a:r>
              <a:rPr lang="en-US" sz="2500" b="1" baseline="30000" smtClean="0">
                <a:latin typeface="Arial Black" pitchFamily="-65" charset="0"/>
                <a:ea typeface="Arial Black" pitchFamily="-65" charset="0"/>
                <a:cs typeface="Arial Black" pitchFamily="-65" charset="0"/>
              </a:rPr>
              <a:t>st</a:t>
            </a:r>
            <a:r>
              <a:rPr lang="en-US" sz="2500" b="1" smtClean="0">
                <a:latin typeface="Arial Black" pitchFamily="-65" charset="0"/>
                <a:ea typeface="Arial Black" pitchFamily="-65" charset="0"/>
                <a:cs typeface="Arial Black" pitchFamily="-65" charset="0"/>
              </a:rPr>
              <a:t> Amendment</a:t>
            </a:r>
          </a:p>
          <a:p>
            <a:pPr eaLnBrk="1" hangingPunct="1">
              <a:buFont typeface="Gill Sans" pitchFamily="-65" charset="0"/>
              <a:buNone/>
            </a:pPr>
            <a:endParaRPr lang="en-US" sz="600" b="1"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sz="2500" b="1" smtClean="0">
                <a:latin typeface="Arial Black" pitchFamily="-65" charset="0"/>
                <a:ea typeface="Arial Black" pitchFamily="-65" charset="0"/>
                <a:cs typeface="Arial Black" pitchFamily="-65" charset="0"/>
              </a:rPr>
              <a:t>			“Scrupulous exactitude” </a:t>
            </a:r>
            <a:r>
              <a:rPr lang="en-US" sz="2500" b="1" i="1" smtClean="0">
                <a:latin typeface="Arial Black" pitchFamily="-65" charset="0"/>
                <a:ea typeface="Arial Black" pitchFamily="-65" charset="0"/>
                <a:cs typeface="Arial Black" pitchFamily="-65" charset="0"/>
              </a:rPr>
              <a:t>N.Y. vs. P.J.Video</a:t>
            </a:r>
            <a:endParaRPr lang="en-US" sz="2500" b="1" smtClean="0">
              <a:latin typeface="Arial Black" pitchFamily="-65" charset="0"/>
              <a:ea typeface="Arial Black" pitchFamily="-65" charset="0"/>
              <a:cs typeface="Arial Black" pitchFamily="-65" charset="0"/>
            </a:endParaRPr>
          </a:p>
          <a:p>
            <a:pPr eaLnBrk="1" hangingPunct="1">
              <a:buFont typeface="Gill Sans" pitchFamily="-65" charset="0"/>
              <a:buNone/>
            </a:pPr>
            <a:endParaRPr lang="en-US" sz="600" b="1"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sz="2500" b="1" smtClean="0">
                <a:latin typeface="Arial Black" pitchFamily="-65" charset="0"/>
                <a:ea typeface="Arial Black" pitchFamily="-65" charset="0"/>
                <a:cs typeface="Arial Black" pitchFamily="-65" charset="0"/>
              </a:rPr>
              <a:t>	After entry of temple, 2</a:t>
            </a:r>
            <a:r>
              <a:rPr lang="en-US" sz="2500" b="1" baseline="30000" smtClean="0">
                <a:latin typeface="Arial Black" pitchFamily="-65" charset="0"/>
                <a:ea typeface="Arial Black" pitchFamily="-65" charset="0"/>
                <a:cs typeface="Arial Black" pitchFamily="-65" charset="0"/>
              </a:rPr>
              <a:t>nd</a:t>
            </a:r>
            <a:r>
              <a:rPr lang="en-US" sz="2500" b="1" smtClean="0">
                <a:latin typeface="Arial Black" pitchFamily="-65" charset="0"/>
                <a:ea typeface="Arial Black" pitchFamily="-65" charset="0"/>
                <a:cs typeface="Arial Black" pitchFamily="-65" charset="0"/>
              </a:rPr>
              <a:t> Warrant 			 		specifically describes “temple.”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accel="50000" decel="5000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accel="50000" decel="5000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b="1" i="1" smtClean="0">
                <a:latin typeface="Arial Black" pitchFamily="-65" charset="0"/>
                <a:ea typeface="Arial Black" pitchFamily="-65" charset="0"/>
                <a:cs typeface="Arial Black" pitchFamily="-65" charset="0"/>
              </a:rPr>
              <a:t>Franks</a:t>
            </a:r>
            <a:r>
              <a:rPr lang="en-US" b="1" smtClean="0">
                <a:latin typeface="Arial Black" pitchFamily="-65" charset="0"/>
                <a:ea typeface="Arial Black" pitchFamily="-65" charset="0"/>
                <a:cs typeface="Arial Black" pitchFamily="-65" charset="0"/>
              </a:rPr>
              <a:t> Issues</a:t>
            </a:r>
            <a:endParaRPr lang="en-US" b="1" i="1" smtClean="0">
              <a:latin typeface="Arial Black" pitchFamily="-65" charset="0"/>
              <a:ea typeface="Arial Black" pitchFamily="-65" charset="0"/>
              <a:cs typeface="Arial Black" pitchFamily="-65" charset="0"/>
            </a:endParaRPr>
          </a:p>
        </p:txBody>
      </p:sp>
      <p:sp>
        <p:nvSpPr>
          <p:cNvPr id="3" name="Content Placeholder 2"/>
          <p:cNvSpPr>
            <a:spLocks noGrp="1"/>
          </p:cNvSpPr>
          <p:nvPr>
            <p:ph idx="1"/>
          </p:nvPr>
        </p:nvSpPr>
        <p:spPr/>
        <p:txBody>
          <a:bodyPr lIns="64291" tIns="32146" rIns="64291" bIns="32146"/>
          <a:lstStyle/>
          <a:p>
            <a:pPr eaLnBrk="1" hangingPunct="1">
              <a:buFont typeface="Gill Sans" pitchFamily="-65" charset="0"/>
              <a:buNone/>
            </a:pPr>
            <a:r>
              <a:rPr lang="en-US" dirty="0" smtClean="0"/>
              <a:t>	</a:t>
            </a:r>
            <a:r>
              <a:rPr lang="en-US" b="1" dirty="0" smtClean="0">
                <a:latin typeface="Arial Black" pitchFamily="-65" charset="0"/>
                <a:ea typeface="Arial Black" pitchFamily="-65" charset="0"/>
                <a:cs typeface="Arial Black" pitchFamily="-65" charset="0"/>
              </a:rPr>
              <a:t>Probable Cause:</a:t>
            </a:r>
          </a:p>
          <a:p>
            <a:pPr eaLnBrk="1" hangingPunct="1">
              <a:buFont typeface="Gill Sans" pitchFamily="-65" charset="0"/>
              <a:buNone/>
            </a:pPr>
            <a:endParaRPr lang="en-US" sz="600" b="1" dirty="0"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b="1" dirty="0" smtClean="0">
                <a:latin typeface="Arial Black" pitchFamily="-65" charset="0"/>
                <a:ea typeface="Arial Black" pitchFamily="-65" charset="0"/>
                <a:cs typeface="Arial Black" pitchFamily="-65" charset="0"/>
              </a:rPr>
              <a:t>	</a:t>
            </a:r>
            <a:r>
              <a:rPr lang="en-US" b="1" dirty="0" smtClean="0">
                <a:solidFill>
                  <a:srgbClr val="FF0000"/>
                </a:solidFill>
                <a:latin typeface="Arial Black" pitchFamily="-65" charset="0"/>
                <a:ea typeface="Arial Black" pitchFamily="-65" charset="0"/>
                <a:cs typeface="Arial Black" pitchFamily="-65" charset="0"/>
              </a:rPr>
              <a:t>16-Year-Old Mother </a:t>
            </a:r>
            <a:r>
              <a:rPr lang="en-US" b="1" dirty="0" smtClean="0">
                <a:latin typeface="Arial Black" pitchFamily="-65" charset="0"/>
                <a:ea typeface="Arial Black" pitchFamily="-65" charset="0"/>
                <a:cs typeface="Arial Black" pitchFamily="-65" charset="0"/>
              </a:rPr>
              <a:t>by the name of “Sarah Jessup Barlow” calls a family shelter hot line,</a:t>
            </a:r>
          </a:p>
          <a:p>
            <a:pPr eaLnBrk="1" hangingPunct="1">
              <a:buFont typeface="Gill Sans" pitchFamily="-65" charset="0"/>
              <a:buNone/>
            </a:pPr>
            <a:endParaRPr lang="en-US" sz="600" b="1" dirty="0"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b="1" dirty="0" smtClean="0">
                <a:latin typeface="Arial Black" pitchFamily="-65" charset="0"/>
                <a:ea typeface="Arial Black" pitchFamily="-65" charset="0"/>
                <a:cs typeface="Arial Black" pitchFamily="-65" charset="0"/>
              </a:rPr>
              <a:t>	Claiming to be abused by her “husband,” “</a:t>
            </a:r>
            <a:r>
              <a:rPr lang="en-US" b="1" dirty="0" smtClean="0">
                <a:solidFill>
                  <a:srgbClr val="FF0000"/>
                </a:solidFill>
                <a:latin typeface="Arial Black" pitchFamily="-65" charset="0"/>
                <a:ea typeface="Arial Black" pitchFamily="-65" charset="0"/>
                <a:cs typeface="Arial Black" pitchFamily="-65" charset="0"/>
              </a:rPr>
              <a:t>Dale Evans Barlow</a:t>
            </a:r>
            <a:r>
              <a:rPr lang="en-US" b="1" dirty="0" smtClean="0">
                <a:latin typeface="Arial Black" pitchFamily="-65" charset="0"/>
                <a:ea typeface="Arial Black" pitchFamily="-65" charset="0"/>
                <a:cs typeface="Arial Black" pitchFamily="-65" charset="0"/>
              </a:rPr>
              <a:t>”</a:t>
            </a: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b="1" smtClean="0">
                <a:latin typeface="Arial Black" pitchFamily="-65" charset="0"/>
                <a:ea typeface="Arial Black" pitchFamily="-65" charset="0"/>
                <a:cs typeface="Arial Black" pitchFamily="-65" charset="0"/>
              </a:rPr>
              <a:t>POLICE FAILED</a:t>
            </a:r>
          </a:p>
        </p:txBody>
      </p:sp>
      <p:sp>
        <p:nvSpPr>
          <p:cNvPr id="3" name="Content Placeholder 2"/>
          <p:cNvSpPr>
            <a:spLocks noGrp="1"/>
          </p:cNvSpPr>
          <p:nvPr>
            <p:ph idx="1"/>
          </p:nvPr>
        </p:nvSpPr>
        <p:spPr/>
        <p:txBody>
          <a:bodyPr lIns="64291" tIns="32146" rIns="64291" bIns="32146" rtlCol="0">
            <a:normAutofit fontScale="92500"/>
          </a:bodyPr>
          <a:lstStyle/>
          <a:p>
            <a:pPr eaLnBrk="1" fontAlgn="auto" hangingPunct="1">
              <a:spcAft>
                <a:spcPts val="0"/>
              </a:spcAft>
              <a:buFont typeface="Gill Sans" pitchFamily="-65" charset="0"/>
              <a:buNone/>
              <a:defRPr/>
            </a:pPr>
            <a:r>
              <a:rPr lang="en-US" dirty="0" smtClean="0">
                <a:ea typeface="+mn-ea"/>
                <a:cs typeface="+mn-cs"/>
              </a:rPr>
              <a:t>	</a:t>
            </a:r>
            <a:r>
              <a:rPr lang="en-US" b="1" dirty="0" smtClean="0">
                <a:latin typeface="Arial Black" pitchFamily="-65" charset="0"/>
                <a:ea typeface="Arial Black" pitchFamily="-65" charset="0"/>
                <a:cs typeface="Arial Black" pitchFamily="-65" charset="0"/>
              </a:rPr>
              <a:t>To tell issuing Judge that:</a:t>
            </a:r>
          </a:p>
          <a:p>
            <a:pPr eaLnBrk="1" fontAlgn="auto" hangingPunct="1">
              <a:spcAft>
                <a:spcPts val="0"/>
              </a:spcAft>
              <a:buFont typeface="Gill Sans" pitchFamily="-65" charset="0"/>
              <a:buNone/>
              <a:defRPr/>
            </a:pPr>
            <a:endParaRPr lang="en-US" sz="865" b="1" dirty="0" smtClean="0">
              <a:latin typeface="Arial Black" pitchFamily="-65" charset="0"/>
              <a:ea typeface="Arial Black" pitchFamily="-65" charset="0"/>
              <a:cs typeface="Arial Black" pitchFamily="-65" charset="0"/>
            </a:endParaRPr>
          </a:p>
          <a:p>
            <a:pPr eaLnBrk="1" fontAlgn="auto" hangingPunct="1">
              <a:spcAft>
                <a:spcPts val="0"/>
              </a:spcAft>
              <a:buFont typeface="Gill Sans" pitchFamily="-65" charset="0"/>
              <a:buNone/>
              <a:defRPr/>
            </a:pPr>
            <a:r>
              <a:rPr lang="en-US" b="1" dirty="0" smtClean="0">
                <a:latin typeface="Arial Black" pitchFamily="-65" charset="0"/>
                <a:ea typeface="Arial Black" pitchFamily="-65" charset="0"/>
                <a:cs typeface="Arial Black" pitchFamily="-65" charset="0"/>
              </a:rPr>
              <a:t>	They were aware, at the time they sought the warrant for Dale Evans Barlow at the YFZ Ranch, of his address and phone number in Arizona, the name and phone number of his probation officer, and that his conditions of probation </a:t>
            </a:r>
            <a:r>
              <a:rPr lang="en-US" b="1" dirty="0" smtClean="0">
                <a:solidFill>
                  <a:srgbClr val="FF0000"/>
                </a:solidFill>
                <a:latin typeface="Arial Black" pitchFamily="-65" charset="0"/>
                <a:ea typeface="Arial Black" pitchFamily="-65" charset="0"/>
                <a:cs typeface="Arial Black" pitchFamily="-65" charset="0"/>
              </a:rPr>
              <a:t>restricted him to Arizona</a:t>
            </a:r>
            <a:r>
              <a:rPr lang="en-US" b="1" dirty="0" smtClean="0">
                <a:latin typeface="Arial Black" pitchFamily="-65" charset="0"/>
                <a:ea typeface="Arial Black" pitchFamily="-65" charset="0"/>
                <a:cs typeface="Arial Black" pitchFamily="-65" charset="0"/>
              </a:rPr>
              <a:t>.</a:t>
            </a:r>
            <a:endParaRPr lang="en-US" dirty="0" smtClean="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1"/>
          <p:cNvSpPr>
            <a:spLocks noGrp="1" noChangeArrowheads="1"/>
          </p:cNvSpPr>
          <p:nvPr>
            <p:ph type="title"/>
          </p:nvPr>
        </p:nvSpPr>
        <p:spPr/>
        <p:txBody>
          <a:bodyPr/>
          <a:lstStyle/>
          <a:p>
            <a:pPr eaLnBrk="1" hangingPunct="1"/>
            <a:endParaRPr lang="en-US" smtClean="0"/>
          </a:p>
        </p:txBody>
      </p:sp>
      <p:pic>
        <p:nvPicPr>
          <p:cNvPr id="57347" name="Picture 2"/>
          <p:cNvPicPr>
            <a:picLocks noChangeArrowheads="1"/>
          </p:cNvPicPr>
          <p:nvPr/>
        </p:nvPicPr>
        <p:blipFill>
          <a:blip r:embed="rId2"/>
          <a:srcRect/>
          <a:stretch>
            <a:fillRect/>
          </a:stretch>
        </p:blipFill>
        <p:spPr bwMode="auto">
          <a:xfrm>
            <a:off x="-1028700" y="-6180138"/>
            <a:ext cx="14358938" cy="12357101"/>
          </a:xfrm>
          <a:prstGeom prst="rect">
            <a:avLst/>
          </a:prstGeom>
          <a:noFill/>
          <a:ln w="12700">
            <a:noFill/>
            <a:miter lim="800000"/>
            <a:headEnd/>
            <a:tailEnd/>
          </a:ln>
        </p:spPr>
      </p:pic>
      <p:sp>
        <p:nvSpPr>
          <p:cNvPr id="57348" name="Line 3"/>
          <p:cNvSpPr>
            <a:spLocks noChangeShapeType="1"/>
          </p:cNvSpPr>
          <p:nvPr/>
        </p:nvSpPr>
        <p:spPr bwMode="auto">
          <a:xfrm rot="10800000" flipH="1">
            <a:off x="785813" y="4895850"/>
            <a:ext cx="7239000" cy="58738"/>
          </a:xfrm>
          <a:prstGeom prst="line">
            <a:avLst/>
          </a:prstGeom>
          <a:noFill/>
          <a:ln w="88900">
            <a:solidFill>
              <a:srgbClr val="FF0000"/>
            </a:solidFill>
            <a:round/>
            <a:headEnd/>
            <a:tailEnd/>
          </a:ln>
        </p:spPr>
        <p:txBody>
          <a:bodyPr lIns="64291" tIns="32146" rIns="64291" bIns="32146">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p:txBody>
          <a:bodyPr/>
          <a:lstStyle/>
          <a:p>
            <a:pPr eaLnBrk="1" hangingPunct="1"/>
            <a:endParaRPr lang="en-US" smtClean="0"/>
          </a:p>
        </p:txBody>
      </p:sp>
      <p:pic>
        <p:nvPicPr>
          <p:cNvPr id="56323" name="Picture 2"/>
          <p:cNvPicPr>
            <a:picLocks noChangeArrowheads="1"/>
          </p:cNvPicPr>
          <p:nvPr/>
        </p:nvPicPr>
        <p:blipFill>
          <a:blip r:embed="rId2"/>
          <a:srcRect/>
          <a:stretch>
            <a:fillRect/>
          </a:stretch>
        </p:blipFill>
        <p:spPr bwMode="auto">
          <a:xfrm>
            <a:off x="-80963" y="446088"/>
            <a:ext cx="8072438" cy="10447337"/>
          </a:xfrm>
          <a:prstGeom prst="rect">
            <a:avLst/>
          </a:prstGeom>
          <a:noFill/>
          <a:ln w="12700">
            <a:noFill/>
            <a:miter lim="800000"/>
            <a:headEnd/>
            <a:tailEnd/>
          </a:ln>
        </p:spPr>
      </p:pic>
      <p:sp>
        <p:nvSpPr>
          <p:cNvPr id="56324" name="Line 3"/>
          <p:cNvSpPr>
            <a:spLocks noChangeShapeType="1"/>
          </p:cNvSpPr>
          <p:nvPr/>
        </p:nvSpPr>
        <p:spPr bwMode="auto">
          <a:xfrm>
            <a:off x="1558925" y="4440238"/>
            <a:ext cx="4037013" cy="12700"/>
          </a:xfrm>
          <a:prstGeom prst="line">
            <a:avLst/>
          </a:prstGeom>
          <a:noFill/>
          <a:ln w="38100">
            <a:solidFill>
              <a:srgbClr val="FF0000"/>
            </a:solidFill>
            <a:round/>
            <a:headEnd/>
            <a:tailEnd/>
          </a:ln>
        </p:spPr>
        <p:txBody>
          <a:bodyPr lIns="64291" tIns="32146" rIns="64291" bIns="32146">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itle 1"/>
          <p:cNvSpPr>
            <a:spLocks noGrp="1"/>
          </p:cNvSpPr>
          <p:nvPr>
            <p:ph type="title"/>
          </p:nvPr>
        </p:nvSpPr>
        <p:spPr>
          <a:xfrm>
            <a:off x="874713" y="857250"/>
            <a:ext cx="7358062" cy="1714500"/>
          </a:xfrm>
        </p:spPr>
        <p:txBody>
          <a:bodyPr/>
          <a:lstStyle/>
          <a:p>
            <a:pPr eaLnBrk="1" hangingPunct="1"/>
            <a:r>
              <a:rPr lang="en-US" b="1" smtClean="0">
                <a:latin typeface="Arial Black" pitchFamily="-65" charset="0"/>
                <a:ea typeface="Arial Black" pitchFamily="-65" charset="0"/>
                <a:cs typeface="Arial Black" pitchFamily="-65" charset="0"/>
              </a:rPr>
              <a:t>DANGEROUS</a:t>
            </a:r>
            <a:br>
              <a:rPr lang="en-US" b="1" smtClean="0">
                <a:latin typeface="Arial Black" pitchFamily="-65" charset="0"/>
                <a:ea typeface="Arial Black" pitchFamily="-65" charset="0"/>
                <a:cs typeface="Arial Black" pitchFamily="-65" charset="0"/>
              </a:rPr>
            </a:br>
            <a:r>
              <a:rPr lang="en-US" b="1" smtClean="0">
                <a:latin typeface="Arial Black" pitchFamily="-65" charset="0"/>
                <a:ea typeface="Arial Black" pitchFamily="-65" charset="0"/>
                <a:cs typeface="Arial Black" pitchFamily="-65" charset="0"/>
              </a:rPr>
              <a:t>INDIVIDUAL</a:t>
            </a:r>
          </a:p>
        </p:txBody>
      </p:sp>
      <p:sp>
        <p:nvSpPr>
          <p:cNvPr id="3" name="Content Placeholder 2"/>
          <p:cNvSpPr>
            <a:spLocks noGrp="1"/>
          </p:cNvSpPr>
          <p:nvPr>
            <p:ph idx="1"/>
          </p:nvPr>
        </p:nvSpPr>
        <p:spPr>
          <a:xfrm>
            <a:off x="339725" y="3697288"/>
            <a:ext cx="8228013" cy="4524375"/>
          </a:xfrm>
        </p:spPr>
        <p:txBody>
          <a:bodyPr lIns="64291" tIns="32146" rIns="64291" bIns="32146"/>
          <a:lstStyle/>
          <a:p>
            <a:pPr eaLnBrk="1" hangingPunct="1">
              <a:buFont typeface="Gill Sans" pitchFamily="-65" charset="0"/>
              <a:buNone/>
            </a:pPr>
            <a:r>
              <a:rPr lang="en-US" smtClean="0"/>
              <a:t>	</a:t>
            </a:r>
            <a:r>
              <a:rPr lang="en-US" sz="3800" b="1" smtClean="0">
                <a:latin typeface="Arial Black" pitchFamily="-65" charset="0"/>
                <a:ea typeface="Arial Black" pitchFamily="-65" charset="0"/>
                <a:cs typeface="Arial Black" pitchFamily="-65" charset="0"/>
              </a:rPr>
              <a:t>Not located on the premises!</a:t>
            </a:r>
            <a:endParaRPr lang="en-US" sz="38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sz="5100" b="1" smtClean="0">
                <a:latin typeface="Arial Black" pitchFamily="-65" charset="0"/>
                <a:ea typeface="Arial Black" pitchFamily="-65" charset="0"/>
                <a:cs typeface="Arial Black" pitchFamily="-65" charset="0"/>
              </a:rPr>
              <a:t>HAD THE OFFICERS</a:t>
            </a:r>
          </a:p>
        </p:txBody>
      </p:sp>
      <p:sp>
        <p:nvSpPr>
          <p:cNvPr id="3" name="Content Placeholder 2"/>
          <p:cNvSpPr>
            <a:spLocks noGrp="1"/>
          </p:cNvSpPr>
          <p:nvPr>
            <p:ph idx="1"/>
          </p:nvPr>
        </p:nvSpPr>
        <p:spPr>
          <a:xfrm>
            <a:off x="554038" y="2089150"/>
            <a:ext cx="8228012" cy="4525963"/>
          </a:xfrm>
        </p:spPr>
        <p:txBody>
          <a:bodyPr lIns="64291" tIns="32146" rIns="64291" bIns="32146"/>
          <a:lstStyle/>
          <a:p>
            <a:pPr eaLnBrk="1" hangingPunct="1">
              <a:buFont typeface="Gill Sans" pitchFamily="-65" charset="0"/>
              <a:buNone/>
            </a:pPr>
            <a:r>
              <a:rPr lang="en-US" smtClean="0"/>
              <a:t>	</a:t>
            </a:r>
            <a:r>
              <a:rPr lang="en-US" sz="3400" b="1" smtClean="0">
                <a:latin typeface="Arial Black" pitchFamily="-65" charset="0"/>
                <a:ea typeface="Arial Black" pitchFamily="-65" charset="0"/>
                <a:cs typeface="Arial Black" pitchFamily="-65" charset="0"/>
              </a:rPr>
              <a:t>Simply called the area code the alleged teenaged mother was calling from, they would have learned (first officer contacted in Colorado Springs told them):</a:t>
            </a:r>
            <a:endParaRPr lang="en-US" sz="34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2450" name="Title 1"/>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b="1" dirty="0" smtClean="0">
                <a:latin typeface="Arial Black" pitchFamily="-65" charset="0"/>
                <a:ea typeface="Arial Black" pitchFamily="-65" charset="0"/>
                <a:cs typeface="Arial Black" pitchFamily="-65" charset="0"/>
              </a:rPr>
              <a:t>The 16-year-old</a:t>
            </a:r>
            <a:br>
              <a:rPr lang="en-US" b="1" dirty="0" smtClean="0">
                <a:latin typeface="Arial Black" pitchFamily="-65" charset="0"/>
                <a:ea typeface="Arial Black" pitchFamily="-65" charset="0"/>
                <a:cs typeface="Arial Black" pitchFamily="-65" charset="0"/>
              </a:rPr>
            </a:br>
            <a:r>
              <a:rPr lang="en-US" b="1" dirty="0" smtClean="0">
                <a:latin typeface="Arial Black" pitchFamily="-65" charset="0"/>
                <a:ea typeface="Arial Black" pitchFamily="-65" charset="0"/>
                <a:cs typeface="Arial Black" pitchFamily="-65" charset="0"/>
              </a:rPr>
              <a:t> pregnant mother</a:t>
            </a:r>
          </a:p>
        </p:txBody>
      </p:sp>
      <p:sp>
        <p:nvSpPr>
          <p:cNvPr id="3" name="Content Placeholder 2"/>
          <p:cNvSpPr>
            <a:spLocks noGrp="1"/>
          </p:cNvSpPr>
          <p:nvPr>
            <p:ph idx="1"/>
          </p:nvPr>
        </p:nvSpPr>
        <p:spPr>
          <a:xfrm>
            <a:off x="457200" y="1371600"/>
            <a:ext cx="8229600" cy="4524375"/>
          </a:xfrm>
        </p:spPr>
        <p:txBody>
          <a:bodyPr lIns="64291" tIns="32146" rIns="64291" bIns="32146" rtlCol="0">
            <a:normAutofit fontScale="92500" lnSpcReduction="10000"/>
          </a:bodyPr>
          <a:lstStyle/>
          <a:p>
            <a:pPr eaLnBrk="1" fontAlgn="auto" hangingPunct="1">
              <a:spcAft>
                <a:spcPts val="0"/>
              </a:spcAft>
              <a:buFont typeface="Gill Sans" pitchFamily="-65" charset="0"/>
              <a:buNone/>
              <a:defRPr/>
            </a:pPr>
            <a:r>
              <a:rPr lang="en-US" smtClean="0">
                <a:ea typeface="+mn-ea"/>
                <a:cs typeface="+mn-cs"/>
              </a:rPr>
              <a:t>		</a:t>
            </a:r>
            <a:r>
              <a:rPr lang="en-US" sz="5100" b="1" smtClean="0">
                <a:latin typeface="Arial Black" pitchFamily="-65" charset="0"/>
                <a:ea typeface="Arial Black" pitchFamily="-65" charset="0"/>
                <a:cs typeface="Arial Black" pitchFamily="-65" charset="0"/>
              </a:rPr>
              <a:t>Was in fact:</a:t>
            </a:r>
          </a:p>
          <a:p>
            <a:pPr eaLnBrk="1" fontAlgn="auto" hangingPunct="1">
              <a:spcAft>
                <a:spcPts val="0"/>
              </a:spcAft>
              <a:buFont typeface="Gill Sans" pitchFamily="-65" charset="0"/>
              <a:buNone/>
              <a:defRPr/>
            </a:pPr>
            <a:r>
              <a:rPr lang="en-US" sz="5100" b="1" smtClean="0">
                <a:latin typeface="Arial Black" pitchFamily="-65" charset="0"/>
                <a:ea typeface="Arial Black" pitchFamily="-65" charset="0"/>
                <a:cs typeface="Arial Black" pitchFamily="-65" charset="0"/>
              </a:rPr>
              <a:t>		</a:t>
            </a:r>
            <a:r>
              <a:rPr lang="en-US" sz="4000" b="1" smtClean="0">
                <a:solidFill>
                  <a:srgbClr val="FF0000"/>
                </a:solidFill>
                <a:latin typeface="Arial Black" pitchFamily="-65" charset="0"/>
                <a:ea typeface="Arial Black" pitchFamily="-65" charset="0"/>
                <a:cs typeface="Arial Black" pitchFamily="-65" charset="0"/>
              </a:rPr>
              <a:t>A 33-year-old,</a:t>
            </a:r>
          </a:p>
          <a:p>
            <a:pPr eaLnBrk="1" fontAlgn="auto" hangingPunct="1">
              <a:spcAft>
                <a:spcPts val="0"/>
              </a:spcAft>
              <a:buFont typeface="Gill Sans" pitchFamily="-65" charset="0"/>
              <a:buNone/>
              <a:defRPr/>
            </a:pPr>
            <a:r>
              <a:rPr lang="en-US" sz="4000" b="1" smtClean="0">
                <a:solidFill>
                  <a:srgbClr val="FF0000"/>
                </a:solidFill>
                <a:latin typeface="Arial Black" pitchFamily="-65" charset="0"/>
                <a:ea typeface="Arial Black" pitchFamily="-65" charset="0"/>
                <a:cs typeface="Arial Black" pitchFamily="-65" charset="0"/>
              </a:rPr>
              <a:t>		Childless,</a:t>
            </a:r>
          </a:p>
          <a:p>
            <a:pPr eaLnBrk="1" fontAlgn="auto" hangingPunct="1">
              <a:spcAft>
                <a:spcPts val="0"/>
              </a:spcAft>
              <a:buFont typeface="Gill Sans" pitchFamily="-65" charset="0"/>
              <a:buNone/>
              <a:defRPr/>
            </a:pPr>
            <a:r>
              <a:rPr lang="en-US" sz="4000" b="1" smtClean="0">
                <a:solidFill>
                  <a:srgbClr val="FF0000"/>
                </a:solidFill>
                <a:latin typeface="Arial Black" pitchFamily="-65" charset="0"/>
                <a:ea typeface="Arial Black" pitchFamily="-65" charset="0"/>
                <a:cs typeface="Arial Black" pitchFamily="-65" charset="0"/>
              </a:rPr>
              <a:t>		Single,</a:t>
            </a:r>
          </a:p>
          <a:p>
            <a:pPr eaLnBrk="1" fontAlgn="auto" hangingPunct="1">
              <a:spcAft>
                <a:spcPts val="0"/>
              </a:spcAft>
              <a:buFont typeface="Gill Sans" pitchFamily="-65" charset="0"/>
              <a:buNone/>
              <a:defRPr/>
            </a:pPr>
            <a:r>
              <a:rPr lang="en-US" sz="4000" b="1" smtClean="0">
                <a:solidFill>
                  <a:srgbClr val="FF0000"/>
                </a:solidFill>
                <a:latin typeface="Arial Black" pitchFamily="-65" charset="0"/>
                <a:ea typeface="Arial Black" pitchFamily="-65" charset="0"/>
                <a:cs typeface="Arial Black" pitchFamily="-65" charset="0"/>
              </a:rPr>
              <a:t>		African American female,</a:t>
            </a:r>
          </a:p>
          <a:p>
            <a:pPr eaLnBrk="1" fontAlgn="auto" hangingPunct="1">
              <a:spcAft>
                <a:spcPts val="0"/>
              </a:spcAft>
              <a:buFont typeface="Gill Sans" pitchFamily="-65" charset="0"/>
              <a:buNone/>
              <a:defRPr/>
            </a:pPr>
            <a:r>
              <a:rPr lang="en-US" sz="4000" b="1" smtClean="0">
                <a:solidFill>
                  <a:srgbClr val="FF0000"/>
                </a:solidFill>
                <a:latin typeface="Arial Black" pitchFamily="-65" charset="0"/>
                <a:ea typeface="Arial Black" pitchFamily="-65" charset="0"/>
                <a:cs typeface="Arial Black" pitchFamily="-65" charset="0"/>
              </a:rPr>
              <a:t>		Living in Colorado 		 			 		Springs</a:t>
            </a:r>
            <a:r>
              <a:rPr lang="en-US" sz="4000" b="1" smtClean="0">
                <a:latin typeface="Arial Black" pitchFamily="-65" charset="0"/>
                <a:ea typeface="Arial Black" pitchFamily="-65" charset="0"/>
                <a:cs typeface="Arial Black" pitchFamily="-65" charset="0"/>
              </a:rPr>
              <a:t>!</a:t>
            </a:r>
          </a:p>
          <a:p>
            <a:pPr eaLnBrk="1" fontAlgn="auto" hangingPunct="1">
              <a:spcAft>
                <a:spcPts val="0"/>
              </a:spcAft>
              <a:buFont typeface="Gill Sans" pitchFamily="-65" charset="0"/>
              <a:buNone/>
              <a:defRPr/>
            </a:pPr>
            <a:endParaRPr lang="en-US" sz="4000" smtClean="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Narcotics-Detection K-9s</a:t>
            </a:r>
            <a:endParaRPr lang="en-US" b="1" dirty="0"/>
          </a:p>
        </p:txBody>
      </p:sp>
      <p:sp>
        <p:nvSpPr>
          <p:cNvPr id="3" name="Content Placeholder 2"/>
          <p:cNvSpPr>
            <a:spLocks noGrp="1"/>
          </p:cNvSpPr>
          <p:nvPr>
            <p:ph idx="1"/>
          </p:nvPr>
        </p:nvSpPr>
        <p:spPr/>
        <p:txBody>
          <a:bodyPr/>
          <a:lstStyle/>
          <a:p>
            <a:r>
              <a:rPr lang="en-US" dirty="0" smtClean="0"/>
              <a:t>Valuable tool used by law enforcement during the </a:t>
            </a:r>
            <a:r>
              <a:rPr lang="en-US" u="sng" dirty="0" smtClean="0"/>
              <a:t>war on drugs</a:t>
            </a:r>
            <a:r>
              <a:rPr lang="en-US" dirty="0" smtClean="0"/>
              <a:t>.</a:t>
            </a:r>
          </a:p>
          <a:p>
            <a:r>
              <a:rPr lang="en-US" u="sng" dirty="0" smtClean="0"/>
              <a:t>30 years of case law </a:t>
            </a:r>
            <a:r>
              <a:rPr lang="en-US" dirty="0" smtClean="0"/>
              <a:t>has developed concerning most 4</a:t>
            </a:r>
            <a:r>
              <a:rPr lang="en-US" baseline="30000" dirty="0" smtClean="0"/>
              <a:t>th</a:t>
            </a:r>
            <a:r>
              <a:rPr lang="en-US" dirty="0" smtClean="0"/>
              <a:t> Amendment scenarios.</a:t>
            </a:r>
          </a:p>
          <a:p>
            <a:r>
              <a:rPr lang="en-US" dirty="0" smtClean="0"/>
              <a:t>When used </a:t>
            </a:r>
            <a:r>
              <a:rPr lang="en-US" u="sng" dirty="0" smtClean="0"/>
              <a:t>properly</a:t>
            </a:r>
            <a:r>
              <a:rPr lang="en-US" dirty="0" smtClean="0"/>
              <a:t> and under the </a:t>
            </a:r>
            <a:r>
              <a:rPr lang="en-US" u="sng" dirty="0" smtClean="0"/>
              <a:t>right conditions</a:t>
            </a:r>
            <a:r>
              <a:rPr lang="en-US" dirty="0" smtClean="0"/>
              <a:t>, drug-dogs work…</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p:txBody>
          <a:bodyPr/>
          <a:lstStyle/>
          <a:p>
            <a:pPr eaLnBrk="1" hangingPunct="1"/>
            <a:r>
              <a:rPr lang="en-US" smtClean="0"/>
              <a:t>Rozita Swinton</a:t>
            </a:r>
          </a:p>
        </p:txBody>
      </p:sp>
      <p:pic>
        <p:nvPicPr>
          <p:cNvPr id="62467" name="Picture 2"/>
          <p:cNvPicPr>
            <a:picLocks noChangeArrowheads="1"/>
          </p:cNvPicPr>
          <p:nvPr/>
        </p:nvPicPr>
        <p:blipFill>
          <a:blip r:embed="rId2"/>
          <a:srcRect/>
          <a:stretch>
            <a:fillRect/>
          </a:stretch>
        </p:blipFill>
        <p:spPr bwMode="auto">
          <a:xfrm>
            <a:off x="2000250" y="2027238"/>
            <a:ext cx="5133975" cy="385127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rtlCol="0">
            <a:normAutofit fontScale="90000"/>
          </a:bodyPr>
          <a:lstStyle/>
          <a:p>
            <a:pPr eaLnBrk="1" fontAlgn="auto" hangingPunct="1">
              <a:spcAft>
                <a:spcPts val="0"/>
              </a:spcAft>
              <a:defRPr/>
            </a:pPr>
            <a:r>
              <a:rPr lang="en-US" sz="5100" b="1" smtClean="0">
                <a:latin typeface="Arial Black" pitchFamily="-65" charset="0"/>
                <a:ea typeface="Arial Black" pitchFamily="-65" charset="0"/>
                <a:cs typeface="Arial Black" pitchFamily="-65" charset="0"/>
              </a:rPr>
              <a:t>PREVIOUSLY CONVICTED</a:t>
            </a:r>
          </a:p>
        </p:txBody>
      </p:sp>
      <p:sp>
        <p:nvSpPr>
          <p:cNvPr id="3" name="Content Placeholder 2"/>
          <p:cNvSpPr>
            <a:spLocks noGrp="1"/>
          </p:cNvSpPr>
          <p:nvPr>
            <p:ph idx="1"/>
          </p:nvPr>
        </p:nvSpPr>
        <p:spPr>
          <a:xfrm>
            <a:off x="500063" y="2089150"/>
            <a:ext cx="8228012" cy="4525963"/>
          </a:xfrm>
        </p:spPr>
        <p:txBody>
          <a:bodyPr lIns="64291" tIns="32146" rIns="64291" bIns="32146"/>
          <a:lstStyle/>
          <a:p>
            <a:pPr eaLnBrk="1" hangingPunct="1">
              <a:buFont typeface="Gill Sans" pitchFamily="-65" charset="0"/>
              <a:buNone/>
            </a:pPr>
            <a:r>
              <a:rPr lang="en-US" b="1" smtClean="0">
                <a:latin typeface="Arial Black" pitchFamily="-65" charset="0"/>
                <a:ea typeface="Arial Black" pitchFamily="-65" charset="0"/>
                <a:cs typeface="Arial Black" pitchFamily="-65" charset="0"/>
              </a:rPr>
              <a:t>	Of “</a:t>
            </a:r>
            <a:r>
              <a:rPr lang="en-US" b="1" smtClean="0">
                <a:solidFill>
                  <a:srgbClr val="FF0000"/>
                </a:solidFill>
                <a:latin typeface="Arial Black" pitchFamily="-65" charset="0"/>
                <a:ea typeface="Arial Black" pitchFamily="-65" charset="0"/>
                <a:cs typeface="Arial Black" pitchFamily="-65" charset="0"/>
              </a:rPr>
              <a:t>false reporting</a:t>
            </a:r>
            <a:r>
              <a:rPr lang="en-US" b="1" smtClean="0">
                <a:latin typeface="Arial Black" pitchFamily="-65" charset="0"/>
                <a:ea typeface="Arial Black" pitchFamily="-65" charset="0"/>
                <a:cs typeface="Arial Black" pitchFamily="-65" charset="0"/>
              </a:rPr>
              <a:t> child abuse,” with current charges pending in that and some seven other jurisdictions (from Washington State to Florida).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dirty="0" smtClean="0">
                <a:latin typeface="Arial Black"/>
                <a:cs typeface="Arial Black"/>
              </a:rPr>
              <a:t>INTERESTING </a:t>
            </a:r>
            <a:r>
              <a:rPr lang="en-US" sz="3600" b="1" i="1" dirty="0" smtClean="0">
                <a:latin typeface="Arial Black"/>
                <a:cs typeface="Arial Black"/>
              </a:rPr>
              <a:t>FRANKS</a:t>
            </a:r>
            <a:r>
              <a:rPr lang="en-US" sz="3600" b="1" dirty="0" smtClean="0">
                <a:latin typeface="Arial Black"/>
                <a:cs typeface="Arial Black"/>
              </a:rPr>
              <a:t> ISSUE</a:t>
            </a:r>
            <a:endParaRPr lang="en-US" sz="3600" b="1" dirty="0">
              <a:latin typeface="Arial Black"/>
              <a:cs typeface="Arial Black"/>
            </a:endParaRPr>
          </a:p>
        </p:txBody>
      </p:sp>
      <p:sp>
        <p:nvSpPr>
          <p:cNvPr id="3" name="Content Placeholder 2"/>
          <p:cNvSpPr>
            <a:spLocks noGrp="1"/>
          </p:cNvSpPr>
          <p:nvPr>
            <p:ph idx="1"/>
          </p:nvPr>
        </p:nvSpPr>
        <p:spPr>
          <a:xfrm>
            <a:off x="152400" y="1600200"/>
            <a:ext cx="8229600" cy="4525963"/>
          </a:xfrm>
        </p:spPr>
        <p:txBody>
          <a:bodyPr>
            <a:normAutofit/>
          </a:bodyPr>
          <a:lstStyle/>
          <a:p>
            <a:pPr>
              <a:buNone/>
            </a:pPr>
            <a:r>
              <a:rPr lang="en-US" dirty="0" smtClean="0"/>
              <a:t>	</a:t>
            </a:r>
            <a:r>
              <a:rPr lang="en-US" sz="3600" b="1" dirty="0" smtClean="0">
                <a:latin typeface="Arial Black"/>
                <a:cs typeface="Arial Black"/>
              </a:rPr>
              <a:t>Were the officers being </a:t>
            </a:r>
            <a:r>
              <a:rPr lang="en-US" sz="3600" b="1" dirty="0" smtClean="0">
                <a:solidFill>
                  <a:srgbClr val="FF0000"/>
                </a:solidFill>
                <a:latin typeface="Arial Black"/>
                <a:cs typeface="Arial Black"/>
              </a:rPr>
              <a:t>HONEST</a:t>
            </a:r>
            <a:r>
              <a:rPr lang="en-US" sz="3600" b="1" dirty="0" smtClean="0">
                <a:latin typeface="Arial Black"/>
                <a:cs typeface="Arial Black"/>
              </a:rPr>
              <a:t> when they told the judge they wanted to search the ranch for </a:t>
            </a:r>
            <a:r>
              <a:rPr lang="en-US" sz="3600" b="1" dirty="0" smtClean="0">
                <a:solidFill>
                  <a:srgbClr val="FF0000"/>
                </a:solidFill>
                <a:latin typeface="Arial Black"/>
                <a:cs typeface="Arial Black"/>
              </a:rPr>
              <a:t>one 16-year-old</a:t>
            </a:r>
            <a:r>
              <a:rPr lang="en-US" sz="3600" b="1" dirty="0" smtClean="0">
                <a:latin typeface="Arial Black"/>
                <a:cs typeface="Arial Black"/>
              </a:rPr>
              <a:t>?</a:t>
            </a:r>
          </a:p>
          <a:p>
            <a:pPr>
              <a:buNone/>
            </a:pPr>
            <a:endParaRPr lang="en-US" sz="1000" b="1" dirty="0" smtClean="0">
              <a:latin typeface="Arial Black"/>
              <a:cs typeface="Arial Black"/>
            </a:endParaRPr>
          </a:p>
          <a:p>
            <a:pPr>
              <a:buNone/>
            </a:pPr>
            <a:r>
              <a:rPr lang="en-US" sz="3600" b="1" dirty="0" smtClean="0">
                <a:latin typeface="Arial Black"/>
                <a:cs typeface="Arial Black"/>
              </a:rPr>
              <a:t>	Could the officers have obtained a warrant if they had told the truth?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rial Black"/>
                <a:cs typeface="Arial Black"/>
              </a:rPr>
              <a:t>SUBJECTIVE </a:t>
            </a:r>
            <a:r>
              <a:rPr lang="en-US" b="1" dirty="0" err="1" smtClean="0">
                <a:latin typeface="Arial Black"/>
                <a:cs typeface="Arial Black"/>
              </a:rPr>
              <a:t>vs</a:t>
            </a:r>
            <a:r>
              <a:rPr lang="en-US" b="1" dirty="0" smtClean="0">
                <a:latin typeface="Arial Black"/>
                <a:cs typeface="Arial Black"/>
              </a:rPr>
              <a:t> OBJECTIVE</a:t>
            </a:r>
            <a:endParaRPr lang="en-US" b="1" dirty="0">
              <a:latin typeface="Arial Black"/>
              <a:cs typeface="Arial Black"/>
            </a:endParaRPr>
          </a:p>
        </p:txBody>
      </p:sp>
      <p:sp>
        <p:nvSpPr>
          <p:cNvPr id="3" name="Content Placeholder 2"/>
          <p:cNvSpPr>
            <a:spLocks noGrp="1"/>
          </p:cNvSpPr>
          <p:nvPr>
            <p:ph idx="1"/>
          </p:nvPr>
        </p:nvSpPr>
        <p:spPr>
          <a:xfrm>
            <a:off x="457200" y="1905000"/>
            <a:ext cx="8229600" cy="4525963"/>
          </a:xfrm>
        </p:spPr>
        <p:txBody>
          <a:bodyPr/>
          <a:lstStyle/>
          <a:p>
            <a:pPr>
              <a:buNone/>
            </a:pPr>
            <a:r>
              <a:rPr lang="en-US" b="1" dirty="0" smtClean="0">
                <a:latin typeface="Arial Black"/>
                <a:cs typeface="Arial Black"/>
              </a:rPr>
              <a:t>	CAN COURT CONSIDER THE TRUE INTENTIONS OF THE OFFICERS?</a:t>
            </a:r>
          </a:p>
          <a:p>
            <a:pPr>
              <a:buNone/>
            </a:pPr>
            <a:endParaRPr lang="en-US" sz="2000" dirty="0" smtClean="0"/>
          </a:p>
          <a:p>
            <a:pPr>
              <a:buNone/>
            </a:pPr>
            <a:r>
              <a:rPr lang="en-US" b="1" dirty="0" smtClean="0">
                <a:latin typeface="Arial Black"/>
                <a:cs typeface="Arial Black"/>
              </a:rPr>
              <a:t>	WAS THIS HOTLINE TIP SIMPLY A “PRETEXT” TO GET ONTO THE RANCH? </a:t>
            </a:r>
            <a:endParaRPr lang="en-US" b="1" dirty="0">
              <a:latin typeface="Arial Black"/>
              <a:cs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b="1" i="1">
                <a:latin typeface="Arial Black" pitchFamily="-65" charset="0"/>
              </a:rPr>
              <a:t>Wren vs. U.S.</a:t>
            </a:r>
            <a:br>
              <a:rPr lang="en-US" b="1" i="1">
                <a:latin typeface="Arial Black" pitchFamily="-65" charset="0"/>
              </a:rPr>
            </a:br>
            <a:r>
              <a:rPr lang="en-US" sz="2800" b="1"/>
              <a:t>517 U.S. 806</a:t>
            </a:r>
            <a:br>
              <a:rPr lang="en-US" sz="2800" b="1"/>
            </a:br>
            <a:r>
              <a:rPr lang="en-US" sz="2800" b="1"/>
              <a:t>[1996]</a:t>
            </a:r>
            <a:endParaRPr lang="en-US" sz="4000" b="1" i="1"/>
          </a:p>
        </p:txBody>
      </p:sp>
      <p:sp>
        <p:nvSpPr>
          <p:cNvPr id="28675" name="Rectangle 3"/>
          <p:cNvSpPr>
            <a:spLocks noGrp="1" noChangeArrowheads="1"/>
          </p:cNvSpPr>
          <p:nvPr>
            <p:ph type="body" idx="1"/>
          </p:nvPr>
        </p:nvSpPr>
        <p:spPr>
          <a:xfrm>
            <a:off x="304800" y="2332038"/>
            <a:ext cx="8229600" cy="4525962"/>
          </a:xfrm>
        </p:spPr>
        <p:txBody>
          <a:bodyPr/>
          <a:lstStyle/>
          <a:p>
            <a:pPr>
              <a:buFontTx/>
              <a:buNone/>
            </a:pPr>
            <a:r>
              <a:rPr lang="en-US" b="1" dirty="0">
                <a:latin typeface="Arial Black"/>
                <a:cs typeface="Arial Black"/>
              </a:rPr>
              <a:t>Supreme Court unanimously held:</a:t>
            </a:r>
          </a:p>
          <a:p>
            <a:pPr>
              <a:buFontTx/>
              <a:buNone/>
            </a:pPr>
            <a:endParaRPr lang="en-US" sz="1000" b="1" dirty="0">
              <a:latin typeface="Arial Black"/>
              <a:cs typeface="Arial Black"/>
            </a:endParaRPr>
          </a:p>
          <a:p>
            <a:pPr>
              <a:buFontTx/>
              <a:buNone/>
            </a:pPr>
            <a:r>
              <a:rPr lang="en-US" b="1" dirty="0">
                <a:latin typeface="Arial Black"/>
                <a:cs typeface="Arial Black"/>
              </a:rPr>
              <a:t>	With respect to the “motivations of individual officers,</a:t>
            </a:r>
            <a:r>
              <a:rPr lang="en-US" b="1" dirty="0" smtClean="0">
                <a:latin typeface="Arial Black"/>
                <a:cs typeface="Arial Black"/>
              </a:rPr>
              <a:t>”</a:t>
            </a:r>
          </a:p>
          <a:p>
            <a:pPr>
              <a:buFontTx/>
              <a:buNone/>
            </a:pPr>
            <a:r>
              <a:rPr lang="en-US" b="1" dirty="0" smtClean="0">
                <a:latin typeface="Arial Black"/>
                <a:cs typeface="Arial Black"/>
              </a:rPr>
              <a:t>  </a:t>
            </a:r>
            <a:r>
              <a:rPr lang="en-US" b="1" dirty="0">
                <a:latin typeface="Arial Black"/>
                <a:cs typeface="Arial Black"/>
              </a:rPr>
              <a:t>“</a:t>
            </a:r>
            <a:r>
              <a:rPr lang="en-US" b="1" i="1" dirty="0">
                <a:solidFill>
                  <a:srgbClr val="FF0000"/>
                </a:solidFill>
                <a:latin typeface="Arial Black"/>
                <a:cs typeface="Arial Black"/>
              </a:rPr>
              <a:t>subjective </a:t>
            </a:r>
            <a:r>
              <a:rPr lang="en-US" b="1" i="1" dirty="0" smtClean="0">
                <a:solidFill>
                  <a:srgbClr val="FF0000"/>
                </a:solidFill>
                <a:latin typeface="Arial Black"/>
                <a:cs typeface="Arial Black"/>
              </a:rPr>
              <a:t>intentions</a:t>
            </a:r>
            <a:r>
              <a:rPr lang="en-US" b="1" dirty="0" smtClean="0">
                <a:solidFill>
                  <a:srgbClr val="FF0000"/>
                </a:solidFill>
                <a:latin typeface="Arial Black"/>
                <a:cs typeface="Arial Black"/>
              </a:rPr>
              <a:t> </a:t>
            </a:r>
            <a:r>
              <a:rPr lang="en-US" b="1" dirty="0">
                <a:latin typeface="Arial Black"/>
                <a:cs typeface="Arial Black"/>
              </a:rPr>
              <a:t>play no role in ordinary, probable cause Fourth Amendment analysis.”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8675">
                                            <p:txEl>
                                              <p:pRg st="2" end="2"/>
                                            </p:txEl>
                                          </p:spTgt>
                                        </p:tgtEl>
                                        <p:attrNameLst>
                                          <p:attrName>style.visibility</p:attrName>
                                        </p:attrNameLst>
                                      </p:cBhvr>
                                      <p:to>
                                        <p:strVal val="visible"/>
                                      </p:to>
                                    </p:set>
                                    <p:anim calcmode="lin" valueType="num">
                                      <p:cBhvr additive="base">
                                        <p:cTn id="13" dur="500" fill="hold"/>
                                        <p:tgtEl>
                                          <p:spTgt spid="28675">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anim calcmode="lin" valueType="num">
                                      <p:cBhvr additive="base">
                                        <p:cTn id="19" dur="500" fill="hold"/>
                                        <p:tgtEl>
                                          <p:spTgt spid="2867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ormAutofit fontScale="90000"/>
          </a:bodyPr>
          <a:lstStyle/>
          <a:p>
            <a:r>
              <a:rPr lang="en-US" b="1" i="1">
                <a:latin typeface="Arial Black" pitchFamily="-65" charset="0"/>
              </a:rPr>
              <a:t>Arkansas vs. Sullivan</a:t>
            </a:r>
            <a:r>
              <a:rPr lang="en-US" sz="4000" b="1" i="1"/>
              <a:t/>
            </a:r>
            <a:br>
              <a:rPr lang="en-US" sz="4000" b="1" i="1"/>
            </a:br>
            <a:r>
              <a:rPr lang="en-US" sz="2800" b="1" i="1"/>
              <a:t>532 U.S. 769</a:t>
            </a:r>
            <a:br>
              <a:rPr lang="en-US" sz="2800" b="1" i="1"/>
            </a:br>
            <a:r>
              <a:rPr lang="en-US" sz="2800" b="1" i="1"/>
              <a:t>(2001)</a:t>
            </a:r>
            <a:endParaRPr lang="en-US" sz="4000" b="1" i="1"/>
          </a:p>
        </p:txBody>
      </p:sp>
      <p:sp>
        <p:nvSpPr>
          <p:cNvPr id="29699" name="Rectangle 3"/>
          <p:cNvSpPr>
            <a:spLocks noGrp="1" noChangeArrowheads="1"/>
          </p:cNvSpPr>
          <p:nvPr>
            <p:ph type="body" idx="1"/>
          </p:nvPr>
        </p:nvSpPr>
        <p:spPr>
          <a:xfrm>
            <a:off x="457200" y="2332038"/>
            <a:ext cx="8229600" cy="4525962"/>
          </a:xfrm>
        </p:spPr>
        <p:txBody>
          <a:bodyPr/>
          <a:lstStyle/>
          <a:p>
            <a:pPr>
              <a:lnSpc>
                <a:spcPct val="90000"/>
              </a:lnSpc>
              <a:buFontTx/>
              <a:buNone/>
            </a:pPr>
            <a:r>
              <a:rPr lang="en-US" dirty="0">
                <a:latin typeface="Arial Black" pitchFamily="-65" charset="0"/>
              </a:rPr>
              <a:t>	Supreme Court reiterates that it will “not entertain Fourth Amendment challenges based on the actual motivations of individual officers.”</a:t>
            </a:r>
            <a:endParaRPr lang="en-US" dirty="0" smtClean="0">
              <a:latin typeface="Arial Black" pitchFamily="-65" charset="0"/>
            </a:endParaRPr>
          </a:p>
          <a:p>
            <a:pPr>
              <a:lnSpc>
                <a:spcPct val="90000"/>
              </a:lnSpc>
              <a:buFontTx/>
              <a:buNone/>
            </a:pPr>
            <a:r>
              <a:rPr lang="en-US" dirty="0" smtClean="0">
                <a:latin typeface="Arial Black" pitchFamily="-65" charset="0"/>
              </a:rPr>
              <a:t> “</a:t>
            </a:r>
            <a:r>
              <a:rPr lang="en-US" dirty="0">
                <a:latin typeface="Arial Black" pitchFamily="-65" charset="0"/>
              </a:rPr>
              <a:t>[a] traffic-violation arrest will not be rendered invalid by the fact that it was ‘a </a:t>
            </a:r>
            <a:r>
              <a:rPr lang="en-US" dirty="0">
                <a:solidFill>
                  <a:srgbClr val="FF0000"/>
                </a:solidFill>
                <a:latin typeface="Arial Black" pitchFamily="-65" charset="0"/>
              </a:rPr>
              <a:t>mere pretext </a:t>
            </a:r>
            <a:r>
              <a:rPr lang="en-US" dirty="0">
                <a:latin typeface="Arial Black" pitchFamily="-65" charset="0"/>
              </a:rPr>
              <a:t>for a narcotics search.”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05000"/>
            <a:ext cx="8229600" cy="1143000"/>
          </a:xfrm>
        </p:spPr>
        <p:txBody>
          <a:bodyPr>
            <a:noAutofit/>
          </a:bodyPr>
          <a:lstStyle/>
          <a:p>
            <a:pPr algn="l"/>
            <a:r>
              <a:rPr lang="en-US" sz="3600" b="1" i="1" dirty="0" smtClean="0">
                <a:latin typeface="Arial Black"/>
                <a:cs typeface="Arial Black"/>
              </a:rPr>
              <a:t>			  </a:t>
            </a:r>
            <a:r>
              <a:rPr lang="en-US" sz="4000" b="1" i="1" dirty="0" smtClean="0">
                <a:latin typeface="Arial Black"/>
                <a:cs typeface="Arial Black"/>
              </a:rPr>
              <a:t>FRANKS </a:t>
            </a:r>
            <a:r>
              <a:rPr lang="en-US" sz="4000" b="1" dirty="0" smtClean="0">
                <a:latin typeface="Arial Black"/>
                <a:cs typeface="Arial Black"/>
              </a:rPr>
              <a:t>ISSUE</a:t>
            </a:r>
            <a:r>
              <a:rPr lang="en-US" sz="3600" b="1" dirty="0" smtClean="0">
                <a:latin typeface="Arial Black"/>
                <a:cs typeface="Arial Black"/>
              </a:rPr>
              <a:t/>
            </a:r>
            <a:br>
              <a:rPr lang="en-US" sz="3600" b="1" dirty="0" smtClean="0">
                <a:latin typeface="Arial Black"/>
                <a:cs typeface="Arial Black"/>
              </a:rPr>
            </a:br>
            <a:r>
              <a:rPr lang="en-US" sz="3600" b="1" dirty="0" smtClean="0">
                <a:latin typeface="Arial Black"/>
                <a:cs typeface="Arial Black"/>
              </a:rPr>
              <a:t/>
            </a:r>
            <a:br>
              <a:rPr lang="en-US" sz="3600" b="1" dirty="0" smtClean="0">
                <a:latin typeface="Arial Black"/>
                <a:cs typeface="Arial Black"/>
              </a:rPr>
            </a:br>
            <a:r>
              <a:rPr lang="en-US" sz="3600" b="1" dirty="0" smtClean="0">
                <a:latin typeface="Arial Black"/>
                <a:cs typeface="Arial Black"/>
              </a:rPr>
              <a:t>How could you ever determine whether an officer was </a:t>
            </a:r>
            <a:r>
              <a:rPr lang="en-US" sz="3600" b="1" dirty="0" smtClean="0">
                <a:solidFill>
                  <a:srgbClr val="FF0000"/>
                </a:solidFill>
                <a:latin typeface="Arial Black"/>
                <a:cs typeface="Arial Black"/>
              </a:rPr>
              <a:t>lying</a:t>
            </a:r>
            <a:r>
              <a:rPr lang="en-US" sz="3600" b="1" dirty="0" smtClean="0">
                <a:latin typeface="Arial Black"/>
                <a:cs typeface="Arial Black"/>
              </a:rPr>
              <a:t>, without looking at subjective intent?</a:t>
            </a:r>
            <a:endParaRPr lang="en-US" sz="3600" b="1" dirty="0">
              <a:latin typeface="Arial Black"/>
              <a:cs typeface="Arial Black"/>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1143000"/>
          </a:xfrm>
        </p:spPr>
        <p:txBody>
          <a:bodyPr>
            <a:normAutofit/>
          </a:bodyPr>
          <a:lstStyle/>
          <a:p>
            <a:r>
              <a:rPr lang="en-US" b="1" i="1" dirty="0" smtClean="0">
                <a:latin typeface="Arial Black"/>
                <a:cs typeface="Arial Black"/>
              </a:rPr>
              <a:t>HERRING</a:t>
            </a:r>
            <a:r>
              <a:rPr lang="en-US" b="1" dirty="0" smtClean="0">
                <a:latin typeface="Arial Black"/>
                <a:cs typeface="Arial Black"/>
              </a:rPr>
              <a:t> ANALYSIS</a:t>
            </a:r>
            <a:endParaRPr lang="en-US" b="1" i="1" dirty="0">
              <a:latin typeface="Arial Black"/>
              <a:cs typeface="Arial Black"/>
            </a:endParaRPr>
          </a:p>
        </p:txBody>
      </p:sp>
      <p:sp>
        <p:nvSpPr>
          <p:cNvPr id="4" name="Content Placeholder 3"/>
          <p:cNvSpPr>
            <a:spLocks noGrp="1"/>
          </p:cNvSpPr>
          <p:nvPr>
            <p:ph idx="1"/>
          </p:nvPr>
        </p:nvSpPr>
        <p:spPr>
          <a:xfrm>
            <a:off x="152400" y="2590800"/>
            <a:ext cx="8229600" cy="4525963"/>
          </a:xfrm>
        </p:spPr>
        <p:txBody>
          <a:bodyPr>
            <a:normAutofit/>
          </a:bodyPr>
          <a:lstStyle/>
          <a:p>
            <a:pPr>
              <a:buNone/>
            </a:pPr>
            <a:r>
              <a:rPr lang="en-US" sz="3600" b="1" dirty="0" smtClean="0">
                <a:latin typeface="Arial Black"/>
                <a:cs typeface="Arial Black"/>
              </a:rPr>
              <a:t>	How could you ever engage the </a:t>
            </a:r>
            <a:r>
              <a:rPr lang="en-US" sz="3600" b="1" i="1" dirty="0" smtClean="0">
                <a:solidFill>
                  <a:srgbClr val="FF0000"/>
                </a:solidFill>
                <a:latin typeface="Arial Black"/>
                <a:cs typeface="Arial Black"/>
              </a:rPr>
              <a:t>Herring</a:t>
            </a:r>
            <a:r>
              <a:rPr lang="en-US" sz="3600" b="1" dirty="0" smtClean="0">
                <a:solidFill>
                  <a:srgbClr val="FF0000"/>
                </a:solidFill>
                <a:latin typeface="Arial Black"/>
                <a:cs typeface="Arial Black"/>
              </a:rPr>
              <a:t> </a:t>
            </a:r>
            <a:r>
              <a:rPr lang="en-US" sz="3600" b="1" dirty="0" smtClean="0">
                <a:latin typeface="Arial Black"/>
                <a:cs typeface="Arial Black"/>
              </a:rPr>
              <a:t>analysis to determine whether the officers </a:t>
            </a:r>
            <a:r>
              <a:rPr lang="en-US" sz="3600" b="1" dirty="0" smtClean="0">
                <a:solidFill>
                  <a:srgbClr val="FF0000"/>
                </a:solidFill>
                <a:latin typeface="Arial Black"/>
                <a:cs typeface="Arial Black"/>
              </a:rPr>
              <a:t>acted deliberately </a:t>
            </a:r>
            <a:r>
              <a:rPr lang="en-US" sz="3600" b="1" dirty="0" smtClean="0">
                <a:latin typeface="Arial Black"/>
                <a:cs typeface="Arial Black"/>
              </a:rPr>
              <a:t>or </a:t>
            </a:r>
            <a:r>
              <a:rPr lang="en-US" sz="3600" b="1" dirty="0" smtClean="0">
                <a:solidFill>
                  <a:srgbClr val="FF0000"/>
                </a:solidFill>
                <a:latin typeface="Arial Black"/>
                <a:cs typeface="Arial Black"/>
              </a:rPr>
              <a:t>culpably</a:t>
            </a:r>
            <a:r>
              <a:rPr lang="en-US" sz="3600" b="1" dirty="0" smtClean="0">
                <a:latin typeface="Arial Black"/>
                <a:cs typeface="Arial Black"/>
              </a:rPr>
              <a:t>, without looking to their subjective intent?</a:t>
            </a:r>
            <a:endParaRPr lang="en-US" sz="3600" b="1" dirty="0">
              <a:latin typeface="Arial Black"/>
              <a:cs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b="1" dirty="0" smtClean="0">
                <a:latin typeface="Arial Black"/>
                <a:cs typeface="Arial Black"/>
              </a:rPr>
              <a:t>IF THEY WERE REALLY LOOKING FOR ONE 16-YEAR OLD GIRL…</a:t>
            </a:r>
            <a:endParaRPr lang="en-US" b="1" dirty="0">
              <a:latin typeface="Arial Black"/>
              <a:cs typeface="Arial Black"/>
            </a:endParaRPr>
          </a:p>
        </p:txBody>
      </p:sp>
      <p:sp>
        <p:nvSpPr>
          <p:cNvPr id="3" name="Content Placeholder 2"/>
          <p:cNvSpPr>
            <a:spLocks noGrp="1"/>
          </p:cNvSpPr>
          <p:nvPr>
            <p:ph idx="1"/>
          </p:nvPr>
        </p:nvSpPr>
        <p:spPr>
          <a:xfrm>
            <a:off x="457200" y="2332037"/>
            <a:ext cx="8229600" cy="4525963"/>
          </a:xfrm>
        </p:spPr>
        <p:txBody>
          <a:bodyPr>
            <a:normAutofit lnSpcReduction="10000"/>
          </a:bodyPr>
          <a:lstStyle/>
          <a:p>
            <a:pPr>
              <a:buNone/>
            </a:pPr>
            <a:r>
              <a:rPr lang="en-US" dirty="0" smtClean="0"/>
              <a:t>	</a:t>
            </a:r>
            <a:r>
              <a:rPr lang="en-US" sz="2400" b="1" dirty="0" smtClean="0">
                <a:latin typeface="Arial Black"/>
                <a:cs typeface="Arial Black"/>
              </a:rPr>
              <a:t>WHY DID THEY NEED </a:t>
            </a:r>
            <a:r>
              <a:rPr lang="en-US" sz="2400" b="1" dirty="0" smtClean="0">
                <a:solidFill>
                  <a:srgbClr val="FF0000"/>
                </a:solidFill>
                <a:latin typeface="Arial Black"/>
                <a:cs typeface="Arial Black"/>
              </a:rPr>
              <a:t>150 ARMED OFFICERS</a:t>
            </a:r>
            <a:r>
              <a:rPr lang="en-US" sz="2400" b="1" dirty="0" smtClean="0">
                <a:latin typeface="Arial Black"/>
                <a:cs typeface="Arial Black"/>
              </a:rPr>
              <a:t>?</a:t>
            </a:r>
          </a:p>
          <a:p>
            <a:pPr>
              <a:buNone/>
            </a:pPr>
            <a:endParaRPr lang="en-US" sz="1200" b="1" dirty="0" smtClean="0">
              <a:latin typeface="Arial Black"/>
              <a:cs typeface="Arial Black"/>
            </a:endParaRPr>
          </a:p>
          <a:p>
            <a:pPr>
              <a:buNone/>
            </a:pPr>
            <a:r>
              <a:rPr lang="en-US" sz="2595" b="1" dirty="0" smtClean="0">
                <a:latin typeface="Arial Black"/>
                <a:cs typeface="Arial Black"/>
              </a:rPr>
              <a:t>	</a:t>
            </a:r>
            <a:r>
              <a:rPr lang="en-US" sz="2400" b="1" dirty="0" smtClean="0">
                <a:latin typeface="Arial Black"/>
                <a:cs typeface="Arial Black"/>
              </a:rPr>
              <a:t>WHY DID THEY NEED A </a:t>
            </a:r>
            <a:r>
              <a:rPr lang="en-US" sz="2400" b="1" dirty="0" smtClean="0">
                <a:solidFill>
                  <a:srgbClr val="FF0000"/>
                </a:solidFill>
                <a:latin typeface="Arial Black"/>
                <a:cs typeface="Arial Black"/>
              </a:rPr>
              <a:t>TANK</a:t>
            </a:r>
            <a:r>
              <a:rPr lang="en-US" sz="2400" b="1" dirty="0" smtClean="0">
                <a:latin typeface="Arial Black"/>
                <a:cs typeface="Arial Black"/>
              </a:rPr>
              <a:t>?</a:t>
            </a:r>
          </a:p>
          <a:p>
            <a:pPr>
              <a:buNone/>
            </a:pPr>
            <a:endParaRPr lang="en-US" sz="2400" b="1" dirty="0" smtClean="0">
              <a:latin typeface="Arial Black"/>
              <a:cs typeface="Arial Black"/>
            </a:endParaRPr>
          </a:p>
          <a:p>
            <a:pPr>
              <a:buNone/>
            </a:pPr>
            <a:r>
              <a:rPr lang="en-US" sz="2400" b="1" dirty="0" smtClean="0">
                <a:latin typeface="Arial Black"/>
                <a:cs typeface="Arial Black"/>
              </a:rPr>
              <a:t>	WHY DID THEY NEED </a:t>
            </a:r>
            <a:r>
              <a:rPr lang="en-US" sz="2400" b="1" dirty="0" smtClean="0">
                <a:solidFill>
                  <a:srgbClr val="FF0000"/>
                </a:solidFill>
                <a:latin typeface="Arial Black"/>
                <a:cs typeface="Arial Black"/>
              </a:rPr>
              <a:t>HELICOPTERS</a:t>
            </a:r>
            <a:r>
              <a:rPr lang="en-US" sz="2400" b="1" dirty="0" smtClean="0">
                <a:latin typeface="Arial Black"/>
                <a:cs typeface="Arial Black"/>
              </a:rPr>
              <a:t>?</a:t>
            </a:r>
          </a:p>
          <a:p>
            <a:pPr>
              <a:buNone/>
            </a:pPr>
            <a:endParaRPr lang="en-US" sz="2400" b="1" dirty="0" smtClean="0">
              <a:latin typeface="Arial Black"/>
              <a:cs typeface="Arial Black"/>
            </a:endParaRPr>
          </a:p>
          <a:p>
            <a:pPr>
              <a:buNone/>
            </a:pPr>
            <a:r>
              <a:rPr lang="en-US" sz="2400" b="1" dirty="0" smtClean="0">
                <a:latin typeface="Arial Black"/>
                <a:cs typeface="Arial Black"/>
              </a:rPr>
              <a:t>	WHY DID THEY NEED TO </a:t>
            </a:r>
            <a:r>
              <a:rPr lang="en-US" sz="2400" b="1" dirty="0" smtClean="0">
                <a:solidFill>
                  <a:srgbClr val="FF0000"/>
                </a:solidFill>
                <a:latin typeface="Arial Black"/>
                <a:cs typeface="Arial Black"/>
              </a:rPr>
              <a:t>INTERROGATE</a:t>
            </a:r>
            <a:r>
              <a:rPr lang="en-US" sz="2400" b="1" dirty="0" smtClean="0">
                <a:latin typeface="Arial Black"/>
                <a:cs typeface="Arial Black"/>
              </a:rPr>
              <a:t> 			</a:t>
            </a:r>
            <a:r>
              <a:rPr lang="en-US" sz="2400" b="1" dirty="0" smtClean="0">
                <a:solidFill>
                  <a:srgbClr val="FF0000"/>
                </a:solidFill>
                <a:latin typeface="Arial Black"/>
                <a:cs typeface="Arial Black"/>
              </a:rPr>
              <a:t>ALL THE GIRLS </a:t>
            </a:r>
            <a:r>
              <a:rPr lang="en-US" sz="2400" b="1" dirty="0" smtClean="0">
                <a:latin typeface="Arial Black"/>
                <a:cs typeface="Arial Black"/>
              </a:rPr>
              <a:t>BETWEEN 7 AND 17?</a:t>
            </a:r>
          </a:p>
          <a:p>
            <a:pPr>
              <a:buNone/>
            </a:pPr>
            <a:endParaRPr lang="en-US" sz="2400" b="1" dirty="0" smtClean="0">
              <a:latin typeface="Arial Black"/>
              <a:cs typeface="Arial Black"/>
            </a:endParaRPr>
          </a:p>
          <a:p>
            <a:pPr>
              <a:buNone/>
            </a:pPr>
            <a:r>
              <a:rPr lang="en-US" sz="2400" b="1" dirty="0" smtClean="0">
                <a:latin typeface="Arial Black"/>
                <a:cs typeface="Arial Black"/>
              </a:rPr>
              <a:t>	WHY DID THEY NEED </a:t>
            </a:r>
            <a:r>
              <a:rPr lang="en-US" sz="2400" b="1" dirty="0" smtClean="0">
                <a:solidFill>
                  <a:srgbClr val="FF0000"/>
                </a:solidFill>
                <a:latin typeface="Arial Black"/>
                <a:cs typeface="Arial Black"/>
              </a:rPr>
              <a:t>BUSES</a:t>
            </a:r>
            <a:r>
              <a:rPr lang="en-US" sz="2400" b="1" dirty="0" smtClean="0">
                <a:latin typeface="Arial Black"/>
                <a:cs typeface="Arial Black"/>
              </a:rPr>
              <a:t> TO 		 			REMOVE ONE 16-YEAR OLD?</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accel="50000" decel="5000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accel="50000" decel="5000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
          <p:cNvSpPr>
            <a:spLocks noGrp="1" noChangeArrowheads="1"/>
          </p:cNvSpPr>
          <p:nvPr>
            <p:ph type="title"/>
          </p:nvPr>
        </p:nvSpPr>
        <p:spPr/>
        <p:txBody>
          <a:bodyPr/>
          <a:lstStyle/>
          <a:p>
            <a:pPr eaLnBrk="1" hangingPunct="1"/>
            <a:endParaRPr lang="en-US" smtClean="0"/>
          </a:p>
        </p:txBody>
      </p:sp>
      <p:pic>
        <p:nvPicPr>
          <p:cNvPr id="31747" name="Picture 2"/>
          <p:cNvPicPr>
            <a:picLocks noChangeArrowheads="1"/>
          </p:cNvPicPr>
          <p:nvPr/>
        </p:nvPicPr>
        <p:blipFill>
          <a:blip r:embed="rId2"/>
          <a:srcRect/>
          <a:stretch>
            <a:fillRect/>
          </a:stretch>
        </p:blipFill>
        <p:spPr bwMode="auto">
          <a:xfrm>
            <a:off x="-107950" y="303213"/>
            <a:ext cx="9358313" cy="623887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Goals</a:t>
            </a:r>
            <a:endParaRPr lang="en-US" b="1" dirty="0"/>
          </a:p>
        </p:txBody>
      </p:sp>
      <p:sp>
        <p:nvSpPr>
          <p:cNvPr id="3" name="Content Placeholder 2"/>
          <p:cNvSpPr>
            <a:spLocks noGrp="1"/>
          </p:cNvSpPr>
          <p:nvPr>
            <p:ph idx="1"/>
          </p:nvPr>
        </p:nvSpPr>
        <p:spPr/>
        <p:txBody>
          <a:bodyPr>
            <a:normAutofit/>
          </a:bodyPr>
          <a:lstStyle/>
          <a:p>
            <a:r>
              <a:rPr lang="en-US" dirty="0" smtClean="0"/>
              <a:t>Challenging Assumptions about Narcotics-Detection K-9s for:</a:t>
            </a:r>
          </a:p>
          <a:p>
            <a:pPr lvl="3"/>
            <a:r>
              <a:rPr lang="en-US" dirty="0" smtClean="0"/>
              <a:t>Judges</a:t>
            </a:r>
          </a:p>
          <a:p>
            <a:pPr lvl="3"/>
            <a:r>
              <a:rPr lang="en-US" dirty="0" smtClean="0"/>
              <a:t>Prosecutors</a:t>
            </a:r>
          </a:p>
          <a:p>
            <a:pPr lvl="3"/>
            <a:r>
              <a:rPr lang="en-US" dirty="0" smtClean="0"/>
              <a:t>You</a:t>
            </a:r>
          </a:p>
          <a:p>
            <a:r>
              <a:rPr lang="en-US" dirty="0" smtClean="0"/>
              <a:t>The law regarding Narcotics-Detection K-9s</a:t>
            </a:r>
          </a:p>
          <a:p>
            <a:r>
              <a:rPr lang="en-US" dirty="0" smtClean="0"/>
              <a:t>How K-9’s detect Narcotics</a:t>
            </a:r>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Title 3"/>
          <p:cNvSpPr>
            <a:spLocks noGrp="1"/>
          </p:cNvSpPr>
          <p:nvPr>
            <p:ph type="title"/>
          </p:nvPr>
        </p:nvSpPr>
        <p:spPr>
          <a:xfrm>
            <a:off x="768350" y="1714500"/>
            <a:ext cx="7358063" cy="1714500"/>
          </a:xfrm>
        </p:spPr>
        <p:txBody>
          <a:bodyPr/>
          <a:lstStyle/>
          <a:p>
            <a:pPr eaLnBrk="1" hangingPunct="1"/>
            <a:r>
              <a:rPr lang="en-US" sz="6700" b="1" smtClean="0">
                <a:latin typeface="Arial Black" pitchFamily="-65" charset="0"/>
                <a:ea typeface="Arial Black" pitchFamily="-65" charset="0"/>
                <a:cs typeface="Arial Black" pitchFamily="-65" charset="0"/>
              </a:rPr>
              <a:t>LASTLY</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2600"/>
            <a:ext cx="8229600" cy="1143000"/>
          </a:xfrm>
        </p:spPr>
        <p:txBody>
          <a:bodyPr>
            <a:normAutofit fontScale="90000"/>
          </a:bodyPr>
          <a:lstStyle/>
          <a:p>
            <a:r>
              <a:rPr lang="en-US" b="1" dirty="0" smtClean="0">
                <a:latin typeface="Arial Black"/>
                <a:cs typeface="Arial Black"/>
              </a:rPr>
              <a:t>IF THEY WERE REALLY ONLY LOOKING FOR ONE 16-YEAR OLD GIRL…</a:t>
            </a:r>
            <a:endParaRPr lang="en-US" dirty="0"/>
          </a:p>
        </p:txBody>
      </p:sp>
      <p:sp>
        <p:nvSpPr>
          <p:cNvPr id="3" name="Content Placeholder 2"/>
          <p:cNvSpPr>
            <a:spLocks noGrp="1"/>
          </p:cNvSpPr>
          <p:nvPr>
            <p:ph idx="1"/>
          </p:nvPr>
        </p:nvSpPr>
        <p:spPr>
          <a:xfrm>
            <a:off x="457200" y="3352800"/>
            <a:ext cx="8229600" cy="4525963"/>
          </a:xfrm>
        </p:spPr>
        <p:txBody>
          <a:bodyPr/>
          <a:lstStyle/>
          <a:p>
            <a:pPr>
              <a:buNone/>
            </a:pPr>
            <a:r>
              <a:rPr lang="en-US" dirty="0" smtClean="0"/>
              <a:t>	</a:t>
            </a:r>
            <a:r>
              <a:rPr lang="en-US" sz="4000" b="1" dirty="0" smtClean="0">
                <a:latin typeface="Arial Black"/>
                <a:cs typeface="Arial Black"/>
              </a:rPr>
              <a:t>THEY HAD A PROBLEM.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rial Black"/>
                <a:cs typeface="Arial Black"/>
              </a:rPr>
              <a:t>AS 150 OFFICERS APPROACH THE MAIN GATE</a:t>
            </a:r>
            <a:endParaRPr lang="en-US" b="1" dirty="0">
              <a:latin typeface="Arial Black"/>
              <a:cs typeface="Arial Black"/>
            </a:endParaRPr>
          </a:p>
        </p:txBody>
      </p:sp>
      <p:sp>
        <p:nvSpPr>
          <p:cNvPr id="3" name="Content Placeholder 2"/>
          <p:cNvSpPr>
            <a:spLocks noGrp="1"/>
          </p:cNvSpPr>
          <p:nvPr>
            <p:ph idx="1"/>
          </p:nvPr>
        </p:nvSpPr>
        <p:spPr/>
        <p:txBody>
          <a:bodyPr>
            <a:normAutofit/>
          </a:bodyPr>
          <a:lstStyle/>
          <a:p>
            <a:pPr>
              <a:buNone/>
            </a:pPr>
            <a:r>
              <a:rPr lang="en-US" dirty="0" smtClean="0"/>
              <a:t>	</a:t>
            </a:r>
            <a:r>
              <a:rPr lang="en-US" sz="4000" b="1" dirty="0" smtClean="0">
                <a:latin typeface="Arial Black"/>
                <a:cs typeface="Arial Black"/>
              </a:rPr>
              <a:t>THEY REALIZE FOR THE FIRST TIME IF THEY ARE REALLY LOOKING FOR ONE 16-YEAR-0LD GIRL…</a:t>
            </a:r>
          </a:p>
          <a:p>
            <a:pPr>
              <a:buNone/>
            </a:pPr>
            <a:endParaRPr lang="en-US" sz="1000" b="1" dirty="0" smtClean="0">
              <a:latin typeface="Arial Black"/>
              <a:cs typeface="Arial Black"/>
            </a:endParaRPr>
          </a:p>
          <a:p>
            <a:pPr>
              <a:buNone/>
            </a:pPr>
            <a:r>
              <a:rPr lang="en-US" b="1" dirty="0" smtClean="0">
                <a:latin typeface="Arial Black"/>
                <a:cs typeface="Arial Black"/>
              </a:rPr>
              <a:t>			 </a:t>
            </a:r>
            <a:r>
              <a:rPr lang="en-US" sz="8000" b="1" dirty="0" smtClean="0">
                <a:solidFill>
                  <a:srgbClr val="FF0000"/>
                </a:solidFill>
                <a:latin typeface="Arial Black"/>
                <a:cs typeface="Arial Black"/>
              </a:rPr>
              <a:t>PROBLEM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rrowheads="1"/>
          </p:cNvPicPr>
          <p:nvPr/>
        </p:nvPicPr>
        <p:blipFill>
          <a:blip r:embed="rId2"/>
          <a:srcRect l="35980" t="10971" r="1944" b="36690"/>
          <a:stretch>
            <a:fillRect/>
          </a:stretch>
        </p:blipFill>
        <p:spPr bwMode="auto">
          <a:xfrm>
            <a:off x="0" y="-1066800"/>
            <a:ext cx="11125200" cy="8318500"/>
          </a:xfrm>
          <a:prstGeom prst="rect">
            <a:avLst/>
          </a:prstGeom>
          <a:noFill/>
          <a:ln w="12700" cap="flat">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a:stretch>
            <a:fillRect/>
          </a:stretch>
        </p:blipFill>
        <p:spPr bwMode="auto">
          <a:xfrm>
            <a:off x="-213519" y="-11353800"/>
            <a:ext cx="9818688" cy="30855548"/>
          </a:xfrm>
          <a:prstGeom prst="rect">
            <a:avLst/>
          </a:prstGeom>
          <a:noFill/>
          <a:ln w="9525">
            <a:noFill/>
            <a:miter lim="800000"/>
            <a:headEnd/>
            <a:tailEnd/>
          </a:ln>
        </p:spPr>
      </p:pic>
      <p:pic>
        <p:nvPicPr>
          <p:cNvPr id="4" name="Sequence 01.mov">
            <a:hlinkClick r:id="" action="ppaction://media"/>
          </p:cNvPr>
          <p:cNvPicPr>
            <a:picLocks noRot="1" noChangeAspect="1"/>
          </p:cNvPicPr>
          <p:nvPr>
            <a:audioFile r:link="rId1"/>
          </p:nvPr>
        </p:nvPicPr>
        <p:blipFill>
          <a:blip r:embed="rId5"/>
          <a:stretch>
            <a:fillRect/>
          </a:stretch>
        </p:blipFill>
        <p:spPr>
          <a:xfrm>
            <a:off x="4446588" y="3303588"/>
            <a:ext cx="249237" cy="249237"/>
          </a:xfrm>
          <a:prstGeom prst="rect">
            <a:avLst/>
          </a:prstGeom>
        </p:spPr>
      </p:pic>
      <p:pic>
        <p:nvPicPr>
          <p:cNvPr id="5" name="Sequence 01.mov">
            <a:hlinkClick r:id="" action="ppaction://media"/>
          </p:cNvPr>
          <p:cNvPicPr>
            <a:picLocks noRot="1" noChangeAspect="1"/>
          </p:cNvPicPr>
          <p:nvPr>
            <a:audioFile r:link="rId2"/>
          </p:nvPr>
        </p:nvPicPr>
        <p:blipFill>
          <a:blip r:embed="rId5"/>
          <a:stretch>
            <a:fillRect/>
          </a:stretch>
        </p:blipFill>
        <p:spPr>
          <a:xfrm>
            <a:off x="4446588" y="3303588"/>
            <a:ext cx="249237" cy="249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72" fill="hold"/>
                                        <p:tgtEl>
                                          <p:spTgt spid="4"/>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18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066800"/>
            <a:ext cx="8229600" cy="1143000"/>
          </a:xfrm>
        </p:spPr>
        <p:txBody>
          <a:bodyPr>
            <a:normAutofit/>
          </a:bodyPr>
          <a:lstStyle/>
          <a:p>
            <a:r>
              <a:rPr lang="en-US" sz="4800" b="1" dirty="0" smtClean="0">
                <a:latin typeface="Arial Black"/>
                <a:cs typeface="Arial Black"/>
              </a:rPr>
              <a:t>MOTION TO SUPPRESS</a:t>
            </a:r>
            <a:endParaRPr lang="en-US" sz="4800" b="1" dirty="0">
              <a:latin typeface="Arial Black"/>
              <a:cs typeface="Arial Black"/>
            </a:endParaRPr>
          </a:p>
        </p:txBody>
      </p:sp>
      <p:sp>
        <p:nvSpPr>
          <p:cNvPr id="6" name="Content Placeholder 5"/>
          <p:cNvSpPr>
            <a:spLocks noGrp="1"/>
          </p:cNvSpPr>
          <p:nvPr>
            <p:ph idx="1"/>
          </p:nvPr>
        </p:nvSpPr>
        <p:spPr>
          <a:xfrm>
            <a:off x="457200" y="1981200"/>
            <a:ext cx="8229600" cy="4525963"/>
          </a:xfrm>
        </p:spPr>
        <p:txBody>
          <a:bodyPr/>
          <a:lstStyle/>
          <a:p>
            <a:pPr algn="ctr">
              <a:buNone/>
            </a:pPr>
            <a:r>
              <a:rPr lang="en-US" dirty="0" smtClean="0"/>
              <a:t>	</a:t>
            </a:r>
            <a:r>
              <a:rPr lang="en-US" sz="9600" b="1" dirty="0" smtClean="0">
                <a:solidFill>
                  <a:srgbClr val="FF0000"/>
                </a:solidFill>
                <a:latin typeface="Arial Black"/>
                <a:cs typeface="Arial Black"/>
              </a:rPr>
              <a:t>DENIED!</a:t>
            </a:r>
            <a:endParaRPr lang="en-US" sz="9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40000" lnSpcReduction="20000"/>
          </a:bodyPr>
          <a:lstStyle/>
          <a:p>
            <a:pPr algn="just"/>
            <a:r>
              <a:rPr lang="en-US" dirty="0" smtClean="0"/>
              <a:t>There are no national or state requirements for any type of certification or training standards.  It is the responsibility of each individual police department or law enforcement agency to develop its own standards. This allows for the agencies to create as stringent or relaxed policies or standard operating procedures as the individual departments and agencies want to create.  The problem with this situation is that smaller agencies may send officers to receive specialized narcotics-detection training, but there may be no follow up with retraining or recertification of the handler or the canine.</a:t>
            </a:r>
          </a:p>
          <a:p>
            <a:pPr algn="just"/>
            <a:r>
              <a:rPr lang="en-US" dirty="0" smtClean="0"/>
              <a:t>Generally, most canine officers, who are not trained by state or government agencies, receive their training from some sort of private training program. These schools can be very abbreviated in comparison to other governmental agencies. They give handlers "recommendations" as to how training and handling should be conducted and documented. Therefore, it is important to establish were a particular officer received his training.</a:t>
            </a:r>
          </a:p>
          <a:p>
            <a:pPr algn="just"/>
            <a:r>
              <a:rPr lang="en-US" dirty="0" smtClean="0"/>
              <a:t>Without adequate training and conditioning, a canine looses reliability quickly. For this reason, training should be maintained on a regular basis and documented properly. Proper training for the handler is also very important. As illustration of his importance, an experienced and well-trained handler is </a:t>
            </a:r>
            <a:r>
              <a:rPr lang="en-US" i="1" dirty="0" smtClean="0"/>
              <a:t>capable</a:t>
            </a:r>
            <a:r>
              <a:rPr lang="en-US" dirty="0" smtClean="0"/>
              <a:t> of cueing a response from the canine, even when no narcotics are present, however, a poorly trained and inadequately supervised handler </a:t>
            </a:r>
            <a:r>
              <a:rPr lang="en-US" i="1" dirty="0" smtClean="0"/>
              <a:t>will</a:t>
            </a:r>
            <a:r>
              <a:rPr lang="en-US" dirty="0" smtClean="0"/>
              <a:t> cue a response from the canine inadvertently, even when no narcotics are present.</a:t>
            </a:r>
          </a:p>
          <a:p>
            <a:pPr algn="just"/>
            <a:r>
              <a:rPr lang="en-US" dirty="0" smtClean="0"/>
              <a:t>The industry standard for a narcotics-detection canine alert proficiency should be a ninety percent detection rating.  This is based on trials conducted and supervised by a third person where the handler goes into the scenario with no advance knowledge of the location of the training aids.  All too often, handlers have to hide their own training narcotics.  This improper technique will invalidate a proficiency trial, and therefore, if all training is conducted in that way, the narcotics-detection canine’s proficiency is unreliable.</a:t>
            </a:r>
          </a:p>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Areas to Sniff out Success</a:t>
            </a:r>
            <a:endParaRPr lang="en-US" b="1" dirty="0"/>
          </a:p>
        </p:txBody>
      </p:sp>
      <p:sp>
        <p:nvSpPr>
          <p:cNvPr id="3" name="Content Placeholder 2"/>
          <p:cNvSpPr>
            <a:spLocks noGrp="1"/>
          </p:cNvSpPr>
          <p:nvPr>
            <p:ph idx="1"/>
          </p:nvPr>
        </p:nvSpPr>
        <p:spPr/>
        <p:txBody>
          <a:bodyPr/>
          <a:lstStyle/>
          <a:p>
            <a:r>
              <a:rPr lang="en-US" dirty="0" smtClean="0"/>
              <a:t>Was there violation of the Fourth Amend.? </a:t>
            </a:r>
          </a:p>
          <a:p>
            <a:pPr lvl="2" algn="just"/>
            <a:r>
              <a:rPr lang="en-US" dirty="0" smtClean="0"/>
              <a:t>(a lot of bark, no bite)</a:t>
            </a:r>
          </a:p>
          <a:p>
            <a:pPr algn="just"/>
            <a:r>
              <a:rPr lang="en-US" dirty="0" smtClean="0"/>
              <a:t>Was the “K-9 Alert” reliable to establish P. C.? </a:t>
            </a:r>
          </a:p>
          <a:p>
            <a:pPr lvl="2" algn="just"/>
            <a:r>
              <a:rPr lang="en-US" dirty="0" smtClean="0"/>
              <a:t>(the Real Focus)</a:t>
            </a:r>
          </a:p>
          <a:p>
            <a:pPr lvl="3" algn="just"/>
            <a:r>
              <a:rPr lang="en-US" dirty="0" smtClean="0"/>
              <a:t>Look at the actions of the Narcotics Detection Team.</a:t>
            </a:r>
          </a:p>
          <a:p>
            <a:pPr lvl="3" algn="just"/>
            <a:r>
              <a:rPr lang="en-US" dirty="0" smtClean="0"/>
              <a:t>Look at the “Alert” itself.</a:t>
            </a:r>
          </a:p>
          <a:p>
            <a:pPr lvl="3" algn="just"/>
            <a:r>
              <a:rPr lang="en-US" dirty="0" smtClean="0"/>
              <a:t>Look at the Reliability of the K-9.</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Narcotics Detection Team</a:t>
            </a:r>
            <a:endParaRPr lang="en-US" b="1" dirty="0"/>
          </a:p>
        </p:txBody>
      </p:sp>
      <p:sp>
        <p:nvSpPr>
          <p:cNvPr id="3" name="Content Placeholder 2"/>
          <p:cNvSpPr>
            <a:spLocks noGrp="1"/>
          </p:cNvSpPr>
          <p:nvPr>
            <p:ph idx="1"/>
          </p:nvPr>
        </p:nvSpPr>
        <p:spPr>
          <a:xfrm>
            <a:off x="457200" y="1600200"/>
            <a:ext cx="4876800" cy="4525963"/>
          </a:xfrm>
        </p:spPr>
        <p:txBody>
          <a:bodyPr/>
          <a:lstStyle/>
          <a:p>
            <a:r>
              <a:rPr lang="en-US" dirty="0" smtClean="0"/>
              <a:t>The Team works as a “Unit.”</a:t>
            </a:r>
          </a:p>
          <a:p>
            <a:r>
              <a:rPr lang="en-US" dirty="0" smtClean="0"/>
              <a:t>A trained Handler.</a:t>
            </a:r>
          </a:p>
          <a:p>
            <a:r>
              <a:rPr lang="en-US" dirty="0" smtClean="0"/>
              <a:t>A trained K-9.</a:t>
            </a:r>
          </a:p>
          <a:p>
            <a:r>
              <a:rPr lang="en-US" dirty="0" smtClean="0"/>
              <a:t>Reliable only when both are working together properly.</a:t>
            </a:r>
            <a:endParaRPr lang="en-US" dirty="0"/>
          </a:p>
        </p:txBody>
      </p:sp>
      <p:pic>
        <p:nvPicPr>
          <p:cNvPr id="4" name="Picture 3"/>
          <p:cNvPicPr>
            <a:picLocks noChangeAspect="1"/>
          </p:cNvPicPr>
          <p:nvPr/>
        </p:nvPicPr>
        <p:blipFill>
          <a:blip r:embed="rId2"/>
          <a:stretch>
            <a:fillRect/>
          </a:stretch>
        </p:blipFill>
        <p:spPr>
          <a:xfrm>
            <a:off x="5334000" y="3048000"/>
            <a:ext cx="3619500" cy="34163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General, a Sniff is not a Search</a:t>
            </a:r>
            <a:endParaRPr lang="en-US" b="1" dirty="0"/>
          </a:p>
        </p:txBody>
      </p:sp>
      <p:sp>
        <p:nvSpPr>
          <p:cNvPr id="3" name="Content Placeholder 2"/>
          <p:cNvSpPr>
            <a:spLocks noGrp="1"/>
          </p:cNvSpPr>
          <p:nvPr>
            <p:ph idx="1"/>
          </p:nvPr>
        </p:nvSpPr>
        <p:spPr/>
        <p:txBody>
          <a:bodyPr>
            <a:normAutofit fontScale="92500"/>
          </a:bodyPr>
          <a:lstStyle/>
          <a:p>
            <a:pPr algn="just"/>
            <a:r>
              <a:rPr lang="en-US" i="1" dirty="0" smtClean="0"/>
              <a:t>U.S. </a:t>
            </a:r>
            <a:r>
              <a:rPr lang="en-US" i="1" dirty="0" err="1" smtClean="0"/>
              <a:t>v</a:t>
            </a:r>
            <a:r>
              <a:rPr lang="en-US" i="1" dirty="0" smtClean="0"/>
              <a:t>. Place</a:t>
            </a:r>
            <a:r>
              <a:rPr lang="en-US" dirty="0" smtClean="0"/>
              <a:t>, 462 U.S. 696 (1983)</a:t>
            </a:r>
          </a:p>
          <a:p>
            <a:pPr lvl="1" algn="just"/>
            <a:r>
              <a:rPr lang="en-US" dirty="0" smtClean="0"/>
              <a:t>Exposure of luggage to a </a:t>
            </a:r>
            <a:r>
              <a:rPr lang="en-US" u="sng" dirty="0" smtClean="0"/>
              <a:t>trained </a:t>
            </a:r>
            <a:r>
              <a:rPr lang="en-US" dirty="0" smtClean="0"/>
              <a:t>narcotics-detection dog is not a search for 4</a:t>
            </a:r>
            <a:r>
              <a:rPr lang="en-US" baseline="30000" dirty="0" smtClean="0"/>
              <a:t>th</a:t>
            </a:r>
            <a:r>
              <a:rPr lang="en-US" dirty="0" smtClean="0"/>
              <a:t> Amendment purposes.</a:t>
            </a:r>
          </a:p>
          <a:p>
            <a:pPr algn="just"/>
            <a:r>
              <a:rPr lang="en-US" i="1" dirty="0" smtClean="0"/>
              <a:t>Illinois </a:t>
            </a:r>
            <a:r>
              <a:rPr lang="en-US" i="1" dirty="0" err="1" smtClean="0"/>
              <a:t>v</a:t>
            </a:r>
            <a:r>
              <a:rPr lang="en-US" i="1" dirty="0" smtClean="0"/>
              <a:t>. </a:t>
            </a:r>
            <a:r>
              <a:rPr lang="en-US" i="1" dirty="0" err="1" smtClean="0"/>
              <a:t>Caballes</a:t>
            </a:r>
            <a:r>
              <a:rPr lang="en-US" dirty="0" smtClean="0"/>
              <a:t>, 543 U.S. 405 (2005)</a:t>
            </a:r>
          </a:p>
          <a:p>
            <a:pPr lvl="1" algn="just"/>
            <a:r>
              <a:rPr lang="en-US" dirty="0" smtClean="0"/>
              <a:t>Where </a:t>
            </a:r>
            <a:r>
              <a:rPr lang="en-US" u="sng" dirty="0" smtClean="0"/>
              <a:t>lawful </a:t>
            </a:r>
            <a:r>
              <a:rPr lang="en-US" dirty="0" smtClean="0"/>
              <a:t>traffic stop did not </a:t>
            </a:r>
            <a:r>
              <a:rPr lang="en-US" u="sng" dirty="0" smtClean="0"/>
              <a:t>extend beyond time necessary</a:t>
            </a:r>
            <a:r>
              <a:rPr lang="en-US" dirty="0" smtClean="0"/>
              <a:t> to issue ticket and conduct inquires incident to the stop, other officer’s arrival and use of narcotics detection dog to sniff around the </a:t>
            </a:r>
            <a:r>
              <a:rPr lang="en-US" u="sng" dirty="0" smtClean="0"/>
              <a:t>exterior </a:t>
            </a:r>
            <a:r>
              <a:rPr lang="en-US" dirty="0" smtClean="0"/>
              <a:t>of vehicle did not rise to level of infringement of 4</a:t>
            </a:r>
            <a:r>
              <a:rPr lang="en-US" baseline="30000" dirty="0" smtClean="0"/>
              <a:t>th</a:t>
            </a:r>
            <a:r>
              <a:rPr lang="en-US" dirty="0" smtClean="0"/>
              <a:t> Amendment rights.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U.S. </a:t>
            </a:r>
            <a:r>
              <a:rPr lang="en-US" b="1" i="1" dirty="0" err="1" smtClean="0"/>
              <a:t>v</a:t>
            </a:r>
            <a:r>
              <a:rPr lang="en-US" b="1" i="1" dirty="0" smtClean="0"/>
              <a:t>. Place,</a:t>
            </a:r>
            <a:r>
              <a:rPr lang="en-US" dirty="0" smtClean="0"/>
              <a:t> 462 U.S. 696 (1983)</a:t>
            </a:r>
            <a:endParaRPr lang="en-US" b="1" dirty="0"/>
          </a:p>
        </p:txBody>
      </p:sp>
      <p:sp>
        <p:nvSpPr>
          <p:cNvPr id="3" name="Content Placeholder 2"/>
          <p:cNvSpPr>
            <a:spLocks noGrp="1"/>
          </p:cNvSpPr>
          <p:nvPr>
            <p:ph idx="1"/>
          </p:nvPr>
        </p:nvSpPr>
        <p:spPr/>
        <p:txBody>
          <a:bodyPr>
            <a:normAutofit/>
          </a:bodyPr>
          <a:lstStyle/>
          <a:p>
            <a:r>
              <a:rPr lang="en-US" dirty="0" smtClean="0"/>
              <a:t>Passenger in Miami International Airport suspected of carrying Narcotics.</a:t>
            </a:r>
          </a:p>
          <a:p>
            <a:r>
              <a:rPr lang="en-US" dirty="0" smtClean="0"/>
              <a:t>Passenger arrived at La Guardia and DEA seized his bags based on discrepancies on address tags and nervous behavior.</a:t>
            </a:r>
          </a:p>
          <a:p>
            <a:r>
              <a:rPr lang="en-US" dirty="0" smtClean="0"/>
              <a:t>Took bags to Kennedy Airport and subjected to a drug-dog sniff. </a:t>
            </a:r>
          </a:p>
          <a:p>
            <a:r>
              <a:rPr lang="en-US" dirty="0" smtClean="0"/>
              <a:t>Dog alerted.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U.S. </a:t>
            </a:r>
            <a:r>
              <a:rPr lang="en-US" b="1" i="1" dirty="0" err="1" smtClean="0"/>
              <a:t>v</a:t>
            </a:r>
            <a:r>
              <a:rPr lang="en-US" b="1" i="1" dirty="0" smtClean="0"/>
              <a:t>. Place,</a:t>
            </a:r>
            <a:r>
              <a:rPr lang="en-US" dirty="0" smtClean="0"/>
              <a:t> 462 U.S. 696 (1983)</a:t>
            </a:r>
            <a:endParaRPr lang="en-US" b="1" dirty="0"/>
          </a:p>
        </p:txBody>
      </p:sp>
      <p:sp>
        <p:nvSpPr>
          <p:cNvPr id="3" name="Content Placeholder 2"/>
          <p:cNvSpPr>
            <a:spLocks noGrp="1"/>
          </p:cNvSpPr>
          <p:nvPr>
            <p:ph idx="1"/>
          </p:nvPr>
        </p:nvSpPr>
        <p:spPr/>
        <p:txBody>
          <a:bodyPr>
            <a:normAutofit/>
          </a:bodyPr>
          <a:lstStyle/>
          <a:p>
            <a:r>
              <a:rPr lang="en-US" dirty="0" smtClean="0"/>
              <a:t>Rational:</a:t>
            </a:r>
          </a:p>
          <a:p>
            <a:pPr lvl="1"/>
            <a:r>
              <a:rPr lang="en-US" dirty="0" smtClean="0"/>
              <a:t>The initial taking of the luggage was a reasonable temporary seizure under </a:t>
            </a:r>
            <a:r>
              <a:rPr lang="en-US" i="1" dirty="0" smtClean="0"/>
              <a:t>Terry</a:t>
            </a:r>
            <a:endParaRPr lang="en-US" dirty="0" smtClean="0"/>
          </a:p>
          <a:p>
            <a:pPr lvl="1"/>
            <a:r>
              <a:rPr lang="en-US" i="1" dirty="0" smtClean="0"/>
              <a:t>“A K-9 sniff by a well-trained narcotics detection dog,…  </a:t>
            </a:r>
            <a:r>
              <a:rPr lang="en-US" i="1" u="sng" dirty="0" smtClean="0"/>
              <a:t>does not require opening the luggage</a:t>
            </a:r>
            <a:r>
              <a:rPr lang="en-US" i="1" dirty="0" smtClean="0"/>
              <a:t>.” </a:t>
            </a:r>
          </a:p>
          <a:p>
            <a:pPr lvl="1"/>
            <a:r>
              <a:rPr lang="en-US" i="1" dirty="0" smtClean="0"/>
              <a:t>“It </a:t>
            </a:r>
            <a:r>
              <a:rPr lang="en-US" i="1" u="sng" dirty="0" smtClean="0"/>
              <a:t>does not expose non-contraband items </a:t>
            </a:r>
            <a:r>
              <a:rPr lang="en-US" i="1" dirty="0" smtClean="0"/>
              <a:t>that otherwise would remain </a:t>
            </a:r>
            <a:r>
              <a:rPr lang="en-US" i="1" u="sng" dirty="0" smtClean="0"/>
              <a:t>hidden from public view</a:t>
            </a:r>
            <a:r>
              <a:rPr lang="en-US" i="1" dirty="0" smtClean="0"/>
              <a:t>, as does, for example, the officers rummaging through the contents of the luggage.”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U.S. </a:t>
            </a:r>
            <a:r>
              <a:rPr lang="en-US" b="1" i="1" dirty="0" err="1" smtClean="0"/>
              <a:t>v</a:t>
            </a:r>
            <a:r>
              <a:rPr lang="en-US" b="1" i="1" dirty="0" smtClean="0"/>
              <a:t>. Place,</a:t>
            </a:r>
            <a:r>
              <a:rPr lang="en-US" dirty="0" smtClean="0"/>
              <a:t> 462 U.S. 696 (1983)</a:t>
            </a:r>
            <a:endParaRPr lang="en-US" b="1" dirty="0"/>
          </a:p>
        </p:txBody>
      </p:sp>
      <p:sp>
        <p:nvSpPr>
          <p:cNvPr id="3" name="Content Placeholder 2"/>
          <p:cNvSpPr>
            <a:spLocks noGrp="1"/>
          </p:cNvSpPr>
          <p:nvPr>
            <p:ph idx="1"/>
          </p:nvPr>
        </p:nvSpPr>
        <p:spPr/>
        <p:txBody>
          <a:bodyPr>
            <a:normAutofit/>
          </a:bodyPr>
          <a:lstStyle/>
          <a:p>
            <a:r>
              <a:rPr lang="en-US" dirty="0" smtClean="0"/>
              <a:t>Rational:</a:t>
            </a:r>
          </a:p>
          <a:p>
            <a:pPr lvl="1"/>
            <a:r>
              <a:rPr lang="en-US" dirty="0" smtClean="0"/>
              <a:t>The is </a:t>
            </a:r>
            <a:r>
              <a:rPr lang="en-US" i="1" dirty="0" smtClean="0"/>
              <a:t>“</a:t>
            </a:r>
            <a:r>
              <a:rPr lang="en-US" i="1" u="sng" dirty="0" smtClean="0"/>
              <a:t>much less intrusive </a:t>
            </a:r>
            <a:r>
              <a:rPr lang="en-US" i="1" dirty="0" smtClean="0"/>
              <a:t>than a typical search.”</a:t>
            </a:r>
          </a:p>
          <a:p>
            <a:pPr lvl="1"/>
            <a:r>
              <a:rPr lang="en-US" dirty="0" smtClean="0"/>
              <a:t>A sniff </a:t>
            </a:r>
            <a:r>
              <a:rPr lang="en-US" u="sng" dirty="0" smtClean="0"/>
              <a:t>does not subject the property owner </a:t>
            </a:r>
            <a:r>
              <a:rPr lang="en-US" dirty="0" smtClean="0"/>
              <a:t>to “</a:t>
            </a:r>
            <a:r>
              <a:rPr lang="en-US" i="1" u="sng" dirty="0" smtClean="0"/>
              <a:t>embarrassment and inconvenience </a:t>
            </a:r>
            <a:r>
              <a:rPr lang="en-US" i="1" dirty="0" smtClean="0"/>
              <a:t>of a less discriminate and more intrusive investigation method.”</a:t>
            </a:r>
            <a:endParaRPr lang="en-US"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Illinois </a:t>
            </a:r>
            <a:r>
              <a:rPr lang="en-US" b="1" i="1" dirty="0" err="1" smtClean="0"/>
              <a:t>v</a:t>
            </a:r>
            <a:r>
              <a:rPr lang="en-US" b="1" i="1" dirty="0" smtClean="0"/>
              <a:t>. </a:t>
            </a:r>
            <a:r>
              <a:rPr lang="en-US" b="1" i="1" dirty="0" err="1" smtClean="0"/>
              <a:t>Caballes</a:t>
            </a:r>
            <a:r>
              <a:rPr lang="en-US" b="1" i="1" dirty="0" smtClean="0"/>
              <a:t>,</a:t>
            </a:r>
            <a:r>
              <a:rPr lang="en-US" dirty="0" smtClean="0"/>
              <a:t> </a:t>
            </a:r>
            <a:r>
              <a:rPr lang="en-US" b="1" dirty="0" smtClean="0"/>
              <a:t>543 U.S. 405 (2005)</a:t>
            </a:r>
            <a:endParaRPr lang="en-US" b="1" dirty="0"/>
          </a:p>
        </p:txBody>
      </p:sp>
      <p:sp>
        <p:nvSpPr>
          <p:cNvPr id="3" name="Content Placeholder 2"/>
          <p:cNvSpPr>
            <a:spLocks noGrp="1"/>
          </p:cNvSpPr>
          <p:nvPr>
            <p:ph idx="1"/>
          </p:nvPr>
        </p:nvSpPr>
        <p:spPr/>
        <p:txBody>
          <a:bodyPr/>
          <a:lstStyle/>
          <a:p>
            <a:r>
              <a:rPr lang="en-US" dirty="0" smtClean="0"/>
              <a:t>Motorist stopped with R.S. for a lawful traffic violation.</a:t>
            </a:r>
          </a:p>
          <a:p>
            <a:r>
              <a:rPr lang="en-US" dirty="0" smtClean="0"/>
              <a:t>While a warning citation being written, second officer arrived with K-9 and sniffed exterior of vehicle.</a:t>
            </a:r>
          </a:p>
          <a:p>
            <a:r>
              <a:rPr lang="en-US" dirty="0" smtClean="0"/>
              <a:t>Stop lasted no more than 10 minutes.</a:t>
            </a:r>
          </a:p>
          <a:p>
            <a:r>
              <a:rPr lang="en-US" dirty="0" smtClean="0"/>
              <a:t>Dog Alerted.</a:t>
            </a:r>
          </a:p>
          <a:p>
            <a:endParaRPr lang="en-US" dirty="0" smtClean="0"/>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53297" y="0"/>
            <a:ext cx="10297297"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err="1" smtClean="0"/>
              <a:t>Caballes</a:t>
            </a:r>
            <a:r>
              <a:rPr lang="en-US" b="1" i="1" dirty="0" smtClean="0"/>
              <a:t> </a:t>
            </a:r>
            <a:r>
              <a:rPr lang="en-US" b="1" dirty="0" smtClean="0"/>
              <a:t>Sniff </a:t>
            </a:r>
            <a:endParaRPr lang="en-US" b="1" dirty="0"/>
          </a:p>
        </p:txBody>
      </p:sp>
      <p:sp>
        <p:nvSpPr>
          <p:cNvPr id="3" name="Content Placeholder 2"/>
          <p:cNvSpPr>
            <a:spLocks noGrp="1"/>
          </p:cNvSpPr>
          <p:nvPr>
            <p:ph idx="1"/>
          </p:nvPr>
        </p:nvSpPr>
        <p:spPr/>
        <p:txBody>
          <a:bodyPr/>
          <a:lstStyle/>
          <a:p>
            <a:pPr algn="just"/>
            <a:r>
              <a:rPr lang="en-US" u="sng" dirty="0" smtClean="0"/>
              <a:t>Trained</a:t>
            </a:r>
            <a:r>
              <a:rPr lang="en-US" dirty="0" smtClean="0"/>
              <a:t> narcotics detection K-9 Team</a:t>
            </a:r>
          </a:p>
          <a:p>
            <a:pPr algn="just"/>
            <a:r>
              <a:rPr lang="en-US" dirty="0" smtClean="0"/>
              <a:t> </a:t>
            </a:r>
            <a:r>
              <a:rPr lang="en-US" u="sng" dirty="0" smtClean="0"/>
              <a:t>Lawful</a:t>
            </a:r>
            <a:r>
              <a:rPr lang="en-US" dirty="0" smtClean="0"/>
              <a:t> traffic stop</a:t>
            </a:r>
          </a:p>
          <a:p>
            <a:r>
              <a:rPr lang="en-US" dirty="0" smtClean="0"/>
              <a:t>Traffic stop does not </a:t>
            </a:r>
            <a:r>
              <a:rPr lang="en-US" u="sng" dirty="0" smtClean="0"/>
              <a:t>extended beyond time necessary</a:t>
            </a:r>
          </a:p>
          <a:p>
            <a:pPr algn="just"/>
            <a:r>
              <a:rPr lang="en-US" dirty="0" smtClean="0"/>
              <a:t>Sniff around the </a:t>
            </a:r>
            <a:r>
              <a:rPr lang="en-US" u="sng" dirty="0" smtClean="0"/>
              <a:t>exterior</a:t>
            </a:r>
            <a:r>
              <a:rPr lang="en-US" dirty="0" smtClean="0"/>
              <a:t> of vehicle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Trained</a:t>
            </a:r>
            <a:r>
              <a:rPr lang="en-US" b="1" dirty="0" smtClean="0"/>
              <a:t> Narcotics Detection K-9 Team</a:t>
            </a:r>
            <a:endParaRPr lang="en-US" b="1" dirty="0"/>
          </a:p>
        </p:txBody>
      </p:sp>
      <p:sp>
        <p:nvSpPr>
          <p:cNvPr id="3" name="Content Placeholder 2"/>
          <p:cNvSpPr>
            <a:spLocks noGrp="1"/>
          </p:cNvSpPr>
          <p:nvPr>
            <p:ph idx="1"/>
          </p:nvPr>
        </p:nvSpPr>
        <p:spPr/>
        <p:txBody>
          <a:bodyPr/>
          <a:lstStyle/>
          <a:p>
            <a:pPr algn="just"/>
            <a:r>
              <a:rPr lang="en-US" dirty="0" smtClean="0"/>
              <a:t>The K-9 alert must be </a:t>
            </a:r>
            <a:r>
              <a:rPr lang="en-US" u="sng" dirty="0" smtClean="0"/>
              <a:t>sufficiently reliable </a:t>
            </a:r>
            <a:r>
              <a:rPr lang="en-US" dirty="0" smtClean="0"/>
              <a:t>to </a:t>
            </a:r>
            <a:r>
              <a:rPr lang="en-US" u="sng" dirty="0" smtClean="0"/>
              <a:t>provide probable cause </a:t>
            </a:r>
            <a:r>
              <a:rPr lang="en-US" dirty="0" smtClean="0"/>
              <a:t>to conduct the search.</a:t>
            </a:r>
          </a:p>
          <a:p>
            <a:pPr algn="just"/>
            <a:r>
              <a:rPr lang="en-US" dirty="0" smtClean="0"/>
              <a:t>Therefore, the Hander </a:t>
            </a:r>
            <a:r>
              <a:rPr lang="en-US" u="sng" dirty="0" smtClean="0"/>
              <a:t>and</a:t>
            </a:r>
            <a:r>
              <a:rPr lang="en-US" dirty="0" smtClean="0"/>
              <a:t> the Dog must have received proper training  and  be current in that training.</a:t>
            </a:r>
          </a:p>
          <a:p>
            <a:pPr algn="just"/>
            <a:r>
              <a:rPr lang="en-US" dirty="0" smtClean="0"/>
              <a:t>Testimony and records must support proper training.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Trained</a:t>
            </a:r>
            <a:r>
              <a:rPr lang="en-US" b="1" dirty="0" smtClean="0"/>
              <a:t> Narcotics Detection K-9 Team</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Remember FRE 702 </a:t>
            </a:r>
            <a:r>
              <a:rPr lang="en-US" i="1" dirty="0" smtClean="0"/>
              <a:t>Expert requirements.</a:t>
            </a:r>
          </a:p>
          <a:p>
            <a:r>
              <a:rPr lang="en-US" dirty="0" smtClean="0"/>
              <a:t>The </a:t>
            </a:r>
            <a:r>
              <a:rPr lang="en-US" u="sng" dirty="0" smtClean="0"/>
              <a:t>training that officers receive varies </a:t>
            </a:r>
            <a:r>
              <a:rPr lang="en-US" dirty="0" smtClean="0"/>
              <a:t>greatly from department to department.</a:t>
            </a:r>
          </a:p>
          <a:p>
            <a:r>
              <a:rPr lang="en-US" dirty="0" smtClean="0"/>
              <a:t>The </a:t>
            </a:r>
            <a:r>
              <a:rPr lang="en-US" u="sng" dirty="0" smtClean="0"/>
              <a:t>training records </a:t>
            </a:r>
            <a:r>
              <a:rPr lang="en-US" dirty="0" smtClean="0"/>
              <a:t>for the K-9 should be </a:t>
            </a:r>
            <a:r>
              <a:rPr lang="en-US" u="sng" dirty="0" smtClean="0"/>
              <a:t>extensive and detailed</a:t>
            </a:r>
            <a:r>
              <a:rPr lang="en-US" dirty="0" smtClean="0"/>
              <a:t>.</a:t>
            </a:r>
          </a:p>
          <a:p>
            <a:r>
              <a:rPr lang="en-US" dirty="0" smtClean="0"/>
              <a:t>The training records should include a </a:t>
            </a:r>
            <a:r>
              <a:rPr lang="en-US" u="sng" dirty="0" smtClean="0"/>
              <a:t>log of every training session </a:t>
            </a:r>
            <a:r>
              <a:rPr lang="en-US" dirty="0" smtClean="0"/>
              <a:t>as well as </a:t>
            </a:r>
            <a:r>
              <a:rPr lang="en-US" u="sng" dirty="0" smtClean="0"/>
              <a:t>every use of the dog </a:t>
            </a:r>
            <a:r>
              <a:rPr lang="en-US" dirty="0" smtClean="0"/>
              <a:t>in the field.</a:t>
            </a:r>
          </a:p>
          <a:p>
            <a:r>
              <a:rPr lang="en-US" dirty="0" smtClean="0"/>
              <a:t>K-9s should receive a minimum of </a:t>
            </a:r>
            <a:r>
              <a:rPr lang="en-US" u="sng" dirty="0" smtClean="0"/>
              <a:t>4 hours </a:t>
            </a:r>
            <a:r>
              <a:rPr lang="en-US" dirty="0" smtClean="0"/>
              <a:t>training per week.</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Trained</a:t>
            </a:r>
            <a:r>
              <a:rPr lang="en-US" b="1" dirty="0" smtClean="0"/>
              <a:t> Narcotics Detection K-9 Team</a:t>
            </a:r>
            <a:endParaRPr lang="en-US" b="1" dirty="0"/>
          </a:p>
        </p:txBody>
      </p:sp>
      <p:sp>
        <p:nvSpPr>
          <p:cNvPr id="3" name="Content Placeholder 2"/>
          <p:cNvSpPr>
            <a:spLocks noGrp="1"/>
          </p:cNvSpPr>
          <p:nvPr>
            <p:ph idx="1"/>
          </p:nvPr>
        </p:nvSpPr>
        <p:spPr/>
        <p:txBody>
          <a:bodyPr/>
          <a:lstStyle/>
          <a:p>
            <a:r>
              <a:rPr lang="en-US" u="sng" dirty="0" smtClean="0"/>
              <a:t>The dog </a:t>
            </a:r>
            <a:r>
              <a:rPr lang="en-US" b="1" u="sng" dirty="0" smtClean="0"/>
              <a:t>must</a:t>
            </a:r>
            <a:r>
              <a:rPr lang="en-US" u="sng" dirty="0" smtClean="0"/>
              <a:t> be trained, certified and reliable. </a:t>
            </a:r>
            <a:r>
              <a:rPr lang="en-US" dirty="0" smtClean="0"/>
              <a:t>The dog does not have to be 100% accurate or perfect. The courts have recognized the fact that “false responses”, “false positives” or “false alerts” occur and </a:t>
            </a:r>
            <a:r>
              <a:rPr lang="en-US" b="1" dirty="0" smtClean="0"/>
              <a:t>dogs can be as low as 54% accurate.</a:t>
            </a:r>
            <a:r>
              <a:rPr lang="en-US" dirty="0" smtClean="0"/>
              <a:t> </a:t>
            </a:r>
            <a:r>
              <a:rPr lang="en-US" i="1" dirty="0" smtClean="0"/>
              <a:t>United States v Cedano-Arellano</a:t>
            </a:r>
            <a:r>
              <a:rPr lang="en-US" dirty="0" smtClean="0"/>
              <a:t>, 332 F. 3d 568 (9</a:t>
            </a:r>
            <a:r>
              <a:rPr lang="en-US" baseline="30000" dirty="0" smtClean="0"/>
              <a:t>th</a:t>
            </a:r>
            <a:r>
              <a:rPr lang="en-US" dirty="0" smtClean="0"/>
              <a:t> Cir 2003)</a:t>
            </a:r>
          </a:p>
          <a:p>
            <a:endParaRPr 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Trained</a:t>
            </a:r>
            <a:r>
              <a:rPr lang="en-US" b="1" dirty="0" smtClean="0"/>
              <a:t> Narcotics Detection K-9 Team</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While the vast majority of cases in most jurisdictions simply require a showing that the dog was “trained,” the following issue can provide fertile ground for cross-examination of the officer regarding the sufficiency of training:</a:t>
            </a:r>
          </a:p>
          <a:p>
            <a:r>
              <a:rPr lang="en-US" dirty="0" smtClean="0"/>
              <a:t>Type of training.</a:t>
            </a:r>
          </a:p>
          <a:p>
            <a:r>
              <a:rPr lang="en-US" dirty="0" smtClean="0"/>
              <a:t>Duration of training.</a:t>
            </a:r>
          </a:p>
          <a:p>
            <a:r>
              <a:rPr lang="en-US" dirty="0" smtClean="0"/>
              <a:t>Date of last training.</a:t>
            </a:r>
          </a:p>
          <a:p>
            <a:r>
              <a:rPr lang="en-US" dirty="0" smtClean="0"/>
              <a:t>Ability of officer to explain training.</a:t>
            </a:r>
          </a:p>
          <a:p>
            <a:r>
              <a:rPr lang="en-US" dirty="0" smtClean="0"/>
              <a:t>Relevancy of training to actual field use.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Science of Sniff</a:t>
            </a:r>
            <a:br>
              <a:rPr lang="en-US" b="1" dirty="0" smtClean="0"/>
            </a:br>
            <a:r>
              <a:rPr lang="en-US" sz="3556" b="1" dirty="0" smtClean="0"/>
              <a:t>(the place for great Cross-X)</a:t>
            </a:r>
            <a:endParaRPr lang="en-US" sz="3556" b="1" dirty="0"/>
          </a:p>
        </p:txBody>
      </p:sp>
      <p:sp>
        <p:nvSpPr>
          <p:cNvPr id="3" name="Content Placeholder 2"/>
          <p:cNvSpPr>
            <a:spLocks noGrp="1"/>
          </p:cNvSpPr>
          <p:nvPr>
            <p:ph idx="1"/>
          </p:nvPr>
        </p:nvSpPr>
        <p:spPr/>
        <p:txBody>
          <a:bodyPr/>
          <a:lstStyle/>
          <a:p>
            <a:r>
              <a:rPr lang="en-US" u="sng" dirty="0" smtClean="0"/>
              <a:t>Principles of Conditioning</a:t>
            </a:r>
          </a:p>
          <a:p>
            <a:r>
              <a:rPr lang="en-US" dirty="0" smtClean="0"/>
              <a:t>There a number of steps that are required to take a dog from untrained to a Narcotics-Detection K-9.</a:t>
            </a:r>
          </a:p>
          <a:p>
            <a:r>
              <a:rPr lang="en-US" dirty="0" smtClean="0"/>
              <a:t>Dogs must learn through </a:t>
            </a:r>
            <a:r>
              <a:rPr lang="en-US" u="sng" dirty="0" smtClean="0"/>
              <a:t>a series of methodical steps</a:t>
            </a:r>
            <a:r>
              <a:rPr lang="en-US" dirty="0" smtClean="0"/>
              <a:t>.</a:t>
            </a:r>
          </a:p>
          <a:p>
            <a:r>
              <a:rPr lang="en-US" dirty="0" smtClean="0"/>
              <a:t>Dogs are taught on each drug separately.</a:t>
            </a:r>
          </a:p>
          <a:p>
            <a:r>
              <a:rPr lang="en-US" dirty="0" smtClean="0"/>
              <a:t>No short cuts in training.</a:t>
            </a:r>
          </a:p>
          <a:p>
            <a:pPr>
              <a:buNone/>
            </a:pP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Discovery of K-9 Training and Certification Materials</a:t>
            </a:r>
            <a:endParaRPr lang="en-US" b="1" dirty="0"/>
          </a:p>
        </p:txBody>
      </p:sp>
      <p:sp>
        <p:nvSpPr>
          <p:cNvPr id="3" name="Content Placeholder 2"/>
          <p:cNvSpPr>
            <a:spLocks noGrp="1"/>
          </p:cNvSpPr>
          <p:nvPr>
            <p:ph idx="1"/>
          </p:nvPr>
        </p:nvSpPr>
        <p:spPr/>
        <p:txBody>
          <a:bodyPr>
            <a:normAutofit/>
          </a:bodyPr>
          <a:lstStyle/>
          <a:p>
            <a:r>
              <a:rPr lang="en-US" dirty="0" smtClean="0"/>
              <a:t>Since only a trained, certified , and reliable Narcotics Detection Team can give Probable Cause, then:</a:t>
            </a:r>
          </a:p>
          <a:p>
            <a:r>
              <a:rPr lang="en-US" dirty="0" smtClean="0"/>
              <a:t> full </a:t>
            </a:r>
            <a:r>
              <a:rPr lang="en-US" u="sng" dirty="0" smtClean="0"/>
              <a:t>disclosure of training and certification materials is vital </a:t>
            </a:r>
            <a:r>
              <a:rPr lang="en-US" dirty="0" smtClean="0"/>
              <a:t>to an adequate defense.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Discovery of K-9 Training and Certification Materials</a:t>
            </a:r>
            <a:endParaRPr lang="en-US" b="1" dirty="0"/>
          </a:p>
        </p:txBody>
      </p:sp>
      <p:sp>
        <p:nvSpPr>
          <p:cNvPr id="3" name="Content Placeholder 2"/>
          <p:cNvSpPr>
            <a:spLocks noGrp="1"/>
          </p:cNvSpPr>
          <p:nvPr>
            <p:ph idx="1"/>
          </p:nvPr>
        </p:nvSpPr>
        <p:spPr/>
        <p:txBody>
          <a:bodyPr>
            <a:normAutofit/>
          </a:bodyPr>
          <a:lstStyle/>
          <a:p>
            <a:r>
              <a:rPr lang="en-US" dirty="0" smtClean="0"/>
              <a:t>Under Rule 16 of the Federal Rules of Criminal Procedure, the government is </a:t>
            </a:r>
            <a:r>
              <a:rPr lang="en-US" u="sng" dirty="0" smtClean="0"/>
              <a:t>required to disclose materials </a:t>
            </a:r>
            <a:r>
              <a:rPr lang="en-US" dirty="0" smtClean="0"/>
              <a:t>pertaining to narcotics-detection K-9 Training. </a:t>
            </a:r>
            <a:r>
              <a:rPr lang="en-US" i="1" dirty="0" smtClean="0"/>
              <a:t>U.S. </a:t>
            </a:r>
            <a:r>
              <a:rPr lang="en-US" i="1" dirty="0" err="1" smtClean="0"/>
              <a:t>v</a:t>
            </a:r>
            <a:r>
              <a:rPr lang="en-US" i="1" dirty="0" smtClean="0"/>
              <a:t>. </a:t>
            </a:r>
            <a:r>
              <a:rPr lang="en-US" i="1" dirty="0" err="1" smtClean="0"/>
              <a:t>Cedano</a:t>
            </a:r>
            <a:r>
              <a:rPr lang="en-US" i="1" dirty="0" smtClean="0"/>
              <a:t>-Arellano</a:t>
            </a:r>
            <a:r>
              <a:rPr lang="en-US" dirty="0" smtClean="0"/>
              <a:t>, 332 F3d 568, 571 (9</a:t>
            </a:r>
            <a:r>
              <a:rPr lang="en-US" baseline="30000" dirty="0" smtClean="0"/>
              <a:t>th</a:t>
            </a:r>
            <a:r>
              <a:rPr lang="en-US" dirty="0" smtClean="0"/>
              <a:t> Cir. 2003) .</a:t>
            </a:r>
          </a:p>
          <a:p>
            <a:r>
              <a:rPr lang="en-US" dirty="0" smtClean="0"/>
              <a:t>The records are crucial for effective cross-examination.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Discovery of K-9 Training and Certification Materials</a:t>
            </a:r>
            <a:endParaRPr lang="en-US" b="1" dirty="0"/>
          </a:p>
        </p:txBody>
      </p:sp>
      <p:sp>
        <p:nvSpPr>
          <p:cNvPr id="3" name="Content Placeholder 2"/>
          <p:cNvSpPr>
            <a:spLocks noGrp="1"/>
          </p:cNvSpPr>
          <p:nvPr>
            <p:ph idx="1"/>
          </p:nvPr>
        </p:nvSpPr>
        <p:spPr/>
        <p:txBody>
          <a:bodyPr>
            <a:normAutofit/>
          </a:bodyPr>
          <a:lstStyle/>
          <a:p>
            <a:r>
              <a:rPr lang="en-US" dirty="0" smtClean="0"/>
              <a:t>While a </a:t>
            </a:r>
            <a:r>
              <a:rPr lang="en-US" i="1" dirty="0" err="1" smtClean="0"/>
              <a:t>Daubert</a:t>
            </a:r>
            <a:r>
              <a:rPr lang="en-US" dirty="0" smtClean="0"/>
              <a:t> hearing is not necessarily the appropriate procedural vehicle to challenge the reliability of a canine inspection,</a:t>
            </a:r>
            <a:r>
              <a:rPr lang="en-US" i="1" dirty="0" smtClean="0"/>
              <a:t> </a:t>
            </a:r>
            <a:r>
              <a:rPr lang="en-US" u="sng" dirty="0" smtClean="0"/>
              <a:t>the court must recognize the importance of a “trained and certified canine unit.”</a:t>
            </a:r>
            <a:r>
              <a:rPr lang="en-US" dirty="0" smtClean="0"/>
              <a:t> </a:t>
            </a:r>
            <a:r>
              <a:rPr lang="en-US" i="1" dirty="0" smtClean="0"/>
              <a:t>See</a:t>
            </a:r>
            <a:r>
              <a:rPr lang="en-US" dirty="0" smtClean="0"/>
              <a:t> </a:t>
            </a:r>
            <a:r>
              <a:rPr lang="en-US" i="1" dirty="0" smtClean="0"/>
              <a:t>United States </a:t>
            </a:r>
            <a:r>
              <a:rPr lang="en-US" i="1" dirty="0" err="1" smtClean="0"/>
              <a:t>v</a:t>
            </a:r>
            <a:r>
              <a:rPr lang="en-US" i="1" dirty="0" smtClean="0"/>
              <a:t>. Outlaw,</a:t>
            </a:r>
            <a:r>
              <a:rPr lang="en-US" dirty="0" smtClean="0"/>
              <a:t> 134 F.Supp.2d 807 (W.D. Texas 2001) </a:t>
            </a:r>
            <a:r>
              <a:rPr lang="en-US" i="1" dirty="0" smtClean="0"/>
              <a:t>citing United States </a:t>
            </a:r>
            <a:r>
              <a:rPr lang="en-US" i="1" dirty="0" err="1" smtClean="0"/>
              <a:t>v</a:t>
            </a:r>
            <a:r>
              <a:rPr lang="en-US" i="1" dirty="0" smtClean="0"/>
              <a:t>. </a:t>
            </a:r>
            <a:r>
              <a:rPr lang="en-US" i="1" dirty="0" err="1" smtClean="0"/>
              <a:t>Dovali</a:t>
            </a:r>
            <a:r>
              <a:rPr lang="en-US" i="1" dirty="0" smtClean="0"/>
              <a:t>-Avila, </a:t>
            </a:r>
            <a:r>
              <a:rPr lang="en-US" dirty="0" smtClean="0"/>
              <a:t>895 F.2d 206 at 207 (5</a:t>
            </a:r>
            <a:r>
              <a:rPr lang="en-US" baseline="30000" dirty="0" smtClean="0"/>
              <a:t>th</a:t>
            </a:r>
            <a:r>
              <a:rPr lang="en-US" dirty="0" smtClean="0"/>
              <a:t> Cir. 1990).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Discovery of K-9 Training and Certification Materials</a:t>
            </a:r>
            <a:endParaRPr lang="en-US" b="1" dirty="0"/>
          </a:p>
        </p:txBody>
      </p:sp>
      <p:sp>
        <p:nvSpPr>
          <p:cNvPr id="3" name="Content Placeholder 2"/>
          <p:cNvSpPr>
            <a:spLocks noGrp="1"/>
          </p:cNvSpPr>
          <p:nvPr>
            <p:ph idx="1"/>
          </p:nvPr>
        </p:nvSpPr>
        <p:spPr/>
        <p:txBody>
          <a:bodyPr>
            <a:normAutofit/>
          </a:bodyPr>
          <a:lstStyle/>
          <a:p>
            <a:r>
              <a:rPr lang="en-US" dirty="0" smtClean="0"/>
              <a:t>Judge, “We are not asking for a </a:t>
            </a:r>
            <a:r>
              <a:rPr lang="en-US" i="1" dirty="0" err="1" smtClean="0"/>
              <a:t>Daubert</a:t>
            </a:r>
            <a:r>
              <a:rPr lang="en-US" dirty="0" smtClean="0"/>
              <a:t>, to challenge the sniff, </a:t>
            </a:r>
            <a:r>
              <a:rPr lang="en-US" u="sng" dirty="0" smtClean="0"/>
              <a:t>we are challenging this officers ability to testify as an Expert.</a:t>
            </a:r>
            <a:r>
              <a:rPr lang="en-US" dirty="0" smtClean="0"/>
              <a: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p:txBody>
          <a:bodyPr>
            <a:normAutofit fontScale="90000"/>
          </a:bodyPr>
          <a:lstStyle/>
          <a:p>
            <a:pPr eaLnBrk="1" hangingPunct="1"/>
            <a:r>
              <a:rPr lang="en-US" dirty="0" smtClean="0"/>
              <a:t>Fundamentalis</a:t>
            </a:r>
            <a:r>
              <a:rPr lang="en-US" dirty="0" smtClean="0"/>
              <a:t>t Church of Jesus Christ of Latter Day Saints, Eldorado, Texas</a:t>
            </a:r>
            <a:endParaRPr lang="en-US" dirty="0" smtClean="0"/>
          </a:p>
        </p:txBody>
      </p:sp>
      <p:pic>
        <p:nvPicPr>
          <p:cNvPr id="25603" name="Picture 2"/>
          <p:cNvPicPr>
            <a:picLocks noChangeArrowheads="1"/>
          </p:cNvPicPr>
          <p:nvPr/>
        </p:nvPicPr>
        <p:blipFill>
          <a:blip r:embed="rId2"/>
          <a:srcRect/>
          <a:stretch>
            <a:fillRect/>
          </a:stretch>
        </p:blipFill>
        <p:spPr bwMode="auto">
          <a:xfrm>
            <a:off x="1371600" y="1676400"/>
            <a:ext cx="6781800" cy="48006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Discovery of K-9 Training and Certification Materials</a:t>
            </a:r>
            <a:endParaRPr lang="en-US" b="1" dirty="0"/>
          </a:p>
        </p:txBody>
      </p:sp>
      <p:sp>
        <p:nvSpPr>
          <p:cNvPr id="3" name="Content Placeholder 2"/>
          <p:cNvSpPr>
            <a:spLocks noGrp="1"/>
          </p:cNvSpPr>
          <p:nvPr>
            <p:ph idx="1"/>
          </p:nvPr>
        </p:nvSpPr>
        <p:spPr/>
        <p:txBody>
          <a:bodyPr>
            <a:normAutofit fontScale="70000" lnSpcReduction="20000"/>
          </a:bodyPr>
          <a:lstStyle/>
          <a:p>
            <a:r>
              <a:rPr lang="en-US" dirty="0" smtClean="0"/>
              <a:t>The following should be discovered: </a:t>
            </a:r>
          </a:p>
          <a:p>
            <a:r>
              <a:rPr lang="en-US" dirty="0" smtClean="0"/>
              <a:t>1. Verification that the canine was trained to detect the </a:t>
            </a:r>
            <a:r>
              <a:rPr lang="en-US" u="sng" dirty="0" smtClean="0"/>
              <a:t>odors for the particular drug.</a:t>
            </a:r>
          </a:p>
          <a:p>
            <a:r>
              <a:rPr lang="en-US" dirty="0" smtClean="0"/>
              <a:t>2. Verification of the canine’s </a:t>
            </a:r>
            <a:r>
              <a:rPr lang="en-US" u="sng" dirty="0" smtClean="0"/>
              <a:t>success rate.</a:t>
            </a:r>
          </a:p>
          <a:p>
            <a:r>
              <a:rPr lang="en-US" dirty="0" smtClean="0"/>
              <a:t>3. The </a:t>
            </a:r>
            <a:r>
              <a:rPr lang="en-US" u="sng" dirty="0" smtClean="0"/>
              <a:t>method </a:t>
            </a:r>
            <a:r>
              <a:rPr lang="en-US" dirty="0" smtClean="0"/>
              <a:t>used to train the canine to indicate an alert.</a:t>
            </a:r>
          </a:p>
          <a:p>
            <a:r>
              <a:rPr lang="en-US" dirty="0" smtClean="0"/>
              <a:t>4. The </a:t>
            </a:r>
            <a:r>
              <a:rPr lang="en-US" u="sng" dirty="0" smtClean="0"/>
              <a:t>type </a:t>
            </a:r>
            <a:r>
              <a:rPr lang="en-US" dirty="0" smtClean="0"/>
              <a:t>of alert used.</a:t>
            </a:r>
          </a:p>
          <a:p>
            <a:r>
              <a:rPr lang="en-US" dirty="0" smtClean="0"/>
              <a:t>5. A </a:t>
            </a:r>
            <a:r>
              <a:rPr lang="en-US" u="sng" dirty="0" smtClean="0"/>
              <a:t>statement </a:t>
            </a:r>
            <a:r>
              <a:rPr lang="en-US" dirty="0" smtClean="0"/>
              <a:t>showing that the canine </a:t>
            </a:r>
            <a:r>
              <a:rPr lang="en-US" u="sng" dirty="0" smtClean="0"/>
              <a:t>positively alerted </a:t>
            </a:r>
            <a:r>
              <a:rPr lang="en-US" dirty="0" smtClean="0"/>
              <a:t>to the presence of narcotics in the proper fashion.</a:t>
            </a:r>
          </a:p>
          <a:p>
            <a:r>
              <a:rPr lang="en-US" dirty="0" smtClean="0"/>
              <a:t>6. </a:t>
            </a:r>
            <a:r>
              <a:rPr lang="en-US" u="sng" dirty="0" smtClean="0"/>
              <a:t>Proof </a:t>
            </a:r>
            <a:r>
              <a:rPr lang="en-US" dirty="0" smtClean="0"/>
              <a:t>of the canine’s </a:t>
            </a:r>
            <a:r>
              <a:rPr lang="en-US" u="sng" dirty="0" smtClean="0"/>
              <a:t>certification</a:t>
            </a:r>
            <a:r>
              <a:rPr lang="en-US" dirty="0" smtClean="0"/>
              <a:t>.</a:t>
            </a:r>
          </a:p>
          <a:p>
            <a:r>
              <a:rPr lang="en-US" dirty="0" smtClean="0"/>
              <a:t>7. </a:t>
            </a:r>
            <a:r>
              <a:rPr lang="en-US" u="sng" dirty="0" smtClean="0"/>
              <a:t>Proof </a:t>
            </a:r>
            <a:r>
              <a:rPr lang="en-US" dirty="0" smtClean="0"/>
              <a:t>that the canine has </a:t>
            </a:r>
            <a:r>
              <a:rPr lang="en-US" u="sng" dirty="0" smtClean="0"/>
              <a:t>continued to meet all certification </a:t>
            </a:r>
            <a:r>
              <a:rPr lang="en-US" dirty="0" smtClean="0"/>
              <a:t>requirements and </a:t>
            </a:r>
            <a:r>
              <a:rPr lang="en-US" u="sng" dirty="0" smtClean="0"/>
              <a:t>received necessary training </a:t>
            </a:r>
            <a:r>
              <a:rPr lang="en-US" dirty="0" smtClean="0"/>
              <a:t>on a </a:t>
            </a:r>
            <a:r>
              <a:rPr lang="en-US" u="sng" dirty="0" smtClean="0"/>
              <a:t>regular basis</a:t>
            </a:r>
            <a:r>
              <a:rPr lang="en-US" dirty="0" smtClean="0"/>
              <a:t>.</a:t>
            </a:r>
          </a:p>
          <a:p>
            <a:r>
              <a:rPr lang="en-US" dirty="0" smtClean="0"/>
              <a:t>8. </a:t>
            </a:r>
            <a:r>
              <a:rPr lang="en-US" u="sng" dirty="0" smtClean="0"/>
              <a:t>Verification </a:t>
            </a:r>
            <a:r>
              <a:rPr lang="en-US" dirty="0" smtClean="0"/>
              <a:t>that the </a:t>
            </a:r>
            <a:r>
              <a:rPr lang="en-US" u="sng" dirty="0" smtClean="0"/>
              <a:t>handler has been trained </a:t>
            </a:r>
            <a:r>
              <a:rPr lang="en-US" dirty="0" smtClean="0"/>
              <a:t>to handle narcotics-detection canines. </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Lawful</a:t>
            </a:r>
            <a:r>
              <a:rPr lang="en-US" b="1" dirty="0" smtClean="0"/>
              <a:t> Traffic Stop</a:t>
            </a:r>
            <a:endParaRPr lang="en-US" b="1" dirty="0"/>
          </a:p>
        </p:txBody>
      </p:sp>
      <p:sp>
        <p:nvSpPr>
          <p:cNvPr id="3" name="Content Placeholder 2"/>
          <p:cNvSpPr>
            <a:spLocks noGrp="1"/>
          </p:cNvSpPr>
          <p:nvPr>
            <p:ph idx="1"/>
          </p:nvPr>
        </p:nvSpPr>
        <p:spPr/>
        <p:txBody>
          <a:bodyPr/>
          <a:lstStyle/>
          <a:p>
            <a:pPr algn="just"/>
            <a:r>
              <a:rPr lang="en-US" dirty="0" smtClean="0"/>
              <a:t>Reasonable suspicion required of an offense for a lawful traffic stop.</a:t>
            </a:r>
          </a:p>
          <a:p>
            <a:r>
              <a:rPr lang="en-US" dirty="0" smtClean="0"/>
              <a:t>Lawful traffic stop at inception must remain lawful through out the stop. </a:t>
            </a:r>
            <a:r>
              <a:rPr lang="en-US" i="1" dirty="0" smtClean="0"/>
              <a:t>See U.S. </a:t>
            </a:r>
            <a:r>
              <a:rPr lang="en-US" i="1" dirty="0" err="1" smtClean="0"/>
              <a:t>v</a:t>
            </a:r>
            <a:r>
              <a:rPr lang="en-US" i="1" dirty="0" smtClean="0"/>
              <a:t>. Jacobsen</a:t>
            </a:r>
            <a:r>
              <a:rPr lang="en-US" dirty="0" smtClean="0"/>
              <a:t>, 466 U.S. 109 (1984)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Traffic Stop Must Not </a:t>
            </a:r>
            <a:r>
              <a:rPr lang="en-US" b="1" u="sng" dirty="0" smtClean="0"/>
              <a:t>Extend Beyond Time Necessary</a:t>
            </a:r>
            <a:endParaRPr lang="en-US" b="1" dirty="0"/>
          </a:p>
        </p:txBody>
      </p:sp>
      <p:sp>
        <p:nvSpPr>
          <p:cNvPr id="3" name="Content Placeholder 2"/>
          <p:cNvSpPr>
            <a:spLocks noGrp="1"/>
          </p:cNvSpPr>
          <p:nvPr>
            <p:ph idx="1"/>
          </p:nvPr>
        </p:nvSpPr>
        <p:spPr/>
        <p:txBody>
          <a:bodyPr/>
          <a:lstStyle/>
          <a:p>
            <a:pPr algn="just"/>
            <a:r>
              <a:rPr lang="en-US" dirty="0" smtClean="0"/>
              <a:t>The </a:t>
            </a:r>
            <a:r>
              <a:rPr lang="en-US" i="1" dirty="0" err="1" smtClean="0"/>
              <a:t>Caballes</a:t>
            </a:r>
            <a:r>
              <a:rPr lang="en-US" dirty="0" smtClean="0"/>
              <a:t> stop lasted less than 10 minutes</a:t>
            </a:r>
          </a:p>
          <a:p>
            <a:r>
              <a:rPr lang="en-US" i="1" dirty="0" smtClean="0"/>
              <a:t>“ A seizure that is justified solely by the interest in issuing a warning ticket to the driver can become </a:t>
            </a:r>
            <a:r>
              <a:rPr lang="en-US" i="1" u="sng" dirty="0" smtClean="0"/>
              <a:t>unlawful if it is prolonged beyond the time reasonably required to complete that mission</a:t>
            </a:r>
            <a:r>
              <a:rPr lang="en-US" i="1" dirty="0" smtClean="0"/>
              <a:t>.” Illinois </a:t>
            </a:r>
            <a:r>
              <a:rPr lang="en-US" i="1" dirty="0" err="1" smtClean="0"/>
              <a:t>v</a:t>
            </a:r>
            <a:r>
              <a:rPr lang="en-US" i="1" dirty="0" smtClean="0"/>
              <a:t>. </a:t>
            </a:r>
            <a:r>
              <a:rPr lang="en-US" i="1" dirty="0" err="1" smtClean="0"/>
              <a:t>Caballes</a:t>
            </a:r>
            <a:endParaRPr lang="en-US" i="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Traffic Stop Must Not </a:t>
            </a:r>
            <a:r>
              <a:rPr lang="en-US" b="1" u="sng" dirty="0" smtClean="0"/>
              <a:t>Extend Beyond Time Necessary</a:t>
            </a:r>
            <a:endParaRPr lang="en-US" b="1" dirty="0"/>
          </a:p>
        </p:txBody>
      </p:sp>
      <p:sp>
        <p:nvSpPr>
          <p:cNvPr id="3" name="Content Placeholder 2"/>
          <p:cNvSpPr>
            <a:spLocks noGrp="1"/>
          </p:cNvSpPr>
          <p:nvPr>
            <p:ph idx="1"/>
          </p:nvPr>
        </p:nvSpPr>
        <p:spPr/>
        <p:txBody>
          <a:bodyPr>
            <a:normAutofit fontScale="85000" lnSpcReduction="20000"/>
          </a:bodyPr>
          <a:lstStyle/>
          <a:p>
            <a:pPr algn="just"/>
            <a:r>
              <a:rPr lang="en-US" dirty="0" smtClean="0"/>
              <a:t>Items to Discover and Subpoena:</a:t>
            </a:r>
          </a:p>
          <a:p>
            <a:pPr algn="just"/>
            <a:r>
              <a:rPr lang="en-US" dirty="0" smtClean="0"/>
              <a:t>Dispatch or radio logs and Mobile Data Terminal (MDT) records for times of:</a:t>
            </a:r>
          </a:p>
          <a:p>
            <a:pPr lvl="1" algn="just"/>
            <a:r>
              <a:rPr lang="en-US" dirty="0" smtClean="0"/>
              <a:t>Traffic Stop</a:t>
            </a:r>
          </a:p>
          <a:p>
            <a:pPr lvl="1" algn="just"/>
            <a:r>
              <a:rPr lang="en-US" dirty="0" smtClean="0"/>
              <a:t>Call for or arrival of K-9 Unit</a:t>
            </a:r>
          </a:p>
          <a:p>
            <a:pPr lvl="1" algn="just"/>
            <a:r>
              <a:rPr lang="en-US" dirty="0" smtClean="0"/>
              <a:t>Call for assisting officers</a:t>
            </a:r>
          </a:p>
          <a:p>
            <a:pPr lvl="1" algn="just"/>
            <a:r>
              <a:rPr lang="en-US" dirty="0" smtClean="0"/>
              <a:t>When the individuals identification is checked</a:t>
            </a:r>
          </a:p>
          <a:p>
            <a:pPr lvl="1" algn="just"/>
            <a:r>
              <a:rPr lang="en-US" dirty="0" smtClean="0"/>
              <a:t>Arrest of individual</a:t>
            </a:r>
          </a:p>
          <a:p>
            <a:pPr lvl="1" algn="just"/>
            <a:r>
              <a:rPr lang="en-US" dirty="0" smtClean="0"/>
              <a:t>Conclusion of traffic stop</a:t>
            </a:r>
          </a:p>
          <a:p>
            <a:pPr algn="just"/>
            <a:r>
              <a:rPr lang="en-US" dirty="0" smtClean="0"/>
              <a:t>This documentation will allow a time line to be established to determine if the stop was unreasonably extended.</a:t>
            </a:r>
          </a:p>
          <a:p>
            <a:endParaRPr lang="en-US" i="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Sniff Around the </a:t>
            </a:r>
            <a:r>
              <a:rPr lang="en-US" b="1" u="sng" dirty="0" smtClean="0"/>
              <a:t>Exterior</a:t>
            </a:r>
            <a:r>
              <a:rPr lang="en-US" b="1" dirty="0" smtClean="0"/>
              <a:t> of Vehicle  </a:t>
            </a:r>
            <a:endParaRPr lang="en-US" b="1" dirty="0"/>
          </a:p>
        </p:txBody>
      </p:sp>
      <p:sp>
        <p:nvSpPr>
          <p:cNvPr id="3" name="Content Placeholder 2"/>
          <p:cNvSpPr>
            <a:spLocks noGrp="1"/>
          </p:cNvSpPr>
          <p:nvPr>
            <p:ph idx="1"/>
          </p:nvPr>
        </p:nvSpPr>
        <p:spPr/>
        <p:txBody>
          <a:bodyPr>
            <a:normAutofit lnSpcReduction="10000"/>
          </a:bodyPr>
          <a:lstStyle/>
          <a:p>
            <a:r>
              <a:rPr lang="en-US" dirty="0" smtClean="0"/>
              <a:t>The sniff must be limited to the exterior of vehicle.</a:t>
            </a:r>
          </a:p>
          <a:p>
            <a:r>
              <a:rPr lang="en-US" u="sng" dirty="0" smtClean="0"/>
              <a:t>Dog cannot be taken in to the vehicle without prior probable cause</a:t>
            </a:r>
            <a:r>
              <a:rPr lang="en-US" dirty="0" smtClean="0"/>
              <a:t>.</a:t>
            </a:r>
          </a:p>
          <a:p>
            <a:r>
              <a:rPr lang="en-US" dirty="0" smtClean="0"/>
              <a:t>*</a:t>
            </a:r>
            <a:r>
              <a:rPr lang="en-US" i="1" dirty="0" smtClean="0"/>
              <a:t>What if the dog jumps in?</a:t>
            </a:r>
          </a:p>
          <a:p>
            <a:r>
              <a:rPr lang="en-US" i="1" dirty="0" smtClean="0"/>
              <a:t>*What if the dog “breaks the plane” of the window?</a:t>
            </a:r>
          </a:p>
          <a:p>
            <a:r>
              <a:rPr lang="en-US" i="1" dirty="0" smtClean="0"/>
              <a:t>*What if the officer opens the door for the dog?</a:t>
            </a:r>
            <a:endParaRPr lang="en-US" dirty="0"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err="1" smtClean="0"/>
              <a:t>Caballes</a:t>
            </a:r>
            <a:r>
              <a:rPr lang="en-US" b="1" i="1" dirty="0" smtClean="0"/>
              <a:t> </a:t>
            </a:r>
            <a:r>
              <a:rPr lang="en-US" b="1" dirty="0" smtClean="0"/>
              <a:t>Did Not Challenge the Alert</a:t>
            </a:r>
            <a:endParaRPr lang="en-US" b="1" dirty="0"/>
          </a:p>
        </p:txBody>
      </p:sp>
      <p:sp>
        <p:nvSpPr>
          <p:cNvPr id="3" name="Content Placeholder 2"/>
          <p:cNvSpPr>
            <a:spLocks noGrp="1"/>
          </p:cNvSpPr>
          <p:nvPr>
            <p:ph idx="1"/>
          </p:nvPr>
        </p:nvSpPr>
        <p:spPr/>
        <p:txBody>
          <a:bodyPr/>
          <a:lstStyle/>
          <a:p>
            <a:r>
              <a:rPr lang="en-US" dirty="0" smtClean="0"/>
              <a:t>Remember that </a:t>
            </a:r>
            <a:r>
              <a:rPr lang="en-US" i="1" dirty="0" err="1" smtClean="0"/>
              <a:t>Caballes</a:t>
            </a:r>
            <a:r>
              <a:rPr lang="en-US" dirty="0" smtClean="0"/>
              <a:t> only dealt with:</a:t>
            </a:r>
          </a:p>
          <a:p>
            <a:pPr algn="just"/>
            <a:r>
              <a:rPr lang="en-US" u="sng" dirty="0" smtClean="0"/>
              <a:t>Trained</a:t>
            </a:r>
            <a:r>
              <a:rPr lang="en-US" dirty="0" smtClean="0"/>
              <a:t> K-9 Team.</a:t>
            </a:r>
          </a:p>
          <a:p>
            <a:pPr algn="just"/>
            <a:r>
              <a:rPr lang="en-US" u="sng" dirty="0" smtClean="0"/>
              <a:t>Lawful</a:t>
            </a:r>
            <a:r>
              <a:rPr lang="en-US" dirty="0" smtClean="0"/>
              <a:t> traffic stop.</a:t>
            </a:r>
          </a:p>
          <a:p>
            <a:pPr algn="just"/>
            <a:r>
              <a:rPr lang="en-US" dirty="0" smtClean="0"/>
              <a:t>Short </a:t>
            </a:r>
            <a:r>
              <a:rPr lang="en-US" u="sng" dirty="0" smtClean="0"/>
              <a:t>duration</a:t>
            </a:r>
            <a:r>
              <a:rPr lang="en-US" dirty="0" smtClean="0"/>
              <a:t> of traffic stop. </a:t>
            </a:r>
            <a:endParaRPr lang="en-US" u="sng" dirty="0" smtClean="0"/>
          </a:p>
          <a:p>
            <a:pPr algn="just"/>
            <a:r>
              <a:rPr lang="en-US" dirty="0" smtClean="0"/>
              <a:t>Sniff of </a:t>
            </a:r>
            <a:r>
              <a:rPr lang="en-US" u="sng" dirty="0" smtClean="0"/>
              <a:t>Exterior</a:t>
            </a:r>
            <a:r>
              <a:rPr lang="en-US" dirty="0" smtClean="0"/>
              <a:t> of vehicle.</a:t>
            </a:r>
          </a:p>
          <a:p>
            <a:r>
              <a:rPr lang="en-US" dirty="0" smtClean="0"/>
              <a:t> THE ALERT ITSELF WAS NOT CHALLENGED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err="1" smtClean="0"/>
              <a:t>Caballes</a:t>
            </a:r>
            <a:r>
              <a:rPr lang="en-US" b="1" i="1" dirty="0" smtClean="0"/>
              <a:t> </a:t>
            </a:r>
            <a:r>
              <a:rPr lang="en-US" b="1" dirty="0" smtClean="0"/>
              <a:t>Did Not Challenge the Alert</a:t>
            </a:r>
            <a:endParaRPr lang="en-US" b="1" dirty="0"/>
          </a:p>
        </p:txBody>
      </p:sp>
      <p:sp>
        <p:nvSpPr>
          <p:cNvPr id="3" name="Content Placeholder 2"/>
          <p:cNvSpPr>
            <a:spLocks noGrp="1"/>
          </p:cNvSpPr>
          <p:nvPr>
            <p:ph idx="1"/>
          </p:nvPr>
        </p:nvSpPr>
        <p:spPr/>
        <p:txBody>
          <a:bodyPr/>
          <a:lstStyle/>
          <a:p>
            <a:r>
              <a:rPr lang="en-US" dirty="0" smtClean="0"/>
              <a:t>The vast majority of K-9 Sniff case law deals with the factors surrounding and leading up to the search.</a:t>
            </a:r>
          </a:p>
          <a:p>
            <a:r>
              <a:rPr lang="en-US" dirty="0" smtClean="0"/>
              <a:t>Most case law does not deal with the validity of the Alert itself.</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Other K-9 Searches</a:t>
            </a:r>
            <a:endParaRPr lang="en-US" b="1" dirty="0"/>
          </a:p>
        </p:txBody>
      </p:sp>
      <p:sp>
        <p:nvSpPr>
          <p:cNvPr id="3" name="Content Placeholder 2"/>
          <p:cNvSpPr>
            <a:spLocks noGrp="1"/>
          </p:cNvSpPr>
          <p:nvPr>
            <p:ph idx="1"/>
          </p:nvPr>
        </p:nvSpPr>
        <p:spPr/>
        <p:txBody>
          <a:bodyPr>
            <a:normAutofit/>
          </a:bodyPr>
          <a:lstStyle/>
          <a:p>
            <a:r>
              <a:rPr lang="en-US" dirty="0" smtClean="0"/>
              <a:t>Luggage</a:t>
            </a:r>
          </a:p>
          <a:p>
            <a:r>
              <a:rPr lang="en-US" dirty="0" smtClean="0"/>
              <a:t>Automobiles</a:t>
            </a:r>
          </a:p>
          <a:p>
            <a:r>
              <a:rPr lang="en-US" dirty="0" smtClean="0"/>
              <a:t>Hotels, Motels, etc.</a:t>
            </a:r>
          </a:p>
          <a:p>
            <a:r>
              <a:rPr lang="en-US" dirty="0" smtClean="0"/>
              <a:t>Packages</a:t>
            </a:r>
          </a:p>
          <a:p>
            <a:r>
              <a:rPr lang="en-US" dirty="0" smtClean="0"/>
              <a:t>School Lockers</a:t>
            </a:r>
          </a:p>
          <a:p>
            <a:r>
              <a:rPr lang="en-US" dirty="0" smtClean="0"/>
              <a:t>Persons</a:t>
            </a:r>
          </a:p>
          <a:p>
            <a:r>
              <a:rPr lang="en-US" dirty="0" smtClean="0"/>
              <a:t>International Borders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Luggage</a:t>
            </a:r>
            <a:endParaRPr lang="en-US" b="1" dirty="0"/>
          </a:p>
        </p:txBody>
      </p:sp>
      <p:sp>
        <p:nvSpPr>
          <p:cNvPr id="3" name="Content Placeholder 2"/>
          <p:cNvSpPr>
            <a:spLocks noGrp="1"/>
          </p:cNvSpPr>
          <p:nvPr>
            <p:ph idx="1"/>
          </p:nvPr>
        </p:nvSpPr>
        <p:spPr/>
        <p:txBody>
          <a:bodyPr>
            <a:normAutofit/>
          </a:bodyPr>
          <a:lstStyle/>
          <a:p>
            <a:r>
              <a:rPr lang="en-US" dirty="0" smtClean="0"/>
              <a:t>The submission of luggage to a canine sniff for narcotics does </a:t>
            </a:r>
            <a:r>
              <a:rPr lang="en-US" u="sng" dirty="0" smtClean="0"/>
              <a:t>not constitute a Fourth Amendment search</a:t>
            </a:r>
            <a:r>
              <a:rPr lang="en-US" dirty="0" smtClean="0"/>
              <a:t>. </a:t>
            </a:r>
            <a:r>
              <a:rPr lang="en-US" i="1" dirty="0" smtClean="0"/>
              <a:t>United States </a:t>
            </a:r>
            <a:r>
              <a:rPr lang="en-US" i="1" dirty="0" err="1" smtClean="0"/>
              <a:t>v</a:t>
            </a:r>
            <a:r>
              <a:rPr lang="en-US" i="1" dirty="0" smtClean="0"/>
              <a:t>. Williams,</a:t>
            </a:r>
            <a:r>
              <a:rPr lang="en-US" dirty="0" smtClean="0"/>
              <a:t> 365 F.3d 399 (5</a:t>
            </a:r>
            <a:r>
              <a:rPr lang="en-US" baseline="30000" dirty="0" smtClean="0"/>
              <a:t>th</a:t>
            </a:r>
            <a:r>
              <a:rPr lang="en-US" dirty="0" smtClean="0"/>
              <a:t> Cir. 2004).</a:t>
            </a:r>
            <a:endParaRPr lang="en-US" dirty="0" smtClean="0"/>
          </a:p>
          <a:p>
            <a:pPr algn="just">
              <a:buNone/>
            </a:pPr>
            <a:endParaRPr lang="en-US" dirty="0" smtClean="0"/>
          </a:p>
        </p:txBody>
      </p:sp>
      <p:pic>
        <p:nvPicPr>
          <p:cNvPr id="4" name="Picture 3"/>
          <p:cNvPicPr>
            <a:picLocks noChangeAspect="1"/>
          </p:cNvPicPr>
          <p:nvPr/>
        </p:nvPicPr>
        <p:blipFill>
          <a:blip r:embed="rId2"/>
          <a:stretch>
            <a:fillRect/>
          </a:stretch>
        </p:blipFill>
        <p:spPr>
          <a:xfrm>
            <a:off x="2438400" y="3733800"/>
            <a:ext cx="4267200" cy="32004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Breathing Luggage</a:t>
            </a:r>
            <a:endParaRPr lang="en-US" b="1" dirty="0"/>
          </a:p>
        </p:txBody>
      </p:sp>
      <p:sp>
        <p:nvSpPr>
          <p:cNvPr id="3" name="Content Placeholder 2"/>
          <p:cNvSpPr>
            <a:spLocks noGrp="1"/>
          </p:cNvSpPr>
          <p:nvPr>
            <p:ph idx="1"/>
          </p:nvPr>
        </p:nvSpPr>
        <p:spPr/>
        <p:txBody>
          <a:bodyPr>
            <a:normAutofit fontScale="77500" lnSpcReduction="20000"/>
          </a:bodyPr>
          <a:lstStyle/>
          <a:p>
            <a:pPr>
              <a:buNone/>
            </a:pPr>
            <a:r>
              <a:rPr lang="en-US" dirty="0" smtClean="0"/>
              <a:t>* </a:t>
            </a:r>
            <a:r>
              <a:rPr lang="en-US" dirty="0" smtClean="0"/>
              <a:t>“</a:t>
            </a:r>
            <a:r>
              <a:rPr lang="en-US" i="1" dirty="0" smtClean="0"/>
              <a:t>Breathing the luggage” - officers will manipulate the bag to force out detectable air. Some will train dogs to walk on luggage to cause the same to occur.</a:t>
            </a:r>
          </a:p>
          <a:p>
            <a:pPr>
              <a:buNone/>
            </a:pPr>
            <a:endParaRPr lang="en-US" dirty="0" smtClean="0"/>
          </a:p>
          <a:p>
            <a:r>
              <a:rPr lang="en-US" dirty="0" smtClean="0"/>
              <a:t>The </a:t>
            </a:r>
            <a:r>
              <a:rPr lang="en-US" dirty="0" smtClean="0"/>
              <a:t>manipulation of luggage constitutes and search for 4</a:t>
            </a:r>
            <a:r>
              <a:rPr lang="en-US" baseline="30000" dirty="0" smtClean="0"/>
              <a:t>th</a:t>
            </a:r>
            <a:r>
              <a:rPr lang="en-US" dirty="0" smtClean="0"/>
              <a:t> Amendment purposes</a:t>
            </a:r>
            <a:r>
              <a:rPr lang="en-US" i="1" dirty="0" smtClean="0"/>
              <a:t>, Bond </a:t>
            </a:r>
            <a:r>
              <a:rPr lang="en-US" i="1" dirty="0" err="1" smtClean="0"/>
              <a:t>v</a:t>
            </a:r>
            <a:r>
              <a:rPr lang="en-US" i="1" dirty="0" smtClean="0"/>
              <a:t>. United States, </a:t>
            </a:r>
            <a:r>
              <a:rPr lang="en-US" dirty="0" smtClean="0"/>
              <a:t>529</a:t>
            </a:r>
            <a:r>
              <a:rPr lang="en-US" i="1" dirty="0" smtClean="0"/>
              <a:t> </a:t>
            </a:r>
            <a:r>
              <a:rPr lang="en-US" dirty="0" smtClean="0"/>
              <a:t>U.S.</a:t>
            </a:r>
            <a:r>
              <a:rPr lang="en-US" i="1" dirty="0" smtClean="0"/>
              <a:t> </a:t>
            </a:r>
            <a:r>
              <a:rPr lang="en-US" dirty="0" smtClean="0"/>
              <a:t>334, (2000)</a:t>
            </a:r>
          </a:p>
          <a:p>
            <a:endParaRPr lang="en-US" dirty="0" smtClean="0"/>
          </a:p>
          <a:p>
            <a:r>
              <a:rPr lang="en-US" dirty="0" smtClean="0"/>
              <a:t>Furthermore, a “squeeze and sniff” is the same sort of manipulation that </a:t>
            </a:r>
            <a:r>
              <a:rPr lang="en-US" i="1" dirty="0" smtClean="0"/>
              <a:t>Bond </a:t>
            </a:r>
            <a:r>
              <a:rPr lang="en-US" dirty="0" smtClean="0"/>
              <a:t>classifies as a Search </a:t>
            </a:r>
            <a:r>
              <a:rPr lang="en-US" i="1" dirty="0" smtClean="0"/>
              <a:t>U.S. </a:t>
            </a:r>
            <a:r>
              <a:rPr lang="en-US" i="1" dirty="0" err="1" smtClean="0"/>
              <a:t>v</a:t>
            </a:r>
            <a:r>
              <a:rPr lang="en-US" i="1" dirty="0" smtClean="0"/>
              <a:t>. Ellis</a:t>
            </a:r>
            <a:r>
              <a:rPr lang="en-US" dirty="0" smtClean="0"/>
              <a:t>, 330 F.3d 677, (2003), </a:t>
            </a:r>
            <a:r>
              <a:rPr lang="en-US" i="1" dirty="0" smtClean="0"/>
              <a:t>U.S. </a:t>
            </a:r>
            <a:r>
              <a:rPr lang="en-US" i="1" dirty="0" err="1" smtClean="0"/>
              <a:t>v</a:t>
            </a:r>
            <a:r>
              <a:rPr lang="en-US" i="1" dirty="0" smtClean="0"/>
              <a:t>. Jaime</a:t>
            </a:r>
            <a:r>
              <a:rPr lang="en-US" dirty="0" smtClean="0"/>
              <a:t>, 473 F.3d 178, (2006)</a:t>
            </a:r>
          </a:p>
          <a:p>
            <a:r>
              <a:rPr lang="en-US" i="1" dirty="0" smtClean="0"/>
              <a:t>(Minnesota </a:t>
            </a:r>
            <a:r>
              <a:rPr lang="en-US" i="1" dirty="0" err="1" smtClean="0"/>
              <a:t>v</a:t>
            </a:r>
            <a:r>
              <a:rPr lang="en-US" i="1" dirty="0" smtClean="0"/>
              <a:t>. Dickerson)</a:t>
            </a:r>
          </a:p>
          <a:p>
            <a:endParaRPr lang="en-US"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rrowheads="1"/>
          </p:cNvPicPr>
          <p:nvPr/>
        </p:nvPicPr>
        <p:blipFill>
          <a:blip r:embed="rId2"/>
          <a:srcRect/>
          <a:stretch>
            <a:fillRect/>
          </a:stretch>
        </p:blipFill>
        <p:spPr bwMode="auto">
          <a:xfrm>
            <a:off x="-457200" y="3181350"/>
            <a:ext cx="5726113" cy="3676650"/>
          </a:xfrm>
          <a:prstGeom prst="rect">
            <a:avLst/>
          </a:prstGeom>
          <a:noFill/>
          <a:ln w="12700">
            <a:noFill/>
            <a:miter lim="800000"/>
            <a:headEnd/>
            <a:tailEnd/>
          </a:ln>
        </p:spPr>
      </p:pic>
      <p:pic>
        <p:nvPicPr>
          <p:cNvPr id="5" name="Picture 2"/>
          <p:cNvPicPr>
            <a:picLocks noChangeArrowheads="1"/>
          </p:cNvPicPr>
          <p:nvPr/>
        </p:nvPicPr>
        <p:blipFill>
          <a:blip r:embed="rId3"/>
          <a:srcRect/>
          <a:stretch>
            <a:fillRect/>
          </a:stretch>
        </p:blipFill>
        <p:spPr bwMode="auto">
          <a:xfrm>
            <a:off x="5268913" y="3175000"/>
            <a:ext cx="4175125" cy="3683000"/>
          </a:xfrm>
          <a:prstGeom prst="rect">
            <a:avLst/>
          </a:prstGeom>
          <a:noFill/>
          <a:ln w="12700">
            <a:noFill/>
            <a:miter lim="800000"/>
            <a:headEnd/>
            <a:tailEnd/>
          </a:ln>
        </p:spPr>
      </p:pic>
      <p:pic>
        <p:nvPicPr>
          <p:cNvPr id="6" name="Picture 2"/>
          <p:cNvPicPr>
            <a:picLocks noChangeArrowheads="1"/>
          </p:cNvPicPr>
          <p:nvPr/>
        </p:nvPicPr>
        <p:blipFill>
          <a:blip r:embed="rId4"/>
          <a:srcRect/>
          <a:stretch>
            <a:fillRect/>
          </a:stretch>
        </p:blipFill>
        <p:spPr bwMode="auto">
          <a:xfrm>
            <a:off x="4956175" y="0"/>
            <a:ext cx="4187825" cy="3352800"/>
          </a:xfrm>
          <a:prstGeom prst="rect">
            <a:avLst/>
          </a:prstGeom>
          <a:noFill/>
          <a:ln w="12700">
            <a:noFill/>
            <a:miter lim="800000"/>
            <a:headEnd/>
            <a:tailEnd/>
          </a:ln>
        </p:spPr>
      </p:pic>
      <p:pic>
        <p:nvPicPr>
          <p:cNvPr id="7" name="Picture 2"/>
          <p:cNvPicPr>
            <a:picLocks noChangeArrowheads="1"/>
          </p:cNvPicPr>
          <p:nvPr/>
        </p:nvPicPr>
        <p:blipFill>
          <a:blip r:embed="rId5"/>
          <a:srcRect/>
          <a:stretch>
            <a:fillRect/>
          </a:stretch>
        </p:blipFill>
        <p:spPr bwMode="auto">
          <a:xfrm>
            <a:off x="0" y="0"/>
            <a:ext cx="4956175" cy="3352800"/>
          </a:xfrm>
          <a:prstGeom prst="rect">
            <a:avLst/>
          </a:prstGeom>
          <a:noFill/>
          <a:ln w="12700">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Breathing Luggage</a:t>
            </a:r>
            <a:endParaRPr lang="en-US" b="1" dirty="0"/>
          </a:p>
        </p:txBody>
      </p:sp>
      <p:sp>
        <p:nvSpPr>
          <p:cNvPr id="3" name="Content Placeholder 2"/>
          <p:cNvSpPr>
            <a:spLocks noGrp="1"/>
          </p:cNvSpPr>
          <p:nvPr>
            <p:ph idx="1"/>
          </p:nvPr>
        </p:nvSpPr>
        <p:spPr/>
        <p:txBody>
          <a:bodyPr>
            <a:normAutofit/>
          </a:bodyPr>
          <a:lstStyle/>
          <a:p>
            <a:r>
              <a:rPr lang="en-US" dirty="0" smtClean="0"/>
              <a:t>What if the dog is trained to “breath” the luggage by stepping on it or forcing air out of the luggage with his nose?</a:t>
            </a:r>
          </a:p>
          <a:p>
            <a:r>
              <a:rPr lang="en-US" dirty="0" smtClean="0"/>
              <a:t>* “</a:t>
            </a:r>
            <a:r>
              <a:rPr lang="en-US" i="1" dirty="0" smtClean="0"/>
              <a:t>Breathing the luggage” video 1</a:t>
            </a:r>
          </a:p>
          <a:p>
            <a:endParaRPr lang="en-US" i="1" dirty="0" smtClean="0"/>
          </a:p>
          <a:p>
            <a:endParaRPr lang="en-US" i="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Automobiles</a:t>
            </a:r>
            <a:endParaRPr lang="en-US" b="1" dirty="0"/>
          </a:p>
        </p:txBody>
      </p:sp>
      <p:sp>
        <p:nvSpPr>
          <p:cNvPr id="3" name="Content Placeholder 2"/>
          <p:cNvSpPr>
            <a:spLocks noGrp="1"/>
          </p:cNvSpPr>
          <p:nvPr>
            <p:ph idx="1"/>
          </p:nvPr>
        </p:nvSpPr>
        <p:spPr>
          <a:xfrm>
            <a:off x="0" y="1417639"/>
            <a:ext cx="8153400" cy="2620962"/>
          </a:xfrm>
        </p:spPr>
        <p:txBody>
          <a:bodyPr>
            <a:normAutofit fontScale="85000" lnSpcReduction="20000"/>
          </a:bodyPr>
          <a:lstStyle/>
          <a:p>
            <a:pPr algn="just"/>
            <a:endParaRPr lang="en-US" dirty="0" smtClean="0"/>
          </a:p>
          <a:p>
            <a:pPr algn="just"/>
            <a:r>
              <a:rPr lang="en-US" dirty="0" smtClean="0"/>
              <a:t>Pre-</a:t>
            </a:r>
            <a:r>
              <a:rPr lang="en-US" i="1" dirty="0" err="1" smtClean="0"/>
              <a:t>Caballes</a:t>
            </a:r>
            <a:r>
              <a:rPr lang="en-US" i="1" dirty="0" smtClean="0"/>
              <a:t> </a:t>
            </a:r>
            <a:r>
              <a:rPr lang="en-US" dirty="0" smtClean="0"/>
              <a:t>- Border Patrol agents may stop motorists, and selectively conduct dog sniffs of their vehicles, without reasonable suspicion because dog sniffs are </a:t>
            </a:r>
            <a:r>
              <a:rPr lang="en-US" u="sng" dirty="0" smtClean="0"/>
              <a:t>not searches </a:t>
            </a:r>
            <a:r>
              <a:rPr lang="en-US" dirty="0" smtClean="0"/>
              <a:t>within the meaning of the Fourth Amendment. </a:t>
            </a:r>
            <a:r>
              <a:rPr lang="en-US" i="1" dirty="0" smtClean="0"/>
              <a:t>United States </a:t>
            </a:r>
            <a:r>
              <a:rPr lang="en-US" i="1" dirty="0" err="1" smtClean="0"/>
              <a:t>v</a:t>
            </a:r>
            <a:r>
              <a:rPr lang="en-US" i="1" dirty="0" smtClean="0"/>
              <a:t>. Hernandez</a:t>
            </a:r>
            <a:r>
              <a:rPr lang="en-US" dirty="0" smtClean="0"/>
              <a:t>, 976 F.2d 929 (5</a:t>
            </a:r>
            <a:r>
              <a:rPr lang="en-US" baseline="30000" dirty="0" smtClean="0"/>
              <a:t>th</a:t>
            </a:r>
            <a:r>
              <a:rPr lang="en-US" dirty="0" smtClean="0"/>
              <a:t> Cir. 1992)</a:t>
            </a:r>
            <a:r>
              <a:rPr lang="en-US" dirty="0" smtClean="0"/>
              <a:t>.</a:t>
            </a:r>
            <a:endParaRPr lang="en-US" dirty="0" smtClean="0"/>
          </a:p>
        </p:txBody>
      </p:sp>
      <p:pic>
        <p:nvPicPr>
          <p:cNvPr id="4" name="Picture 3"/>
          <p:cNvPicPr>
            <a:picLocks noChangeAspect="1"/>
          </p:cNvPicPr>
          <p:nvPr/>
        </p:nvPicPr>
        <p:blipFill>
          <a:blip r:embed="rId2"/>
          <a:stretch>
            <a:fillRect/>
          </a:stretch>
        </p:blipFill>
        <p:spPr>
          <a:xfrm>
            <a:off x="5257800" y="4263960"/>
            <a:ext cx="3886200" cy="2594039"/>
          </a:xfrm>
          <a:prstGeom prst="rect">
            <a:avLst/>
          </a:prstGeom>
        </p:spPr>
      </p:pic>
      <p:sp>
        <p:nvSpPr>
          <p:cNvPr id="5" name="Rectangle 4"/>
          <p:cNvSpPr/>
          <p:nvPr/>
        </p:nvSpPr>
        <p:spPr>
          <a:xfrm>
            <a:off x="228600" y="4263960"/>
            <a:ext cx="4572000" cy="954107"/>
          </a:xfrm>
          <a:prstGeom prst="rect">
            <a:avLst/>
          </a:prstGeom>
        </p:spPr>
        <p:txBody>
          <a:bodyPr wrap="square">
            <a:spAutoFit/>
          </a:bodyPr>
          <a:lstStyle/>
          <a:p>
            <a:pPr algn="just"/>
            <a:r>
              <a:rPr lang="en-US" sz="2800" i="1" dirty="0" err="1" smtClean="0"/>
              <a:t>Caballes</a:t>
            </a:r>
            <a:r>
              <a:rPr lang="en-US" sz="2800" i="1" dirty="0" smtClean="0"/>
              <a:t> </a:t>
            </a:r>
            <a:r>
              <a:rPr lang="en-US" sz="2800" dirty="0" smtClean="0"/>
              <a:t>broadens </a:t>
            </a:r>
            <a:r>
              <a:rPr lang="en-US" sz="2800" i="1" dirty="0" smtClean="0"/>
              <a:t>Hernandez</a:t>
            </a:r>
          </a:p>
          <a:p>
            <a:pPr algn="just">
              <a:buNone/>
            </a:pPr>
            <a:r>
              <a:rPr lang="en-US" sz="2800" dirty="0" smtClean="0"/>
              <a:t> to entire country.</a:t>
            </a:r>
            <a:endParaRPr lang="en-US" sz="2800" i="1"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Hotels, Motels, etc.</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a:bodyPr>
          <a:lstStyle/>
          <a:p>
            <a:pPr algn="just"/>
            <a:r>
              <a:rPr lang="en-US" dirty="0" smtClean="0"/>
              <a:t>The use of a narcotics-detection dog at the </a:t>
            </a:r>
            <a:r>
              <a:rPr lang="en-US" u="sng" dirty="0" smtClean="0"/>
              <a:t>exterior </a:t>
            </a:r>
            <a:r>
              <a:rPr lang="en-US" dirty="0" smtClean="0"/>
              <a:t>of a motel-room door that opens onto a public sidewalk and parking lot is </a:t>
            </a:r>
            <a:r>
              <a:rPr lang="en-US" u="sng" dirty="0" smtClean="0"/>
              <a:t>not a search</a:t>
            </a:r>
            <a:r>
              <a:rPr lang="en-US" dirty="0" smtClean="0"/>
              <a:t> within the meaning of the Fourth Amendment. </a:t>
            </a:r>
            <a:r>
              <a:rPr lang="en-US" i="1" dirty="0" smtClean="0"/>
              <a:t>United States </a:t>
            </a:r>
            <a:r>
              <a:rPr lang="en-US" i="1" dirty="0" err="1" smtClean="0"/>
              <a:t>v</a:t>
            </a:r>
            <a:r>
              <a:rPr lang="en-US" i="1" dirty="0" smtClean="0"/>
              <a:t>. </a:t>
            </a:r>
            <a:r>
              <a:rPr lang="en-US" i="1" dirty="0" err="1" smtClean="0"/>
              <a:t>Marlar</a:t>
            </a:r>
            <a:r>
              <a:rPr lang="en-US" i="1" dirty="0" smtClean="0"/>
              <a:t>,</a:t>
            </a:r>
            <a:r>
              <a:rPr lang="en-US" dirty="0" smtClean="0"/>
              <a:t> 828 </a:t>
            </a:r>
            <a:r>
              <a:rPr lang="en-US" dirty="0" err="1" smtClean="0"/>
              <a:t>F.Supp</a:t>
            </a:r>
            <a:r>
              <a:rPr lang="en-US" dirty="0" smtClean="0"/>
              <a:t> 415 (N.D. Miss. 1993), dismissed, 68 F.3d 464 (5</a:t>
            </a:r>
            <a:r>
              <a:rPr lang="en-US" baseline="30000" dirty="0" smtClean="0"/>
              <a:t>th</a:t>
            </a:r>
            <a:r>
              <a:rPr lang="en-US" dirty="0" smtClean="0"/>
              <a:t> Cir. 1995).</a:t>
            </a:r>
          </a:p>
          <a:p>
            <a:pPr algn="just"/>
            <a:r>
              <a:rPr lang="en-US" dirty="0" smtClean="0"/>
              <a:t>Different than residences because exterior of motel is public.</a:t>
            </a:r>
          </a:p>
          <a:p>
            <a:pPr algn="just"/>
            <a:r>
              <a:rPr lang="en-US" dirty="0" smtClean="0"/>
              <a:t>The Alert can still be challenged.</a:t>
            </a: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Packages</a:t>
            </a:r>
            <a:endParaRPr lang="en-US" b="1" dirty="0"/>
          </a:p>
        </p:txBody>
      </p:sp>
      <p:sp>
        <p:nvSpPr>
          <p:cNvPr id="3" name="Content Placeholder 2"/>
          <p:cNvSpPr>
            <a:spLocks noGrp="1"/>
          </p:cNvSpPr>
          <p:nvPr>
            <p:ph idx="1"/>
          </p:nvPr>
        </p:nvSpPr>
        <p:spPr/>
        <p:txBody>
          <a:bodyPr/>
          <a:lstStyle/>
          <a:p>
            <a:pPr algn="just"/>
            <a:r>
              <a:rPr lang="en-US" dirty="0" smtClean="0"/>
              <a:t>A canine sniff outside a package on a common air-carrier is </a:t>
            </a:r>
            <a:r>
              <a:rPr lang="en-US" u="sng" dirty="0" smtClean="0"/>
              <a:t>not a search </a:t>
            </a:r>
            <a:r>
              <a:rPr lang="en-US" dirty="0" smtClean="0"/>
              <a:t>within the meaning of the Fourth Amendment. </a:t>
            </a:r>
            <a:r>
              <a:rPr lang="en-US" i="1" dirty="0" smtClean="0"/>
              <a:t>United States </a:t>
            </a:r>
            <a:r>
              <a:rPr lang="en-US" i="1" dirty="0" err="1" smtClean="0"/>
              <a:t>v</a:t>
            </a:r>
            <a:r>
              <a:rPr lang="en-US" i="1" dirty="0" smtClean="0"/>
              <a:t>. Daniel</a:t>
            </a:r>
            <a:r>
              <a:rPr lang="en-US" dirty="0" smtClean="0"/>
              <a:t>, 982 F.2d 146 (5</a:t>
            </a:r>
            <a:r>
              <a:rPr lang="en-US" baseline="30000" dirty="0" smtClean="0"/>
              <a:t>th</a:t>
            </a:r>
            <a:r>
              <a:rPr lang="en-US" dirty="0" smtClean="0"/>
              <a:t> Cir. 1993).</a:t>
            </a:r>
          </a:p>
          <a:p>
            <a:r>
              <a:rPr lang="en-US" dirty="0" smtClean="0"/>
              <a:t>Similar to luggage.</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School Lockers</a:t>
            </a:r>
            <a:br>
              <a:rPr lang="en-US" b="1" dirty="0" smtClean="0"/>
            </a:br>
            <a:endParaRPr lang="en-US" b="1" dirty="0"/>
          </a:p>
        </p:txBody>
      </p:sp>
      <p:sp>
        <p:nvSpPr>
          <p:cNvPr id="3" name="Content Placeholder 2"/>
          <p:cNvSpPr>
            <a:spLocks noGrp="1"/>
          </p:cNvSpPr>
          <p:nvPr>
            <p:ph idx="1"/>
          </p:nvPr>
        </p:nvSpPr>
        <p:spPr/>
        <p:txBody>
          <a:bodyPr/>
          <a:lstStyle/>
          <a:p>
            <a:pPr algn="just"/>
            <a:r>
              <a:rPr lang="en-US" dirty="0" smtClean="0"/>
              <a:t>A dog sniff of a student’s locker at a school is </a:t>
            </a:r>
            <a:r>
              <a:rPr lang="en-US" u="sng" dirty="0" smtClean="0"/>
              <a:t>not a search </a:t>
            </a:r>
            <a:r>
              <a:rPr lang="en-US" dirty="0" smtClean="0"/>
              <a:t>within the meaning of the Fourth Amendment. </a:t>
            </a:r>
            <a:r>
              <a:rPr lang="en-US" i="1" dirty="0" smtClean="0"/>
              <a:t>United States </a:t>
            </a:r>
            <a:r>
              <a:rPr lang="en-US" i="1" dirty="0" err="1" smtClean="0"/>
              <a:t>v</a:t>
            </a:r>
            <a:r>
              <a:rPr lang="en-US" i="1" dirty="0" smtClean="0"/>
              <a:t>. Daniel</a:t>
            </a:r>
            <a:r>
              <a:rPr lang="en-US" dirty="0" smtClean="0"/>
              <a:t>, 982 F.2d 146 (5</a:t>
            </a:r>
            <a:r>
              <a:rPr lang="en-US" baseline="30000" dirty="0" smtClean="0"/>
              <a:t>th</a:t>
            </a:r>
            <a:r>
              <a:rPr lang="en-US" dirty="0" smtClean="0"/>
              <a:t> Cir. 1993).</a:t>
            </a:r>
          </a:p>
          <a:p>
            <a:pPr algn="just"/>
            <a:r>
              <a:rPr lang="en-US" dirty="0" smtClean="0"/>
              <a:t>Similar to hotel door.</a:t>
            </a:r>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Persons</a:t>
            </a:r>
            <a:endParaRPr lang="en-US" b="1" dirty="0"/>
          </a:p>
        </p:txBody>
      </p:sp>
      <p:sp>
        <p:nvSpPr>
          <p:cNvPr id="3" name="Content Placeholder 2"/>
          <p:cNvSpPr>
            <a:spLocks noGrp="1"/>
          </p:cNvSpPr>
          <p:nvPr>
            <p:ph idx="1"/>
          </p:nvPr>
        </p:nvSpPr>
        <p:spPr/>
        <p:txBody>
          <a:bodyPr>
            <a:normAutofit lnSpcReduction="10000"/>
          </a:bodyPr>
          <a:lstStyle/>
          <a:p>
            <a:pPr algn="just"/>
            <a:r>
              <a:rPr lang="en-US" dirty="0" smtClean="0"/>
              <a:t>The </a:t>
            </a:r>
            <a:r>
              <a:rPr lang="en-US" u="sng" dirty="0" smtClean="0"/>
              <a:t>non-contact </a:t>
            </a:r>
            <a:r>
              <a:rPr lang="en-US" dirty="0" smtClean="0"/>
              <a:t>dog sniff of a passenger, after the dog had alerted to the presence of narcotics in the passenger compartment of a bus, was not a search within the meaning of the Fourth Amendment. The </a:t>
            </a:r>
            <a:r>
              <a:rPr lang="en-US" u="sng" dirty="0" smtClean="0"/>
              <a:t>dog was four to five feet away</a:t>
            </a:r>
            <a:r>
              <a:rPr lang="en-US" dirty="0" smtClean="0"/>
              <a:t> from the passenger when sniffed, and the </a:t>
            </a:r>
            <a:r>
              <a:rPr lang="en-US" u="sng" dirty="0" smtClean="0"/>
              <a:t>handler did not intend to have the dog sniff the passenger </a:t>
            </a:r>
            <a:r>
              <a:rPr lang="en-US" dirty="0" smtClean="0"/>
              <a:t>as he exited the bus. </a:t>
            </a:r>
            <a:r>
              <a:rPr lang="en-US" i="1" dirty="0" smtClean="0"/>
              <a:t>United States </a:t>
            </a:r>
            <a:r>
              <a:rPr lang="en-US" i="1" dirty="0" err="1" smtClean="0"/>
              <a:t>v</a:t>
            </a:r>
            <a:r>
              <a:rPr lang="en-US" i="1" dirty="0" smtClean="0"/>
              <a:t>. Reyes</a:t>
            </a:r>
            <a:r>
              <a:rPr lang="en-US" dirty="0" smtClean="0"/>
              <a:t>, 349 F.3d 219 (5</a:t>
            </a:r>
            <a:r>
              <a:rPr lang="en-US" baseline="30000" dirty="0" smtClean="0"/>
              <a:t>th</a:t>
            </a:r>
            <a:r>
              <a:rPr lang="en-US" dirty="0" smtClean="0"/>
              <a:t> Cir. 2003).</a:t>
            </a:r>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Persons</a:t>
            </a:r>
            <a:endParaRPr lang="en-US" b="1" dirty="0"/>
          </a:p>
        </p:txBody>
      </p:sp>
      <p:sp>
        <p:nvSpPr>
          <p:cNvPr id="3" name="Content Placeholder 2"/>
          <p:cNvSpPr>
            <a:spLocks noGrp="1"/>
          </p:cNvSpPr>
          <p:nvPr>
            <p:ph idx="1"/>
          </p:nvPr>
        </p:nvSpPr>
        <p:spPr/>
        <p:txBody>
          <a:bodyPr>
            <a:normAutofit/>
          </a:bodyPr>
          <a:lstStyle/>
          <a:p>
            <a:pPr algn="just"/>
            <a:r>
              <a:rPr lang="en-US" dirty="0" smtClean="0"/>
              <a:t>BUT:</a:t>
            </a:r>
          </a:p>
          <a:p>
            <a:r>
              <a:rPr lang="en-US" dirty="0" smtClean="0"/>
              <a:t>An </a:t>
            </a:r>
            <a:r>
              <a:rPr lang="en-US" u="sng" dirty="0" smtClean="0"/>
              <a:t>up close sniffing of a person</a:t>
            </a:r>
            <a:r>
              <a:rPr lang="en-US" dirty="0" smtClean="0"/>
              <a:t> at the border by a trained K-9 </a:t>
            </a:r>
            <a:r>
              <a:rPr lang="en-US" u="sng" dirty="0" smtClean="0"/>
              <a:t>offends reasonable expectations of privacy</a:t>
            </a:r>
            <a:r>
              <a:rPr lang="en-US" dirty="0" smtClean="0"/>
              <a:t> and is thus a “search” under the 4</a:t>
            </a:r>
            <a:r>
              <a:rPr lang="en-US" baseline="30000" dirty="0" smtClean="0"/>
              <a:t>th</a:t>
            </a:r>
            <a:r>
              <a:rPr lang="en-US" dirty="0" smtClean="0"/>
              <a:t> Amendment. </a:t>
            </a:r>
            <a:r>
              <a:rPr lang="en-US" i="1" dirty="0" smtClean="0"/>
              <a:t>U.S. </a:t>
            </a:r>
            <a:r>
              <a:rPr lang="en-US" i="1" dirty="0" err="1" smtClean="0"/>
              <a:t>v</a:t>
            </a:r>
            <a:r>
              <a:rPr lang="en-US" i="1" dirty="0" smtClean="0"/>
              <a:t>. Kelly, </a:t>
            </a:r>
            <a:r>
              <a:rPr lang="en-US" dirty="0" smtClean="0"/>
              <a:t>302 F.3d 291 (5</a:t>
            </a:r>
            <a:r>
              <a:rPr lang="en-US" baseline="30000" dirty="0" smtClean="0"/>
              <a:t>th</a:t>
            </a:r>
            <a:r>
              <a:rPr lang="en-US" dirty="0" smtClean="0"/>
              <a:t> Cir. 2002.)</a:t>
            </a:r>
          </a:p>
          <a:p>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Border Exception to 4</a:t>
            </a:r>
            <a:r>
              <a:rPr lang="en-US" b="1" baseline="30000" dirty="0" smtClean="0"/>
              <a:t>th</a:t>
            </a:r>
            <a:r>
              <a:rPr lang="en-US" b="1" dirty="0" smtClean="0"/>
              <a:t> Amendment</a:t>
            </a:r>
            <a:endParaRPr lang="en-US" b="1" dirty="0"/>
          </a:p>
        </p:txBody>
      </p:sp>
      <p:sp>
        <p:nvSpPr>
          <p:cNvPr id="3" name="Content Placeholder 2"/>
          <p:cNvSpPr>
            <a:spLocks noGrp="1"/>
          </p:cNvSpPr>
          <p:nvPr>
            <p:ph idx="1"/>
          </p:nvPr>
        </p:nvSpPr>
        <p:spPr/>
        <p:txBody>
          <a:bodyPr>
            <a:normAutofit lnSpcReduction="10000"/>
          </a:bodyPr>
          <a:lstStyle/>
          <a:p>
            <a:r>
              <a:rPr lang="en-US" dirty="0" smtClean="0"/>
              <a:t>Under the “</a:t>
            </a:r>
            <a:r>
              <a:rPr lang="en-US" u="sng" dirty="0" smtClean="0"/>
              <a:t>border-search doctrine</a:t>
            </a:r>
            <a:r>
              <a:rPr lang="en-US" dirty="0" smtClean="0"/>
              <a:t>,” government agents </a:t>
            </a:r>
            <a:r>
              <a:rPr lang="en-US" u="sng" dirty="0" smtClean="0"/>
              <a:t>may conduct routine searches</a:t>
            </a:r>
            <a:r>
              <a:rPr lang="en-US" dirty="0" smtClean="0"/>
              <a:t> at international borders or their functional equivalents without probable cause, a warrant, or any suspicion to justify a search. </a:t>
            </a:r>
            <a:r>
              <a:rPr lang="en-US" i="1" dirty="0" smtClean="0"/>
              <a:t>U.S. </a:t>
            </a:r>
            <a:r>
              <a:rPr lang="en-US" i="1" dirty="0" err="1" smtClean="0"/>
              <a:t>v</a:t>
            </a:r>
            <a:r>
              <a:rPr lang="en-US" i="1" dirty="0" smtClean="0"/>
              <a:t>. Rivas,</a:t>
            </a:r>
            <a:r>
              <a:rPr lang="en-US" dirty="0" smtClean="0"/>
              <a:t> 157 F.3d 364, at 367 (5</a:t>
            </a:r>
            <a:r>
              <a:rPr lang="en-US" baseline="30000" dirty="0" smtClean="0"/>
              <a:t>th</a:t>
            </a:r>
            <a:r>
              <a:rPr lang="en-US" dirty="0" smtClean="0"/>
              <a:t> Cir. 1998).</a:t>
            </a:r>
          </a:p>
          <a:p>
            <a:r>
              <a:rPr lang="en-US" dirty="0" smtClean="0"/>
              <a:t>But the stop and search must be </a:t>
            </a:r>
            <a:r>
              <a:rPr lang="en-US" u="sng" dirty="0" smtClean="0"/>
              <a:t>ROUTINE</a:t>
            </a:r>
            <a:r>
              <a:rPr lang="en-US" dirty="0" smtClean="0"/>
              <a:t>!!!!</a:t>
            </a:r>
          </a:p>
          <a:p>
            <a:r>
              <a:rPr lang="en-US" dirty="0" smtClean="0"/>
              <a:t>Otherwise, reasonable suspicion is required.</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Border Exception to 4</a:t>
            </a:r>
            <a:r>
              <a:rPr lang="en-US" b="1" baseline="30000" dirty="0" smtClean="0"/>
              <a:t>th</a:t>
            </a:r>
            <a:r>
              <a:rPr lang="en-US" b="1" dirty="0" smtClean="0"/>
              <a:t> Amendment</a:t>
            </a:r>
            <a:endParaRPr lang="en-US" b="1" dirty="0"/>
          </a:p>
        </p:txBody>
      </p:sp>
      <p:sp>
        <p:nvSpPr>
          <p:cNvPr id="3" name="Content Placeholder 2"/>
          <p:cNvSpPr>
            <a:spLocks noGrp="1"/>
          </p:cNvSpPr>
          <p:nvPr>
            <p:ph idx="1"/>
          </p:nvPr>
        </p:nvSpPr>
        <p:spPr/>
        <p:txBody>
          <a:bodyPr>
            <a:normAutofit fontScale="92500"/>
          </a:bodyPr>
          <a:lstStyle/>
          <a:p>
            <a:r>
              <a:rPr lang="en-US" u="sng" dirty="0" smtClean="0"/>
              <a:t>Routine </a:t>
            </a:r>
            <a:r>
              <a:rPr lang="en-US" dirty="0" smtClean="0"/>
              <a:t>stop and searches under</a:t>
            </a:r>
            <a:r>
              <a:rPr lang="en-US" i="1" dirty="0" smtClean="0"/>
              <a:t> Rivas, </a:t>
            </a:r>
            <a:r>
              <a:rPr lang="en-US" dirty="0" smtClean="0"/>
              <a:t>are ones that do not “</a:t>
            </a:r>
            <a:r>
              <a:rPr lang="en-US" u="sng" dirty="0" smtClean="0"/>
              <a:t>seriously invade a traveler’s privacy</a:t>
            </a:r>
            <a:r>
              <a:rPr lang="en-US" dirty="0" smtClean="0"/>
              <a:t>.”</a:t>
            </a:r>
          </a:p>
          <a:p>
            <a:r>
              <a:rPr lang="en-US" dirty="0" smtClean="0"/>
              <a:t>In </a:t>
            </a:r>
            <a:r>
              <a:rPr lang="en-US" i="1" dirty="0" smtClean="0"/>
              <a:t>Rivas</a:t>
            </a:r>
            <a:r>
              <a:rPr lang="en-US" dirty="0" smtClean="0"/>
              <a:t>, the court suppressed  a sniff known as “casting”.</a:t>
            </a:r>
          </a:p>
          <a:p>
            <a:r>
              <a:rPr lang="en-US" u="sng" dirty="0" smtClean="0"/>
              <a:t>Casting </a:t>
            </a:r>
            <a:r>
              <a:rPr lang="en-US" dirty="0" smtClean="0"/>
              <a:t>is an improper alert in which the handler claims that a </a:t>
            </a:r>
            <a:r>
              <a:rPr lang="en-US" u="sng" dirty="0" smtClean="0"/>
              <a:t>K-9 smelled contraband from a distance</a:t>
            </a:r>
            <a:r>
              <a:rPr lang="en-US" dirty="0" smtClean="0"/>
              <a:t>.</a:t>
            </a:r>
          </a:p>
          <a:p>
            <a:r>
              <a:rPr lang="en-US" dirty="0" smtClean="0"/>
              <a:t>The agents “drilled” into a vehicle in </a:t>
            </a:r>
            <a:r>
              <a:rPr lang="en-US" i="1" dirty="0" smtClean="0"/>
              <a:t>Rivas</a:t>
            </a:r>
            <a:r>
              <a:rPr lang="en-US" dirty="0" smtClean="0"/>
              <a:t> which would not be considered “routine”.</a:t>
            </a:r>
          </a:p>
          <a:p>
            <a:endParaRPr lang="en-US"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Border Exception to 4</a:t>
            </a:r>
            <a:r>
              <a:rPr lang="en-US" b="1" baseline="30000" dirty="0" smtClean="0"/>
              <a:t>th</a:t>
            </a:r>
            <a:r>
              <a:rPr lang="en-US" b="1" dirty="0" smtClean="0"/>
              <a:t> Amendment</a:t>
            </a:r>
            <a:endParaRPr lang="en-US" b="1" dirty="0"/>
          </a:p>
        </p:txBody>
      </p:sp>
      <p:sp>
        <p:nvSpPr>
          <p:cNvPr id="3" name="Content Placeholder 2"/>
          <p:cNvSpPr>
            <a:spLocks noGrp="1"/>
          </p:cNvSpPr>
          <p:nvPr>
            <p:ph idx="1"/>
          </p:nvPr>
        </p:nvSpPr>
        <p:spPr/>
        <p:txBody>
          <a:bodyPr>
            <a:normAutofit/>
          </a:bodyPr>
          <a:lstStyle/>
          <a:p>
            <a:r>
              <a:rPr lang="en-US" dirty="0" smtClean="0"/>
              <a:t>Remember </a:t>
            </a:r>
            <a:r>
              <a:rPr lang="en-US" i="1" dirty="0" smtClean="0"/>
              <a:t>Kelly</a:t>
            </a:r>
            <a:r>
              <a:rPr lang="en-US" dirty="0" smtClean="0"/>
              <a:t>, an up close sniff of a person, even a the border is a search,</a:t>
            </a:r>
          </a:p>
          <a:p>
            <a:r>
              <a:rPr lang="en-US" dirty="0" smtClean="0"/>
              <a:t>But, under the “border-search doctrine,” an up close sniff </a:t>
            </a:r>
            <a:r>
              <a:rPr lang="en-US" u="sng" dirty="0" smtClean="0"/>
              <a:t>at the boarder is permitted without reasonable suspicion as long as it is routine </a:t>
            </a:r>
            <a:r>
              <a:rPr lang="en-US" dirty="0" smtClean="0"/>
              <a:t>.</a:t>
            </a:r>
          </a:p>
          <a:p>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2" name="Picture 1"/>
          <p:cNvPicPr>
            <a:picLocks noChangeArrowheads="1"/>
          </p:cNvPicPr>
          <p:nvPr/>
        </p:nvPicPr>
        <p:blipFill>
          <a:blip r:embed="rId2"/>
          <a:srcRect b="125"/>
          <a:stretch>
            <a:fillRect/>
          </a:stretch>
        </p:blipFill>
        <p:spPr bwMode="auto">
          <a:xfrm>
            <a:off x="1716088" y="1152525"/>
            <a:ext cx="5710237" cy="3205163"/>
          </a:xfrm>
          <a:prstGeom prst="rect">
            <a:avLst/>
          </a:prstGeom>
          <a:noFill/>
          <a:ln w="12700">
            <a:noFill/>
            <a:miter lim="800000"/>
            <a:headEnd/>
            <a:tailEnd/>
          </a:ln>
        </p:spPr>
      </p:pic>
      <p:sp>
        <p:nvSpPr>
          <p:cNvPr id="51203" name="Rectangle 2"/>
          <p:cNvSpPr>
            <a:spLocks noGrp="1" noChangeArrowheads="1"/>
          </p:cNvSpPr>
          <p:nvPr>
            <p:ph type="title"/>
          </p:nvPr>
        </p:nvSpPr>
        <p:spPr/>
        <p:txBody>
          <a:bodyPr/>
          <a:lstStyle/>
          <a:p>
            <a:pPr eaLnBrk="1" hangingPunct="1"/>
            <a:endParaRPr lang="en-US" smtClean="0"/>
          </a:p>
        </p:txBody>
      </p:sp>
      <p:pic>
        <p:nvPicPr>
          <p:cNvPr id="51204" name="Picture 3"/>
          <p:cNvPicPr>
            <a:picLocks noChangeArrowheads="1"/>
          </p:cNvPicPr>
          <p:nvPr/>
        </p:nvPicPr>
        <p:blipFill>
          <a:blip r:embed="rId3"/>
          <a:srcRect/>
          <a:stretch>
            <a:fillRect/>
          </a:stretch>
        </p:blipFill>
        <p:spPr bwMode="auto">
          <a:xfrm>
            <a:off x="258763" y="641350"/>
            <a:ext cx="8556625" cy="551973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Border Check Points</a:t>
            </a:r>
            <a:endParaRPr lang="en-US" b="1" dirty="0"/>
          </a:p>
        </p:txBody>
      </p:sp>
      <p:sp>
        <p:nvSpPr>
          <p:cNvPr id="3" name="Content Placeholder 2"/>
          <p:cNvSpPr>
            <a:spLocks noGrp="1"/>
          </p:cNvSpPr>
          <p:nvPr>
            <p:ph idx="1"/>
          </p:nvPr>
        </p:nvSpPr>
        <p:spPr/>
        <p:txBody>
          <a:bodyPr>
            <a:normAutofit/>
          </a:bodyPr>
          <a:lstStyle/>
          <a:p>
            <a:r>
              <a:rPr lang="en-US" dirty="0" smtClean="0"/>
              <a:t>Fixed Checkpoints have videos.</a:t>
            </a:r>
          </a:p>
          <a:p>
            <a:r>
              <a:rPr lang="en-US" dirty="0" smtClean="0"/>
              <a:t>Request video early to preserve.</a:t>
            </a:r>
          </a:p>
          <a:p>
            <a:r>
              <a:rPr lang="en-US" dirty="0" smtClean="0"/>
              <a:t>If video not preserved, file motion to exclude.</a:t>
            </a:r>
          </a:p>
          <a:p>
            <a:r>
              <a:rPr lang="en-US" i="1" dirty="0" smtClean="0"/>
              <a:t>Show Video 2</a:t>
            </a:r>
          </a:p>
          <a:p>
            <a:r>
              <a:rPr lang="en-US" sz="2400" i="1" dirty="0" smtClean="0"/>
              <a:t>What about alerting</a:t>
            </a:r>
          </a:p>
          <a:p>
            <a:pPr>
              <a:buNone/>
            </a:pPr>
            <a:r>
              <a:rPr lang="en-US" sz="2400" i="1" dirty="0" smtClean="0"/>
              <a:t>to “Humans or Narcotics.”</a:t>
            </a:r>
          </a:p>
          <a:p>
            <a:pPr>
              <a:buNone/>
            </a:pPr>
            <a:r>
              <a:rPr lang="en-US" sz="2400" i="1" dirty="0" smtClean="0"/>
              <a:t>Border Patrol specific</a:t>
            </a:r>
          </a:p>
          <a:p>
            <a:pPr>
              <a:buNone/>
            </a:pPr>
            <a:r>
              <a:rPr lang="en-US" sz="2400" i="1" dirty="0" smtClean="0"/>
              <a:t>technique.</a:t>
            </a:r>
          </a:p>
          <a:p>
            <a:endParaRPr lang="en-US" i="1" dirty="0"/>
          </a:p>
        </p:txBody>
      </p:sp>
      <p:pic>
        <p:nvPicPr>
          <p:cNvPr id="4" name="Picture 3"/>
          <p:cNvPicPr>
            <a:picLocks noChangeAspect="1"/>
          </p:cNvPicPr>
          <p:nvPr/>
        </p:nvPicPr>
        <p:blipFill>
          <a:blip r:embed="rId2"/>
          <a:stretch>
            <a:fillRect/>
          </a:stretch>
        </p:blipFill>
        <p:spPr>
          <a:xfrm>
            <a:off x="4876800" y="3352800"/>
            <a:ext cx="4064000" cy="30480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2 Ortman Border Patrol Checkpoint.AVI">
            <a:hlinkClick r:id="" action="ppaction://media"/>
          </p:cNvPr>
          <p:cNvPicPr/>
          <p:nvPr>
            <p:ph idx="1"/>
            <a:videoFile r:link="rId1"/>
          </p:nvPr>
        </p:nvPicPr>
        <p:blipFill>
          <a:blip r:embed="rId3"/>
          <a:stretch>
            <a:fillRect/>
          </a:stretch>
        </p:blipFill>
        <p:spPr>
          <a:xfrm>
            <a:off x="0" y="274638"/>
            <a:ext cx="9276080" cy="6324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5" descr="K9 Video Request 2.pdf"/>
          <p:cNvPicPr>
            <a:picLocks noGrp="1" noChangeAspect="1"/>
          </p:cNvPicPr>
          <p:nvPr>
            <p:ph idx="1"/>
          </p:nvPr>
        </p:nvPicPr>
        <mc:AlternateContent>
          <mc:Choice xmlns:ma="http://schemas.microsoft.com/office/mac/drawingml/2008/main" Requires="ma">
            <p:blipFill>
              <a:blip r:embed="rId2"/>
              <a:srcRect l="-67655" r="-67655"/>
              <a:stretch>
                <a:fillRect/>
              </a:stretch>
            </p:blipFill>
          </mc:Choice>
          <mc:Fallback>
            <p:blipFill>
              <a:blip r:embed="rId3"/>
              <a:srcRect l="-67655" r="-67655"/>
              <a:stretch>
                <a:fillRect/>
              </a:stretch>
            </p:blipFill>
          </mc:Fallback>
        </mc:AlternateContent>
        <p:spPr>
          <a:xfrm>
            <a:off x="-1828800" y="0"/>
            <a:ext cx="12469964" cy="68580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K9 Video Request 1.pdf"/>
          <p:cNvPicPr>
            <a:picLocks noGrp="1" noChangeAspect="1"/>
          </p:cNvPicPr>
          <p:nvPr>
            <p:ph idx="1"/>
          </p:nvPr>
        </p:nvPicPr>
        <mc:AlternateContent>
          <mc:Choice xmlns:ma="http://schemas.microsoft.com/office/mac/drawingml/2008/main" Requires="ma">
            <p:blipFill>
              <a:blip r:embed="rId2"/>
              <a:srcRect l="-67655" r="-67655"/>
              <a:stretch>
                <a:fillRect/>
              </a:stretch>
            </p:blipFill>
          </mc:Choice>
          <mc:Fallback>
            <p:blipFill>
              <a:blip r:embed="rId3"/>
              <a:srcRect l="-67655" r="-67655"/>
              <a:stretch>
                <a:fillRect/>
              </a:stretch>
            </p:blipFill>
          </mc:Fallback>
        </mc:AlternateContent>
        <p:spPr>
          <a:xfrm>
            <a:off x="-1828800" y="0"/>
            <a:ext cx="12469964" cy="685800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The Focus of the </a:t>
            </a:r>
            <a:br>
              <a:rPr lang="en-US" b="1" dirty="0" smtClean="0"/>
            </a:br>
            <a:r>
              <a:rPr lang="en-US" b="1" dirty="0" smtClean="0"/>
              <a:t>Motion to Suppress</a:t>
            </a:r>
            <a:endParaRPr lang="en-US" b="1" dirty="0"/>
          </a:p>
        </p:txBody>
      </p:sp>
      <p:sp>
        <p:nvSpPr>
          <p:cNvPr id="3" name="Content Placeholder 2"/>
          <p:cNvSpPr>
            <a:spLocks noGrp="1"/>
          </p:cNvSpPr>
          <p:nvPr>
            <p:ph idx="1"/>
          </p:nvPr>
        </p:nvSpPr>
        <p:spPr/>
        <p:txBody>
          <a:bodyPr/>
          <a:lstStyle/>
          <a:p>
            <a:pPr>
              <a:buNone/>
            </a:pPr>
            <a:endParaRPr lang="en-US" dirty="0" smtClean="0"/>
          </a:p>
          <a:p>
            <a:r>
              <a:rPr lang="en-US" dirty="0" smtClean="0"/>
              <a:t>Was the “Alert” </a:t>
            </a:r>
            <a:r>
              <a:rPr lang="en-US" u="sng" dirty="0" smtClean="0"/>
              <a:t>sufficiently reliable </a:t>
            </a:r>
            <a:r>
              <a:rPr lang="en-US" dirty="0" smtClean="0"/>
              <a:t>to establish probable cause for the Search?</a:t>
            </a:r>
          </a:p>
          <a:p>
            <a:pPr lvl="1"/>
            <a:r>
              <a:rPr lang="en-US" dirty="0" smtClean="0"/>
              <a:t>Look at the Alert itself</a:t>
            </a:r>
          </a:p>
          <a:p>
            <a:pPr lvl="1"/>
            <a:r>
              <a:rPr lang="en-US" dirty="0" smtClean="0"/>
              <a:t>Explore the reliability of the Team to do its job</a:t>
            </a:r>
          </a:p>
          <a:p>
            <a:pPr lvl="2"/>
            <a:r>
              <a:rPr lang="en-US" dirty="0" smtClean="0"/>
              <a:t>Was the Team properly trained?</a:t>
            </a:r>
          </a:p>
          <a:p>
            <a:pPr lvl="2"/>
            <a:r>
              <a:rPr lang="en-US" dirty="0" smtClean="0"/>
              <a:t>Does the Team execute its job according to that training?</a:t>
            </a:r>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Was it a legitimate “Alert”?</a:t>
            </a:r>
            <a:endParaRPr lang="en-US" b="1" dirty="0"/>
          </a:p>
        </p:txBody>
      </p:sp>
      <p:sp>
        <p:nvSpPr>
          <p:cNvPr id="3" name="Content Placeholder 2"/>
          <p:cNvSpPr>
            <a:spLocks noGrp="1"/>
          </p:cNvSpPr>
          <p:nvPr>
            <p:ph idx="1"/>
          </p:nvPr>
        </p:nvSpPr>
        <p:spPr/>
        <p:txBody>
          <a:bodyPr/>
          <a:lstStyle/>
          <a:p>
            <a:r>
              <a:rPr lang="en-US" dirty="0" smtClean="0"/>
              <a:t>A trained or conditioned response by a K-9 to a stimulus.</a:t>
            </a:r>
          </a:p>
          <a:p>
            <a:r>
              <a:rPr lang="en-US" dirty="0" smtClean="0"/>
              <a:t>Two types of alerts:</a:t>
            </a:r>
          </a:p>
          <a:p>
            <a:pPr lvl="1"/>
            <a:r>
              <a:rPr lang="en-US" dirty="0" smtClean="0"/>
              <a:t>Passive </a:t>
            </a:r>
          </a:p>
          <a:p>
            <a:pPr lvl="2"/>
            <a:r>
              <a:rPr lang="en-US" dirty="0" smtClean="0"/>
              <a:t>Sitting, stop and stare, lay down, a bark, something passive and non-aggressive.</a:t>
            </a:r>
          </a:p>
          <a:p>
            <a:pPr lvl="1"/>
            <a:r>
              <a:rPr lang="en-US" dirty="0" smtClean="0"/>
              <a:t>Aggressive</a:t>
            </a:r>
          </a:p>
          <a:p>
            <a:pPr lvl="2"/>
            <a:r>
              <a:rPr lang="en-US" dirty="0" smtClean="0"/>
              <a:t>Scratching, clawing, and/or biting</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Reasons for different types</a:t>
            </a:r>
            <a:br>
              <a:rPr lang="en-US" b="1" dirty="0" smtClean="0"/>
            </a:br>
            <a:r>
              <a:rPr lang="en-US" b="1" dirty="0" smtClean="0"/>
              <a:t>Alerts</a:t>
            </a:r>
            <a:endParaRPr lang="en-US" b="1" dirty="0"/>
          </a:p>
        </p:txBody>
      </p:sp>
      <p:sp>
        <p:nvSpPr>
          <p:cNvPr id="3" name="Content Placeholder 2"/>
          <p:cNvSpPr>
            <a:spLocks noGrp="1"/>
          </p:cNvSpPr>
          <p:nvPr>
            <p:ph idx="1"/>
          </p:nvPr>
        </p:nvSpPr>
        <p:spPr/>
        <p:txBody>
          <a:bodyPr/>
          <a:lstStyle/>
          <a:p>
            <a:r>
              <a:rPr lang="en-US" dirty="0" smtClean="0"/>
              <a:t>Passive alerts are used for explosives, to prevent to personal property damage, and minimize liability.</a:t>
            </a:r>
          </a:p>
          <a:p>
            <a:r>
              <a:rPr lang="en-US" dirty="0" smtClean="0"/>
              <a:t>Aggressive alerts is a more natural response for the dog and easier to train.</a:t>
            </a:r>
          </a:p>
          <a:p>
            <a:r>
              <a:rPr lang="en-US" dirty="0" smtClean="0"/>
              <a:t>Neither are better than the other.</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Legitimate Alerts</a:t>
            </a:r>
            <a:endParaRPr lang="en-US" b="1" dirty="0"/>
          </a:p>
        </p:txBody>
      </p:sp>
      <p:sp>
        <p:nvSpPr>
          <p:cNvPr id="3" name="Content Placeholder 2"/>
          <p:cNvSpPr>
            <a:spLocks noGrp="1"/>
          </p:cNvSpPr>
          <p:nvPr>
            <p:ph idx="1"/>
          </p:nvPr>
        </p:nvSpPr>
        <p:spPr/>
        <p:txBody>
          <a:bodyPr/>
          <a:lstStyle/>
          <a:p>
            <a:r>
              <a:rPr lang="en-US" dirty="0" smtClean="0"/>
              <a:t>K-9 works independently of the Handler.</a:t>
            </a:r>
          </a:p>
          <a:p>
            <a:r>
              <a:rPr lang="en-US" dirty="0" smtClean="0"/>
              <a:t>K-9 shows active and independent sniffing behavior.</a:t>
            </a:r>
          </a:p>
          <a:p>
            <a:pPr lvl="1"/>
            <a:r>
              <a:rPr lang="en-US" dirty="0" smtClean="0"/>
              <a:t>“Bracketing”</a:t>
            </a:r>
          </a:p>
          <a:p>
            <a:pPr lvl="1"/>
            <a:r>
              <a:rPr lang="en-US" dirty="0" smtClean="0"/>
              <a:t>Curiosity of the environment</a:t>
            </a:r>
          </a:p>
          <a:p>
            <a:pPr lvl="1"/>
            <a:r>
              <a:rPr lang="en-US" dirty="0" smtClean="0"/>
              <a:t>Mouth closed (</a:t>
            </a:r>
            <a:r>
              <a:rPr lang="en-US" i="1" dirty="0" smtClean="0"/>
              <a:t>can’t sniff if they are panting</a:t>
            </a:r>
            <a:r>
              <a:rPr lang="en-US" dirty="0" smtClean="0"/>
              <a:t>)</a:t>
            </a:r>
          </a:p>
          <a:p>
            <a:r>
              <a:rPr lang="en-US" dirty="0" smtClean="0"/>
              <a:t>K-9 must make an independent choice to respond to stimulus.</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Legitimate Alerts</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K-9 must make an independent choice to respond to stimulus.</a:t>
            </a:r>
          </a:p>
          <a:p>
            <a:pPr lvl="1"/>
            <a:r>
              <a:rPr lang="en-US" dirty="0" smtClean="0"/>
              <a:t>Focused on the search, not the handler</a:t>
            </a:r>
          </a:p>
          <a:p>
            <a:pPr lvl="1"/>
            <a:r>
              <a:rPr lang="en-US" dirty="0" smtClean="0"/>
              <a:t>Does or does not respond regardless of handlers activities </a:t>
            </a:r>
          </a:p>
          <a:p>
            <a:pPr lvl="1"/>
            <a:r>
              <a:rPr lang="en-US" dirty="0" smtClean="0"/>
              <a:t>Not looking to Hander for direction or assistance</a:t>
            </a:r>
          </a:p>
          <a:p>
            <a:r>
              <a:rPr lang="en-US" dirty="0" smtClean="0"/>
              <a:t>If the Handler immediately rewards the response, the Handler believes it is a good alert.</a:t>
            </a:r>
          </a:p>
          <a:p>
            <a:r>
              <a:rPr lang="en-US" dirty="0" smtClean="0"/>
              <a:t>The K-9 should not leave the alert position until he receive the reward.</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Signs of False Alerts</a:t>
            </a:r>
            <a:endParaRPr lang="en-US" b="1" dirty="0"/>
          </a:p>
        </p:txBody>
      </p:sp>
      <p:sp>
        <p:nvSpPr>
          <p:cNvPr id="3" name="Content Placeholder 2"/>
          <p:cNvSpPr>
            <a:spLocks noGrp="1"/>
          </p:cNvSpPr>
          <p:nvPr>
            <p:ph idx="1"/>
          </p:nvPr>
        </p:nvSpPr>
        <p:spPr/>
        <p:txBody>
          <a:bodyPr>
            <a:normAutofit lnSpcReduction="10000"/>
          </a:bodyPr>
          <a:lstStyle/>
          <a:p>
            <a:r>
              <a:rPr lang="en-US" dirty="0" smtClean="0"/>
              <a:t>Handler must not cue the dog in any way.</a:t>
            </a:r>
          </a:p>
          <a:p>
            <a:pPr lvl="1"/>
            <a:r>
              <a:rPr lang="en-US" dirty="0" smtClean="0"/>
              <a:t>Should not stop and stand or stare at dog.</a:t>
            </a:r>
          </a:p>
          <a:p>
            <a:pPr lvl="1"/>
            <a:r>
              <a:rPr lang="en-US" dirty="0" smtClean="0"/>
              <a:t>Should not reach for the reward before the alert is given by the dog.</a:t>
            </a:r>
          </a:p>
          <a:p>
            <a:pPr lvl="1"/>
            <a:r>
              <a:rPr lang="en-US" dirty="0" smtClean="0"/>
              <a:t>Should not start talking to the dog before the alert is given by the dog.</a:t>
            </a:r>
          </a:p>
          <a:p>
            <a:r>
              <a:rPr lang="en-US" dirty="0" smtClean="0"/>
              <a:t>Handler should not repeatedly run a dog through the same areas.</a:t>
            </a:r>
          </a:p>
          <a:p>
            <a:r>
              <a:rPr lang="en-US" dirty="0" smtClean="0"/>
              <a:t>Handler should trust their dog.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3"/>
          <p:cNvSpPr>
            <a:spLocks noGrp="1"/>
          </p:cNvSpPr>
          <p:nvPr>
            <p:ph type="title"/>
          </p:nvPr>
        </p:nvSpPr>
        <p:spPr>
          <a:xfrm>
            <a:off x="874713" y="642938"/>
            <a:ext cx="7358062" cy="1714500"/>
          </a:xfrm>
        </p:spPr>
        <p:txBody>
          <a:bodyPr>
            <a:normAutofit fontScale="90000"/>
          </a:bodyPr>
          <a:lstStyle/>
          <a:p>
            <a:pPr eaLnBrk="1" hangingPunct="1"/>
            <a:r>
              <a:rPr lang="en-US" sz="6700" b="1" dirty="0" smtClean="0">
                <a:latin typeface="Arial Black" pitchFamily="-65" charset="0"/>
                <a:ea typeface="Arial Black" pitchFamily="-65" charset="0"/>
                <a:cs typeface="Arial Black" pitchFamily="-65" charset="0"/>
              </a:rPr>
              <a:t>468 </a:t>
            </a:r>
            <a:r>
              <a:rPr lang="en-US" sz="6700" b="1" dirty="0" smtClean="0">
                <a:latin typeface="Arial Black" pitchFamily="-65" charset="0"/>
                <a:ea typeface="Arial Black" pitchFamily="-65" charset="0"/>
                <a:cs typeface="Arial Black" pitchFamily="-65" charset="0"/>
              </a:rPr>
              <a:t>Children</a:t>
            </a:r>
            <a:br>
              <a:rPr lang="en-US" sz="6700" b="1" dirty="0" smtClean="0">
                <a:latin typeface="Arial Black" pitchFamily="-65" charset="0"/>
                <a:ea typeface="Arial Black" pitchFamily="-65" charset="0"/>
                <a:cs typeface="Arial Black" pitchFamily="-65" charset="0"/>
              </a:rPr>
            </a:br>
            <a:r>
              <a:rPr lang="en-US" sz="6700" b="1" dirty="0" smtClean="0">
                <a:latin typeface="Arial Black" pitchFamily="-65" charset="0"/>
                <a:ea typeface="Arial Black" pitchFamily="-65" charset="0"/>
                <a:cs typeface="Arial Black" pitchFamily="-65" charset="0"/>
              </a:rPr>
              <a:t>Seized</a:t>
            </a:r>
            <a:endParaRPr lang="en-US" sz="6700" b="1" dirty="0" smtClean="0">
              <a:latin typeface="Arial Black" pitchFamily="-65" charset="0"/>
              <a:ea typeface="Arial Black" pitchFamily="-65" charset="0"/>
              <a:cs typeface="Arial Black" pitchFamily="-65" charset="0"/>
            </a:endParaRPr>
          </a:p>
        </p:txBody>
      </p:sp>
      <p:sp>
        <p:nvSpPr>
          <p:cNvPr id="190467" name="Content Placeholder 4"/>
          <p:cNvSpPr>
            <a:spLocks noGrp="1"/>
          </p:cNvSpPr>
          <p:nvPr>
            <p:ph idx="1"/>
          </p:nvPr>
        </p:nvSpPr>
        <p:spPr>
          <a:xfrm>
            <a:off x="285750" y="2840038"/>
            <a:ext cx="8228013" cy="4524375"/>
          </a:xfrm>
        </p:spPr>
        <p:txBody>
          <a:bodyPr lIns="64291" tIns="32146" rIns="64291" bIns="32146"/>
          <a:lstStyle/>
          <a:p>
            <a:pPr eaLnBrk="1" hangingPunct="1">
              <a:buFont typeface="Gill Sans" pitchFamily="-65" charset="0"/>
              <a:buNone/>
            </a:pPr>
            <a:endParaRPr lang="en-US" sz="5600" dirty="0" smtClean="0"/>
          </a:p>
        </p:txBody>
      </p:sp>
      <p:pic>
        <p:nvPicPr>
          <p:cNvPr id="4" name="Picture 2"/>
          <p:cNvPicPr>
            <a:picLocks noChangeArrowheads="1"/>
          </p:cNvPicPr>
          <p:nvPr/>
        </p:nvPicPr>
        <p:blipFill>
          <a:blip r:embed="rId2"/>
          <a:srcRect/>
          <a:stretch>
            <a:fillRect/>
          </a:stretch>
        </p:blipFill>
        <p:spPr bwMode="auto">
          <a:xfrm>
            <a:off x="2895600" y="2840038"/>
            <a:ext cx="3200400" cy="3773488"/>
          </a:xfrm>
          <a:prstGeom prst="rect">
            <a:avLst/>
          </a:prstGeom>
          <a:noFill/>
          <a:ln w="12700">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190467">
                                            <p:bg/>
                                          </p:spTgt>
                                        </p:tgtEl>
                                        <p:attrNameLst>
                                          <p:attrName>style.visibility</p:attrName>
                                        </p:attrNameLst>
                                      </p:cBhvr>
                                      <p:to>
                                        <p:strVal val="visible"/>
                                      </p:to>
                                    </p:set>
                                    <p:anim calcmode="lin" valueType="num">
                                      <p:cBhvr additive="base">
                                        <p:cTn id="7" dur="500" fill="hold"/>
                                        <p:tgtEl>
                                          <p:spTgt spid="190467">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19046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nodePh="1">
                                  <p:stCondLst>
                                    <p:cond delay="0"/>
                                  </p:stCondLst>
                                  <p:endCondLst>
                                    <p:cond evt="begin" delay="0">
                                      <p:tn val="11"/>
                                    </p:cond>
                                  </p:endCondLst>
                                  <p:childTnLst>
                                    <p:set>
                                      <p:cBhvr>
                                        <p:cTn id="12" dur="1" fill="hold">
                                          <p:stCondLst>
                                            <p:cond delay="0"/>
                                          </p:stCondLst>
                                        </p:cTn>
                                        <p:tgtEl>
                                          <p:spTgt spid="190467">
                                            <p:txEl>
                                              <p:pRg st="0" end="0"/>
                                            </p:txEl>
                                          </p:spTgt>
                                        </p:tgtEl>
                                        <p:attrNameLst>
                                          <p:attrName>style.visibility</p:attrName>
                                        </p:attrNameLst>
                                      </p:cBhvr>
                                      <p:to>
                                        <p:strVal val="visible"/>
                                      </p:to>
                                    </p:set>
                                    <p:anim calcmode="lin" valueType="num">
                                      <p:cBhvr additive="base">
                                        <p:cTn id="13" dur="500" fill="hold"/>
                                        <p:tgtEl>
                                          <p:spTgt spid="190467">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904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animBg="1"/>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Sole Purpose of Handler</a:t>
            </a:r>
            <a:endParaRPr lang="en-US" b="1" dirty="0"/>
          </a:p>
        </p:txBody>
      </p:sp>
      <p:sp>
        <p:nvSpPr>
          <p:cNvPr id="3" name="Content Placeholder 2"/>
          <p:cNvSpPr>
            <a:spLocks noGrp="1"/>
          </p:cNvSpPr>
          <p:nvPr>
            <p:ph idx="1"/>
          </p:nvPr>
        </p:nvSpPr>
        <p:spPr/>
        <p:txBody>
          <a:bodyPr>
            <a:normAutofit/>
          </a:bodyPr>
          <a:lstStyle/>
          <a:p>
            <a:r>
              <a:rPr lang="en-US" dirty="0" smtClean="0"/>
              <a:t>“Portable toy Dispenser”</a:t>
            </a:r>
          </a:p>
          <a:p>
            <a:r>
              <a:rPr lang="en-US" dirty="0" smtClean="0"/>
              <a:t>Insure that all productive areas have been checked.</a:t>
            </a:r>
          </a:p>
          <a:p>
            <a:r>
              <a:rPr lang="en-US" dirty="0" smtClean="0"/>
              <a:t>Insure the dog is working the area properly.</a:t>
            </a:r>
          </a:p>
          <a:p>
            <a:r>
              <a:rPr lang="en-US" dirty="0" smtClean="0"/>
              <a:t>Reward a legitimate alert.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Was the “Alert” </a:t>
            </a:r>
            <a:r>
              <a:rPr lang="en-US" b="1" u="sng" dirty="0" smtClean="0"/>
              <a:t>sufficiently reliable </a:t>
            </a:r>
            <a:r>
              <a:rPr lang="en-US" b="1" dirty="0" smtClean="0"/>
              <a:t>to establish P.C. for the Search?</a:t>
            </a:r>
            <a:endParaRPr lang="en-US" b="1" dirty="0"/>
          </a:p>
        </p:txBody>
      </p:sp>
      <p:sp>
        <p:nvSpPr>
          <p:cNvPr id="3" name="Content Placeholder 2"/>
          <p:cNvSpPr>
            <a:spLocks noGrp="1"/>
          </p:cNvSpPr>
          <p:nvPr>
            <p:ph idx="1"/>
          </p:nvPr>
        </p:nvSpPr>
        <p:spPr/>
        <p:txBody>
          <a:bodyPr/>
          <a:lstStyle/>
          <a:p>
            <a:r>
              <a:rPr lang="en-US" dirty="0" smtClean="0"/>
              <a:t>Only officer’s testimony</a:t>
            </a:r>
          </a:p>
          <a:p>
            <a:pPr lvl="1"/>
            <a:r>
              <a:rPr lang="en-US" dirty="0" smtClean="0"/>
              <a:t>Cross-Examine, get an </a:t>
            </a:r>
            <a:r>
              <a:rPr lang="en-US" dirty="0" err="1" smtClean="0"/>
              <a:t>expext</a:t>
            </a:r>
            <a:endParaRPr lang="en-US" dirty="0" smtClean="0"/>
          </a:p>
          <a:p>
            <a:r>
              <a:rPr lang="en-US" dirty="0" smtClean="0"/>
              <a:t>Video evidence</a:t>
            </a:r>
          </a:p>
          <a:p>
            <a:pPr lvl="1"/>
            <a:r>
              <a:rPr lang="en-US" dirty="0" smtClean="0"/>
              <a:t> Watch, get an expert</a:t>
            </a:r>
          </a:p>
          <a:p>
            <a:pPr lvl="1"/>
            <a:endParaRPr lang="en-US" dirty="0" smtClean="0"/>
          </a:p>
          <a:p>
            <a:pPr lvl="1"/>
            <a:r>
              <a:rPr lang="en-US" dirty="0" smtClean="0"/>
              <a:t>(</a:t>
            </a:r>
            <a:r>
              <a:rPr lang="en-US" i="1" dirty="0" smtClean="0"/>
              <a:t>Your expert can be appointed*</a:t>
            </a:r>
            <a:r>
              <a:rPr lang="en-US" dirty="0" smtClean="0"/>
              <a: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Its all about the TOY!</a:t>
            </a:r>
            <a:endParaRPr lang="en-US" b="1" dirty="0"/>
          </a:p>
        </p:txBody>
      </p:sp>
      <p:sp>
        <p:nvSpPr>
          <p:cNvPr id="3" name="Content Placeholder 2"/>
          <p:cNvSpPr>
            <a:spLocks noGrp="1"/>
          </p:cNvSpPr>
          <p:nvPr>
            <p:ph idx="1"/>
          </p:nvPr>
        </p:nvSpPr>
        <p:spPr/>
        <p:txBody>
          <a:bodyPr/>
          <a:lstStyle/>
          <a:p>
            <a:r>
              <a:rPr lang="en-US" dirty="0" smtClean="0"/>
              <a:t>The Dog doesn’t care about the bad guy.</a:t>
            </a:r>
          </a:p>
          <a:p>
            <a:r>
              <a:rPr lang="en-US" dirty="0" smtClean="0"/>
              <a:t>The Dog doesn’t care about the drugs.</a:t>
            </a:r>
          </a:p>
          <a:p>
            <a:r>
              <a:rPr lang="en-US" dirty="0" smtClean="0"/>
              <a:t>The Dog doesn’t care about the law.</a:t>
            </a:r>
          </a:p>
          <a:p>
            <a:r>
              <a:rPr lang="en-US" dirty="0" smtClean="0"/>
              <a:t>The Dog just wants his TOY.</a:t>
            </a:r>
          </a:p>
          <a:p>
            <a:r>
              <a:rPr lang="en-US" dirty="0" smtClean="0"/>
              <a:t> The Dog has been conditioned what to do to get his TOY!</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Dogs are Selfish!</a:t>
            </a:r>
            <a:endParaRPr lang="en-US" b="1" dirty="0"/>
          </a:p>
        </p:txBody>
      </p:sp>
      <p:sp>
        <p:nvSpPr>
          <p:cNvPr id="3" name="Content Placeholder 2"/>
          <p:cNvSpPr>
            <a:spLocks noGrp="1"/>
          </p:cNvSpPr>
          <p:nvPr>
            <p:ph idx="1"/>
          </p:nvPr>
        </p:nvSpPr>
        <p:spPr/>
        <p:txBody>
          <a:bodyPr>
            <a:normAutofit lnSpcReduction="10000"/>
          </a:bodyPr>
          <a:lstStyle/>
          <a:p>
            <a:r>
              <a:rPr lang="en-US" dirty="0" smtClean="0"/>
              <a:t>DNA tests, </a:t>
            </a:r>
            <a:r>
              <a:rPr lang="en-US" dirty="0" err="1" smtClean="0"/>
              <a:t>Intoxilizers</a:t>
            </a:r>
            <a:r>
              <a:rPr lang="en-US" dirty="0" smtClean="0"/>
              <a:t>, Ballistics tests, and all other scientific instruments do not have a desires or agendas.</a:t>
            </a:r>
          </a:p>
          <a:p>
            <a:r>
              <a:rPr lang="en-US" dirty="0" smtClean="0"/>
              <a:t>Unlike other Law Enforcement tools the dog has an agenda and a desire.</a:t>
            </a:r>
          </a:p>
          <a:p>
            <a:r>
              <a:rPr lang="en-US" dirty="0" smtClean="0"/>
              <a:t>The Dog wants the toy and will do anything to get it.</a:t>
            </a:r>
          </a:p>
          <a:p>
            <a:r>
              <a:rPr lang="en-US" dirty="0" smtClean="0"/>
              <a:t>Dogs are more like CI’s then they are like machines.</a:t>
            </a:r>
          </a:p>
          <a:p>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Top 10 </a:t>
            </a:r>
            <a:br>
              <a:rPr lang="en-US" b="1" u="sng" dirty="0" smtClean="0"/>
            </a:br>
            <a:r>
              <a:rPr lang="en-US" b="1" u="sng" dirty="0" smtClean="0"/>
              <a:t>Things to Look for on a K-9 Video</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lgn="just"/>
            <a:r>
              <a:rPr lang="en-US" dirty="0" smtClean="0"/>
              <a:t>1. The actual response of the dog sitting is over rated.  </a:t>
            </a:r>
          </a:p>
          <a:p>
            <a:pPr algn="just"/>
            <a:r>
              <a:rPr lang="en-US" dirty="0" smtClean="0"/>
              <a:t>It is the actions of the handler and canine in the 10 - 20 seconds </a:t>
            </a:r>
            <a:r>
              <a:rPr lang="en-US" u="sng" dirty="0" smtClean="0"/>
              <a:t>before </a:t>
            </a:r>
            <a:r>
              <a:rPr lang="en-US" dirty="0" smtClean="0"/>
              <a:t>that which are important.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Top 10 </a:t>
            </a:r>
            <a:br>
              <a:rPr lang="en-US" b="1" u="sng" dirty="0" smtClean="0"/>
            </a:br>
            <a:r>
              <a:rPr lang="en-US" b="1" u="sng" dirty="0" smtClean="0"/>
              <a:t>Things to Look for on a K-9 Video</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lgn="just"/>
            <a:r>
              <a:rPr lang="en-US" dirty="0" smtClean="0"/>
              <a:t>2. The K-9 should be showing "</a:t>
            </a:r>
            <a:r>
              <a:rPr lang="en-US" u="sng" dirty="0" smtClean="0"/>
              <a:t>active sniffing behavior</a:t>
            </a:r>
            <a:r>
              <a:rPr lang="en-US" dirty="0" smtClean="0"/>
              <a:t>" and not just following along with the handler’s hand presentations.</a:t>
            </a:r>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Top 10 </a:t>
            </a:r>
            <a:br>
              <a:rPr lang="en-US" b="1" u="sng" dirty="0" smtClean="0"/>
            </a:br>
            <a:r>
              <a:rPr lang="en-US" b="1" u="sng" dirty="0" smtClean="0"/>
              <a:t>Things to Look for on a K-9 Video</a:t>
            </a:r>
            <a:r>
              <a:rPr lang="en-US" b="1" dirty="0" smtClean="0"/>
              <a:t/>
            </a:r>
            <a:br>
              <a:rPr lang="en-US" b="1" dirty="0" smtClean="0"/>
            </a:br>
            <a:endParaRPr lang="en-US" b="1" dirty="0"/>
          </a:p>
        </p:txBody>
      </p:sp>
      <p:sp>
        <p:nvSpPr>
          <p:cNvPr id="3" name="Content Placeholder 2"/>
          <p:cNvSpPr>
            <a:spLocks noGrp="1"/>
          </p:cNvSpPr>
          <p:nvPr>
            <p:ph idx="1"/>
          </p:nvPr>
        </p:nvSpPr>
        <p:spPr/>
        <p:txBody>
          <a:bodyPr/>
          <a:lstStyle/>
          <a:p>
            <a:r>
              <a:rPr lang="en-US" dirty="0" smtClean="0"/>
              <a:t>3. The K-9 should be </a:t>
            </a:r>
            <a:r>
              <a:rPr lang="en-US" u="sng" dirty="0" smtClean="0"/>
              <a:t>exploring and curious </a:t>
            </a:r>
            <a:r>
              <a:rPr lang="en-US" dirty="0" smtClean="0"/>
              <a:t>about areas other than the specific spots that the handler points out to it.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Top 10 </a:t>
            </a:r>
            <a:br>
              <a:rPr lang="en-US" b="1" u="sng" dirty="0" smtClean="0"/>
            </a:br>
            <a:r>
              <a:rPr lang="en-US" b="1" u="sng" dirty="0" smtClean="0"/>
              <a:t>Things to Look for on a K-9 Video</a:t>
            </a:r>
            <a:r>
              <a:rPr lang="en-US" b="1" dirty="0" smtClean="0"/>
              <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4. The K-9 </a:t>
            </a:r>
            <a:r>
              <a:rPr lang="en-US" u="sng" dirty="0" smtClean="0"/>
              <a:t>should not be looking at the handler</a:t>
            </a:r>
            <a:r>
              <a:rPr lang="en-US" dirty="0" smtClean="0"/>
              <a:t> constantly.  </a:t>
            </a:r>
          </a:p>
          <a:p>
            <a:r>
              <a:rPr lang="en-US" dirty="0" smtClean="0"/>
              <a:t>This is a sign of a very dependant and unreliable K-9.  This is also an indication of a K-9 looking for some sort of "cue" from the handler about where he is expected to respond.</a:t>
            </a:r>
          </a:p>
          <a:p>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Top 10 </a:t>
            </a:r>
            <a:br>
              <a:rPr lang="en-US" b="1" u="sng" dirty="0" smtClean="0"/>
            </a:br>
            <a:r>
              <a:rPr lang="en-US" b="1" u="sng" dirty="0" smtClean="0"/>
              <a:t>Things to Look for on a K-9 Video</a:t>
            </a:r>
            <a:r>
              <a:rPr lang="en-US" b="1" dirty="0" smtClean="0"/>
              <a:t/>
            </a:r>
            <a:br>
              <a:rPr lang="en-US" b="1" dirty="0" smtClean="0"/>
            </a:br>
            <a:endParaRPr lang="en-US" b="1" dirty="0"/>
          </a:p>
        </p:txBody>
      </p:sp>
      <p:sp>
        <p:nvSpPr>
          <p:cNvPr id="3" name="Content Placeholder 2"/>
          <p:cNvSpPr>
            <a:spLocks noGrp="1"/>
          </p:cNvSpPr>
          <p:nvPr>
            <p:ph idx="1"/>
          </p:nvPr>
        </p:nvSpPr>
        <p:spPr/>
        <p:txBody>
          <a:bodyPr/>
          <a:lstStyle/>
          <a:p>
            <a:pPr algn="just"/>
            <a:r>
              <a:rPr lang="en-US" dirty="0" smtClean="0"/>
              <a:t>5. </a:t>
            </a:r>
            <a:r>
              <a:rPr lang="en-US" u="sng" dirty="0" smtClean="0"/>
              <a:t>Fluid motions </a:t>
            </a:r>
            <a:r>
              <a:rPr lang="en-US" dirty="0" smtClean="0"/>
              <a:t>of the handler.  </a:t>
            </a:r>
          </a:p>
          <a:p>
            <a:pPr algn="just"/>
            <a:r>
              <a:rPr lang="en-US" dirty="0" smtClean="0"/>
              <a:t>The handlers should keep moving without stuttering their step or hesitating when the K-9 is showing an interest in an area.  </a:t>
            </a:r>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Top 10 </a:t>
            </a:r>
            <a:br>
              <a:rPr lang="en-US" b="1" u="sng" dirty="0" smtClean="0"/>
            </a:br>
            <a:r>
              <a:rPr lang="en-US" b="1" u="sng" dirty="0" smtClean="0"/>
              <a:t>Things to Look for on a K-9 Video</a:t>
            </a:r>
            <a:r>
              <a:rPr lang="en-US" b="1" dirty="0" smtClean="0"/>
              <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6. Handlers </a:t>
            </a:r>
            <a:r>
              <a:rPr lang="en-US" u="sng" dirty="0" smtClean="0"/>
              <a:t>should not “tap back</a:t>
            </a:r>
            <a:r>
              <a:rPr lang="en-US" dirty="0" smtClean="0"/>
              <a:t>.” </a:t>
            </a:r>
          </a:p>
          <a:p>
            <a:r>
              <a:rPr lang="en-US" dirty="0" smtClean="0"/>
              <a:t>This is going back to an area where a K-9 has already checked and making them do it again.  The K-9 will take this as a cue and respond even if nothing is there.</a:t>
            </a:r>
          </a:p>
          <a:p>
            <a:endParaRPr lang="en-US"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772708" y="-990600"/>
            <a:ext cx="10916708" cy="8187531"/>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Top 10 </a:t>
            </a:r>
            <a:br>
              <a:rPr lang="en-US" b="1" u="sng" dirty="0" smtClean="0"/>
            </a:br>
            <a:r>
              <a:rPr lang="en-US" b="1" u="sng" dirty="0" smtClean="0"/>
              <a:t>Things to Look for on a K-9 Video</a:t>
            </a:r>
            <a:r>
              <a:rPr lang="en-US" b="1" dirty="0" smtClean="0"/>
              <a:t/>
            </a:r>
            <a:br>
              <a:rPr lang="en-US" b="1" dirty="0" smtClean="0"/>
            </a:br>
            <a:endParaRPr lang="en-US" b="1" dirty="0"/>
          </a:p>
        </p:txBody>
      </p:sp>
      <p:sp>
        <p:nvSpPr>
          <p:cNvPr id="3" name="Content Placeholder 2"/>
          <p:cNvSpPr>
            <a:spLocks noGrp="1"/>
          </p:cNvSpPr>
          <p:nvPr>
            <p:ph idx="1"/>
          </p:nvPr>
        </p:nvSpPr>
        <p:spPr/>
        <p:txBody>
          <a:bodyPr>
            <a:normAutofit/>
          </a:bodyPr>
          <a:lstStyle/>
          <a:p>
            <a:r>
              <a:rPr lang="en-US" dirty="0" smtClean="0"/>
              <a:t>7. The K-9 should be working almost </a:t>
            </a:r>
            <a:r>
              <a:rPr lang="en-US" u="sng" dirty="0" smtClean="0"/>
              <a:t>independently of the handler </a:t>
            </a:r>
            <a:r>
              <a:rPr lang="en-US" dirty="0" smtClean="0"/>
              <a:t>and not actively paying much attention to him</a:t>
            </a:r>
          </a:p>
          <a:p>
            <a:r>
              <a:rPr lang="en-US" dirty="0" smtClean="0"/>
              <a:t>A good K-9 needs little or no presentations from the handler.  </a:t>
            </a:r>
          </a:p>
          <a:p>
            <a:r>
              <a:rPr lang="en-US" dirty="0" smtClean="0"/>
              <a:t>Handlers are merely portable toy or food dispensers for when the canine does right.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Top 10 </a:t>
            </a:r>
            <a:br>
              <a:rPr lang="en-US" b="1" u="sng" dirty="0" smtClean="0"/>
            </a:br>
            <a:r>
              <a:rPr lang="en-US" b="1" u="sng" dirty="0" smtClean="0"/>
              <a:t>Things to Look for on a K-9 Video</a:t>
            </a:r>
            <a:r>
              <a:rPr lang="en-US" b="1" dirty="0" smtClean="0"/>
              <a:t/>
            </a:r>
            <a:br>
              <a:rPr lang="en-US" b="1" dirty="0" smtClean="0"/>
            </a:br>
            <a:endParaRPr lang="en-US" b="1" dirty="0"/>
          </a:p>
        </p:txBody>
      </p:sp>
      <p:sp>
        <p:nvSpPr>
          <p:cNvPr id="3" name="Content Placeholder 2"/>
          <p:cNvSpPr>
            <a:spLocks noGrp="1"/>
          </p:cNvSpPr>
          <p:nvPr>
            <p:ph idx="1"/>
          </p:nvPr>
        </p:nvSpPr>
        <p:spPr/>
        <p:txBody>
          <a:bodyPr/>
          <a:lstStyle/>
          <a:p>
            <a:pPr algn="just"/>
            <a:r>
              <a:rPr lang="en-US" dirty="0" smtClean="0"/>
              <a:t>8. Once a K-9 responds, it should become still until the given its reward.  </a:t>
            </a:r>
          </a:p>
          <a:p>
            <a:pPr algn="just"/>
            <a:r>
              <a:rPr lang="en-US" dirty="0" smtClean="0"/>
              <a:t>If a canine is seen to respond or “sit”, and then immediately get back up again, then this is a false response or a sign that the canine is weak in its task.</a:t>
            </a:r>
          </a:p>
          <a:p>
            <a:endParaRPr lang="en-US" dirty="0" smtClean="0"/>
          </a:p>
          <a:p>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Top 10 </a:t>
            </a:r>
            <a:br>
              <a:rPr lang="en-US" b="1" u="sng" dirty="0" smtClean="0"/>
            </a:br>
            <a:r>
              <a:rPr lang="en-US" b="1" u="sng" dirty="0" smtClean="0"/>
              <a:t>Things to Look for on a K-9 Video</a:t>
            </a:r>
            <a:r>
              <a:rPr lang="en-US" b="1" dirty="0" smtClean="0"/>
              <a:t/>
            </a:r>
            <a:br>
              <a:rPr lang="en-US" b="1" dirty="0" smtClean="0"/>
            </a:br>
            <a:endParaRPr lang="en-US" b="1" dirty="0"/>
          </a:p>
        </p:txBody>
      </p:sp>
      <p:sp>
        <p:nvSpPr>
          <p:cNvPr id="3" name="Content Placeholder 2"/>
          <p:cNvSpPr>
            <a:spLocks noGrp="1"/>
          </p:cNvSpPr>
          <p:nvPr>
            <p:ph idx="1"/>
          </p:nvPr>
        </p:nvSpPr>
        <p:spPr/>
        <p:txBody>
          <a:bodyPr>
            <a:normAutofit/>
          </a:bodyPr>
          <a:lstStyle/>
          <a:p>
            <a:pPr algn="just"/>
            <a:r>
              <a:rPr lang="en-US" dirty="0" smtClean="0"/>
              <a:t>9. A good K-9 that does not get its reward in a timely manner (within 1 - 3 seconds) it will go back, sniff again and respond again and start getting antsy.  </a:t>
            </a:r>
          </a:p>
          <a:p>
            <a:pPr algn="just"/>
            <a:r>
              <a:rPr lang="en-US" dirty="0" smtClean="0"/>
              <a:t>A weak canine will get up and walk off.</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Top 10 </a:t>
            </a:r>
            <a:br>
              <a:rPr lang="en-US" b="1" u="sng" dirty="0" smtClean="0"/>
            </a:br>
            <a:r>
              <a:rPr lang="en-US" b="1" u="sng" dirty="0" smtClean="0"/>
              <a:t>Things to Look for on a K-9 Video</a:t>
            </a:r>
            <a:r>
              <a:rPr lang="en-US" b="1" dirty="0" smtClean="0"/>
              <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pPr algn="just"/>
            <a:r>
              <a:rPr lang="en-US" dirty="0" smtClean="0"/>
              <a:t>10. The handler </a:t>
            </a:r>
            <a:r>
              <a:rPr lang="en-US" u="sng" dirty="0" smtClean="0"/>
              <a:t>should believe the K-9 the first time</a:t>
            </a:r>
            <a:r>
              <a:rPr lang="en-US" dirty="0" smtClean="0"/>
              <a:t>, whether it is a response or not.</a:t>
            </a:r>
          </a:p>
          <a:p>
            <a:pPr algn="just"/>
            <a:r>
              <a:rPr lang="en-US" dirty="0" smtClean="0"/>
              <a:t>If the K-9 responds and the handler has it check that area again, then rewards the response, this is a sign of a weak or poor handler that does not know how to read or trust his K-9.</a:t>
            </a:r>
          </a:p>
          <a:p>
            <a:pPr algn="just"/>
            <a:r>
              <a:rPr lang="en-US" dirty="0" smtClean="0"/>
              <a:t>Once a canine checks an area, the handler should not have it go back and check again. </a:t>
            </a:r>
          </a:p>
          <a:p>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t>Top 10 </a:t>
            </a:r>
            <a:br>
              <a:rPr lang="en-US" b="1" u="sng" dirty="0" smtClean="0"/>
            </a:br>
            <a:r>
              <a:rPr lang="en-US" b="1" u="sng" dirty="0" smtClean="0"/>
              <a:t>Things to Look for on a K-9 Video</a:t>
            </a:r>
            <a:r>
              <a:rPr lang="en-US" b="1" dirty="0" smtClean="0"/>
              <a:t/>
            </a:r>
            <a:br>
              <a:rPr lang="en-US" b="1" dirty="0" smtClean="0"/>
            </a:br>
            <a:endParaRPr lang="en-US" b="1" dirty="0"/>
          </a:p>
        </p:txBody>
      </p:sp>
      <p:sp>
        <p:nvSpPr>
          <p:cNvPr id="3" name="Content Placeholder 2"/>
          <p:cNvSpPr>
            <a:spLocks noGrp="1"/>
          </p:cNvSpPr>
          <p:nvPr>
            <p:ph idx="1"/>
          </p:nvPr>
        </p:nvSpPr>
        <p:spPr/>
        <p:txBody>
          <a:bodyPr>
            <a:normAutofit fontScale="92500" lnSpcReduction="20000"/>
          </a:bodyPr>
          <a:lstStyle/>
          <a:p>
            <a:pPr algn="just"/>
            <a:r>
              <a:rPr lang="en-US" dirty="0" smtClean="0"/>
              <a:t>11. (One More) </a:t>
            </a:r>
            <a:r>
              <a:rPr lang="en-US" u="sng" dirty="0" smtClean="0"/>
              <a:t>Wind direction is CRITICAL!!!  </a:t>
            </a:r>
          </a:p>
          <a:p>
            <a:pPr algn="just"/>
            <a:r>
              <a:rPr lang="en-US" dirty="0" smtClean="0"/>
              <a:t>Odor from drugs is heaver than air and will drop in low wind currents.  </a:t>
            </a:r>
          </a:p>
          <a:p>
            <a:pPr algn="just"/>
            <a:r>
              <a:rPr lang="en-US" dirty="0" smtClean="0"/>
              <a:t>Odors will follow the wind currents. </a:t>
            </a:r>
          </a:p>
          <a:p>
            <a:r>
              <a:rPr lang="en-US" dirty="0" smtClean="0"/>
              <a:t>This is the biggest issue in vehicle searches, large open buildings, or any other outdoor environment.  </a:t>
            </a:r>
          </a:p>
          <a:p>
            <a:r>
              <a:rPr lang="en-US" dirty="0" smtClean="0"/>
              <a:t>If the wind is blowing from the left to the right, and the canine responds on the door seam on the left side of the vehicle, but shows no interest on the right side, watch for cues from the handlers.  </a:t>
            </a:r>
          </a:p>
          <a:p>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Videos</a:t>
            </a:r>
            <a:endParaRPr lang="en-US" dirty="0"/>
          </a:p>
        </p:txBody>
      </p:sp>
      <p:sp>
        <p:nvSpPr>
          <p:cNvPr id="3" name="Content Placeholder 2"/>
          <p:cNvSpPr>
            <a:spLocks noGrp="1"/>
          </p:cNvSpPr>
          <p:nvPr>
            <p:ph idx="1"/>
          </p:nvPr>
        </p:nvSpPr>
        <p:spPr/>
        <p:txBody>
          <a:bodyPr/>
          <a:lstStyle/>
          <a:p>
            <a:r>
              <a:rPr lang="en-US" sz="2800" i="1" dirty="0" smtClean="0"/>
              <a:t>Watch Video 3 – Example of Good Training</a:t>
            </a:r>
          </a:p>
          <a:p>
            <a:r>
              <a:rPr lang="en-US" sz="2800" i="1" dirty="0" smtClean="0"/>
              <a:t>Watch Video 4 – Example of Good Alert on structure</a:t>
            </a:r>
          </a:p>
          <a:p>
            <a:r>
              <a:rPr lang="en-US" sz="2800" i="1" dirty="0" smtClean="0"/>
              <a:t>Watch Video 5 – Example of Good Alert on Vehicle</a:t>
            </a:r>
          </a:p>
          <a:p>
            <a:r>
              <a:rPr lang="en-US" sz="2800" i="1" dirty="0" smtClean="0"/>
              <a:t>Watch Video 6 – FALSE ALERT, CUED BY COP</a:t>
            </a:r>
          </a:p>
          <a:p>
            <a:r>
              <a:rPr lang="en-US" sz="2800" i="1" dirty="0" smtClean="0"/>
              <a:t>Watch Video 7 – Example of Bad Training</a:t>
            </a:r>
          </a:p>
          <a:p>
            <a:r>
              <a:rPr lang="en-US" sz="2800" i="1" dirty="0" smtClean="0"/>
              <a:t>Watch Video 8 – Example of Bad Handler</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lgn="ctr">
              <a:buNone/>
            </a:pPr>
            <a:endParaRPr lang="en-US" sz="3600" b="1" dirty="0" smtClean="0">
              <a:solidFill>
                <a:srgbClr val="008000"/>
              </a:solidFill>
            </a:endParaRPr>
          </a:p>
          <a:p>
            <a:pPr algn="ctr">
              <a:buNone/>
            </a:pPr>
            <a:r>
              <a:rPr lang="en-US" sz="3600" b="1" dirty="0" smtClean="0">
                <a:solidFill>
                  <a:srgbClr val="008000"/>
                </a:solidFill>
              </a:rPr>
              <a:t>Donald H. Flanary, III.</a:t>
            </a:r>
          </a:p>
          <a:p>
            <a:pPr algn="ctr">
              <a:buNone/>
            </a:pPr>
            <a:r>
              <a:rPr lang="en-US" sz="3600" b="1" dirty="0" smtClean="0">
                <a:solidFill>
                  <a:srgbClr val="008000"/>
                </a:solidFill>
              </a:rPr>
              <a:t>Goldstein Goldstein and Hilley</a:t>
            </a:r>
          </a:p>
          <a:p>
            <a:pPr algn="ctr">
              <a:buNone/>
            </a:pPr>
            <a:r>
              <a:rPr lang="en-US" sz="3600" b="1" dirty="0" smtClean="0">
                <a:solidFill>
                  <a:srgbClr val="008000"/>
                </a:solidFill>
              </a:rPr>
              <a:t>210-226-1463</a:t>
            </a:r>
          </a:p>
          <a:p>
            <a:pPr algn="ctr">
              <a:buNone/>
            </a:pPr>
            <a:r>
              <a:rPr lang="en-US" sz="3600" b="1" dirty="0" err="1" smtClean="0">
                <a:solidFill>
                  <a:srgbClr val="008000"/>
                </a:solidFill>
              </a:rPr>
              <a:t>donflanary@hotmail.com</a:t>
            </a:r>
            <a:endParaRPr lang="en-US" sz="3600" b="1" dirty="0" smtClean="0">
              <a:solidFill>
                <a:srgbClr val="0080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lstStyle/>
          <a:p>
            <a:pPr eaLnBrk="1" hangingPunct="1"/>
            <a:r>
              <a:rPr lang="en-US" sz="6700" b="1" smtClean="0">
                <a:latin typeface="Arial Black" pitchFamily="-65" charset="0"/>
                <a:ea typeface="Arial Black" pitchFamily="-65" charset="0"/>
                <a:cs typeface="Arial Black" pitchFamily="-65" charset="0"/>
              </a:rPr>
              <a:t>FLDS</a:t>
            </a:r>
          </a:p>
        </p:txBody>
      </p:sp>
      <p:sp>
        <p:nvSpPr>
          <p:cNvPr id="5" name="Content Placeholder 4"/>
          <p:cNvSpPr>
            <a:spLocks noGrp="1"/>
          </p:cNvSpPr>
          <p:nvPr>
            <p:ph idx="1"/>
          </p:nvPr>
        </p:nvSpPr>
        <p:spPr>
          <a:xfrm>
            <a:off x="914400" y="2590800"/>
            <a:ext cx="8229600" cy="4524375"/>
          </a:xfrm>
        </p:spPr>
        <p:txBody>
          <a:bodyPr lIns="64291" tIns="32146" rIns="64291" bIns="32146"/>
          <a:lstStyle/>
          <a:p>
            <a:pPr eaLnBrk="1" hangingPunct="1">
              <a:buFont typeface="Gill Sans" pitchFamily="-65" charset="0"/>
              <a:buNone/>
            </a:pPr>
            <a:r>
              <a:rPr lang="en-US" sz="4200" b="1" smtClean="0">
                <a:latin typeface="Arial Black" pitchFamily="-65" charset="0"/>
                <a:ea typeface="Arial Black" pitchFamily="-65" charset="0"/>
                <a:cs typeface="Arial Black" pitchFamily="-65" charset="0"/>
              </a:rPr>
              <a:t>Fundamentalist Church of</a:t>
            </a:r>
          </a:p>
          <a:p>
            <a:pPr eaLnBrk="1" hangingPunct="1">
              <a:buFont typeface="Gill Sans" pitchFamily="-65" charset="0"/>
              <a:buNone/>
            </a:pPr>
            <a:r>
              <a:rPr lang="en-US" sz="4200" b="1" smtClean="0">
                <a:latin typeface="Arial Black" pitchFamily="-65" charset="0"/>
                <a:ea typeface="Arial Black" pitchFamily="-65" charset="0"/>
                <a:cs typeface="Arial Black" pitchFamily="-65" charset="0"/>
              </a:rPr>
              <a:t>			 Latter Day Saints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
          <p:cNvSpPr>
            <a:spLocks noGrp="1" noChangeArrowheads="1"/>
          </p:cNvSpPr>
          <p:nvPr>
            <p:ph type="title"/>
          </p:nvPr>
        </p:nvSpPr>
        <p:spPr/>
        <p:txBody>
          <a:bodyPr/>
          <a:lstStyle/>
          <a:p>
            <a:pPr eaLnBrk="1" hangingPunct="1"/>
            <a:endParaRPr lang="en-US" smtClean="0"/>
          </a:p>
        </p:txBody>
      </p:sp>
      <p:pic>
        <p:nvPicPr>
          <p:cNvPr id="31747" name="Picture 2"/>
          <p:cNvPicPr>
            <a:picLocks noChangeArrowheads="1"/>
          </p:cNvPicPr>
          <p:nvPr/>
        </p:nvPicPr>
        <p:blipFill>
          <a:blip r:embed="rId2"/>
          <a:srcRect/>
          <a:stretch>
            <a:fillRect/>
          </a:stretch>
        </p:blipFill>
        <p:spPr bwMode="auto">
          <a:xfrm>
            <a:off x="-107950" y="303213"/>
            <a:ext cx="9358313" cy="623887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3"/>
          <p:cNvSpPr>
            <a:spLocks noGrp="1"/>
          </p:cNvSpPr>
          <p:nvPr>
            <p:ph type="title"/>
          </p:nvPr>
        </p:nvSpPr>
        <p:spPr>
          <a:xfrm>
            <a:off x="982663" y="1928813"/>
            <a:ext cx="7358062" cy="1714500"/>
          </a:xfrm>
        </p:spPr>
        <p:txBody>
          <a:bodyPr/>
          <a:lstStyle/>
          <a:p>
            <a:pPr eaLnBrk="1" hangingPunct="1"/>
            <a:r>
              <a:rPr lang="en-US" sz="6200" b="1" smtClean="0">
                <a:latin typeface="Arial Black" pitchFamily="-65" charset="0"/>
                <a:ea typeface="Arial Black" pitchFamily="-65" charset="0"/>
                <a:cs typeface="Arial Black" pitchFamily="-65" charset="0"/>
              </a:rPr>
              <a:t>April 3, 2008</a:t>
            </a:r>
            <a:endParaRPr lang="en-US" smtClean="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p:txBody>
          <a:bodyPr/>
          <a:lstStyle/>
          <a:p>
            <a:pPr eaLnBrk="1" hangingPunct="1"/>
            <a:endParaRPr lang="en-US" smtClean="0"/>
          </a:p>
        </p:txBody>
      </p:sp>
      <p:pic>
        <p:nvPicPr>
          <p:cNvPr id="16387" name="Picture 2"/>
          <p:cNvPicPr>
            <a:picLocks noChangeArrowheads="1"/>
          </p:cNvPicPr>
          <p:nvPr/>
        </p:nvPicPr>
        <p:blipFill>
          <a:blip r:embed="rId2"/>
          <a:srcRect/>
          <a:stretch>
            <a:fillRect/>
          </a:stretch>
        </p:blipFill>
        <p:spPr bwMode="auto">
          <a:xfrm>
            <a:off x="-347663" y="320675"/>
            <a:ext cx="9426576" cy="594677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p:txBody>
          <a:bodyPr/>
          <a:lstStyle/>
          <a:p>
            <a:pPr eaLnBrk="1" hangingPunct="1"/>
            <a:endParaRPr lang="en-US" smtClean="0"/>
          </a:p>
        </p:txBody>
      </p:sp>
      <p:pic>
        <p:nvPicPr>
          <p:cNvPr id="18435" name="Picture 2"/>
          <p:cNvPicPr>
            <a:picLocks noChangeArrowheads="1"/>
          </p:cNvPicPr>
          <p:nvPr/>
        </p:nvPicPr>
        <p:blipFill>
          <a:blip r:embed="rId2"/>
          <a:srcRect/>
          <a:stretch>
            <a:fillRect/>
          </a:stretch>
        </p:blipFill>
        <p:spPr bwMode="auto">
          <a:xfrm>
            <a:off x="-268288" y="690563"/>
            <a:ext cx="9671051" cy="5470525"/>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p:txBody>
          <a:bodyPr/>
          <a:lstStyle/>
          <a:p>
            <a:pPr eaLnBrk="1" hangingPunct="1"/>
            <a:endParaRPr lang="en-US" smtClean="0"/>
          </a:p>
        </p:txBody>
      </p:sp>
      <p:pic>
        <p:nvPicPr>
          <p:cNvPr id="19459" name="Picture 2"/>
          <p:cNvPicPr>
            <a:picLocks noChangeArrowheads="1"/>
          </p:cNvPicPr>
          <p:nvPr/>
        </p:nvPicPr>
        <p:blipFill>
          <a:blip r:embed="rId2"/>
          <a:srcRect/>
          <a:stretch>
            <a:fillRect/>
          </a:stretch>
        </p:blipFill>
        <p:spPr bwMode="auto">
          <a:xfrm>
            <a:off x="166688" y="88900"/>
            <a:ext cx="8821737" cy="66167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2" name="Picture 1"/>
          <p:cNvPicPr>
            <a:picLocks noChangeArrowheads="1"/>
          </p:cNvPicPr>
          <p:nvPr/>
        </p:nvPicPr>
        <p:blipFill>
          <a:blip r:embed="rId2"/>
          <a:srcRect b="125"/>
          <a:stretch>
            <a:fillRect/>
          </a:stretch>
        </p:blipFill>
        <p:spPr bwMode="auto">
          <a:xfrm>
            <a:off x="1716088" y="1152525"/>
            <a:ext cx="5710237" cy="3205163"/>
          </a:xfrm>
          <a:prstGeom prst="rect">
            <a:avLst/>
          </a:prstGeom>
          <a:noFill/>
          <a:ln w="12700">
            <a:noFill/>
            <a:miter lim="800000"/>
            <a:headEnd/>
            <a:tailEnd/>
          </a:ln>
        </p:spPr>
      </p:pic>
      <p:pic>
        <p:nvPicPr>
          <p:cNvPr id="20483" name="Picture 2"/>
          <p:cNvPicPr>
            <a:picLocks noChangeArrowheads="1"/>
          </p:cNvPicPr>
          <p:nvPr/>
        </p:nvPicPr>
        <p:blipFill>
          <a:blip r:embed="rId3"/>
          <a:srcRect/>
          <a:stretch>
            <a:fillRect/>
          </a:stretch>
        </p:blipFill>
        <p:spPr bwMode="auto">
          <a:xfrm>
            <a:off x="438150" y="328613"/>
            <a:ext cx="8232775" cy="6173787"/>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6" name="Picture 2"/>
          <p:cNvPicPr>
            <a:picLocks noChangeArrowheads="1"/>
          </p:cNvPicPr>
          <p:nvPr/>
        </p:nvPicPr>
        <p:blipFill>
          <a:blip r:embed="rId2"/>
          <a:srcRect/>
          <a:stretch>
            <a:fillRect/>
          </a:stretch>
        </p:blipFill>
        <p:spPr bwMode="auto">
          <a:xfrm>
            <a:off x="1465263" y="0"/>
            <a:ext cx="6535737" cy="6821488"/>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p:txBody>
          <a:bodyPr/>
          <a:lstStyle/>
          <a:p>
            <a:pPr eaLnBrk="1" hangingPunct="1"/>
            <a:endParaRPr lang="en-US" smtClean="0"/>
          </a:p>
        </p:txBody>
      </p:sp>
      <p:pic>
        <p:nvPicPr>
          <p:cNvPr id="25603" name="Picture 2"/>
          <p:cNvPicPr>
            <a:picLocks noChangeArrowheads="1"/>
          </p:cNvPicPr>
          <p:nvPr/>
        </p:nvPicPr>
        <p:blipFill>
          <a:blip r:embed="rId2"/>
          <a:srcRect/>
          <a:stretch>
            <a:fillRect/>
          </a:stretch>
        </p:blipFill>
        <p:spPr bwMode="auto">
          <a:xfrm>
            <a:off x="0" y="0"/>
            <a:ext cx="8912225" cy="6858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itle 1"/>
          <p:cNvSpPr>
            <a:spLocks noGrp="1"/>
          </p:cNvSpPr>
          <p:nvPr>
            <p:ph type="title"/>
          </p:nvPr>
        </p:nvSpPr>
        <p:spPr>
          <a:xfrm>
            <a:off x="874713" y="-268288"/>
            <a:ext cx="7358062" cy="1714501"/>
          </a:xfrm>
        </p:spPr>
        <p:txBody>
          <a:bodyPr/>
          <a:lstStyle/>
          <a:p>
            <a:pPr eaLnBrk="1" hangingPunct="1"/>
            <a:r>
              <a:rPr lang="en-US" b="1" smtClean="0">
                <a:latin typeface="Arial Black" pitchFamily="-65" charset="0"/>
                <a:ea typeface="Arial Black" pitchFamily="-65" charset="0"/>
                <a:cs typeface="Arial Black" pitchFamily="-65" charset="0"/>
              </a:rPr>
              <a:t>Texas Senate Bill 6</a:t>
            </a:r>
            <a:br>
              <a:rPr lang="en-US" b="1" smtClean="0">
                <a:latin typeface="Arial Black" pitchFamily="-65" charset="0"/>
                <a:ea typeface="Arial Black" pitchFamily="-65" charset="0"/>
                <a:cs typeface="Arial Black" pitchFamily="-65" charset="0"/>
              </a:rPr>
            </a:br>
            <a:r>
              <a:rPr lang="en-US" sz="2800" b="1" smtClean="0">
                <a:latin typeface="Arial Black" pitchFamily="-65" charset="0"/>
                <a:ea typeface="Arial Black" pitchFamily="-65" charset="0"/>
                <a:cs typeface="Arial Black" pitchFamily="-65" charset="0"/>
              </a:rPr>
              <a:t>(2005)</a:t>
            </a:r>
            <a:endParaRPr lang="en-US" b="1" smtClean="0">
              <a:latin typeface="Arial Black" pitchFamily="-65" charset="0"/>
              <a:ea typeface="Arial Black" pitchFamily="-65" charset="0"/>
              <a:cs typeface="Arial Black" pitchFamily="-65" charset="0"/>
            </a:endParaRPr>
          </a:p>
        </p:txBody>
      </p:sp>
      <p:sp>
        <p:nvSpPr>
          <p:cNvPr id="3" name="Content Placeholder 2"/>
          <p:cNvSpPr>
            <a:spLocks noGrp="1"/>
          </p:cNvSpPr>
          <p:nvPr>
            <p:ph idx="1"/>
          </p:nvPr>
        </p:nvSpPr>
        <p:spPr>
          <a:xfrm>
            <a:off x="500063" y="1714500"/>
            <a:ext cx="8228012" cy="4524375"/>
          </a:xfrm>
        </p:spPr>
        <p:txBody>
          <a:bodyPr lIns="64291" tIns="32146" rIns="64291" bIns="32146" rtlCol="0">
            <a:normAutofit lnSpcReduction="10000"/>
          </a:bodyPr>
          <a:lstStyle/>
          <a:p>
            <a:pPr eaLnBrk="1" fontAlgn="auto" hangingPunct="1">
              <a:spcAft>
                <a:spcPts val="0"/>
              </a:spcAft>
              <a:buFont typeface="Gill Sans" pitchFamily="-65" charset="0"/>
              <a:buNone/>
              <a:defRPr/>
            </a:pPr>
            <a:r>
              <a:rPr lang="en-US" dirty="0" smtClean="0">
                <a:ea typeface="+mn-ea"/>
                <a:cs typeface="+mn-cs"/>
              </a:rPr>
              <a:t>	</a:t>
            </a:r>
            <a:r>
              <a:rPr lang="en-US" sz="2800" b="1" dirty="0" smtClean="0">
                <a:latin typeface="Arial Black" pitchFamily="-65" charset="0"/>
                <a:ea typeface="Arial Black" pitchFamily="-65" charset="0"/>
                <a:cs typeface="Arial Black" pitchFamily="-65" charset="0"/>
              </a:rPr>
              <a:t>Representative from Schleicher County, referring to the </a:t>
            </a:r>
            <a:r>
              <a:rPr lang="en-US" sz="2800" b="1" dirty="0" smtClean="0">
                <a:solidFill>
                  <a:srgbClr val="FF0000"/>
                </a:solidFill>
                <a:latin typeface="Arial Black" pitchFamily="-65" charset="0"/>
                <a:ea typeface="Arial Black" pitchFamily="-65" charset="0"/>
                <a:cs typeface="Arial Black" pitchFamily="-65" charset="0"/>
              </a:rPr>
              <a:t>danger</a:t>
            </a:r>
            <a:r>
              <a:rPr lang="en-US" sz="2800" b="1" dirty="0" smtClean="0">
                <a:latin typeface="Arial Black" pitchFamily="-65" charset="0"/>
                <a:ea typeface="Arial Black" pitchFamily="-65" charset="0"/>
                <a:cs typeface="Arial Black" pitchFamily="-65" charset="0"/>
              </a:rPr>
              <a:t> of the </a:t>
            </a:r>
            <a:r>
              <a:rPr lang="en-US" sz="2800" b="1" dirty="0" smtClean="0">
                <a:solidFill>
                  <a:srgbClr val="FF0000"/>
                </a:solidFill>
                <a:latin typeface="Arial Black" pitchFamily="-65" charset="0"/>
                <a:ea typeface="Arial Black" pitchFamily="-65" charset="0"/>
                <a:cs typeface="Arial Black" pitchFamily="-65" charset="0"/>
              </a:rPr>
              <a:t>FLDS</a:t>
            </a:r>
            <a:r>
              <a:rPr lang="en-US" sz="2800" b="1" dirty="0" smtClean="0">
                <a:latin typeface="Arial Black" pitchFamily="-65" charset="0"/>
                <a:ea typeface="Arial Black" pitchFamily="-65" charset="0"/>
                <a:cs typeface="Arial Black" pitchFamily="-65" charset="0"/>
              </a:rPr>
              <a:t> in his community:</a:t>
            </a:r>
          </a:p>
          <a:p>
            <a:pPr eaLnBrk="1" fontAlgn="auto" hangingPunct="1">
              <a:spcAft>
                <a:spcPts val="0"/>
              </a:spcAft>
              <a:buFont typeface="Gill Sans" pitchFamily="-65" charset="0"/>
              <a:buNone/>
              <a:defRPr/>
            </a:pPr>
            <a:r>
              <a:rPr lang="en-US" sz="2800" b="1" dirty="0" smtClean="0">
                <a:latin typeface="Arial Black" pitchFamily="-65" charset="0"/>
                <a:ea typeface="Arial Black" pitchFamily="-65" charset="0"/>
                <a:cs typeface="Arial Black" pitchFamily="-65" charset="0"/>
              </a:rPr>
              <a:t>	1) Raised legal age for marriage 	from 		14 to 16 years of age,</a:t>
            </a:r>
          </a:p>
          <a:p>
            <a:pPr eaLnBrk="1" fontAlgn="auto" hangingPunct="1">
              <a:spcAft>
                <a:spcPts val="0"/>
              </a:spcAft>
              <a:buFont typeface="Gill Sans" pitchFamily="-65" charset="0"/>
              <a:buNone/>
              <a:defRPr/>
            </a:pPr>
            <a:r>
              <a:rPr lang="en-US" sz="2800" b="1" dirty="0" smtClean="0">
                <a:latin typeface="Arial Black" pitchFamily="-65" charset="0"/>
                <a:ea typeface="Arial Black" pitchFamily="-65" charset="0"/>
                <a:cs typeface="Arial Black" pitchFamily="-65" charset="0"/>
              </a:rPr>
              <a:t>	2) Raised punishment for 		“Bigamy” (creating a crime for 		“holding out”), and</a:t>
            </a:r>
          </a:p>
          <a:p>
            <a:pPr eaLnBrk="1" fontAlgn="auto" hangingPunct="1">
              <a:spcAft>
                <a:spcPts val="0"/>
              </a:spcAft>
              <a:buFont typeface="Gill Sans" pitchFamily="-65" charset="0"/>
              <a:buNone/>
              <a:defRPr/>
            </a:pPr>
            <a:r>
              <a:rPr lang="en-US" sz="2800" b="1" dirty="0" smtClean="0">
                <a:latin typeface="Arial Black" pitchFamily="-65" charset="0"/>
                <a:ea typeface="Arial Black" pitchFamily="-65" charset="0"/>
                <a:cs typeface="Arial Black" pitchFamily="-65" charset="0"/>
              </a:rPr>
              <a:t>	3) Raised residency requirement for 		office holders from 1 year to 2.</a:t>
            </a:r>
            <a:endParaRPr lang="en-US" sz="2800" dirty="0" smtClean="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3"/>
          <p:cNvSpPr>
            <a:spLocks noGrp="1"/>
          </p:cNvSpPr>
          <p:nvPr>
            <p:ph type="title"/>
          </p:nvPr>
        </p:nvSpPr>
        <p:spPr>
          <a:xfrm>
            <a:off x="874713" y="642938"/>
            <a:ext cx="7358062" cy="1714500"/>
          </a:xfrm>
        </p:spPr>
        <p:txBody>
          <a:bodyPr/>
          <a:lstStyle/>
          <a:p>
            <a:pPr eaLnBrk="1" hangingPunct="1"/>
            <a:r>
              <a:rPr lang="en-US" sz="6700" b="1" smtClean="0">
                <a:latin typeface="Arial Black" pitchFamily="-65" charset="0"/>
                <a:ea typeface="Arial Black" pitchFamily="-65" charset="0"/>
                <a:cs typeface="Arial Black" pitchFamily="-65" charset="0"/>
              </a:rPr>
              <a:t>468 Children</a:t>
            </a:r>
          </a:p>
        </p:txBody>
      </p:sp>
      <p:sp>
        <p:nvSpPr>
          <p:cNvPr id="190467" name="Content Placeholder 4"/>
          <p:cNvSpPr>
            <a:spLocks noGrp="1"/>
          </p:cNvSpPr>
          <p:nvPr>
            <p:ph idx="1"/>
          </p:nvPr>
        </p:nvSpPr>
        <p:spPr>
          <a:xfrm>
            <a:off x="285750" y="2840038"/>
            <a:ext cx="8228013" cy="4524375"/>
          </a:xfrm>
        </p:spPr>
        <p:txBody>
          <a:bodyPr lIns="64291" tIns="32146" rIns="64291" bIns="32146"/>
          <a:lstStyle/>
          <a:p>
            <a:pPr eaLnBrk="1" hangingPunct="1">
              <a:buFont typeface="Gill Sans" pitchFamily="-65" charset="0"/>
              <a:buNone/>
            </a:pPr>
            <a:r>
              <a:rPr lang="en-US" sz="5600" b="1" dirty="0" smtClean="0">
                <a:latin typeface="Arial Black" pitchFamily="-65" charset="0"/>
                <a:ea typeface="Arial Black" pitchFamily="-65" charset="0"/>
                <a:cs typeface="Arial Black" pitchFamily="-65" charset="0"/>
              </a:rPr>
              <a:t>Seized,</a:t>
            </a:r>
            <a:r>
              <a:rPr lang="en-US" sz="5600" dirty="0" smtClean="0"/>
              <a:t>	</a:t>
            </a:r>
          </a:p>
          <a:p>
            <a:pPr eaLnBrk="1" hangingPunct="1">
              <a:buFont typeface="Gill Sans" pitchFamily="-65" charset="0"/>
              <a:buNone/>
            </a:pPr>
            <a:r>
              <a:rPr lang="en-US" sz="5600" b="1" dirty="0" smtClean="0">
                <a:latin typeface="Arial Black" pitchFamily="-65" charset="0"/>
                <a:ea typeface="Arial Black" pitchFamily="-65" charset="0"/>
                <a:cs typeface="Arial Black" pitchFamily="-65" charset="0"/>
              </a:rPr>
              <a:t>Taken from Parents</a:t>
            </a:r>
          </a:p>
          <a:p>
            <a:pPr eaLnBrk="1" hangingPunct="1">
              <a:buFont typeface="Gill Sans" pitchFamily="-65" charset="0"/>
              <a:buNone/>
            </a:pPr>
            <a:r>
              <a:rPr lang="en-US" sz="5600" b="1" dirty="0" smtClean="0">
                <a:latin typeface="Arial Black" pitchFamily="-65" charset="0"/>
                <a:ea typeface="Arial Black" pitchFamily="-65" charset="0"/>
                <a:cs typeface="Arial Black" pitchFamily="-65" charset="0"/>
              </a:rPr>
              <a:t>	</a:t>
            </a:r>
            <a:endParaRPr lang="en-US" sz="56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190467">
                                            <p:bg/>
                                          </p:spTgt>
                                        </p:tgtEl>
                                        <p:attrNameLst>
                                          <p:attrName>style.visibility</p:attrName>
                                        </p:attrNameLst>
                                      </p:cBhvr>
                                      <p:to>
                                        <p:strVal val="visible"/>
                                      </p:to>
                                    </p:set>
                                    <p:anim calcmode="lin" valueType="num">
                                      <p:cBhvr additive="base">
                                        <p:cTn id="7" dur="500" fill="hold"/>
                                        <p:tgtEl>
                                          <p:spTgt spid="190467">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190467">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190467">
                                            <p:txEl>
                                              <p:pRg st="0" end="0"/>
                                            </p:txEl>
                                          </p:spTgt>
                                        </p:tgtEl>
                                        <p:attrNameLst>
                                          <p:attrName>style.visibility</p:attrName>
                                        </p:attrNameLst>
                                      </p:cBhvr>
                                      <p:to>
                                        <p:strVal val="visible"/>
                                      </p:to>
                                    </p:set>
                                    <p:anim calcmode="lin" valueType="num">
                                      <p:cBhvr additive="base">
                                        <p:cTn id="13" dur="500" fill="hold"/>
                                        <p:tgtEl>
                                          <p:spTgt spid="190467">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90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accel="50000" decel="50000" fill="hold" grpId="0" nodeType="clickEffect">
                                  <p:stCondLst>
                                    <p:cond delay="0"/>
                                  </p:stCondLst>
                                  <p:childTnLst>
                                    <p:set>
                                      <p:cBhvr>
                                        <p:cTn id="18" dur="1" fill="hold">
                                          <p:stCondLst>
                                            <p:cond delay="0"/>
                                          </p:stCondLst>
                                        </p:cTn>
                                        <p:tgtEl>
                                          <p:spTgt spid="190467">
                                            <p:txEl>
                                              <p:pRg st="1" end="1"/>
                                            </p:txEl>
                                          </p:spTgt>
                                        </p:tgtEl>
                                        <p:attrNameLst>
                                          <p:attrName>style.visibility</p:attrName>
                                        </p:attrNameLst>
                                      </p:cBhvr>
                                      <p:to>
                                        <p:strVal val="visible"/>
                                      </p:to>
                                    </p:set>
                                    <p:anim calcmode="lin" valueType="num">
                                      <p:cBhvr additive="base">
                                        <p:cTn id="19" dur="500" fill="hold"/>
                                        <p:tgtEl>
                                          <p:spTgt spid="190467">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90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accel="50000" decel="50000" fill="hold" grpId="0" nodeType="clickEffect">
                                  <p:stCondLst>
                                    <p:cond delay="0"/>
                                  </p:stCondLst>
                                  <p:childTnLst>
                                    <p:set>
                                      <p:cBhvr>
                                        <p:cTn id="24" dur="1" fill="hold">
                                          <p:stCondLst>
                                            <p:cond delay="0"/>
                                          </p:stCondLst>
                                        </p:cTn>
                                        <p:tgtEl>
                                          <p:spTgt spid="190467">
                                            <p:txEl>
                                              <p:pRg st="2" end="2"/>
                                            </p:txEl>
                                          </p:spTgt>
                                        </p:tgtEl>
                                        <p:attrNameLst>
                                          <p:attrName>style.visibility</p:attrName>
                                        </p:attrNameLst>
                                      </p:cBhvr>
                                      <p:to>
                                        <p:strVal val="visible"/>
                                      </p:to>
                                    </p:set>
                                    <p:anim calcmode="lin" valueType="num">
                                      <p:cBhvr additive="base">
                                        <p:cTn id="25" dur="500" fill="hold"/>
                                        <p:tgtEl>
                                          <p:spTgt spid="190467">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904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animBg="1"/>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b="1" smtClean="0">
                <a:latin typeface="Arial Black" pitchFamily="-65" charset="0"/>
                <a:ea typeface="Arial Black" pitchFamily="-65" charset="0"/>
                <a:cs typeface="Arial Black" pitchFamily="-65" charset="0"/>
              </a:rPr>
              <a:t>CHILDREN</a:t>
            </a:r>
          </a:p>
        </p:txBody>
      </p:sp>
      <p:sp>
        <p:nvSpPr>
          <p:cNvPr id="3" name="Content Placeholder 2"/>
          <p:cNvSpPr>
            <a:spLocks noGrp="1"/>
          </p:cNvSpPr>
          <p:nvPr>
            <p:ph idx="1"/>
          </p:nvPr>
        </p:nvSpPr>
        <p:spPr>
          <a:xfrm>
            <a:off x="554038" y="2333625"/>
            <a:ext cx="8228012" cy="4524375"/>
          </a:xfrm>
        </p:spPr>
        <p:txBody>
          <a:bodyPr lIns="64291" tIns="32146" rIns="64291" bIns="32146"/>
          <a:lstStyle/>
          <a:p>
            <a:pPr eaLnBrk="1" hangingPunct="1">
              <a:buFont typeface="Gill Sans" pitchFamily="-65" charset="0"/>
              <a:buNone/>
            </a:pPr>
            <a:r>
              <a:rPr lang="en-US" smtClean="0"/>
              <a:t>	</a:t>
            </a:r>
            <a:r>
              <a:rPr lang="en-US" b="1" smtClean="0">
                <a:latin typeface="Arial Black" pitchFamily="-65" charset="0"/>
                <a:ea typeface="Arial Black" pitchFamily="-65" charset="0"/>
                <a:cs typeface="Arial Black" pitchFamily="-65" charset="0"/>
              </a:rPr>
              <a:t>First taken to Fort Concho</a:t>
            </a:r>
          </a:p>
          <a:p>
            <a:pPr eaLnBrk="1" hangingPunct="1">
              <a:buFont typeface="Gill Sans" pitchFamily="-65" charset="0"/>
              <a:buNone/>
            </a:pPr>
            <a:endParaRPr lang="en-US" sz="600" b="1"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b="1" smtClean="0">
                <a:latin typeface="Arial Black" pitchFamily="-65" charset="0"/>
                <a:ea typeface="Arial Black" pitchFamily="-65" charset="0"/>
                <a:cs typeface="Arial Black" pitchFamily="-65" charset="0"/>
              </a:rPr>
              <a:t>	Next to Municipal Auditorium</a:t>
            </a:r>
          </a:p>
          <a:p>
            <a:pPr eaLnBrk="1" hangingPunct="1">
              <a:buFont typeface="Gill Sans" pitchFamily="-65" charset="0"/>
              <a:buNone/>
            </a:pPr>
            <a:r>
              <a:rPr lang="en-US" b="1" smtClean="0">
                <a:latin typeface="Arial Black" pitchFamily="-65" charset="0"/>
                <a:ea typeface="Arial Black" pitchFamily="-65" charset="0"/>
                <a:cs typeface="Arial Black" pitchFamily="-65" charset="0"/>
              </a:rPr>
              <a:t>		</a:t>
            </a:r>
            <a:r>
              <a:rPr lang="en-US" sz="2500" b="1" smtClean="0">
                <a:latin typeface="Arial Black" pitchFamily="-65" charset="0"/>
                <a:ea typeface="Arial Black" pitchFamily="-65" charset="0"/>
                <a:cs typeface="Arial Black" pitchFamily="-65" charset="0"/>
              </a:rPr>
              <a:t>One restroom, no shower</a:t>
            </a:r>
          </a:p>
          <a:p>
            <a:pPr eaLnBrk="1" hangingPunct="1">
              <a:buFont typeface="Gill Sans" pitchFamily="-65" charset="0"/>
              <a:buNone/>
            </a:pPr>
            <a:endParaRPr lang="en-US" sz="600" b="1"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b="1" smtClean="0">
                <a:latin typeface="Arial Black" pitchFamily="-65" charset="0"/>
                <a:ea typeface="Arial Black" pitchFamily="-65" charset="0"/>
                <a:cs typeface="Arial Black" pitchFamily="-65" charset="0"/>
              </a:rPr>
              <a:t>	Then spread throughout Texas</a:t>
            </a:r>
          </a:p>
          <a:p>
            <a:pPr eaLnBrk="1" hangingPunct="1">
              <a:buFont typeface="Gill Sans" pitchFamily="-65" charset="0"/>
              <a:buNone/>
            </a:pPr>
            <a:r>
              <a:rPr lang="en-US" b="1" smtClean="0">
                <a:latin typeface="Arial Black" pitchFamily="-65" charset="0"/>
                <a:ea typeface="Arial Black" pitchFamily="-65" charset="0"/>
                <a:cs typeface="Arial Black" pitchFamily="-65" charset="0"/>
              </a:rPr>
              <a:t>		</a:t>
            </a:r>
            <a:r>
              <a:rPr lang="en-US" sz="2500" b="1" smtClean="0">
                <a:latin typeface="Arial Black" pitchFamily="-65" charset="0"/>
                <a:ea typeface="Arial Black" pitchFamily="-65" charset="0"/>
                <a:cs typeface="Arial Black" pitchFamily="-65" charset="0"/>
              </a:rPr>
              <a:t>Siblings thousands of miles apart</a:t>
            </a:r>
          </a:p>
          <a:p>
            <a:pPr eaLnBrk="1" hangingPunct="1">
              <a:buFont typeface="Gill Sans" pitchFamily="-65" charset="0"/>
              <a:buNone/>
            </a:pPr>
            <a:r>
              <a:rPr lang="en-US" b="1" smtClean="0">
                <a:latin typeface="Arial Black" pitchFamily="-65" charset="0"/>
                <a:ea typeface="Arial Black" pitchFamily="-65" charset="0"/>
                <a:cs typeface="Arial Black" pitchFamily="-65" charset="0"/>
              </a:rPr>
              <a:t>		</a:t>
            </a:r>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accel="50000" decel="5000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accel="50000" decel="5000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accel="50000" decel="5000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accel="50000" decel="5000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79500" y="908050"/>
            <a:ext cx="6985000" cy="5041900"/>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3"/>
          <p:cNvSpPr>
            <a:spLocks noGrp="1"/>
          </p:cNvSpPr>
          <p:nvPr>
            <p:ph type="title"/>
          </p:nvPr>
        </p:nvSpPr>
        <p:spPr>
          <a:xfrm>
            <a:off x="874713" y="1768475"/>
            <a:ext cx="7358062" cy="1714500"/>
          </a:xfrm>
        </p:spPr>
        <p:txBody>
          <a:bodyPr>
            <a:normAutofit/>
          </a:bodyPr>
          <a:lstStyle/>
          <a:p>
            <a:pPr eaLnBrk="1" hangingPunct="1"/>
            <a:r>
              <a:rPr lang="en-US" sz="8000" b="1" dirty="0" smtClean="0">
                <a:latin typeface="Arial Black" pitchFamily="-65" charset="0"/>
                <a:ea typeface="Arial Black" pitchFamily="-65" charset="0"/>
                <a:cs typeface="Arial Black" pitchFamily="-65" charset="0"/>
              </a:rPr>
              <a:t>HEARING</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Title 1"/>
          <p:cNvSpPr>
            <a:spLocks noGrp="1"/>
          </p:cNvSpPr>
          <p:nvPr>
            <p:ph type="title"/>
          </p:nvPr>
        </p:nvSpPr>
        <p:spPr>
          <a:xfrm>
            <a:off x="928688" y="0"/>
            <a:ext cx="7358062" cy="1714500"/>
          </a:xfrm>
        </p:spPr>
        <p:txBody>
          <a:bodyPr/>
          <a:lstStyle/>
          <a:p>
            <a:pPr eaLnBrk="1" hangingPunct="1"/>
            <a:r>
              <a:rPr lang="en-US" b="1" smtClean="0">
                <a:latin typeface="Arial Black" pitchFamily="-65" charset="0"/>
                <a:ea typeface="Arial Black" pitchFamily="-65" charset="0"/>
                <a:cs typeface="Arial Black" pitchFamily="-65" charset="0"/>
              </a:rPr>
              <a:t>OVER 500 LAWYERS</a:t>
            </a:r>
          </a:p>
        </p:txBody>
      </p:sp>
      <p:sp>
        <p:nvSpPr>
          <p:cNvPr id="3" name="Content Placeholder 2"/>
          <p:cNvSpPr>
            <a:spLocks noGrp="1"/>
          </p:cNvSpPr>
          <p:nvPr>
            <p:ph idx="1"/>
          </p:nvPr>
        </p:nvSpPr>
        <p:spPr>
          <a:xfrm>
            <a:off x="554038" y="2036763"/>
            <a:ext cx="8228012" cy="4524375"/>
          </a:xfrm>
        </p:spPr>
        <p:txBody>
          <a:bodyPr lIns="64291" tIns="32146" rIns="64291" bIns="32146"/>
          <a:lstStyle/>
          <a:p>
            <a:pPr eaLnBrk="1" hangingPunct="1">
              <a:buFont typeface="Gill Sans" pitchFamily="-65" charset="0"/>
              <a:buNone/>
            </a:pPr>
            <a:r>
              <a:rPr lang="en-US" smtClean="0"/>
              <a:t>	</a:t>
            </a:r>
            <a:r>
              <a:rPr lang="en-US" sz="3400" b="1" smtClean="0">
                <a:latin typeface="Arial Black" pitchFamily="-65" charset="0"/>
                <a:ea typeface="Arial Black" pitchFamily="-65" charset="0"/>
                <a:cs typeface="Arial Black" pitchFamily="-65" charset="0"/>
              </a:rPr>
              <a:t>Packed Courtroom</a:t>
            </a:r>
          </a:p>
          <a:p>
            <a:pPr eaLnBrk="1" hangingPunct="1">
              <a:buFont typeface="Gill Sans" pitchFamily="-65" charset="0"/>
              <a:buNone/>
            </a:pPr>
            <a:endParaRPr lang="en-US" sz="600" b="1"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sz="3400" b="1" smtClean="0">
                <a:latin typeface="Arial Black" pitchFamily="-65" charset="0"/>
                <a:ea typeface="Arial Black" pitchFamily="-65" charset="0"/>
                <a:cs typeface="Arial Black" pitchFamily="-65" charset="0"/>
              </a:rPr>
              <a:t>	Auditorium</a:t>
            </a:r>
          </a:p>
          <a:p>
            <a:pPr eaLnBrk="1" hangingPunct="1">
              <a:buFont typeface="Gill Sans" pitchFamily="-65" charset="0"/>
              <a:buNone/>
            </a:pPr>
            <a:endParaRPr lang="en-US" sz="600" b="1"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sz="3400" b="1" smtClean="0">
                <a:latin typeface="Arial Black" pitchFamily="-65" charset="0"/>
                <a:ea typeface="Arial Black" pitchFamily="-65" charset="0"/>
                <a:cs typeface="Arial Black" pitchFamily="-65" charset="0"/>
              </a:rPr>
              <a:t>	Coliseum</a:t>
            </a:r>
          </a:p>
          <a:p>
            <a:pPr eaLnBrk="1" hangingPunct="1">
              <a:buFont typeface="Gill Sans" pitchFamily="-65" charset="0"/>
              <a:buNone/>
            </a:pPr>
            <a:r>
              <a:rPr lang="en-US" sz="4200" b="1" smtClean="0">
                <a:latin typeface="Arial Black" pitchFamily="-65" charset="0"/>
                <a:ea typeface="Arial Black" pitchFamily="-65" charset="0"/>
                <a:cs typeface="Arial Black" pitchFamily="-65" charset="0"/>
              </a:rPr>
              <a:t>		</a:t>
            </a:r>
            <a:r>
              <a:rPr lang="en-US" sz="2500" b="1" smtClean="0">
                <a:latin typeface="Arial Black" pitchFamily="-65" charset="0"/>
                <a:ea typeface="Arial Black" pitchFamily="-65" charset="0"/>
                <a:cs typeface="Arial Black" pitchFamily="-65" charset="0"/>
              </a:rPr>
              <a:t>Attorneys separated from clients</a:t>
            </a:r>
          </a:p>
          <a:p>
            <a:pPr eaLnBrk="1" hangingPunct="1">
              <a:buFont typeface="Gill Sans" pitchFamily="-65" charset="0"/>
              <a:buNone/>
            </a:pPr>
            <a:r>
              <a:rPr lang="en-US" sz="2500" b="1" smtClean="0">
                <a:latin typeface="Arial Black" pitchFamily="-65" charset="0"/>
                <a:ea typeface="Arial Black" pitchFamily="-65" charset="0"/>
                <a:cs typeface="Arial Black" pitchFamily="-65" charset="0"/>
              </a:rPr>
              <a:t>		 No real opportunity to object</a:t>
            </a:r>
          </a:p>
          <a:p>
            <a:pPr eaLnBrk="1" hangingPunct="1">
              <a:buFont typeface="Gill Sans" pitchFamily="-65" charset="0"/>
              <a:buNone/>
            </a:pPr>
            <a:r>
              <a:rPr lang="en-US" sz="2500" b="1" smtClean="0">
                <a:latin typeface="Arial Black" pitchFamily="-65" charset="0"/>
                <a:ea typeface="Arial Black" pitchFamily="-65" charset="0"/>
                <a:cs typeface="Arial Black" pitchFamily="-65" charset="0"/>
              </a:rPr>
              <a:t>		 No real opportunity to view exhibits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accel="50000" decel="5000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accel="50000" decel="5000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accel="50000" decel="5000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b="1" dirty="0" smtClean="0">
                <a:latin typeface="Arial Black" pitchFamily="-65" charset="0"/>
                <a:ea typeface="Arial Black" pitchFamily="-65" charset="0"/>
                <a:cs typeface="Arial Black" pitchFamily="-65" charset="0"/>
              </a:rPr>
              <a:t>SIMULTANEOUS WARRANTS</a:t>
            </a:r>
          </a:p>
        </p:txBody>
      </p:sp>
      <p:sp>
        <p:nvSpPr>
          <p:cNvPr id="3" name="Content Placeholder 2"/>
          <p:cNvSpPr>
            <a:spLocks noGrp="1"/>
          </p:cNvSpPr>
          <p:nvPr>
            <p:ph idx="1"/>
          </p:nvPr>
        </p:nvSpPr>
        <p:spPr>
          <a:xfrm>
            <a:off x="457200" y="1417638"/>
            <a:ext cx="8229600" cy="4525962"/>
          </a:xfrm>
        </p:spPr>
        <p:txBody>
          <a:bodyPr lIns="64291" tIns="32146" rIns="64291" bIns="32146">
            <a:normAutofit fontScale="92500" lnSpcReduction="20000"/>
          </a:bodyPr>
          <a:lstStyle/>
          <a:p>
            <a:pPr eaLnBrk="1" hangingPunct="1">
              <a:buFont typeface="Gill Sans" pitchFamily="-65" charset="0"/>
              <a:buNone/>
            </a:pPr>
            <a:r>
              <a:rPr lang="en-US" dirty="0" smtClean="0"/>
              <a:t>	</a:t>
            </a:r>
            <a:r>
              <a:rPr lang="en-US" b="1" dirty="0" smtClean="0">
                <a:solidFill>
                  <a:srgbClr val="FF0000"/>
                </a:solidFill>
                <a:latin typeface="Arial Black" pitchFamily="-65" charset="0"/>
                <a:ea typeface="Arial Black" pitchFamily="-65" charset="0"/>
                <a:cs typeface="Arial Black" pitchFamily="-65" charset="0"/>
              </a:rPr>
              <a:t>April 3, 2008</a:t>
            </a:r>
          </a:p>
          <a:p>
            <a:pPr eaLnBrk="1" hangingPunct="1">
              <a:buFont typeface="Gill Sans" pitchFamily="-65" charset="0"/>
              <a:buNone/>
            </a:pPr>
            <a:endParaRPr lang="en-US" sz="600" b="1" dirty="0"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b="1" dirty="0" smtClean="0">
                <a:latin typeface="Arial Black" pitchFamily="-65" charset="0"/>
                <a:ea typeface="Arial Black" pitchFamily="-65" charset="0"/>
                <a:cs typeface="Arial Black" pitchFamily="-65" charset="0"/>
              </a:rPr>
              <a:t>	Criminal Search Warrant</a:t>
            </a:r>
          </a:p>
          <a:p>
            <a:pPr eaLnBrk="1" hangingPunct="1">
              <a:buFont typeface="Gill Sans" pitchFamily="-65" charset="0"/>
              <a:buNone/>
            </a:pPr>
            <a:endParaRPr lang="en-US" sz="600" b="1" dirty="0"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b="1" dirty="0" smtClean="0">
                <a:latin typeface="Arial Black" pitchFamily="-65" charset="0"/>
                <a:ea typeface="Arial Black" pitchFamily="-65" charset="0"/>
                <a:cs typeface="Arial Black" pitchFamily="-65" charset="0"/>
              </a:rPr>
              <a:t>	Civil CPS Order</a:t>
            </a:r>
          </a:p>
          <a:p>
            <a:pPr eaLnBrk="1" hangingPunct="1">
              <a:buFont typeface="Gill Sans" pitchFamily="-65" charset="0"/>
              <a:buNone/>
            </a:pPr>
            <a:r>
              <a:rPr lang="en-US" b="1" dirty="0" smtClean="0">
                <a:latin typeface="Arial Black" pitchFamily="-65" charset="0"/>
                <a:ea typeface="Arial Black" pitchFamily="-65" charset="0"/>
                <a:cs typeface="Arial Black" pitchFamily="-65" charset="0"/>
              </a:rPr>
              <a:t>			States that affidavit in support 		reflects that CPS’ prior 				   		attempts to enter premises 		 		had been refused.</a:t>
            </a:r>
          </a:p>
          <a:p>
            <a:pPr eaLnBrk="1" hangingPunct="1">
              <a:buFont typeface="Gill Sans" pitchFamily="-65" charset="0"/>
              <a:buNone/>
            </a:pPr>
            <a:r>
              <a:rPr lang="en-US" b="1" dirty="0" smtClean="0">
                <a:latin typeface="Arial Black" pitchFamily="-65" charset="0"/>
                <a:ea typeface="Arial Black" pitchFamily="-65" charset="0"/>
                <a:cs typeface="Arial Black" pitchFamily="-65" charset="0"/>
              </a:rPr>
              <a:t>	The affidavit makes no such 		 	  		allegation, and no such attempt 		had ever been made.</a:t>
            </a: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accel="50000" decel="5000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accel="50000" decel="5000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Title 1"/>
          <p:cNvSpPr>
            <a:spLocks noGrp="1"/>
          </p:cNvSpPr>
          <p:nvPr>
            <p:ph type="title"/>
          </p:nvPr>
        </p:nvSpPr>
        <p:spPr/>
        <p:txBody>
          <a:bodyPr rtlCol="0">
            <a:normAutofit fontScale="90000"/>
          </a:bodyPr>
          <a:lstStyle/>
          <a:p>
            <a:pPr eaLnBrk="1" fontAlgn="auto" hangingPunct="1">
              <a:spcAft>
                <a:spcPts val="0"/>
              </a:spcAft>
              <a:defRPr/>
            </a:pPr>
            <a:r>
              <a:rPr lang="en-US" b="1" i="1" dirty="0" smtClean="0">
                <a:latin typeface="Arial Black" pitchFamily="-65" charset="0"/>
                <a:ea typeface="Arial Black" pitchFamily="-65" charset="0"/>
                <a:cs typeface="Arial Black" pitchFamily="-65" charset="0"/>
              </a:rPr>
              <a:t>Gates vs. TDPRS</a:t>
            </a:r>
            <a:r>
              <a:rPr lang="en-US" b="1" dirty="0" smtClean="0">
                <a:latin typeface="Arial Black" pitchFamily="-65" charset="0"/>
                <a:ea typeface="Arial Black" pitchFamily="-65" charset="0"/>
                <a:cs typeface="Arial Black" pitchFamily="-65" charset="0"/>
              </a:rPr>
              <a:t/>
            </a:r>
            <a:br>
              <a:rPr lang="en-US" b="1" dirty="0" smtClean="0">
                <a:latin typeface="Arial Black" pitchFamily="-65" charset="0"/>
                <a:ea typeface="Arial Black" pitchFamily="-65" charset="0"/>
                <a:cs typeface="Arial Black" pitchFamily="-65" charset="0"/>
              </a:rPr>
            </a:br>
            <a:r>
              <a:rPr lang="en-US" sz="2800" b="1" dirty="0" smtClean="0">
                <a:latin typeface="Arial Black" pitchFamily="-65" charset="0"/>
                <a:ea typeface="Arial Black" pitchFamily="-65" charset="0"/>
                <a:cs typeface="Arial Black" pitchFamily="-65" charset="0"/>
              </a:rPr>
              <a:t>(5</a:t>
            </a:r>
            <a:r>
              <a:rPr lang="en-US" sz="2800" b="1" baseline="30000" dirty="0" smtClean="0">
                <a:latin typeface="Arial Black" pitchFamily="-65" charset="0"/>
                <a:ea typeface="Arial Black" pitchFamily="-65" charset="0"/>
                <a:cs typeface="Arial Black" pitchFamily="-65" charset="0"/>
              </a:rPr>
              <a:t>th</a:t>
            </a:r>
            <a:r>
              <a:rPr lang="en-US" sz="2800" b="1" dirty="0" smtClean="0">
                <a:latin typeface="Arial Black" pitchFamily="-65" charset="0"/>
                <a:ea typeface="Arial Black" pitchFamily="-65" charset="0"/>
                <a:cs typeface="Arial Black" pitchFamily="-65" charset="0"/>
              </a:rPr>
              <a:t> Cir. July 28, 2008)</a:t>
            </a:r>
            <a:endParaRPr lang="en-US" b="1" i="1" dirty="0" smtClean="0">
              <a:latin typeface="Arial Black" pitchFamily="-65" charset="0"/>
              <a:ea typeface="Arial Black" pitchFamily="-65" charset="0"/>
              <a:cs typeface="Arial Black" pitchFamily="-65" charset="0"/>
            </a:endParaRPr>
          </a:p>
        </p:txBody>
      </p:sp>
      <p:sp>
        <p:nvSpPr>
          <p:cNvPr id="3" name="Content Placeholder 2"/>
          <p:cNvSpPr>
            <a:spLocks noGrp="1"/>
          </p:cNvSpPr>
          <p:nvPr>
            <p:ph idx="1"/>
          </p:nvPr>
        </p:nvSpPr>
        <p:spPr>
          <a:xfrm>
            <a:off x="915988" y="2333625"/>
            <a:ext cx="8228012" cy="4524375"/>
          </a:xfrm>
        </p:spPr>
        <p:txBody>
          <a:bodyPr lIns="64291" tIns="32146" rIns="64291" bIns="32146"/>
          <a:lstStyle/>
          <a:p>
            <a:pPr eaLnBrk="1" hangingPunct="1">
              <a:buFont typeface="Gill Sans" pitchFamily="-65" charset="0"/>
              <a:buNone/>
            </a:pPr>
            <a:r>
              <a:rPr lang="en-US" dirty="0" smtClean="0"/>
              <a:t>	</a:t>
            </a:r>
            <a:r>
              <a:rPr lang="en-US" b="1" dirty="0" smtClean="0">
                <a:latin typeface="Arial Black"/>
                <a:cs typeface="Arial Black"/>
              </a:rPr>
              <a:t>3 Months later:</a:t>
            </a:r>
            <a:endParaRPr lang="en-US" dirty="0" smtClean="0"/>
          </a:p>
          <a:p>
            <a:pPr eaLnBrk="1" hangingPunct="1">
              <a:buFont typeface="Gill Sans" pitchFamily="-65" charset="0"/>
              <a:buNone/>
            </a:pPr>
            <a:r>
              <a:rPr lang="en-US" sz="4200" b="1" dirty="0" smtClean="0">
                <a:solidFill>
                  <a:srgbClr val="FF0000"/>
                </a:solidFill>
                <a:latin typeface="Arial Black" pitchFamily="-65" charset="0"/>
                <a:ea typeface="Arial Black" pitchFamily="-65" charset="0"/>
                <a:cs typeface="Arial Black" pitchFamily="-65" charset="0"/>
              </a:rPr>
              <a:t>	4</a:t>
            </a:r>
            <a:r>
              <a:rPr lang="en-US" sz="4200" b="1" baseline="30000" dirty="0" smtClean="0">
                <a:solidFill>
                  <a:srgbClr val="FF0000"/>
                </a:solidFill>
                <a:latin typeface="Arial Black" pitchFamily="-65" charset="0"/>
                <a:ea typeface="Arial Black" pitchFamily="-65" charset="0"/>
                <a:cs typeface="Arial Black" pitchFamily="-65" charset="0"/>
              </a:rPr>
              <a:t>th</a:t>
            </a:r>
            <a:r>
              <a:rPr lang="en-US" sz="4200" b="1" dirty="0" smtClean="0">
                <a:solidFill>
                  <a:srgbClr val="FF0000"/>
                </a:solidFill>
                <a:latin typeface="Arial Black" pitchFamily="-65" charset="0"/>
                <a:ea typeface="Arial Black" pitchFamily="-65" charset="0"/>
                <a:cs typeface="Arial Black" pitchFamily="-65" charset="0"/>
              </a:rPr>
              <a:t> Amendment </a:t>
            </a:r>
            <a:r>
              <a:rPr lang="en-US" b="1" dirty="0" smtClean="0">
                <a:latin typeface="Arial Black" pitchFamily="-65" charset="0"/>
                <a:ea typeface="Arial Black" pitchFamily="-65" charset="0"/>
                <a:cs typeface="Arial Black" pitchFamily="-65" charset="0"/>
              </a:rPr>
              <a:t>regulates social workers’ [CPS’] civil investigations.</a:t>
            </a: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rial Black"/>
                <a:cs typeface="Arial Black"/>
              </a:rPr>
              <a:t>CHILD PROTECTIVE SERVICES</a:t>
            </a:r>
            <a:endParaRPr lang="en-US" b="1" dirty="0">
              <a:latin typeface="Arial Black"/>
              <a:cs typeface="Arial Black"/>
            </a:endParaRPr>
          </a:p>
        </p:txBody>
      </p:sp>
      <p:sp>
        <p:nvSpPr>
          <p:cNvPr id="3" name="Content Placeholder 2"/>
          <p:cNvSpPr>
            <a:spLocks noGrp="1"/>
          </p:cNvSpPr>
          <p:nvPr>
            <p:ph idx="1"/>
          </p:nvPr>
        </p:nvSpPr>
        <p:spPr>
          <a:xfrm>
            <a:off x="457200" y="1828800"/>
            <a:ext cx="8229600" cy="4525963"/>
          </a:xfrm>
        </p:spPr>
        <p:txBody>
          <a:bodyPr>
            <a:normAutofit fontScale="92500"/>
          </a:bodyPr>
          <a:lstStyle/>
          <a:p>
            <a:pPr>
              <a:buNone/>
            </a:pPr>
            <a:r>
              <a:rPr lang="en-US" dirty="0" smtClean="0"/>
              <a:t>	</a:t>
            </a:r>
            <a:r>
              <a:rPr lang="en-US" b="1" dirty="0" smtClean="0">
                <a:latin typeface="Arial Black"/>
                <a:cs typeface="Arial Black"/>
              </a:rPr>
              <a:t>Texas Rangers testified that they initially provided “</a:t>
            </a:r>
            <a:r>
              <a:rPr lang="en-US" b="1" dirty="0" smtClean="0">
                <a:solidFill>
                  <a:srgbClr val="FF0000"/>
                </a:solidFill>
                <a:latin typeface="Arial Black"/>
                <a:cs typeface="Arial Black"/>
              </a:rPr>
              <a:t>security</a:t>
            </a:r>
            <a:r>
              <a:rPr lang="en-US" b="1" dirty="0" smtClean="0">
                <a:latin typeface="Arial Black"/>
                <a:cs typeface="Arial Black"/>
              </a:rPr>
              <a:t>” for Child Protective Services, who:</a:t>
            </a:r>
          </a:p>
          <a:p>
            <a:pPr>
              <a:buNone/>
            </a:pPr>
            <a:endParaRPr lang="en-US" sz="1176" b="1" dirty="0" smtClean="0">
              <a:latin typeface="Arial Black"/>
              <a:cs typeface="Arial Black"/>
            </a:endParaRPr>
          </a:p>
          <a:p>
            <a:r>
              <a:rPr lang="en-US" sz="3027" b="1" dirty="0" smtClean="0">
                <a:latin typeface="Arial Black"/>
                <a:cs typeface="Arial Black"/>
              </a:rPr>
              <a:t>Directed the occupants to bring “</a:t>
            </a:r>
            <a:r>
              <a:rPr lang="en-US" sz="3027" b="1" dirty="0" smtClean="0">
                <a:solidFill>
                  <a:srgbClr val="FF0000"/>
                </a:solidFill>
                <a:latin typeface="Arial Black"/>
                <a:cs typeface="Arial Black"/>
              </a:rPr>
              <a:t>truckloads</a:t>
            </a:r>
            <a:r>
              <a:rPr lang="en-US" sz="3027" b="1" dirty="0" smtClean="0">
                <a:latin typeface="Arial Black"/>
                <a:cs typeface="Arial Black"/>
              </a:rPr>
              <a:t>” of young girls,</a:t>
            </a:r>
          </a:p>
          <a:p>
            <a:r>
              <a:rPr lang="en-US" sz="3027" b="1" dirty="0" smtClean="0">
                <a:latin typeface="Arial Black"/>
                <a:cs typeface="Arial Black"/>
              </a:rPr>
              <a:t>Ages of 7 to 17,</a:t>
            </a:r>
          </a:p>
          <a:p>
            <a:r>
              <a:rPr lang="en-US" sz="3027" b="1" dirty="0" smtClean="0">
                <a:latin typeface="Arial Black"/>
                <a:cs typeface="Arial Black"/>
              </a:rPr>
              <a:t>To the schoolhouse for interrogation,</a:t>
            </a:r>
          </a:p>
          <a:p>
            <a:r>
              <a:rPr lang="en-US" sz="3027" b="1" dirty="0" smtClean="0">
                <a:latin typeface="Arial Black"/>
                <a:cs typeface="Arial Black"/>
              </a:rPr>
              <a:t>Between the hours of 12:30 to 3:00AM.</a:t>
            </a:r>
            <a:endParaRPr lang="en-US" sz="3027"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accel="50000" decel="5000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accel="50000" decel="5000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accel="50000" decel="5000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a:xfrm>
            <a:off x="1036638" y="0"/>
            <a:ext cx="7358062" cy="1714500"/>
          </a:xfrm>
        </p:spPr>
        <p:txBody>
          <a:bodyPr/>
          <a:lstStyle/>
          <a:p>
            <a:pPr eaLnBrk="1" hangingPunct="1"/>
            <a:r>
              <a:rPr lang="en-US" b="1" smtClean="0">
                <a:latin typeface="Arial Black" pitchFamily="-65" charset="0"/>
                <a:ea typeface="Arial Black" pitchFamily="-65" charset="0"/>
                <a:cs typeface="Arial Black" pitchFamily="-65" charset="0"/>
              </a:rPr>
              <a:t>SEARCH OF ENTIRE VILLAGE</a:t>
            </a:r>
          </a:p>
        </p:txBody>
      </p:sp>
      <p:sp>
        <p:nvSpPr>
          <p:cNvPr id="3" name="Content Placeholder 2"/>
          <p:cNvSpPr>
            <a:spLocks noGrp="1"/>
          </p:cNvSpPr>
          <p:nvPr>
            <p:ph idx="1"/>
          </p:nvPr>
        </p:nvSpPr>
        <p:spPr>
          <a:xfrm>
            <a:off x="446088" y="1874838"/>
            <a:ext cx="8229600" cy="4525962"/>
          </a:xfrm>
        </p:spPr>
        <p:txBody>
          <a:bodyPr lIns="64291" tIns="32146" rIns="64291" bIns="32146" rtlCol="0">
            <a:normAutofit fontScale="92500" lnSpcReduction="10000"/>
          </a:bodyPr>
          <a:lstStyle/>
          <a:p>
            <a:pPr eaLnBrk="1" fontAlgn="auto" hangingPunct="1">
              <a:spcAft>
                <a:spcPts val="0"/>
              </a:spcAft>
              <a:buFont typeface="Gill Sans" pitchFamily="-65" charset="0"/>
              <a:buNone/>
              <a:defRPr/>
            </a:pPr>
            <a:r>
              <a:rPr lang="en-US" smtClean="0">
                <a:ea typeface="+mn-ea"/>
                <a:cs typeface="+mn-cs"/>
              </a:rPr>
              <a:t>	</a:t>
            </a:r>
            <a:r>
              <a:rPr lang="en-US" b="1" smtClean="0">
                <a:latin typeface="Arial Black" pitchFamily="-65" charset="0"/>
                <a:ea typeface="Arial Black" pitchFamily="-65" charset="0"/>
                <a:cs typeface="Arial Black" pitchFamily="-65" charset="0"/>
              </a:rPr>
              <a:t>Warrant describes </a:t>
            </a:r>
            <a:r>
              <a:rPr lang="en-US" b="1" smtClean="0">
                <a:solidFill>
                  <a:srgbClr val="FF0000"/>
                </a:solidFill>
                <a:latin typeface="Arial Black" pitchFamily="-65" charset="0"/>
                <a:ea typeface="Arial Black" pitchFamily="-65" charset="0"/>
                <a:cs typeface="Arial Black" pitchFamily="-65" charset="0"/>
              </a:rPr>
              <a:t>“premises” </a:t>
            </a:r>
            <a:r>
              <a:rPr lang="en-US" b="1" smtClean="0">
                <a:latin typeface="Arial Black" pitchFamily="-65" charset="0"/>
                <a:ea typeface="Arial Black" pitchFamily="-65" charset="0"/>
                <a:cs typeface="Arial Black" pitchFamily="-65" charset="0"/>
              </a:rPr>
              <a:t>as:</a:t>
            </a:r>
          </a:p>
          <a:p>
            <a:pPr eaLnBrk="1" fontAlgn="auto" hangingPunct="1">
              <a:spcAft>
                <a:spcPts val="0"/>
              </a:spcAft>
              <a:buFont typeface="Gill Sans" pitchFamily="-65" charset="0"/>
              <a:buNone/>
              <a:defRPr/>
            </a:pPr>
            <a:endParaRPr lang="en-US" sz="600" b="1" smtClean="0">
              <a:latin typeface="Arial Black" pitchFamily="-65" charset="0"/>
              <a:ea typeface="Arial Black" pitchFamily="-65" charset="0"/>
              <a:cs typeface="Arial Black" pitchFamily="-65" charset="0"/>
            </a:endParaRPr>
          </a:p>
          <a:p>
            <a:pPr eaLnBrk="1" fontAlgn="auto" hangingPunct="1">
              <a:spcAft>
                <a:spcPts val="0"/>
              </a:spcAft>
              <a:buFont typeface="Gill Sans" pitchFamily="-65" charset="0"/>
              <a:buNone/>
              <a:defRPr/>
            </a:pPr>
            <a:r>
              <a:rPr lang="en-US" b="1" smtClean="0">
                <a:latin typeface="Arial Black" pitchFamily="-65" charset="0"/>
                <a:ea typeface="Arial Black" pitchFamily="-65" charset="0"/>
                <a:cs typeface="Arial Black" pitchFamily="-65" charset="0"/>
              </a:rPr>
              <a:t>	1,600 acres,</a:t>
            </a:r>
          </a:p>
          <a:p>
            <a:pPr eaLnBrk="1" fontAlgn="auto" hangingPunct="1">
              <a:spcAft>
                <a:spcPts val="0"/>
              </a:spcAft>
              <a:buFont typeface="Gill Sans" pitchFamily="-65" charset="0"/>
              <a:buNone/>
              <a:defRPr/>
            </a:pPr>
            <a:endParaRPr lang="en-US" sz="600" b="1" smtClean="0">
              <a:latin typeface="Arial Black" pitchFamily="-65" charset="0"/>
              <a:ea typeface="Arial Black" pitchFamily="-65" charset="0"/>
              <a:cs typeface="Arial Black" pitchFamily="-65" charset="0"/>
            </a:endParaRPr>
          </a:p>
          <a:p>
            <a:pPr eaLnBrk="1" fontAlgn="auto" hangingPunct="1">
              <a:spcAft>
                <a:spcPts val="0"/>
              </a:spcAft>
              <a:buFont typeface="Gill Sans" pitchFamily="-65" charset="0"/>
              <a:buNone/>
              <a:defRPr/>
            </a:pPr>
            <a:r>
              <a:rPr lang="en-US" b="1" smtClean="0">
                <a:latin typeface="Arial Black" pitchFamily="-65" charset="0"/>
                <a:ea typeface="Arial Black" pitchFamily="-65" charset="0"/>
                <a:cs typeface="Arial Black" pitchFamily="-65" charset="0"/>
              </a:rPr>
              <a:t>	“Multiple residential structures,”</a:t>
            </a:r>
          </a:p>
          <a:p>
            <a:pPr eaLnBrk="1" fontAlgn="auto" hangingPunct="1">
              <a:spcAft>
                <a:spcPts val="0"/>
              </a:spcAft>
              <a:buFont typeface="Gill Sans" pitchFamily="-65" charset="0"/>
              <a:buNone/>
              <a:defRPr/>
            </a:pPr>
            <a:endParaRPr lang="en-US" sz="600" b="1" smtClean="0">
              <a:latin typeface="Arial Black" pitchFamily="-65" charset="0"/>
              <a:ea typeface="Arial Black" pitchFamily="-65" charset="0"/>
              <a:cs typeface="Arial Black" pitchFamily="-65" charset="0"/>
            </a:endParaRPr>
          </a:p>
          <a:p>
            <a:pPr eaLnBrk="1" fontAlgn="auto" hangingPunct="1">
              <a:spcAft>
                <a:spcPts val="0"/>
              </a:spcAft>
              <a:buFont typeface="Gill Sans" pitchFamily="-65" charset="0"/>
              <a:buNone/>
              <a:defRPr/>
            </a:pPr>
            <a:r>
              <a:rPr lang="en-US" b="1" smtClean="0">
                <a:latin typeface="Arial Black" pitchFamily="-65" charset="0"/>
                <a:ea typeface="Arial Black" pitchFamily="-65" charset="0"/>
                <a:cs typeface="Arial Black" pitchFamily="-65" charset="0"/>
              </a:rPr>
              <a:t>	Over 40 residences, with</a:t>
            </a:r>
          </a:p>
          <a:p>
            <a:pPr eaLnBrk="1" fontAlgn="auto" hangingPunct="1">
              <a:spcAft>
                <a:spcPts val="0"/>
              </a:spcAft>
              <a:buFont typeface="Gill Sans" pitchFamily="-65" charset="0"/>
              <a:buNone/>
              <a:defRPr/>
            </a:pPr>
            <a:endParaRPr lang="en-US" sz="600" b="1" smtClean="0">
              <a:latin typeface="Arial Black" pitchFamily="-65" charset="0"/>
              <a:ea typeface="Arial Black" pitchFamily="-65" charset="0"/>
              <a:cs typeface="Arial Black" pitchFamily="-65" charset="0"/>
            </a:endParaRPr>
          </a:p>
          <a:p>
            <a:pPr eaLnBrk="1" fontAlgn="auto" hangingPunct="1">
              <a:spcAft>
                <a:spcPts val="0"/>
              </a:spcAft>
              <a:buFont typeface="Gill Sans" pitchFamily="-65" charset="0"/>
              <a:buNone/>
              <a:defRPr/>
            </a:pPr>
            <a:r>
              <a:rPr lang="en-US" b="1" smtClean="0">
                <a:latin typeface="Arial Black" pitchFamily="-65" charset="0"/>
                <a:ea typeface="Arial Black" pitchFamily="-65" charset="0"/>
                <a:cs typeface="Arial Black" pitchFamily="-65" charset="0"/>
              </a:rPr>
              <a:t>	700+ residents.</a:t>
            </a:r>
          </a:p>
          <a:p>
            <a:pPr eaLnBrk="1" fontAlgn="auto" hangingPunct="1">
              <a:spcAft>
                <a:spcPts val="0"/>
              </a:spcAft>
              <a:buFont typeface="Gill Sans" pitchFamily="-65" charset="0"/>
              <a:buNone/>
              <a:defRPr/>
            </a:pPr>
            <a:r>
              <a:rPr lang="en-US" b="1" smtClean="0">
                <a:latin typeface="Arial Black" pitchFamily="-65" charset="0"/>
                <a:ea typeface="Arial Black" pitchFamily="-65" charset="0"/>
                <a:cs typeface="Arial Black" pitchFamily="-65" charset="0"/>
              </a:rPr>
              <a:t>	</a:t>
            </a:r>
            <a:r>
              <a:rPr lang="en-US" sz="2353" b="1" smtClean="0">
                <a:latin typeface="Arial Black" pitchFamily="-65" charset="0"/>
                <a:ea typeface="Arial Black" pitchFamily="-65" charset="0"/>
                <a:cs typeface="Arial Black" pitchFamily="-65" charset="0"/>
              </a:rPr>
              <a:t>“Affiant has been to the suspected place and premises, YFZ Ranch, and </a:t>
            </a:r>
            <a:r>
              <a:rPr lang="en-US" sz="2353" b="1" smtClean="0">
                <a:solidFill>
                  <a:srgbClr val="FF0000"/>
                </a:solidFill>
                <a:latin typeface="Arial Black" pitchFamily="-65" charset="0"/>
                <a:ea typeface="Arial Black" pitchFamily="-65" charset="0"/>
                <a:cs typeface="Arial Black" pitchFamily="-65" charset="0"/>
              </a:rPr>
              <a:t>knows</a:t>
            </a:r>
            <a:r>
              <a:rPr lang="en-US" sz="2353" b="1" smtClean="0">
                <a:latin typeface="Arial Black" pitchFamily="-65" charset="0"/>
                <a:ea typeface="Arial Black" pitchFamily="-65" charset="0"/>
                <a:cs typeface="Arial Black" pitchFamily="-65" charset="0"/>
              </a:rPr>
              <a:t> that </a:t>
            </a:r>
            <a:r>
              <a:rPr lang="en-US" sz="2353" b="1" smtClean="0">
                <a:solidFill>
                  <a:srgbClr val="FF0000"/>
                </a:solidFill>
                <a:latin typeface="Arial Black" pitchFamily="-65" charset="0"/>
                <a:ea typeface="Arial Black" pitchFamily="-65" charset="0"/>
                <a:cs typeface="Arial Black" pitchFamily="-65" charset="0"/>
              </a:rPr>
              <a:t>there are numerous residential structures</a:t>
            </a:r>
            <a:r>
              <a:rPr lang="en-US" sz="2353" b="1" smtClean="0">
                <a:latin typeface="Arial Black" pitchFamily="-65" charset="0"/>
                <a:ea typeface="Arial Black" pitchFamily="-65" charset="0"/>
                <a:cs typeface="Arial Black" pitchFamily="-65" charset="0"/>
              </a:rPr>
              <a:t>, buildings and locations…” </a:t>
            </a:r>
            <a:r>
              <a:rPr lang="en-US" sz="1730" b="1" smtClean="0">
                <a:latin typeface="Arial Black" pitchFamily="-65" charset="0"/>
                <a:ea typeface="Arial Black" pitchFamily="-65" charset="0"/>
                <a:cs typeface="Arial Black" pitchFamily="-65" charset="0"/>
              </a:rPr>
              <a:t>Search Warrant Affidavit, p. 3.</a:t>
            </a:r>
            <a:endParaRPr lang="en-US" sz="1730" dirty="0" smtClean="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accel="50000" decel="5000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accel="50000" decel="5000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accel="50000" decel="5000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1"/>
          <p:cNvPicPr>
            <a:picLocks noChangeArrowheads="1"/>
          </p:cNvPicPr>
          <p:nvPr/>
        </p:nvPicPr>
        <p:blipFill>
          <a:blip r:embed="rId2"/>
          <a:srcRect b="125"/>
          <a:stretch>
            <a:fillRect/>
          </a:stretch>
        </p:blipFill>
        <p:spPr bwMode="auto">
          <a:xfrm>
            <a:off x="1716088" y="1152525"/>
            <a:ext cx="5710237" cy="3205163"/>
          </a:xfrm>
          <a:prstGeom prst="rect">
            <a:avLst/>
          </a:prstGeom>
          <a:noFill/>
          <a:ln w="12700">
            <a:noFill/>
            <a:miter lim="800000"/>
            <a:headEnd/>
            <a:tailEnd/>
          </a:ln>
        </p:spPr>
      </p:pic>
      <p:pic>
        <p:nvPicPr>
          <p:cNvPr id="47107" name="Picture 3"/>
          <p:cNvPicPr>
            <a:picLocks noChangeArrowheads="1"/>
          </p:cNvPicPr>
          <p:nvPr/>
        </p:nvPicPr>
        <p:blipFill>
          <a:blip r:embed="rId3"/>
          <a:srcRect/>
          <a:stretch>
            <a:fillRect/>
          </a:stretch>
        </p:blipFill>
        <p:spPr bwMode="auto">
          <a:xfrm>
            <a:off x="0" y="0"/>
            <a:ext cx="9144000" cy="6858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215188" y="169863"/>
            <a:ext cx="1768475" cy="6527800"/>
            <a:chOff x="0" y="0"/>
            <a:chExt cx="1584" cy="5848"/>
          </a:xfrm>
        </p:grpSpPr>
        <p:grpSp>
          <p:nvGrpSpPr>
            <p:cNvPr id="3" name="Group 2"/>
            <p:cNvGrpSpPr>
              <a:grpSpLocks/>
            </p:cNvGrpSpPr>
            <p:nvPr/>
          </p:nvGrpSpPr>
          <p:grpSpPr bwMode="auto">
            <a:xfrm>
              <a:off x="0" y="1568"/>
              <a:ext cx="1584" cy="4280"/>
              <a:chOff x="0" y="0"/>
              <a:chExt cx="1584" cy="4280"/>
            </a:xfrm>
          </p:grpSpPr>
          <p:sp>
            <p:nvSpPr>
              <p:cNvPr id="48135" name="Rectangle 3"/>
              <p:cNvSpPr>
                <a:spLocks/>
              </p:cNvSpPr>
              <p:nvPr/>
            </p:nvSpPr>
            <p:spPr bwMode="auto">
              <a:xfrm>
                <a:off x="0" y="0"/>
                <a:ext cx="1584" cy="4280"/>
              </a:xfrm>
              <a:prstGeom prst="rect">
                <a:avLst/>
              </a:prstGeom>
              <a:solidFill>
                <a:srgbClr val="EDB600">
                  <a:alpha val="84705"/>
                </a:srgbClr>
              </a:solidFill>
              <a:ln w="12700">
                <a:noFill/>
                <a:miter lim="800000"/>
                <a:headEnd/>
                <a:tailEnd/>
              </a:ln>
            </p:spPr>
            <p:txBody>
              <a:bodyPr lIns="0" tIns="0" rIns="0" bIns="0">
                <a:prstTxWarp prst="textNoShape">
                  <a:avLst/>
                </a:prstTxWarp>
              </a:bodyPr>
              <a:lstStyle/>
              <a:p>
                <a:endParaRPr lang="en-US">
                  <a:latin typeface="Calibri" pitchFamily="-65" charset="0"/>
                </a:endParaRPr>
              </a:p>
            </p:txBody>
          </p:sp>
          <p:sp>
            <p:nvSpPr>
              <p:cNvPr id="48136" name="Rectangle 4"/>
              <p:cNvSpPr>
                <a:spLocks/>
              </p:cNvSpPr>
              <p:nvPr/>
            </p:nvSpPr>
            <p:spPr bwMode="auto">
              <a:xfrm>
                <a:off x="0" y="1916"/>
                <a:ext cx="1584" cy="448"/>
              </a:xfrm>
              <a:prstGeom prst="rect">
                <a:avLst/>
              </a:prstGeom>
              <a:noFill/>
              <a:ln w="12700">
                <a:noFill/>
                <a:miter lim="800000"/>
                <a:headEnd/>
                <a:tailEnd/>
              </a:ln>
            </p:spPr>
            <p:txBody>
              <a:bodyPr lIns="0" tIns="0" rIns="0" bIns="0" anchor="ctr">
                <a:prstTxWarp prst="textNoShape">
                  <a:avLst/>
                </a:prstTxWarp>
              </a:bodyPr>
              <a:lstStyle/>
              <a:p>
                <a:pPr algn="ctr"/>
                <a:r>
                  <a:rPr lang="en-US" sz="3000">
                    <a:solidFill>
                      <a:srgbClr val="FFFFFF"/>
                    </a:solidFill>
                    <a:latin typeface="Futura" pitchFamily="-65" charset="0"/>
                    <a:ea typeface="Futura" pitchFamily="-65" charset="0"/>
                    <a:cs typeface="Futura" pitchFamily="-65" charset="0"/>
                    <a:sym typeface="Futura" pitchFamily="-65" charset="0"/>
                  </a:rPr>
                  <a:t> </a:t>
                </a:r>
              </a:p>
            </p:txBody>
          </p:sp>
        </p:grpSp>
        <p:sp>
          <p:nvSpPr>
            <p:cNvPr id="48134" name="Rectangle 5"/>
            <p:cNvSpPr>
              <a:spLocks/>
            </p:cNvSpPr>
            <p:nvPr/>
          </p:nvSpPr>
          <p:spPr bwMode="auto">
            <a:xfrm>
              <a:off x="0" y="0"/>
              <a:ext cx="1584" cy="1576"/>
            </a:xfrm>
            <a:prstGeom prst="rect">
              <a:avLst/>
            </a:prstGeom>
            <a:solidFill>
              <a:srgbClr val="4883C4"/>
            </a:solidFill>
            <a:ln w="25400">
              <a:noFill/>
              <a:miter lim="800000"/>
              <a:headEnd/>
              <a:tailEnd/>
            </a:ln>
          </p:spPr>
          <p:txBody>
            <a:bodyPr lIns="0" tIns="0" rIns="0" bIns="0">
              <a:prstTxWarp prst="textNoShape">
                <a:avLst/>
              </a:prstTxWarp>
            </a:bodyPr>
            <a:lstStyle/>
            <a:p>
              <a:endParaRPr lang="en-US">
                <a:latin typeface="Calibri" pitchFamily="-65" charset="0"/>
              </a:endParaRPr>
            </a:p>
          </p:txBody>
        </p:sp>
      </p:grpSp>
      <p:sp>
        <p:nvSpPr>
          <p:cNvPr id="48131" name="Rectangle 6"/>
          <p:cNvSpPr>
            <a:spLocks noGrp="1" noChangeArrowheads="1"/>
          </p:cNvSpPr>
          <p:nvPr>
            <p:ph type="title"/>
          </p:nvPr>
        </p:nvSpPr>
        <p:spPr/>
        <p:txBody>
          <a:bodyPr/>
          <a:lstStyle/>
          <a:p>
            <a:pPr eaLnBrk="1" hangingPunct="1"/>
            <a:endParaRPr lang="en-US" smtClean="0"/>
          </a:p>
        </p:txBody>
      </p:sp>
      <p:pic>
        <p:nvPicPr>
          <p:cNvPr id="48132" name="Picture 7"/>
          <p:cNvPicPr>
            <a:picLocks noChangeArrowheads="1"/>
          </p:cNvPicPr>
          <p:nvPr/>
        </p:nvPicPr>
        <p:blipFill>
          <a:blip r:embed="rId2"/>
          <a:srcRect/>
          <a:stretch>
            <a:fillRect/>
          </a:stretch>
        </p:blipFill>
        <p:spPr bwMode="auto">
          <a:xfrm>
            <a:off x="0" y="0"/>
            <a:ext cx="9144000" cy="6858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215188" y="169863"/>
            <a:ext cx="1768475" cy="6527800"/>
            <a:chOff x="0" y="0"/>
            <a:chExt cx="1584" cy="5848"/>
          </a:xfrm>
        </p:grpSpPr>
        <p:grpSp>
          <p:nvGrpSpPr>
            <p:cNvPr id="3" name="Group 2"/>
            <p:cNvGrpSpPr>
              <a:grpSpLocks/>
            </p:cNvGrpSpPr>
            <p:nvPr/>
          </p:nvGrpSpPr>
          <p:grpSpPr bwMode="auto">
            <a:xfrm>
              <a:off x="0" y="1568"/>
              <a:ext cx="1584" cy="4280"/>
              <a:chOff x="0" y="0"/>
              <a:chExt cx="1584" cy="4280"/>
            </a:xfrm>
          </p:grpSpPr>
          <p:sp>
            <p:nvSpPr>
              <p:cNvPr id="49159" name="Rectangle 3"/>
              <p:cNvSpPr>
                <a:spLocks/>
              </p:cNvSpPr>
              <p:nvPr/>
            </p:nvSpPr>
            <p:spPr bwMode="auto">
              <a:xfrm>
                <a:off x="0" y="0"/>
                <a:ext cx="1584" cy="4280"/>
              </a:xfrm>
              <a:prstGeom prst="rect">
                <a:avLst/>
              </a:prstGeom>
              <a:solidFill>
                <a:srgbClr val="EDB600">
                  <a:alpha val="84705"/>
                </a:srgbClr>
              </a:solidFill>
              <a:ln w="12700">
                <a:noFill/>
                <a:miter lim="800000"/>
                <a:headEnd/>
                <a:tailEnd/>
              </a:ln>
            </p:spPr>
            <p:txBody>
              <a:bodyPr lIns="0" tIns="0" rIns="0" bIns="0">
                <a:prstTxWarp prst="textNoShape">
                  <a:avLst/>
                </a:prstTxWarp>
              </a:bodyPr>
              <a:lstStyle/>
              <a:p>
                <a:endParaRPr lang="en-US">
                  <a:latin typeface="Calibri" pitchFamily="-65" charset="0"/>
                </a:endParaRPr>
              </a:p>
            </p:txBody>
          </p:sp>
          <p:sp>
            <p:nvSpPr>
              <p:cNvPr id="49160" name="Rectangle 4"/>
              <p:cNvSpPr>
                <a:spLocks/>
              </p:cNvSpPr>
              <p:nvPr/>
            </p:nvSpPr>
            <p:spPr bwMode="auto">
              <a:xfrm>
                <a:off x="0" y="1916"/>
                <a:ext cx="1584" cy="448"/>
              </a:xfrm>
              <a:prstGeom prst="rect">
                <a:avLst/>
              </a:prstGeom>
              <a:noFill/>
              <a:ln w="12700">
                <a:noFill/>
                <a:miter lim="800000"/>
                <a:headEnd/>
                <a:tailEnd/>
              </a:ln>
            </p:spPr>
            <p:txBody>
              <a:bodyPr lIns="0" tIns="0" rIns="0" bIns="0" anchor="ctr">
                <a:prstTxWarp prst="textNoShape">
                  <a:avLst/>
                </a:prstTxWarp>
              </a:bodyPr>
              <a:lstStyle/>
              <a:p>
                <a:pPr algn="ctr"/>
                <a:r>
                  <a:rPr lang="en-US" sz="3000">
                    <a:solidFill>
                      <a:srgbClr val="FFFFFF"/>
                    </a:solidFill>
                    <a:latin typeface="Futura" pitchFamily="-65" charset="0"/>
                    <a:ea typeface="Futura" pitchFamily="-65" charset="0"/>
                    <a:cs typeface="Futura" pitchFamily="-65" charset="0"/>
                    <a:sym typeface="Futura" pitchFamily="-65" charset="0"/>
                  </a:rPr>
                  <a:t> </a:t>
                </a:r>
              </a:p>
            </p:txBody>
          </p:sp>
        </p:grpSp>
        <p:sp>
          <p:nvSpPr>
            <p:cNvPr id="49158" name="Rectangle 5"/>
            <p:cNvSpPr>
              <a:spLocks/>
            </p:cNvSpPr>
            <p:nvPr/>
          </p:nvSpPr>
          <p:spPr bwMode="auto">
            <a:xfrm>
              <a:off x="0" y="0"/>
              <a:ext cx="1584" cy="1576"/>
            </a:xfrm>
            <a:prstGeom prst="rect">
              <a:avLst/>
            </a:prstGeom>
            <a:solidFill>
              <a:srgbClr val="4883C4"/>
            </a:solidFill>
            <a:ln w="25400">
              <a:noFill/>
              <a:miter lim="800000"/>
              <a:headEnd/>
              <a:tailEnd/>
            </a:ln>
          </p:spPr>
          <p:txBody>
            <a:bodyPr lIns="0" tIns="0" rIns="0" bIns="0">
              <a:prstTxWarp prst="textNoShape">
                <a:avLst/>
              </a:prstTxWarp>
            </a:bodyPr>
            <a:lstStyle/>
            <a:p>
              <a:endParaRPr lang="en-US">
                <a:latin typeface="Calibri" pitchFamily="-65" charset="0"/>
              </a:endParaRPr>
            </a:p>
          </p:txBody>
        </p:sp>
      </p:grpSp>
      <p:sp>
        <p:nvSpPr>
          <p:cNvPr id="49155" name="Rectangle 6"/>
          <p:cNvSpPr>
            <a:spLocks noGrp="1" noChangeArrowheads="1"/>
          </p:cNvSpPr>
          <p:nvPr>
            <p:ph type="title"/>
          </p:nvPr>
        </p:nvSpPr>
        <p:spPr/>
        <p:txBody>
          <a:bodyPr/>
          <a:lstStyle/>
          <a:p>
            <a:pPr eaLnBrk="1" hangingPunct="1"/>
            <a:endParaRPr lang="en-US" smtClean="0"/>
          </a:p>
        </p:txBody>
      </p:sp>
      <p:pic>
        <p:nvPicPr>
          <p:cNvPr id="49156" name="Picture 7"/>
          <p:cNvPicPr>
            <a:picLocks noChangeArrowheads="1"/>
          </p:cNvPicPr>
          <p:nvPr/>
        </p:nvPicPr>
        <p:blipFill>
          <a:blip r:embed="rId2"/>
          <a:srcRect/>
          <a:stretch>
            <a:fillRect/>
          </a:stretch>
        </p:blipFill>
        <p:spPr bwMode="auto">
          <a:xfrm>
            <a:off x="0" y="0"/>
            <a:ext cx="9144000" cy="6858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846138"/>
            <a:ext cx="8229600" cy="1143000"/>
          </a:xfrm>
        </p:spPr>
        <p:txBody>
          <a:bodyPr/>
          <a:lstStyle/>
          <a:p>
            <a:pPr eaLnBrk="1" hangingPunct="1"/>
            <a:r>
              <a:rPr lang="en-US" sz="5600" b="1" smtClean="0">
                <a:latin typeface="Arial Black" pitchFamily="-65" charset="0"/>
                <a:ea typeface="Arial Black" pitchFamily="-65" charset="0"/>
                <a:cs typeface="Arial Black" pitchFamily="-65" charset="0"/>
              </a:rPr>
              <a:t>Dedicated streets</a:t>
            </a:r>
          </a:p>
        </p:txBody>
      </p:sp>
      <p:sp>
        <p:nvSpPr>
          <p:cNvPr id="3" name="Content Placeholder 2"/>
          <p:cNvSpPr>
            <a:spLocks noGrp="1"/>
          </p:cNvSpPr>
          <p:nvPr>
            <p:ph idx="1"/>
          </p:nvPr>
        </p:nvSpPr>
        <p:spPr>
          <a:xfrm>
            <a:off x="685800" y="1981200"/>
            <a:ext cx="8229600" cy="4524375"/>
          </a:xfrm>
        </p:spPr>
        <p:txBody>
          <a:bodyPr lIns="64291" tIns="32146" rIns="64291" bIns="32146"/>
          <a:lstStyle/>
          <a:p>
            <a:pPr eaLnBrk="1" hangingPunct="1">
              <a:buFont typeface="Gill Sans" pitchFamily="-65" charset="0"/>
              <a:buNone/>
            </a:pPr>
            <a:r>
              <a:rPr lang="en-US" smtClean="0"/>
              <a:t>	</a:t>
            </a:r>
            <a:r>
              <a:rPr lang="en-US" sz="5600" b="1" smtClean="0">
                <a:latin typeface="Arial Black" pitchFamily="-65" charset="0"/>
                <a:ea typeface="Arial Black" pitchFamily="-65" charset="0"/>
                <a:cs typeface="Arial Black" pitchFamily="-65" charset="0"/>
              </a:rPr>
              <a:t>Stop Signs</a:t>
            </a:r>
          </a:p>
          <a:p>
            <a:pPr eaLnBrk="1" hangingPunct="1">
              <a:buFont typeface="Gill Sans" pitchFamily="-65" charset="0"/>
              <a:buNone/>
            </a:pPr>
            <a:endParaRPr lang="en-US" sz="600" b="1"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sz="5600" b="1" smtClean="0">
                <a:latin typeface="Arial Black" pitchFamily="-65" charset="0"/>
                <a:ea typeface="Arial Black" pitchFamily="-65" charset="0"/>
                <a:cs typeface="Arial Black" pitchFamily="-65" charset="0"/>
              </a:rPr>
              <a:t>	Water District</a:t>
            </a:r>
          </a:p>
          <a:p>
            <a:pPr eaLnBrk="1" hangingPunct="1">
              <a:buFont typeface="Gill Sans" pitchFamily="-65" charset="0"/>
              <a:buNone/>
            </a:pPr>
            <a:endParaRPr lang="en-US" sz="600" b="1" smtClean="0">
              <a:latin typeface="Arial Black" pitchFamily="-65" charset="0"/>
              <a:ea typeface="Arial Black" pitchFamily="-65" charset="0"/>
              <a:cs typeface="Arial Black" pitchFamily="-65" charset="0"/>
            </a:endParaRPr>
          </a:p>
          <a:p>
            <a:pPr eaLnBrk="1" hangingPunct="1">
              <a:buFont typeface="Gill Sans" pitchFamily="-65" charset="0"/>
              <a:buNone/>
            </a:pPr>
            <a:r>
              <a:rPr lang="en-US" sz="5600" b="1" smtClean="0">
                <a:latin typeface="Arial Black" pitchFamily="-65" charset="0"/>
                <a:ea typeface="Arial Black" pitchFamily="-65" charset="0"/>
                <a:cs typeface="Arial Black" pitchFamily="-65" charset="0"/>
              </a:rPr>
              <a:t>	Sewage Plant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4834</TotalTime>
  <Words>5375</Words>
  <Application>Microsoft Macintosh PowerPoint</Application>
  <PresentationFormat>On-screen Show (4:3)</PresentationFormat>
  <Paragraphs>462</Paragraphs>
  <Slides>126</Slides>
  <Notes>0</Notes>
  <HiddenSlides>0</HiddenSlides>
  <MMClips>3</MMClips>
  <ScaleCrop>false</ScaleCrop>
  <HeadingPairs>
    <vt:vector size="4" baseType="variant">
      <vt:variant>
        <vt:lpstr>Design Template</vt:lpstr>
      </vt:variant>
      <vt:variant>
        <vt:i4>1</vt:i4>
      </vt:variant>
      <vt:variant>
        <vt:lpstr>Slide Titles</vt:lpstr>
      </vt:variant>
      <vt:variant>
        <vt:i4>126</vt:i4>
      </vt:variant>
    </vt:vector>
  </HeadingPairs>
  <TitlesOfParts>
    <vt:vector size="127" baseType="lpstr">
      <vt:lpstr>Office Theme</vt:lpstr>
      <vt:lpstr>Search, Seizure &amp; Dogs</vt:lpstr>
      <vt:lpstr>Slide 2</vt:lpstr>
      <vt:lpstr>Fundamentalist Church of Jesus Christ of Latter Day Saints, Eldorado, Texas</vt:lpstr>
      <vt:lpstr>Slide 4</vt:lpstr>
      <vt:lpstr>Slide 5</vt:lpstr>
      <vt:lpstr>468 Children Seized</vt:lpstr>
      <vt:lpstr>Slide 7</vt:lpstr>
      <vt:lpstr>Slide 8</vt:lpstr>
      <vt:lpstr>Slide 9</vt:lpstr>
      <vt:lpstr>THE K-9 DETECTION TEAM</vt:lpstr>
      <vt:lpstr>Narcotics-Detection K-9s</vt:lpstr>
      <vt:lpstr>Goals</vt:lpstr>
      <vt:lpstr>Areas to Sniff out Success</vt:lpstr>
      <vt:lpstr>Narcotics Detection Team</vt:lpstr>
      <vt:lpstr>In General, a Sniff is not a Search</vt:lpstr>
      <vt:lpstr>U.S. v. Place, 462 U.S. 696 (1983)</vt:lpstr>
      <vt:lpstr>U.S. v. Place, 462 U.S. 696 (1983)</vt:lpstr>
      <vt:lpstr>U.S. v. Place, 462 U.S. 696 (1983)</vt:lpstr>
      <vt:lpstr>Illinois v. Caballes, 543 U.S. 405 (2005)</vt:lpstr>
      <vt:lpstr>Caballes Sniff </vt:lpstr>
      <vt:lpstr>Trained Narcotics Detection K-9 Team</vt:lpstr>
      <vt:lpstr>Trained Narcotics Detection K-9 Team</vt:lpstr>
      <vt:lpstr>Trained Narcotics Detection K-9 Team</vt:lpstr>
      <vt:lpstr>Trained Narcotics Detection K-9 Team</vt:lpstr>
      <vt:lpstr>The Science of Sniff (the place for great Cross-X)</vt:lpstr>
      <vt:lpstr>Discovery of K-9 Training and Certification Materials</vt:lpstr>
      <vt:lpstr>Discovery of K-9 Training and Certification Materials</vt:lpstr>
      <vt:lpstr>Discovery of K-9 Training and Certification Materials</vt:lpstr>
      <vt:lpstr>Discovery of K-9 Training and Certification Materials</vt:lpstr>
      <vt:lpstr>Discovery of K-9 Training and Certification Materials</vt:lpstr>
      <vt:lpstr>Lawful Traffic Stop</vt:lpstr>
      <vt:lpstr>Traffic Stop Must Not Extend Beyond Time Necessary</vt:lpstr>
      <vt:lpstr>Traffic Stop Must Not Extend Beyond Time Necessary</vt:lpstr>
      <vt:lpstr>Sniff Around the Exterior of Vehicle  </vt:lpstr>
      <vt:lpstr>Caballes Did Not Challenge the Alert</vt:lpstr>
      <vt:lpstr>Caballes Did Not Challenge the Alert</vt:lpstr>
      <vt:lpstr>Other K-9 Searches</vt:lpstr>
      <vt:lpstr>Luggage</vt:lpstr>
      <vt:lpstr>Breathing Luggage</vt:lpstr>
      <vt:lpstr>Breathing Luggage</vt:lpstr>
      <vt:lpstr>Automobiles</vt:lpstr>
      <vt:lpstr>Hotels, Motels, etc. </vt:lpstr>
      <vt:lpstr>Packages</vt:lpstr>
      <vt:lpstr>School Lockers </vt:lpstr>
      <vt:lpstr>Persons</vt:lpstr>
      <vt:lpstr>Persons</vt:lpstr>
      <vt:lpstr>Border Exception to 4th Amendment</vt:lpstr>
      <vt:lpstr>Border Exception to 4th Amendment</vt:lpstr>
      <vt:lpstr>Border Exception to 4th Amendment</vt:lpstr>
      <vt:lpstr>Border Check Points</vt:lpstr>
      <vt:lpstr>Slide 51</vt:lpstr>
      <vt:lpstr>Slide 52</vt:lpstr>
      <vt:lpstr>Slide 53</vt:lpstr>
      <vt:lpstr>The Focus of the  Motion to Suppress</vt:lpstr>
      <vt:lpstr>Was it a legitimate “Alert”?</vt:lpstr>
      <vt:lpstr>Reasons for different types Alerts</vt:lpstr>
      <vt:lpstr>Signs of Legitimate Alerts</vt:lpstr>
      <vt:lpstr>Signs of Legitimate Alerts</vt:lpstr>
      <vt:lpstr>Signs of False Alerts</vt:lpstr>
      <vt:lpstr>Sole Purpose of Handler</vt:lpstr>
      <vt:lpstr>Was the “Alert” sufficiently reliable to establish P.C. for the Search?</vt:lpstr>
      <vt:lpstr>Its all about the TOY!</vt:lpstr>
      <vt:lpstr>Dogs are Selfish!</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Top 10  Things to Look for on a K-9 Video </vt:lpstr>
      <vt:lpstr>Videos</vt:lpstr>
      <vt:lpstr>Slide 76</vt:lpstr>
      <vt:lpstr>Slide 77</vt:lpstr>
      <vt:lpstr>Slide 78</vt:lpstr>
      <vt:lpstr>FLDS</vt:lpstr>
      <vt:lpstr>April 3, 2008</vt:lpstr>
      <vt:lpstr>Slide 81</vt:lpstr>
      <vt:lpstr>Slide 82</vt:lpstr>
      <vt:lpstr>Slide 83</vt:lpstr>
      <vt:lpstr>Slide 84</vt:lpstr>
      <vt:lpstr>Slide 85</vt:lpstr>
      <vt:lpstr>Slide 86</vt:lpstr>
      <vt:lpstr>Texas Senate Bill 6 (2005)</vt:lpstr>
      <vt:lpstr>468 Children</vt:lpstr>
      <vt:lpstr>CHILDREN</vt:lpstr>
      <vt:lpstr>HEARING</vt:lpstr>
      <vt:lpstr>OVER 500 LAWYERS</vt:lpstr>
      <vt:lpstr>SIMULTANEOUS WARRANTS</vt:lpstr>
      <vt:lpstr>Gates vs. TDPRS (5th Cir. July 28, 2008)</vt:lpstr>
      <vt:lpstr>CHILD PROTECTIVE SERVICES</vt:lpstr>
      <vt:lpstr>SEARCH OF ENTIRE VILLAGE</vt:lpstr>
      <vt:lpstr>Slide 96</vt:lpstr>
      <vt:lpstr>Slide 97</vt:lpstr>
      <vt:lpstr>Slide 98</vt:lpstr>
      <vt:lpstr>Dedicated streets</vt:lpstr>
      <vt:lpstr>Slide 100</vt:lpstr>
      <vt:lpstr>MOST SWEEPING</vt:lpstr>
      <vt:lpstr>PARTICULARIZED DESCRIPTION</vt:lpstr>
      <vt:lpstr>Franks Issues</vt:lpstr>
      <vt:lpstr>POLICE FAILED</vt:lpstr>
      <vt:lpstr>Slide 105</vt:lpstr>
      <vt:lpstr>Slide 106</vt:lpstr>
      <vt:lpstr>DANGEROUS INDIVIDUAL</vt:lpstr>
      <vt:lpstr>HAD THE OFFICERS</vt:lpstr>
      <vt:lpstr>The 16-year-old  pregnant mother</vt:lpstr>
      <vt:lpstr>Rozita Swinton</vt:lpstr>
      <vt:lpstr>PREVIOUSLY CONVICTED</vt:lpstr>
      <vt:lpstr>INTERESTING FRANKS ISSUE</vt:lpstr>
      <vt:lpstr>SUBJECTIVE vs OBJECTIVE</vt:lpstr>
      <vt:lpstr>Wren vs. U.S. 517 U.S. 806 [1996]</vt:lpstr>
      <vt:lpstr>Arkansas vs. Sullivan 532 U.S. 769 (2001)</vt:lpstr>
      <vt:lpstr>     FRANKS ISSUE  How could you ever determine whether an officer was lying, without looking at subjective intent?</vt:lpstr>
      <vt:lpstr>HERRING ANALYSIS</vt:lpstr>
      <vt:lpstr>IF THEY WERE REALLY LOOKING FOR ONE 16-YEAR OLD GIRL…</vt:lpstr>
      <vt:lpstr>Slide 119</vt:lpstr>
      <vt:lpstr>LASTLY</vt:lpstr>
      <vt:lpstr>IF THEY WERE REALLY ONLY LOOKING FOR ONE 16-YEAR OLD GIRL…</vt:lpstr>
      <vt:lpstr>AS 150 OFFICERS APPROACH THE MAIN GATE</vt:lpstr>
      <vt:lpstr>Slide 123</vt:lpstr>
      <vt:lpstr>Slide 124</vt:lpstr>
      <vt:lpstr>MOTION TO SUPPRESS</vt:lpstr>
      <vt:lpstr>Slide 126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 Seizure &amp; Dogs</dc:title>
  <dc:creator>Don Flanary</dc:creator>
  <cp:lastModifiedBy>Don Flanary</cp:lastModifiedBy>
  <cp:revision>37</cp:revision>
  <cp:lastPrinted>2009-12-03T04:35:39Z</cp:lastPrinted>
  <dcterms:created xsi:type="dcterms:W3CDTF">2009-12-03T12:36:50Z</dcterms:created>
  <dcterms:modified xsi:type="dcterms:W3CDTF">2009-12-03T13:18:47Z</dcterms:modified>
</cp:coreProperties>
</file>