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8" r:id="rId2"/>
    <p:sldId id="256" r:id="rId3"/>
    <p:sldId id="257" r:id="rId4"/>
    <p:sldId id="432" r:id="rId5"/>
    <p:sldId id="433" r:id="rId6"/>
    <p:sldId id="434" r:id="rId7"/>
    <p:sldId id="435" r:id="rId8"/>
    <p:sldId id="465" r:id="rId9"/>
    <p:sldId id="259" r:id="rId10"/>
    <p:sldId id="262" r:id="rId11"/>
    <p:sldId id="263" r:id="rId12"/>
    <p:sldId id="261" r:id="rId13"/>
    <p:sldId id="264" r:id="rId14"/>
    <p:sldId id="265" r:id="rId15"/>
    <p:sldId id="266" r:id="rId16"/>
    <p:sldId id="43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441" r:id="rId46"/>
    <p:sldId id="296" r:id="rId47"/>
    <p:sldId id="439" r:id="rId48"/>
    <p:sldId id="298" r:id="rId49"/>
    <p:sldId id="440" r:id="rId50"/>
    <p:sldId id="300" r:id="rId51"/>
    <p:sldId id="438" r:id="rId52"/>
    <p:sldId id="437" r:id="rId53"/>
    <p:sldId id="303" r:id="rId54"/>
    <p:sldId id="442" r:id="rId55"/>
    <p:sldId id="443" r:id="rId56"/>
    <p:sldId id="306" r:id="rId57"/>
    <p:sldId id="307" r:id="rId58"/>
    <p:sldId id="308" r:id="rId59"/>
    <p:sldId id="309" r:id="rId60"/>
    <p:sldId id="310" r:id="rId61"/>
    <p:sldId id="444" r:id="rId62"/>
    <p:sldId id="445" r:id="rId63"/>
    <p:sldId id="446" r:id="rId64"/>
    <p:sldId id="447" r:id="rId65"/>
    <p:sldId id="448" r:id="rId66"/>
    <p:sldId id="449" r:id="rId67"/>
    <p:sldId id="450" r:id="rId68"/>
    <p:sldId id="451" r:id="rId69"/>
    <p:sldId id="452" r:id="rId70"/>
    <p:sldId id="453" r:id="rId71"/>
    <p:sldId id="454" r:id="rId72"/>
    <p:sldId id="455" r:id="rId73"/>
    <p:sldId id="456" r:id="rId74"/>
    <p:sldId id="457" r:id="rId75"/>
    <p:sldId id="458" r:id="rId76"/>
    <p:sldId id="459" r:id="rId77"/>
    <p:sldId id="460" r:id="rId78"/>
    <p:sldId id="461" r:id="rId79"/>
    <p:sldId id="462" r:id="rId80"/>
    <p:sldId id="463" r:id="rId81"/>
    <p:sldId id="464" r:id="rId82"/>
    <p:sldId id="311" r:id="rId83"/>
    <p:sldId id="312" r:id="rId84"/>
    <p:sldId id="313" r:id="rId85"/>
    <p:sldId id="314" r:id="rId86"/>
    <p:sldId id="320" r:id="rId87"/>
    <p:sldId id="321" r:id="rId88"/>
    <p:sldId id="322" r:id="rId89"/>
    <p:sldId id="315" r:id="rId90"/>
    <p:sldId id="316" r:id="rId91"/>
    <p:sldId id="317" r:id="rId92"/>
    <p:sldId id="318" r:id="rId93"/>
    <p:sldId id="319" r:id="rId94"/>
    <p:sldId id="323" r:id="rId95"/>
    <p:sldId id="324" r:id="rId96"/>
    <p:sldId id="325" r:id="rId97"/>
    <p:sldId id="332" r:id="rId98"/>
    <p:sldId id="333" r:id="rId99"/>
    <p:sldId id="334" r:id="rId100"/>
    <p:sldId id="335" r:id="rId101"/>
    <p:sldId id="336" r:id="rId102"/>
    <p:sldId id="337" r:id="rId103"/>
    <p:sldId id="338" r:id="rId104"/>
    <p:sldId id="339" r:id="rId105"/>
    <p:sldId id="342" r:id="rId106"/>
    <p:sldId id="343" r:id="rId107"/>
    <p:sldId id="344" r:id="rId108"/>
    <p:sldId id="346" r:id="rId109"/>
    <p:sldId id="347" r:id="rId110"/>
    <p:sldId id="348" r:id="rId111"/>
    <p:sldId id="349" r:id="rId112"/>
    <p:sldId id="350" r:id="rId113"/>
    <p:sldId id="352" r:id="rId114"/>
    <p:sldId id="466" r:id="rId115"/>
    <p:sldId id="360" r:id="rId116"/>
    <p:sldId id="353" r:id="rId117"/>
    <p:sldId id="355" r:id="rId118"/>
    <p:sldId id="356" r:id="rId119"/>
    <p:sldId id="357" r:id="rId120"/>
    <p:sldId id="358" r:id="rId121"/>
    <p:sldId id="359" r:id="rId122"/>
    <p:sldId id="361" r:id="rId123"/>
    <p:sldId id="366" r:id="rId124"/>
    <p:sldId id="367" r:id="rId125"/>
    <p:sldId id="368" r:id="rId126"/>
    <p:sldId id="369" r:id="rId127"/>
    <p:sldId id="372" r:id="rId128"/>
    <p:sldId id="373" r:id="rId129"/>
    <p:sldId id="374" r:id="rId130"/>
    <p:sldId id="375" r:id="rId131"/>
    <p:sldId id="376" r:id="rId132"/>
    <p:sldId id="377" r:id="rId133"/>
    <p:sldId id="467" r:id="rId134"/>
    <p:sldId id="370" r:id="rId135"/>
    <p:sldId id="371" r:id="rId136"/>
    <p:sldId id="378" r:id="rId137"/>
    <p:sldId id="404" r:id="rId138"/>
    <p:sldId id="405" r:id="rId139"/>
    <p:sldId id="406" r:id="rId140"/>
    <p:sldId id="379" r:id="rId141"/>
    <p:sldId id="407" r:id="rId142"/>
    <p:sldId id="408" r:id="rId143"/>
    <p:sldId id="380" r:id="rId144"/>
    <p:sldId id="409" r:id="rId145"/>
    <p:sldId id="410" r:id="rId146"/>
    <p:sldId id="381" r:id="rId147"/>
    <p:sldId id="382" r:id="rId1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A0EC"/>
    <a:srgbClr val="47B6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65"/>
    <p:restoredTop sz="94703"/>
  </p:normalViewPr>
  <p:slideViewPr>
    <p:cSldViewPr snapToGrid="0" snapToObjects="1">
      <p:cViewPr varScale="1">
        <p:scale>
          <a:sx n="122" d="100"/>
          <a:sy n="122" d="100"/>
        </p:scale>
        <p:origin x="-1120" y="-104"/>
      </p:cViewPr>
      <p:guideLst>
        <p:guide orient="horz" pos="2160"/>
        <p:guide pos="2880"/>
      </p:guideLst>
    </p:cSldViewPr>
  </p:slideViewPr>
  <p:notesTextViewPr>
    <p:cViewPr>
      <p:scale>
        <a:sx n="1" d="1"/>
        <a:sy n="1" d="1"/>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presProps" Target="presProps.xml"/><Relationship Id="rId151" Type="http://schemas.openxmlformats.org/officeDocument/2006/relationships/viewProps" Target="viewProps.xml"/><Relationship Id="rId152" Type="http://schemas.openxmlformats.org/officeDocument/2006/relationships/theme" Target="theme/theme1.xml"/><Relationship Id="rId15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printerSettings" Target="printerSettings/printerSettings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E194FC-B69A-F84B-8692-B6A457F4D011}" type="datetimeFigureOut">
              <a:rPr lang="en-US" smtClean="0"/>
              <a:t>5/1/17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496F64-88B8-5345-97D0-2DE7D32D28FD}" type="slidenum">
              <a:rPr lang="en-US" smtClean="0"/>
              <a:t>‹#›</a:t>
            </a:fld>
            <a:endParaRPr lang="en-US" dirty="0"/>
          </a:p>
        </p:txBody>
      </p:sp>
    </p:spTree>
    <p:extLst>
      <p:ext uri="{BB962C8B-B14F-4D97-AF65-F5344CB8AC3E}">
        <p14:creationId xmlns:p14="http://schemas.microsoft.com/office/powerpoint/2010/main" val="1746443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E194FC-B69A-F84B-8692-B6A457F4D011}" type="datetimeFigureOut">
              <a:rPr lang="en-US" smtClean="0"/>
              <a:t>5/1/17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96F64-88B8-5345-97D0-2DE7D32D28FD}" type="slidenum">
              <a:rPr lang="en-US" smtClean="0"/>
              <a:t>‹#›</a:t>
            </a:fld>
            <a:endParaRPr lang="en-US"/>
          </a:p>
        </p:txBody>
      </p:sp>
    </p:spTree>
    <p:extLst>
      <p:ext uri="{BB962C8B-B14F-4D97-AF65-F5344CB8AC3E}">
        <p14:creationId xmlns:p14="http://schemas.microsoft.com/office/powerpoint/2010/main" val="961490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E194FC-B69A-F84B-8692-B6A457F4D011}" type="datetimeFigureOut">
              <a:rPr lang="en-US" smtClean="0"/>
              <a:t>5/1/17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96F64-88B8-5345-97D0-2DE7D32D28FD}" type="slidenum">
              <a:rPr lang="en-US" smtClean="0"/>
              <a:t>‹#›</a:t>
            </a:fld>
            <a:endParaRPr lang="en-US"/>
          </a:p>
        </p:txBody>
      </p:sp>
    </p:spTree>
    <p:extLst>
      <p:ext uri="{BB962C8B-B14F-4D97-AF65-F5344CB8AC3E}">
        <p14:creationId xmlns:p14="http://schemas.microsoft.com/office/powerpoint/2010/main" val="1086842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E194FC-B69A-F84B-8692-B6A457F4D011}" type="datetimeFigureOut">
              <a:rPr lang="en-US" smtClean="0"/>
              <a:t>5/1/17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96F64-88B8-5345-97D0-2DE7D32D28FD}" type="slidenum">
              <a:rPr lang="en-US" smtClean="0"/>
              <a:t>‹#›</a:t>
            </a:fld>
            <a:endParaRPr lang="en-US"/>
          </a:p>
        </p:txBody>
      </p:sp>
    </p:spTree>
    <p:extLst>
      <p:ext uri="{BB962C8B-B14F-4D97-AF65-F5344CB8AC3E}">
        <p14:creationId xmlns:p14="http://schemas.microsoft.com/office/powerpoint/2010/main" val="2860124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E194FC-B69A-F84B-8692-B6A457F4D011}" type="datetimeFigureOut">
              <a:rPr lang="en-US" smtClean="0"/>
              <a:t>5/1/17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96F64-88B8-5345-97D0-2DE7D32D28FD}" type="slidenum">
              <a:rPr lang="en-US" smtClean="0"/>
              <a:t>‹#›</a:t>
            </a:fld>
            <a:endParaRPr lang="en-US"/>
          </a:p>
        </p:txBody>
      </p:sp>
    </p:spTree>
    <p:extLst>
      <p:ext uri="{BB962C8B-B14F-4D97-AF65-F5344CB8AC3E}">
        <p14:creationId xmlns:p14="http://schemas.microsoft.com/office/powerpoint/2010/main" val="260891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E194FC-B69A-F84B-8692-B6A457F4D011}" type="datetimeFigureOut">
              <a:rPr lang="en-US" smtClean="0"/>
              <a:t>5/1/17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496F64-88B8-5345-97D0-2DE7D32D28FD}" type="slidenum">
              <a:rPr lang="en-US" smtClean="0"/>
              <a:t>‹#›</a:t>
            </a:fld>
            <a:endParaRPr lang="en-US"/>
          </a:p>
        </p:txBody>
      </p:sp>
    </p:spTree>
    <p:extLst>
      <p:ext uri="{BB962C8B-B14F-4D97-AF65-F5344CB8AC3E}">
        <p14:creationId xmlns:p14="http://schemas.microsoft.com/office/powerpoint/2010/main" val="405426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E194FC-B69A-F84B-8692-B6A457F4D011}" type="datetimeFigureOut">
              <a:rPr lang="en-US" smtClean="0"/>
              <a:t>5/1/17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496F64-88B8-5345-97D0-2DE7D32D28FD}" type="slidenum">
              <a:rPr lang="en-US" smtClean="0"/>
              <a:t>‹#›</a:t>
            </a:fld>
            <a:endParaRPr lang="en-US"/>
          </a:p>
        </p:txBody>
      </p:sp>
    </p:spTree>
    <p:extLst>
      <p:ext uri="{BB962C8B-B14F-4D97-AF65-F5344CB8AC3E}">
        <p14:creationId xmlns:p14="http://schemas.microsoft.com/office/powerpoint/2010/main" val="2328505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E194FC-B69A-F84B-8692-B6A457F4D011}" type="datetimeFigureOut">
              <a:rPr lang="en-US" smtClean="0"/>
              <a:t>5/1/17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496F64-88B8-5345-97D0-2DE7D32D28FD}" type="slidenum">
              <a:rPr lang="en-US" smtClean="0"/>
              <a:t>‹#›</a:t>
            </a:fld>
            <a:endParaRPr lang="en-US"/>
          </a:p>
        </p:txBody>
      </p:sp>
    </p:spTree>
    <p:extLst>
      <p:ext uri="{BB962C8B-B14F-4D97-AF65-F5344CB8AC3E}">
        <p14:creationId xmlns:p14="http://schemas.microsoft.com/office/powerpoint/2010/main" val="95810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194FC-B69A-F84B-8692-B6A457F4D011}" type="datetimeFigureOut">
              <a:rPr lang="en-US" smtClean="0"/>
              <a:t>5/1/17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496F64-88B8-5345-97D0-2DE7D32D28FD}" type="slidenum">
              <a:rPr lang="en-US" smtClean="0"/>
              <a:t>‹#›</a:t>
            </a:fld>
            <a:endParaRPr lang="en-US"/>
          </a:p>
        </p:txBody>
      </p:sp>
    </p:spTree>
    <p:extLst>
      <p:ext uri="{BB962C8B-B14F-4D97-AF65-F5344CB8AC3E}">
        <p14:creationId xmlns:p14="http://schemas.microsoft.com/office/powerpoint/2010/main" val="1448263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2"/>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194FC-B69A-F84B-8692-B6A457F4D011}" type="datetimeFigureOut">
              <a:rPr lang="en-US" smtClean="0"/>
              <a:t>5/1/17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496F64-88B8-5345-97D0-2DE7D32D28FD}" type="slidenum">
              <a:rPr lang="en-US" smtClean="0"/>
              <a:t>‹#›</a:t>
            </a:fld>
            <a:endParaRPr lang="en-US"/>
          </a:p>
        </p:txBody>
      </p:sp>
    </p:spTree>
    <p:extLst>
      <p:ext uri="{BB962C8B-B14F-4D97-AF65-F5344CB8AC3E}">
        <p14:creationId xmlns:p14="http://schemas.microsoft.com/office/powerpoint/2010/main" val="1991982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194FC-B69A-F84B-8692-B6A457F4D011}" type="datetimeFigureOut">
              <a:rPr lang="en-US" smtClean="0"/>
              <a:t>5/1/17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496F64-88B8-5345-97D0-2DE7D32D28FD}" type="slidenum">
              <a:rPr lang="en-US" smtClean="0"/>
              <a:t>‹#›</a:t>
            </a:fld>
            <a:endParaRPr lang="en-US"/>
          </a:p>
        </p:txBody>
      </p:sp>
    </p:spTree>
    <p:extLst>
      <p:ext uri="{BB962C8B-B14F-4D97-AF65-F5344CB8AC3E}">
        <p14:creationId xmlns:p14="http://schemas.microsoft.com/office/powerpoint/2010/main" val="17578196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194FC-B69A-F84B-8692-B6A457F4D011}" type="datetimeFigureOut">
              <a:rPr lang="en-US" smtClean="0"/>
              <a:t>5/1/17</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96F64-88B8-5345-97D0-2DE7D32D28FD}" type="slidenum">
              <a:rPr lang="en-US" smtClean="0"/>
              <a:t>‹#›</a:t>
            </a:fld>
            <a:endParaRPr lang="en-US"/>
          </a:p>
        </p:txBody>
      </p:sp>
    </p:spTree>
    <p:extLst>
      <p:ext uri="{BB962C8B-B14F-4D97-AF65-F5344CB8AC3E}">
        <p14:creationId xmlns:p14="http://schemas.microsoft.com/office/powerpoint/2010/main" val="2219649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bajournal.com/" TargetMode="External"/><Relationship Id="rId3" Type="http://schemas.openxmlformats.org/officeDocument/2006/relationships/hyperlink" Target="http://www.abajournal.com/authors/27587/"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file://localhost/Users/donflanary/Documents/Speechs/CRIMINAL%20LAW%20INSTITUTE%20April%202014%20-%20Cell%20Phones/Somebody's%20Watching%20Me%20(Chorus)%20Sound%20Clip%20and%20Quote2.mp3" TargetMode="External"/><Relationship Id="rId2" Type="http://schemas.openxmlformats.org/officeDocument/2006/relationships/audio" Target="file://localhost/Users/donflanary/Documents/Speechs/CRIMINAL%20LAW%20INSTITUTE%20April%202014%20-%20Cell%20Phones/Somebody's%20Watching%20Me%20(Chorus)%20Sound%20Clip%20and%20Quote2.mp3"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0080" y="304800"/>
            <a:ext cx="7932420" cy="6156960"/>
          </a:xfrm>
        </p:spPr>
        <p:txBody>
          <a:bodyPr anchor="ctr" anchorCtr="1">
            <a:normAutofit/>
          </a:bodyPr>
          <a:lstStyle/>
          <a:p>
            <a:r>
              <a:rPr lang="en-US" sz="4400" dirty="0" smtClean="0"/>
              <a:t>Bill of Rights: HBCA Criminal Law Conference</a:t>
            </a:r>
            <a:br>
              <a:rPr lang="en-US" sz="4400" dirty="0" smtClean="0"/>
            </a:br>
            <a:r>
              <a:rPr lang="en-US" sz="3600" dirty="0" smtClean="0"/>
              <a:t>Concept SR-22 &amp; Hidalgo County Bar Association</a:t>
            </a:r>
            <a:br>
              <a:rPr lang="en-US" sz="3600" dirty="0" smtClean="0"/>
            </a:br>
            <a:r>
              <a:rPr lang="en-US" sz="3600" dirty="0"/>
              <a:t/>
            </a:r>
            <a:br>
              <a:rPr lang="en-US" sz="3600" dirty="0"/>
            </a:br>
            <a:r>
              <a:rPr lang="en-US" sz="4400" dirty="0" smtClean="0"/>
              <a:t>January 29, 2016</a:t>
            </a:r>
            <a:endParaRPr lang="en-US" sz="4400" dirty="0"/>
          </a:p>
        </p:txBody>
      </p:sp>
    </p:spTree>
    <p:extLst>
      <p:ext uri="{BB962C8B-B14F-4D97-AF65-F5344CB8AC3E}">
        <p14:creationId xmlns:p14="http://schemas.microsoft.com/office/powerpoint/2010/main" val="118937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Is your cellphone always LISTENING to you?</a:t>
            </a:r>
            <a:endParaRPr lang="en-US" b="1" dirty="0">
              <a:solidFill>
                <a:srgbClr val="00B0F0"/>
              </a:solidFill>
            </a:endParaRPr>
          </a:p>
        </p:txBody>
      </p:sp>
      <p:sp>
        <p:nvSpPr>
          <p:cNvPr id="3" name="Vertical Text Placeholder 2"/>
          <p:cNvSpPr>
            <a:spLocks noGrp="1"/>
          </p:cNvSpPr>
          <p:nvPr>
            <p:ph type="body" orient="vert" idx="1"/>
          </p:nvPr>
        </p:nvSpPr>
        <p:spPr/>
        <p:txBody>
          <a:bodyPr vert="horz" anchor="t" anchorCtr="0">
            <a:noAutofit/>
          </a:bodyPr>
          <a:lstStyle/>
          <a:p>
            <a:pPr marR="0" lvl="0" defTabSz="914400" eaLnBrk="1" fontAlgn="auto" latinLnBrk="0" hangingPunct="1">
              <a:lnSpc>
                <a:spcPct val="100000"/>
              </a:lnSpc>
              <a:spcBef>
                <a:spcPts val="0"/>
              </a:spcBef>
              <a:spcAft>
                <a:spcPts val="0"/>
              </a:spcAft>
              <a:buClrTx/>
              <a:buSzTx/>
              <a:buFont typeface="Arial" charset="0"/>
              <a:buChar char="•"/>
              <a:tabLst/>
              <a:defRPr/>
            </a:pPr>
            <a:r>
              <a:rPr lang="en-US" sz="2800" dirty="0" smtClean="0">
                <a:solidFill>
                  <a:schemeClr val="bg1"/>
                </a:solidFill>
              </a:rPr>
              <a:t>In </a:t>
            </a:r>
            <a:r>
              <a:rPr lang="en-US" sz="2800" dirty="0" smtClean="0"/>
              <a:t>February 2015, CNN Reported that </a:t>
            </a:r>
            <a:r>
              <a:rPr lang="en-US" sz="2800" dirty="0" smtClean="0">
                <a:solidFill>
                  <a:srgbClr val="FF0000"/>
                </a:solidFill>
              </a:rPr>
              <a:t>companies</a:t>
            </a:r>
            <a:r>
              <a:rPr lang="en-US" sz="2800" dirty="0" smtClean="0"/>
              <a:t>, clever </a:t>
            </a:r>
            <a:r>
              <a:rPr lang="en-US" sz="2800" dirty="0" smtClean="0">
                <a:solidFill>
                  <a:srgbClr val="FF0000"/>
                </a:solidFill>
              </a:rPr>
              <a:t>hackers</a:t>
            </a:r>
            <a:r>
              <a:rPr lang="en-US" sz="2800" dirty="0" smtClean="0"/>
              <a:t>, and the </a:t>
            </a:r>
            <a:r>
              <a:rPr lang="en-US" sz="2800" dirty="0" smtClean="0">
                <a:solidFill>
                  <a:srgbClr val="FF0000"/>
                </a:solidFill>
              </a:rPr>
              <a:t>GOVERNMENT</a:t>
            </a:r>
            <a:r>
              <a:rPr lang="en-US" sz="2800" dirty="0" smtClean="0"/>
              <a:t> have ways to </a:t>
            </a:r>
            <a:r>
              <a:rPr lang="en-US" sz="2800" dirty="0" smtClean="0">
                <a:solidFill>
                  <a:srgbClr val="FF0000"/>
                </a:solidFill>
              </a:rPr>
              <a:t>turn on </a:t>
            </a:r>
            <a:r>
              <a:rPr lang="en-US" sz="2800" dirty="0" smtClean="0"/>
              <a:t>our cell phone </a:t>
            </a:r>
            <a:r>
              <a:rPr lang="en-US" sz="2800" dirty="0" smtClean="0">
                <a:solidFill>
                  <a:srgbClr val="FF0000"/>
                </a:solidFill>
              </a:rPr>
              <a:t>microphones</a:t>
            </a:r>
            <a:r>
              <a:rPr lang="en-US" sz="2800" dirty="0" smtClean="0"/>
              <a:t> </a:t>
            </a:r>
            <a:r>
              <a:rPr lang="en-US" sz="2800" b="1" dirty="0" smtClean="0">
                <a:solidFill>
                  <a:srgbClr val="FF0000"/>
                </a:solidFill>
              </a:rPr>
              <a:t>WITHOUT US KNOWING</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sz="2800" dirty="0" smtClean="0"/>
              <a:t>Features like SIRI, OK GOOGLE, and even FACEBOOK use voice processing systems that are listening even when you didn’t turn on the microphone yourself</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sz="2800" dirty="0" smtClean="0"/>
              <a:t>BUT THAT’S NOT ALL</a:t>
            </a:r>
            <a:endParaRPr lang="en-US" sz="2800" dirty="0"/>
          </a:p>
        </p:txBody>
      </p:sp>
    </p:spTree>
    <p:extLst>
      <p:ext uri="{BB962C8B-B14F-4D97-AF65-F5344CB8AC3E}">
        <p14:creationId xmlns:p14="http://schemas.microsoft.com/office/powerpoint/2010/main" val="104628158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rgbClr val="00B0F0"/>
                </a:solidFill>
              </a:rPr>
              <a:t>In Re U.S. for Historical Cell Cite Data, </a:t>
            </a:r>
            <a:r>
              <a:rPr lang="en-US" b="1" dirty="0" smtClean="0">
                <a:solidFill>
                  <a:srgbClr val="00B0F0"/>
                </a:solidFill>
              </a:rPr>
              <a:t/>
            </a:r>
            <a:br>
              <a:rPr lang="en-US" b="1" dirty="0" smtClean="0">
                <a:solidFill>
                  <a:srgbClr val="00B0F0"/>
                </a:solidFill>
              </a:rPr>
            </a:br>
            <a:r>
              <a:rPr lang="en-US" b="1" dirty="0" smtClean="0">
                <a:solidFill>
                  <a:srgbClr val="00B0F0"/>
                </a:solidFill>
              </a:rPr>
              <a:t>724 F. 3d 600 (5</a:t>
            </a:r>
            <a:r>
              <a:rPr lang="en-US" b="1" baseline="30000" dirty="0" smtClean="0">
                <a:solidFill>
                  <a:srgbClr val="00B0F0"/>
                </a:solidFill>
              </a:rPr>
              <a:t>th</a:t>
            </a:r>
            <a:r>
              <a:rPr lang="en-US" b="1" dirty="0" smtClean="0">
                <a:solidFill>
                  <a:srgbClr val="00B0F0"/>
                </a:solidFill>
              </a:rPr>
              <a:t> Cir. 2013)</a:t>
            </a:r>
            <a:endParaRPr lang="en-US" b="1" i="1" dirty="0">
              <a:solidFill>
                <a:srgbClr val="00B0F0"/>
              </a:solidFill>
            </a:endParaRPr>
          </a:p>
        </p:txBody>
      </p:sp>
      <p:sp>
        <p:nvSpPr>
          <p:cNvPr id="3" name="Content Placeholder 2"/>
          <p:cNvSpPr>
            <a:spLocks noGrp="1"/>
          </p:cNvSpPr>
          <p:nvPr>
            <p:ph idx="1"/>
          </p:nvPr>
        </p:nvSpPr>
        <p:spPr/>
        <p:txBody>
          <a:bodyPr>
            <a:normAutofit fontScale="92500" lnSpcReduction="10000"/>
          </a:bodyPr>
          <a:lstStyle/>
          <a:p>
            <a:r>
              <a:rPr lang="en-US" sz="3600" dirty="0" smtClean="0">
                <a:solidFill>
                  <a:srgbClr val="000000"/>
                </a:solidFill>
              </a:rPr>
              <a:t>The Court found that </a:t>
            </a:r>
            <a:r>
              <a:rPr lang="en-US" sz="3600" dirty="0" smtClean="0">
                <a:solidFill>
                  <a:srgbClr val="FF0000"/>
                </a:solidFill>
              </a:rPr>
              <a:t>because cell providers collect and store CSLI </a:t>
            </a:r>
            <a:r>
              <a:rPr lang="en-US" sz="3600" dirty="0" smtClean="0"/>
              <a:t>for its </a:t>
            </a:r>
            <a:r>
              <a:rPr lang="en-US" sz="3600" dirty="0" smtClean="0">
                <a:solidFill>
                  <a:srgbClr val="FF0000"/>
                </a:solidFill>
              </a:rPr>
              <a:t>own business </a:t>
            </a:r>
            <a:r>
              <a:rPr lang="en-US" sz="3600" dirty="0" smtClean="0">
                <a:solidFill>
                  <a:srgbClr val="000000"/>
                </a:solidFill>
              </a:rPr>
              <a:t>purposes, CSLI is clearly a </a:t>
            </a:r>
            <a:r>
              <a:rPr lang="en-US" sz="3600" dirty="0" smtClean="0">
                <a:solidFill>
                  <a:srgbClr val="FF0000"/>
                </a:solidFill>
              </a:rPr>
              <a:t>business record </a:t>
            </a:r>
          </a:p>
          <a:p>
            <a:r>
              <a:rPr lang="en-US" sz="3600" dirty="0" smtClean="0">
                <a:solidFill>
                  <a:srgbClr val="000000"/>
                </a:solidFill>
              </a:rPr>
              <a:t>The Court speculated the </a:t>
            </a:r>
            <a:r>
              <a:rPr lang="en-US" sz="3600" dirty="0" smtClean="0">
                <a:solidFill>
                  <a:srgbClr val="FF0000"/>
                </a:solidFill>
              </a:rPr>
              <a:t>government does not mandate </a:t>
            </a:r>
            <a:r>
              <a:rPr lang="en-US" sz="3600" dirty="0" smtClean="0">
                <a:solidFill>
                  <a:srgbClr val="000000"/>
                </a:solidFill>
              </a:rPr>
              <a:t>or persuade providers to collect and store CSLI </a:t>
            </a:r>
          </a:p>
          <a:p>
            <a:r>
              <a:rPr lang="en-US" sz="3600" dirty="0" smtClean="0">
                <a:solidFill>
                  <a:srgbClr val="000000"/>
                </a:solidFill>
              </a:rPr>
              <a:t>The Court also applied the </a:t>
            </a:r>
            <a:r>
              <a:rPr lang="en-US" sz="3600" dirty="0" smtClean="0">
                <a:solidFill>
                  <a:srgbClr val="FF0000"/>
                </a:solidFill>
              </a:rPr>
              <a:t>Third Party Doctrine </a:t>
            </a:r>
            <a:r>
              <a:rPr lang="en-US" sz="3600" dirty="0" smtClean="0">
                <a:solidFill>
                  <a:srgbClr val="000000"/>
                </a:solidFill>
              </a:rPr>
              <a:t>to hold subscribers </a:t>
            </a:r>
            <a:r>
              <a:rPr lang="en-US" sz="3600" u="sng" dirty="0" smtClean="0">
                <a:solidFill>
                  <a:srgbClr val="000000"/>
                </a:solidFill>
              </a:rPr>
              <a:t>do not have a reasonable expectation of privacy </a:t>
            </a:r>
          </a:p>
          <a:p>
            <a:endParaRPr lang="en-US" sz="3600" dirty="0" smtClean="0">
              <a:solidFill>
                <a:srgbClr val="000000"/>
              </a:solidFill>
            </a:endParaRPr>
          </a:p>
        </p:txBody>
      </p:sp>
    </p:spTree>
    <p:extLst>
      <p:ext uri="{BB962C8B-B14F-4D97-AF65-F5344CB8AC3E}">
        <p14:creationId xmlns:p14="http://schemas.microsoft.com/office/powerpoint/2010/main" val="162542708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rgbClr val="00B0F0"/>
                </a:solidFill>
              </a:rPr>
              <a:t>United States v. Guerrero – </a:t>
            </a:r>
            <a:br>
              <a:rPr lang="en-US" b="1" i="1" dirty="0" smtClean="0">
                <a:solidFill>
                  <a:srgbClr val="00B0F0"/>
                </a:solidFill>
              </a:rPr>
            </a:br>
            <a:r>
              <a:rPr lang="en-US" b="1" dirty="0" smtClean="0">
                <a:solidFill>
                  <a:srgbClr val="00B0F0"/>
                </a:solidFill>
              </a:rPr>
              <a:t>768 F. 3d 351 (5</a:t>
            </a:r>
            <a:r>
              <a:rPr lang="en-US" b="1" baseline="30000" dirty="0" smtClean="0">
                <a:solidFill>
                  <a:srgbClr val="00B0F0"/>
                </a:solidFill>
              </a:rPr>
              <a:t>th</a:t>
            </a:r>
            <a:r>
              <a:rPr lang="en-US" b="1" dirty="0" smtClean="0">
                <a:solidFill>
                  <a:srgbClr val="00B0F0"/>
                </a:solidFill>
              </a:rPr>
              <a:t> Cir. 2014)</a:t>
            </a:r>
            <a:endParaRPr lang="en-US" b="1" i="1" dirty="0">
              <a:solidFill>
                <a:srgbClr val="00B0F0"/>
              </a:solidFill>
            </a:endParaRPr>
          </a:p>
        </p:txBody>
      </p:sp>
      <p:sp>
        <p:nvSpPr>
          <p:cNvPr id="3" name="Content Placeholder 2"/>
          <p:cNvSpPr>
            <a:spLocks noGrp="1"/>
          </p:cNvSpPr>
          <p:nvPr>
            <p:ph idx="1"/>
          </p:nvPr>
        </p:nvSpPr>
        <p:spPr/>
        <p:txBody>
          <a:bodyPr>
            <a:normAutofit fontScale="77500" lnSpcReduction="20000"/>
          </a:bodyPr>
          <a:lstStyle/>
          <a:p>
            <a:r>
              <a:rPr lang="en-US" sz="3600" dirty="0" smtClean="0">
                <a:solidFill>
                  <a:srgbClr val="000000"/>
                </a:solidFill>
              </a:rPr>
              <a:t>The 5</a:t>
            </a:r>
            <a:r>
              <a:rPr lang="en-US" sz="3600" baseline="30000" dirty="0" smtClean="0">
                <a:solidFill>
                  <a:srgbClr val="000000"/>
                </a:solidFill>
              </a:rPr>
              <a:t>th</a:t>
            </a:r>
            <a:r>
              <a:rPr lang="en-US" sz="3600" dirty="0" smtClean="0">
                <a:solidFill>
                  <a:srgbClr val="000000"/>
                </a:solidFill>
              </a:rPr>
              <a:t> Circuit addressed whether suppression was warranted since the government collected CSLI with a </a:t>
            </a:r>
            <a:r>
              <a:rPr lang="en-US" sz="3600" u="sng" dirty="0" smtClean="0">
                <a:solidFill>
                  <a:srgbClr val="000000"/>
                </a:solidFill>
              </a:rPr>
              <a:t>state subpoena </a:t>
            </a:r>
            <a:r>
              <a:rPr lang="en-US" sz="3600" dirty="0" smtClean="0">
                <a:solidFill>
                  <a:srgbClr val="000000"/>
                </a:solidFill>
              </a:rPr>
              <a:t>rather than a 2703(d) order. </a:t>
            </a:r>
          </a:p>
          <a:p>
            <a:r>
              <a:rPr lang="en-US" sz="3600" dirty="0" smtClean="0">
                <a:solidFill>
                  <a:srgbClr val="000000"/>
                </a:solidFill>
              </a:rPr>
              <a:t>The Court found there </a:t>
            </a:r>
            <a:r>
              <a:rPr lang="en-US" sz="3600" u="sng" dirty="0" smtClean="0">
                <a:solidFill>
                  <a:srgbClr val="000000"/>
                </a:solidFill>
              </a:rPr>
              <a:t>was a clear violation of the Act</a:t>
            </a:r>
            <a:r>
              <a:rPr lang="en-US" sz="3600" dirty="0" smtClean="0">
                <a:solidFill>
                  <a:srgbClr val="000000"/>
                </a:solidFill>
              </a:rPr>
              <a:t>, </a:t>
            </a:r>
            <a:r>
              <a:rPr lang="en-US" sz="3600" dirty="0" smtClean="0">
                <a:solidFill>
                  <a:srgbClr val="FF0000"/>
                </a:solidFill>
              </a:rPr>
              <a:t>but the SCA does not provide for suppression</a:t>
            </a:r>
          </a:p>
          <a:p>
            <a:r>
              <a:rPr lang="en-US" sz="3600" dirty="0" smtClean="0">
                <a:solidFill>
                  <a:srgbClr val="000000"/>
                </a:solidFill>
              </a:rPr>
              <a:t>Thus, the appellant was required to show a Fourth Amendment violation </a:t>
            </a:r>
          </a:p>
          <a:p>
            <a:r>
              <a:rPr lang="en-US" sz="3600" dirty="0" smtClean="0">
                <a:solidFill>
                  <a:srgbClr val="000000"/>
                </a:solidFill>
              </a:rPr>
              <a:t>But, since the </a:t>
            </a:r>
            <a:r>
              <a:rPr lang="en-US" sz="3600" u="sng" dirty="0" smtClean="0">
                <a:solidFill>
                  <a:srgbClr val="000000"/>
                </a:solidFill>
              </a:rPr>
              <a:t>precedent already decided the warrantless collection of CSLI does not implicate the Fourth Amendment</a:t>
            </a:r>
            <a:r>
              <a:rPr lang="en-US" sz="3600" dirty="0" smtClean="0">
                <a:solidFill>
                  <a:srgbClr val="000000"/>
                </a:solidFill>
              </a:rPr>
              <a:t>, the evidence was held properly admitted </a:t>
            </a:r>
          </a:p>
        </p:txBody>
      </p:sp>
    </p:spTree>
    <p:extLst>
      <p:ext uri="{BB962C8B-B14F-4D97-AF65-F5344CB8AC3E}">
        <p14:creationId xmlns:p14="http://schemas.microsoft.com/office/powerpoint/2010/main" val="92549131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The Warrantless Collection of CSLI in Texas</a:t>
            </a:r>
            <a:endParaRPr lang="en-US" b="1" dirty="0">
              <a:solidFill>
                <a:srgbClr val="00B0F0"/>
              </a:solidFill>
            </a:endParaRPr>
          </a:p>
        </p:txBody>
      </p:sp>
      <p:sp>
        <p:nvSpPr>
          <p:cNvPr id="3" name="Content Placeholder 2"/>
          <p:cNvSpPr>
            <a:spLocks noGrp="1"/>
          </p:cNvSpPr>
          <p:nvPr>
            <p:ph idx="1"/>
          </p:nvPr>
        </p:nvSpPr>
        <p:spPr/>
        <p:txBody>
          <a:bodyPr>
            <a:normAutofit fontScale="92500" lnSpcReduction="10000"/>
          </a:bodyPr>
          <a:lstStyle/>
          <a:p>
            <a:r>
              <a:rPr lang="en-US" sz="3600" i="1" dirty="0" smtClean="0">
                <a:solidFill>
                  <a:srgbClr val="000000"/>
                </a:solidFill>
              </a:rPr>
              <a:t>Ford v. State, </a:t>
            </a:r>
            <a:r>
              <a:rPr lang="en-US" sz="3600" dirty="0" smtClean="0">
                <a:solidFill>
                  <a:srgbClr val="000000"/>
                </a:solidFill>
              </a:rPr>
              <a:t>No. PD-1396-14, WL 8957647 (Tex. Crim. App. Dec. 16, 2015)</a:t>
            </a:r>
            <a:r>
              <a:rPr lang="en-US" sz="3600" i="1" dirty="0" smtClean="0">
                <a:solidFill>
                  <a:srgbClr val="000000"/>
                </a:solidFill>
              </a:rPr>
              <a:t> </a:t>
            </a:r>
          </a:p>
          <a:p>
            <a:r>
              <a:rPr lang="en-US" sz="3600" dirty="0" smtClean="0">
                <a:solidFill>
                  <a:srgbClr val="000000"/>
                </a:solidFill>
              </a:rPr>
              <a:t>While noting the apparent circuit split, it side with the 5</a:t>
            </a:r>
            <a:r>
              <a:rPr lang="en-US" sz="3600" baseline="30000" dirty="0" smtClean="0">
                <a:solidFill>
                  <a:srgbClr val="000000"/>
                </a:solidFill>
              </a:rPr>
              <a:t>th</a:t>
            </a:r>
            <a:r>
              <a:rPr lang="en-US" sz="3600" dirty="0" smtClean="0">
                <a:solidFill>
                  <a:srgbClr val="000000"/>
                </a:solidFill>
              </a:rPr>
              <a:t> and 11</a:t>
            </a:r>
            <a:r>
              <a:rPr lang="en-US" sz="3600" baseline="30000" dirty="0" smtClean="0">
                <a:solidFill>
                  <a:srgbClr val="000000"/>
                </a:solidFill>
              </a:rPr>
              <a:t>th</a:t>
            </a:r>
            <a:r>
              <a:rPr lang="en-US" sz="3600" dirty="0" smtClean="0">
                <a:solidFill>
                  <a:srgbClr val="000000"/>
                </a:solidFill>
              </a:rPr>
              <a:t> Circuits and held that the </a:t>
            </a:r>
            <a:r>
              <a:rPr lang="en-US" sz="3600" u="sng" dirty="0" smtClean="0">
                <a:solidFill>
                  <a:srgbClr val="FF0000"/>
                </a:solidFill>
              </a:rPr>
              <a:t>Third Party Doctrine dictates CSLI </a:t>
            </a:r>
            <a:r>
              <a:rPr lang="en-US" sz="3600" dirty="0" smtClean="0">
                <a:solidFill>
                  <a:srgbClr val="000000"/>
                </a:solidFill>
              </a:rPr>
              <a:t>is “a record that the ‘</a:t>
            </a:r>
            <a:r>
              <a:rPr lang="en-US" sz="3600" u="sng" dirty="0" smtClean="0">
                <a:solidFill>
                  <a:srgbClr val="000000"/>
                </a:solidFill>
              </a:rPr>
              <a:t>provider has already created’ </a:t>
            </a:r>
            <a:r>
              <a:rPr lang="en-US" sz="3600" dirty="0" smtClean="0">
                <a:solidFill>
                  <a:srgbClr val="000000"/>
                </a:solidFill>
              </a:rPr>
              <a:t>– [and therefore] is </a:t>
            </a:r>
            <a:r>
              <a:rPr lang="en-US" sz="3600" u="sng" dirty="0" smtClean="0">
                <a:solidFill>
                  <a:srgbClr val="FF0000"/>
                </a:solidFill>
              </a:rPr>
              <a:t>not subject to a reasonable expectation of privacy </a:t>
            </a:r>
            <a:r>
              <a:rPr lang="en-US" sz="3600" dirty="0" smtClean="0">
                <a:solidFill>
                  <a:srgbClr val="000000"/>
                </a:solidFill>
              </a:rPr>
              <a:t>that implicates the Fourth Amendment” </a:t>
            </a:r>
          </a:p>
        </p:txBody>
      </p:sp>
    </p:spTree>
    <p:extLst>
      <p:ext uri="{BB962C8B-B14F-4D97-AF65-F5344CB8AC3E}">
        <p14:creationId xmlns:p14="http://schemas.microsoft.com/office/powerpoint/2010/main" val="1029674134"/>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00B0F0"/>
                </a:solidFill>
              </a:rPr>
              <a:t>Technologies Used by the Gov to Collect Information</a:t>
            </a:r>
            <a:endParaRPr lang="en-US" b="1" dirty="0">
              <a:solidFill>
                <a:srgbClr val="00B0F0"/>
              </a:solidFill>
            </a:endParaRPr>
          </a:p>
        </p:txBody>
      </p:sp>
      <p:sp>
        <p:nvSpPr>
          <p:cNvPr id="3" name="Content Placeholder 2"/>
          <p:cNvSpPr>
            <a:spLocks noGrp="1"/>
          </p:cNvSpPr>
          <p:nvPr>
            <p:ph idx="1"/>
          </p:nvPr>
        </p:nvSpPr>
        <p:spPr>
          <a:xfrm>
            <a:off x="628650" y="2171068"/>
            <a:ext cx="7886700" cy="3274696"/>
          </a:xfrm>
        </p:spPr>
        <p:txBody>
          <a:bodyPr>
            <a:normAutofit/>
          </a:bodyPr>
          <a:lstStyle/>
          <a:p>
            <a:r>
              <a:rPr lang="en-US" sz="3200" b="1" dirty="0" smtClean="0">
                <a:solidFill>
                  <a:srgbClr val="000000"/>
                </a:solidFill>
              </a:rPr>
              <a:t>Cell Phone Software Extractors</a:t>
            </a:r>
          </a:p>
          <a:p>
            <a:r>
              <a:rPr lang="en-US" sz="3200" b="1" dirty="0" smtClean="0">
                <a:solidFill>
                  <a:srgbClr val="000000"/>
                </a:solidFill>
              </a:rPr>
              <a:t>Stingray and Kingfish Cell Phone Tracking Devices</a:t>
            </a:r>
          </a:p>
          <a:p>
            <a:r>
              <a:rPr lang="en-US" sz="3200" b="1" dirty="0" smtClean="0">
                <a:solidFill>
                  <a:srgbClr val="000000"/>
                </a:solidFill>
              </a:rPr>
              <a:t>Government Software/Internet Surveillance Programs</a:t>
            </a:r>
          </a:p>
        </p:txBody>
      </p:sp>
    </p:spTree>
    <p:extLst>
      <p:ext uri="{BB962C8B-B14F-4D97-AF65-F5344CB8AC3E}">
        <p14:creationId xmlns:p14="http://schemas.microsoft.com/office/powerpoint/2010/main" val="19237201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Cell Phone Software Extractors</a:t>
            </a:r>
            <a:endParaRPr lang="en-US" b="1" dirty="0">
              <a:solidFill>
                <a:srgbClr val="00B0F0"/>
              </a:solidFill>
            </a:endParaRPr>
          </a:p>
        </p:txBody>
      </p:sp>
      <p:sp>
        <p:nvSpPr>
          <p:cNvPr id="3" name="Content Placeholder 2"/>
          <p:cNvSpPr>
            <a:spLocks noGrp="1"/>
          </p:cNvSpPr>
          <p:nvPr>
            <p:ph idx="1"/>
          </p:nvPr>
        </p:nvSpPr>
        <p:spPr/>
        <p:txBody>
          <a:bodyPr>
            <a:normAutofit fontScale="92500" lnSpcReduction="10000"/>
          </a:bodyPr>
          <a:lstStyle/>
          <a:p>
            <a:r>
              <a:rPr lang="en-US" b="1" dirty="0" smtClean="0">
                <a:solidFill>
                  <a:srgbClr val="000000"/>
                </a:solidFill>
              </a:rPr>
              <a:t>“Extraction Devices” </a:t>
            </a:r>
            <a:r>
              <a:rPr lang="en-US" dirty="0" smtClean="0">
                <a:solidFill>
                  <a:srgbClr val="000000"/>
                </a:solidFill>
              </a:rPr>
              <a:t>download personal information from cell phones, </a:t>
            </a:r>
          </a:p>
          <a:p>
            <a:pPr lvl="1"/>
            <a:r>
              <a:rPr lang="en-US" dirty="0" smtClean="0">
                <a:solidFill>
                  <a:srgbClr val="000000"/>
                </a:solidFill>
              </a:rPr>
              <a:t>including contacts</a:t>
            </a:r>
          </a:p>
          <a:p>
            <a:pPr lvl="1"/>
            <a:r>
              <a:rPr lang="en-US" dirty="0" smtClean="0">
                <a:solidFill>
                  <a:srgbClr val="000000"/>
                </a:solidFill>
              </a:rPr>
              <a:t>videos</a:t>
            </a:r>
          </a:p>
          <a:p>
            <a:pPr lvl="1"/>
            <a:r>
              <a:rPr lang="en-US" dirty="0" smtClean="0">
                <a:solidFill>
                  <a:srgbClr val="000000"/>
                </a:solidFill>
              </a:rPr>
              <a:t>GPS data</a:t>
            </a:r>
          </a:p>
          <a:p>
            <a:pPr lvl="1"/>
            <a:r>
              <a:rPr lang="en-US" dirty="0" smtClean="0">
                <a:solidFill>
                  <a:srgbClr val="000000"/>
                </a:solidFill>
              </a:rPr>
              <a:t>pictures</a:t>
            </a:r>
            <a:endParaRPr lang="en-US" b="1" dirty="0" smtClean="0">
              <a:solidFill>
                <a:srgbClr val="000000"/>
              </a:solidFill>
            </a:endParaRPr>
          </a:p>
          <a:p>
            <a:r>
              <a:rPr lang="en-US" dirty="0" smtClean="0">
                <a:solidFill>
                  <a:srgbClr val="000000"/>
                </a:solidFill>
              </a:rPr>
              <a:t>“The handheld machines have various interfaces to work with different models and can even </a:t>
            </a:r>
            <a:r>
              <a:rPr lang="en-US" b="1" u="sng" dirty="0" smtClean="0">
                <a:solidFill>
                  <a:srgbClr val="000000"/>
                </a:solidFill>
              </a:rPr>
              <a:t>bypass security passwords and access some information,” </a:t>
            </a:r>
          </a:p>
          <a:p>
            <a:endParaRPr lang="en-US" dirty="0">
              <a:solidFill>
                <a:srgbClr val="000000"/>
              </a:solidFill>
            </a:endParaRPr>
          </a:p>
        </p:txBody>
      </p:sp>
    </p:spTree>
    <p:extLst>
      <p:ext uri="{BB962C8B-B14F-4D97-AF65-F5344CB8AC3E}">
        <p14:creationId xmlns:p14="http://schemas.microsoft.com/office/powerpoint/2010/main" val="1203563696"/>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506" y="34336"/>
            <a:ext cx="7238999" cy="6823664"/>
          </a:xfrm>
          <a:prstGeom prst="rect">
            <a:avLst/>
          </a:prstGeom>
        </p:spPr>
      </p:pic>
    </p:spTree>
    <p:extLst>
      <p:ext uri="{BB962C8B-B14F-4D97-AF65-F5344CB8AC3E}">
        <p14:creationId xmlns:p14="http://schemas.microsoft.com/office/powerpoint/2010/main" val="12151798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 y="0"/>
            <a:ext cx="7275426" cy="6858000"/>
          </a:xfrm>
          <a:prstGeom prst="rect">
            <a:avLst/>
          </a:prstGeom>
        </p:spPr>
      </p:pic>
    </p:spTree>
    <p:extLst>
      <p:ext uri="{BB962C8B-B14F-4D97-AF65-F5344CB8AC3E}">
        <p14:creationId xmlns:p14="http://schemas.microsoft.com/office/powerpoint/2010/main" val="10110738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Stingray and Kingfish Cell Phone Tracking Devices</a:t>
            </a:r>
            <a:endParaRPr lang="en-US" dirty="0"/>
          </a:p>
        </p:txBody>
      </p:sp>
      <p:pic>
        <p:nvPicPr>
          <p:cNvPr id="4" name="Content Placeholder 3" descr="stingray_270x173.png"/>
          <p:cNvPicPr>
            <a:picLocks noGrp="1" noChangeAspect="1"/>
          </p:cNvPicPr>
          <p:nvPr>
            <p:ph idx="1"/>
          </p:nvPr>
        </p:nvPicPr>
        <p:blipFill>
          <a:blip r:embed="rId2"/>
          <a:srcRect l="-8253" r="-8253"/>
          <a:stretch>
            <a:fillRect/>
          </a:stretch>
        </p:blipFill>
        <p:spPr>
          <a:xfrm>
            <a:off x="988171" y="2082804"/>
            <a:ext cx="3764804" cy="2760664"/>
          </a:xfrm>
        </p:spPr>
      </p:pic>
      <p:pic>
        <p:nvPicPr>
          <p:cNvPr id="5" name="Content Placeholder 3" descr="NA-BN996_STINGR_G_20111102183619_large_verge_medium_landscape.jpg"/>
          <p:cNvPicPr>
            <a:picLocks noChangeAspect="1"/>
          </p:cNvPicPr>
          <p:nvPr/>
        </p:nvPicPr>
        <p:blipFill>
          <a:blip r:embed="rId3"/>
          <a:srcRect l="-10658" r="-10658"/>
          <a:stretch>
            <a:fillRect/>
          </a:stretch>
        </p:blipFill>
        <p:spPr>
          <a:xfrm>
            <a:off x="4253535" y="2095504"/>
            <a:ext cx="3747485" cy="2747963"/>
          </a:xfrm>
          <a:prstGeom prst="rect">
            <a:avLst/>
          </a:prstGeom>
        </p:spPr>
      </p:pic>
    </p:spTree>
    <p:extLst>
      <p:ext uri="{BB962C8B-B14F-4D97-AF65-F5344CB8AC3E}">
        <p14:creationId xmlns:p14="http://schemas.microsoft.com/office/powerpoint/2010/main" val="1843054586"/>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762000"/>
            <a:ext cx="6858000" cy="5181888"/>
          </a:xfrm>
          <a:prstGeom prst="rect">
            <a:avLst/>
          </a:prstGeom>
        </p:spPr>
      </p:pic>
    </p:spTree>
    <p:extLst>
      <p:ext uri="{BB962C8B-B14F-4D97-AF65-F5344CB8AC3E}">
        <p14:creationId xmlns:p14="http://schemas.microsoft.com/office/powerpoint/2010/main" val="1437866933"/>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774730"/>
            <a:ext cx="6858000" cy="5166837"/>
          </a:xfrm>
          <a:prstGeom prst="rect">
            <a:avLst/>
          </a:prstGeom>
        </p:spPr>
      </p:pic>
    </p:spTree>
    <p:extLst>
      <p:ext uri="{BB962C8B-B14F-4D97-AF65-F5344CB8AC3E}">
        <p14:creationId xmlns:p14="http://schemas.microsoft.com/office/powerpoint/2010/main" val="5960632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Is your TEVLEVISON listening to you?</a:t>
            </a:r>
            <a:endParaRPr lang="en-US" b="1" dirty="0">
              <a:solidFill>
                <a:srgbClr val="00B0F0"/>
              </a:solidFill>
            </a:endParaRPr>
          </a:p>
        </p:txBody>
      </p:sp>
      <p:sp>
        <p:nvSpPr>
          <p:cNvPr id="3" name="Vertical Text Placeholder 2"/>
          <p:cNvSpPr>
            <a:spLocks noGrp="1"/>
          </p:cNvSpPr>
          <p:nvPr>
            <p:ph type="body" orient="vert" idx="1"/>
          </p:nvPr>
        </p:nvSpPr>
        <p:spPr/>
        <p:txBody>
          <a:bodyPr vert="horz" anchor="t" anchorCtr="0">
            <a:noAutofit/>
          </a:bodyPr>
          <a:lstStyle/>
          <a:p>
            <a:pPr marR="0" lvl="0" defTabSz="914400" eaLnBrk="1" fontAlgn="auto" latinLnBrk="0" hangingPunct="1">
              <a:lnSpc>
                <a:spcPct val="100000"/>
              </a:lnSpc>
              <a:spcBef>
                <a:spcPts val="0"/>
              </a:spcBef>
              <a:spcAft>
                <a:spcPts val="0"/>
              </a:spcAft>
              <a:buClrTx/>
              <a:buSzTx/>
              <a:buFont typeface="Arial" charset="0"/>
              <a:buChar char="•"/>
              <a:tabLst/>
              <a:defRPr/>
            </a:pPr>
            <a:r>
              <a:rPr lang="en-US" dirty="0" smtClean="0">
                <a:solidFill>
                  <a:srgbClr val="000000"/>
                </a:solidFill>
              </a:rPr>
              <a:t>In the same report, CNN revealed that Internet-connected “</a:t>
            </a:r>
            <a:r>
              <a:rPr lang="en-US" b="1" dirty="0" smtClean="0">
                <a:solidFill>
                  <a:srgbClr val="FF0000"/>
                </a:solidFill>
              </a:rPr>
              <a:t>Smart TVs” can eavesdrop </a:t>
            </a:r>
            <a:r>
              <a:rPr lang="en-US" dirty="0" smtClean="0">
                <a:solidFill>
                  <a:srgbClr val="000000"/>
                </a:solidFill>
              </a:rPr>
              <a:t>on their owners</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dirty="0" smtClean="0">
                <a:solidFill>
                  <a:srgbClr val="000000"/>
                </a:solidFill>
              </a:rPr>
              <a:t>They don’t just listen, they can actually transmit everything they hear abut your life over the internet</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dirty="0" smtClean="0">
                <a:solidFill>
                  <a:srgbClr val="000000"/>
                </a:solidFill>
              </a:rPr>
              <a:t>Sometimes they even warn you without you realizing it</a:t>
            </a:r>
          </a:p>
        </p:txBody>
      </p:sp>
    </p:spTree>
    <p:extLst>
      <p:ext uri="{BB962C8B-B14F-4D97-AF65-F5344CB8AC3E}">
        <p14:creationId xmlns:p14="http://schemas.microsoft.com/office/powerpoint/2010/main" val="2032091958"/>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774702"/>
            <a:ext cx="6858000" cy="5139708"/>
          </a:xfrm>
          <a:prstGeom prst="rect">
            <a:avLst/>
          </a:prstGeom>
        </p:spPr>
      </p:pic>
    </p:spTree>
    <p:extLst>
      <p:ext uri="{BB962C8B-B14F-4D97-AF65-F5344CB8AC3E}">
        <p14:creationId xmlns:p14="http://schemas.microsoft.com/office/powerpoint/2010/main" val="23661425"/>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774704"/>
            <a:ext cx="6858000" cy="5144121"/>
          </a:xfrm>
          <a:prstGeom prst="rect">
            <a:avLst/>
          </a:prstGeom>
        </p:spPr>
      </p:pic>
    </p:spTree>
    <p:extLst>
      <p:ext uri="{BB962C8B-B14F-4D97-AF65-F5344CB8AC3E}">
        <p14:creationId xmlns:p14="http://schemas.microsoft.com/office/powerpoint/2010/main" val="393095280"/>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13" y="774703"/>
            <a:ext cx="6824133" cy="5118100"/>
          </a:xfrm>
          <a:prstGeom prst="rect">
            <a:avLst/>
          </a:prstGeom>
        </p:spPr>
      </p:pic>
    </p:spTree>
    <p:extLst>
      <p:ext uri="{BB962C8B-B14F-4D97-AF65-F5344CB8AC3E}">
        <p14:creationId xmlns:p14="http://schemas.microsoft.com/office/powerpoint/2010/main" val="1092672788"/>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NEW POLICY FOR USING STINGRAYS</a:t>
            </a:r>
            <a:endParaRPr lang="en-US" b="1" dirty="0">
              <a:solidFill>
                <a:srgbClr val="00B0F0"/>
              </a:solidFill>
            </a:endParaRPr>
          </a:p>
        </p:txBody>
      </p:sp>
      <p:sp>
        <p:nvSpPr>
          <p:cNvPr id="3" name="Content Placeholder 2"/>
          <p:cNvSpPr>
            <a:spLocks noGrp="1"/>
          </p:cNvSpPr>
          <p:nvPr>
            <p:ph idx="1"/>
          </p:nvPr>
        </p:nvSpPr>
        <p:spPr>
          <a:xfrm>
            <a:off x="628650" y="1517072"/>
            <a:ext cx="7886700" cy="4659891"/>
          </a:xfrm>
        </p:spPr>
        <p:txBody>
          <a:bodyPr>
            <a:noAutofit/>
          </a:bodyPr>
          <a:lstStyle/>
          <a:p>
            <a:r>
              <a:rPr lang="en-US" sz="2800" dirty="0" smtClean="0">
                <a:solidFill>
                  <a:srgbClr val="000000"/>
                </a:solidFill>
              </a:rPr>
              <a:t>The Department of Justice took the first step in addressing privacy concerns relating to Stingrays in </a:t>
            </a:r>
            <a:r>
              <a:rPr lang="en-US" sz="2800" u="sng" dirty="0" smtClean="0">
                <a:solidFill>
                  <a:srgbClr val="000000"/>
                </a:solidFill>
              </a:rPr>
              <a:t>September of 2015</a:t>
            </a:r>
          </a:p>
          <a:p>
            <a:r>
              <a:rPr lang="en-US" sz="2800" dirty="0" smtClean="0">
                <a:solidFill>
                  <a:srgbClr val="000000"/>
                </a:solidFill>
              </a:rPr>
              <a:t>The DOJ issued a new policy requiring federal agents to </a:t>
            </a:r>
            <a:r>
              <a:rPr lang="en-US" sz="2800" u="sng" dirty="0" smtClean="0">
                <a:solidFill>
                  <a:srgbClr val="000000"/>
                </a:solidFill>
              </a:rPr>
              <a:t>get a search warrant before they deploy a Stingray in almost all situations</a:t>
            </a:r>
          </a:p>
        </p:txBody>
      </p:sp>
    </p:spTree>
    <p:extLst>
      <p:ext uri="{BB962C8B-B14F-4D97-AF65-F5344CB8AC3E}">
        <p14:creationId xmlns:p14="http://schemas.microsoft.com/office/powerpoint/2010/main" val="149839984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NEW POLICY FOR USING STINGRAYS</a:t>
            </a:r>
            <a:endParaRPr lang="en-US" b="1" dirty="0">
              <a:solidFill>
                <a:srgbClr val="00B0F0"/>
              </a:solidFill>
            </a:endParaRPr>
          </a:p>
        </p:txBody>
      </p:sp>
      <p:sp>
        <p:nvSpPr>
          <p:cNvPr id="3" name="Content Placeholder 2"/>
          <p:cNvSpPr>
            <a:spLocks noGrp="1"/>
          </p:cNvSpPr>
          <p:nvPr>
            <p:ph idx="1"/>
          </p:nvPr>
        </p:nvSpPr>
        <p:spPr>
          <a:xfrm>
            <a:off x="628650" y="1517072"/>
            <a:ext cx="7886700" cy="4659891"/>
          </a:xfrm>
        </p:spPr>
        <p:txBody>
          <a:bodyPr>
            <a:noAutofit/>
          </a:bodyPr>
          <a:lstStyle/>
          <a:p>
            <a:r>
              <a:rPr lang="en-US" sz="2800" dirty="0" smtClean="0">
                <a:solidFill>
                  <a:srgbClr val="000000"/>
                </a:solidFill>
              </a:rPr>
              <a:t>The new policy also </a:t>
            </a:r>
            <a:r>
              <a:rPr lang="en-US" sz="2800" dirty="0" smtClean="0">
                <a:solidFill>
                  <a:srgbClr val="FF0000"/>
                </a:solidFill>
              </a:rPr>
              <a:t>prohibits federal agents from collecting actual data from cellphones; reading emails or texts; or getting GPS coordinates</a:t>
            </a:r>
          </a:p>
          <a:p>
            <a:r>
              <a:rPr lang="en-US" sz="2800" dirty="0" smtClean="0">
                <a:solidFill>
                  <a:srgbClr val="000000"/>
                </a:solidFill>
              </a:rPr>
              <a:t>Although this is a good first step, the rule </a:t>
            </a:r>
            <a:r>
              <a:rPr lang="en-US" sz="2800" dirty="0" smtClean="0">
                <a:solidFill>
                  <a:srgbClr val="FF0000"/>
                </a:solidFill>
              </a:rPr>
              <a:t>does not apply to various state and local police departments </a:t>
            </a:r>
            <a:r>
              <a:rPr lang="en-US" sz="2800" dirty="0" smtClean="0">
                <a:solidFill>
                  <a:srgbClr val="000000"/>
                </a:solidFill>
              </a:rPr>
              <a:t>that receive federal funds for this type of technology </a:t>
            </a:r>
          </a:p>
        </p:txBody>
      </p:sp>
    </p:spTree>
    <p:extLst>
      <p:ext uri="{BB962C8B-B14F-4D97-AF65-F5344CB8AC3E}">
        <p14:creationId xmlns:p14="http://schemas.microsoft.com/office/powerpoint/2010/main" val="1858238422"/>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Carrier IQ</a:t>
            </a:r>
            <a:endParaRPr lang="en-US" b="1" dirty="0">
              <a:solidFill>
                <a:srgbClr val="00B0F0"/>
              </a:solidFill>
            </a:endParaRPr>
          </a:p>
        </p:txBody>
      </p:sp>
      <p:sp>
        <p:nvSpPr>
          <p:cNvPr id="3" name="Content Placeholder 2"/>
          <p:cNvSpPr>
            <a:spLocks noGrp="1"/>
          </p:cNvSpPr>
          <p:nvPr>
            <p:ph idx="1"/>
          </p:nvPr>
        </p:nvSpPr>
        <p:spPr/>
        <p:txBody>
          <a:bodyPr>
            <a:normAutofit fontScale="85000" lnSpcReduction="10000"/>
          </a:bodyPr>
          <a:lstStyle/>
          <a:p>
            <a:r>
              <a:rPr lang="en-US" dirty="0" smtClean="0">
                <a:solidFill>
                  <a:srgbClr val="000000"/>
                </a:solidFill>
              </a:rPr>
              <a:t>Carrier IQ is a program for mobile devices that records every keystroke and every piece of data that comes in or out of your device.</a:t>
            </a:r>
          </a:p>
          <a:p>
            <a:r>
              <a:rPr lang="en-US" dirty="0" smtClean="0">
                <a:solidFill>
                  <a:srgbClr val="000000"/>
                </a:solidFill>
              </a:rPr>
              <a:t>The data is sent back to Carrier IQ’s servers.</a:t>
            </a:r>
          </a:p>
          <a:p>
            <a:r>
              <a:rPr lang="en-US" dirty="0" smtClean="0">
                <a:solidFill>
                  <a:srgbClr val="000000"/>
                </a:solidFill>
              </a:rPr>
              <a:t>The program cannot be turned off and is very hard to track.</a:t>
            </a:r>
          </a:p>
          <a:p>
            <a:r>
              <a:rPr lang="en-US" dirty="0" smtClean="0">
                <a:solidFill>
                  <a:srgbClr val="000000"/>
                </a:solidFill>
              </a:rPr>
              <a:t>It is believed to be used on HTC, Android and Blackberry phones. There is some evidence that it exists on Apple products as well.</a:t>
            </a:r>
          </a:p>
          <a:p>
            <a:r>
              <a:rPr lang="en-US" dirty="0" smtClean="0">
                <a:solidFill>
                  <a:srgbClr val="000000"/>
                </a:solidFill>
              </a:rPr>
              <a:t>AT&amp;T confirms that it uses the software while Verizon and Nokia deny that it exists on there phones.</a:t>
            </a:r>
          </a:p>
          <a:p>
            <a:endParaRPr lang="en-US" dirty="0" smtClean="0">
              <a:solidFill>
                <a:srgbClr val="000000"/>
              </a:solidFill>
            </a:endParaRPr>
          </a:p>
        </p:txBody>
      </p:sp>
    </p:spTree>
    <p:extLst>
      <p:ext uri="{BB962C8B-B14F-4D97-AF65-F5344CB8AC3E}">
        <p14:creationId xmlns:p14="http://schemas.microsoft.com/office/powerpoint/2010/main" val="1787795882"/>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Carrier IQ</a:t>
            </a:r>
            <a:endParaRPr lang="en-US" b="1" dirty="0">
              <a:solidFill>
                <a:srgbClr val="00B0F0"/>
              </a:solidFill>
            </a:endParaRPr>
          </a:p>
        </p:txBody>
      </p:sp>
      <p:sp>
        <p:nvSpPr>
          <p:cNvPr id="3" name="Content Placeholder 2"/>
          <p:cNvSpPr>
            <a:spLocks noGrp="1"/>
          </p:cNvSpPr>
          <p:nvPr>
            <p:ph idx="1"/>
          </p:nvPr>
        </p:nvSpPr>
        <p:spPr/>
        <p:txBody>
          <a:bodyPr>
            <a:normAutofit fontScale="92500" lnSpcReduction="10000"/>
          </a:bodyPr>
          <a:lstStyle/>
          <a:p>
            <a:endParaRPr lang="en-US" i="1" dirty="0" smtClean="0">
              <a:solidFill>
                <a:srgbClr val="000000"/>
              </a:solidFill>
            </a:endParaRPr>
          </a:p>
          <a:p>
            <a:r>
              <a:rPr lang="en-US" dirty="0" smtClean="0">
                <a:solidFill>
                  <a:srgbClr val="000000"/>
                </a:solidFill>
              </a:rPr>
              <a:t>The rational is that the information collected will help the device manufacturers and software developers create better products and services for the consumer.  </a:t>
            </a:r>
          </a:p>
          <a:p>
            <a:r>
              <a:rPr lang="en-US" dirty="0" smtClean="0">
                <a:solidFill>
                  <a:srgbClr val="000000"/>
                </a:solidFill>
              </a:rPr>
              <a:t>Problem: Can the government access this information?</a:t>
            </a:r>
          </a:p>
          <a:p>
            <a:r>
              <a:rPr lang="en-US" dirty="0" smtClean="0">
                <a:solidFill>
                  <a:srgbClr val="000000"/>
                </a:solidFill>
              </a:rPr>
              <a:t>We could see class-action litigation over these issues. </a:t>
            </a:r>
          </a:p>
          <a:p>
            <a:r>
              <a:rPr lang="en-US" sz="1514" i="1" dirty="0">
                <a:solidFill>
                  <a:srgbClr val="000000"/>
                </a:solidFill>
              </a:rPr>
              <a:t>Source: </a:t>
            </a:r>
            <a:r>
              <a:rPr lang="en-US" sz="1514" dirty="0">
                <a:solidFill>
                  <a:srgbClr val="000000"/>
                </a:solidFill>
              </a:rPr>
              <a:t>http://www.washingtonpost.com/business/technology/what-is-carrier-iq/2011/12/01/gIQApql1GO_story.html</a:t>
            </a:r>
          </a:p>
        </p:txBody>
      </p:sp>
    </p:spTree>
    <p:extLst>
      <p:ext uri="{BB962C8B-B14F-4D97-AF65-F5344CB8AC3E}">
        <p14:creationId xmlns:p14="http://schemas.microsoft.com/office/powerpoint/2010/main" val="65466546"/>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Things to Remember</a:t>
            </a:r>
            <a:endParaRPr lang="en-US" dirty="0">
              <a:solidFill>
                <a:srgbClr val="00B0F0"/>
              </a:solidFill>
            </a:endParaRPr>
          </a:p>
        </p:txBody>
      </p:sp>
      <p:sp>
        <p:nvSpPr>
          <p:cNvPr id="3" name="Content Placeholder 2"/>
          <p:cNvSpPr>
            <a:spLocks noGrp="1"/>
          </p:cNvSpPr>
          <p:nvPr>
            <p:ph idx="1"/>
          </p:nvPr>
        </p:nvSpPr>
        <p:spPr/>
        <p:txBody>
          <a:bodyPr/>
          <a:lstStyle/>
          <a:p>
            <a:r>
              <a:rPr lang="en-US" dirty="0" smtClean="0">
                <a:solidFill>
                  <a:srgbClr val="000000"/>
                </a:solidFill>
              </a:rPr>
              <a:t>Cell site location information can be a helpful tool in determining the location of a defendant. </a:t>
            </a:r>
          </a:p>
          <a:p>
            <a:r>
              <a:rPr lang="en-US" dirty="0" smtClean="0">
                <a:solidFill>
                  <a:srgbClr val="000000"/>
                </a:solidFill>
              </a:rPr>
              <a:t>There are strengths and weaknesses of the technology of which you should be aware.</a:t>
            </a:r>
          </a:p>
          <a:p>
            <a:r>
              <a:rPr lang="en-US" dirty="0" smtClean="0">
                <a:solidFill>
                  <a:srgbClr val="000000"/>
                </a:solidFill>
              </a:rPr>
              <a:t>Where necessary consult an expert.</a:t>
            </a:r>
            <a:endParaRPr lang="en-US" dirty="0">
              <a:solidFill>
                <a:srgbClr val="000000"/>
              </a:solidFill>
            </a:endParaRPr>
          </a:p>
        </p:txBody>
      </p:sp>
    </p:spTree>
    <p:extLst>
      <p:ext uri="{BB962C8B-B14F-4D97-AF65-F5344CB8AC3E}">
        <p14:creationId xmlns:p14="http://schemas.microsoft.com/office/powerpoint/2010/main" val="1413501326"/>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Get a </a:t>
            </a:r>
            <a:r>
              <a:rPr lang="en-US" b="1" dirty="0" err="1" smtClean="0">
                <a:solidFill>
                  <a:srgbClr val="00B0F0"/>
                </a:solidFill>
              </a:rPr>
              <a:t>Blackphone</a:t>
            </a:r>
            <a:r>
              <a:rPr lang="en-US" b="1" dirty="0" smtClean="0">
                <a:solidFill>
                  <a:srgbClr val="00B0F0"/>
                </a:solidFill>
              </a:rPr>
              <a:t>!</a:t>
            </a:r>
            <a:endParaRPr lang="en-US" b="1" dirty="0">
              <a:solidFill>
                <a:srgbClr val="00B0F0"/>
              </a:solidFill>
            </a:endParaRPr>
          </a:p>
        </p:txBody>
      </p:sp>
      <p:pic>
        <p:nvPicPr>
          <p:cNvPr id="4" name="Content Placeholder 3" descr="Blackphone1_1020.jpg"/>
          <p:cNvPicPr>
            <a:picLocks noGrp="1" noChangeAspect="1"/>
          </p:cNvPicPr>
          <p:nvPr>
            <p:ph idx="1"/>
          </p:nvPr>
        </p:nvPicPr>
        <p:blipFill>
          <a:blip r:embed="rId2">
            <a:extLst>
              <a:ext uri="{28A0092B-C50C-407E-A947-70E740481C1C}">
                <a14:useLocalDpi xmlns:a14="http://schemas.microsoft.com/office/drawing/2010/main" val="0"/>
              </a:ext>
            </a:extLst>
          </a:blip>
          <a:srcRect t="19065" b="19065"/>
          <a:stretch>
            <a:fillRect/>
          </a:stretch>
        </p:blipFill>
        <p:spPr/>
      </p:pic>
    </p:spTree>
    <p:extLst>
      <p:ext uri="{BB962C8B-B14F-4D97-AF65-F5344CB8AC3E}">
        <p14:creationId xmlns:p14="http://schemas.microsoft.com/office/powerpoint/2010/main" val="1252682968"/>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B0F0"/>
                </a:solidFill>
              </a:rPr>
              <a:t>ABA Journal</a:t>
            </a:r>
            <a:endParaRPr lang="en-US" b="1" dirty="0">
              <a:solidFill>
                <a:srgbClr val="00B0F0"/>
              </a:solidFill>
            </a:endParaRPr>
          </a:p>
        </p:txBody>
      </p:sp>
      <p:sp>
        <p:nvSpPr>
          <p:cNvPr id="3" name="Content Placeholder 2"/>
          <p:cNvSpPr>
            <a:spLocks noGrp="1"/>
          </p:cNvSpPr>
          <p:nvPr>
            <p:ph idx="1"/>
          </p:nvPr>
        </p:nvSpPr>
        <p:spPr/>
        <p:txBody>
          <a:bodyPr/>
          <a:lstStyle/>
          <a:p>
            <a:r>
              <a:rPr lang="en-US" i="1" dirty="0">
                <a:solidFill>
                  <a:srgbClr val="000000"/>
                </a:solidFill>
              </a:rPr>
              <a:t>Tools for </a:t>
            </a:r>
            <a:r>
              <a:rPr lang="en-US" i="1" dirty="0" smtClean="0">
                <a:solidFill>
                  <a:srgbClr val="000000"/>
                </a:solidFill>
              </a:rPr>
              <a:t>Lawyers </a:t>
            </a:r>
            <a:r>
              <a:rPr lang="en-US" i="1" dirty="0">
                <a:solidFill>
                  <a:srgbClr val="000000"/>
                </a:solidFill>
              </a:rPr>
              <a:t>worried that NSA is </a:t>
            </a:r>
            <a:r>
              <a:rPr lang="en-US" i="1" dirty="0" smtClean="0">
                <a:solidFill>
                  <a:srgbClr val="000000"/>
                </a:solidFill>
              </a:rPr>
              <a:t>Eavesdropping </a:t>
            </a:r>
            <a:r>
              <a:rPr lang="en-US" i="1" dirty="0">
                <a:solidFill>
                  <a:srgbClr val="000000"/>
                </a:solidFill>
              </a:rPr>
              <a:t>on their </a:t>
            </a:r>
            <a:r>
              <a:rPr lang="en-US" i="1" dirty="0" smtClean="0">
                <a:solidFill>
                  <a:srgbClr val="000000"/>
                </a:solidFill>
              </a:rPr>
              <a:t>Confidential Conversations</a:t>
            </a:r>
          </a:p>
          <a:p>
            <a:r>
              <a:rPr lang="en-US" sz="2400" dirty="0">
                <a:solidFill>
                  <a:srgbClr val="000000"/>
                </a:solidFill>
                <a:hlinkClick r:id="rId2"/>
              </a:rPr>
              <a:t>www.abajournal.com</a:t>
            </a:r>
            <a:endParaRPr lang="en-US" sz="2400" dirty="0">
              <a:solidFill>
                <a:srgbClr val="000000"/>
              </a:solidFill>
            </a:endParaRPr>
          </a:p>
          <a:p>
            <a:r>
              <a:rPr lang="en-US" sz="2400" dirty="0">
                <a:solidFill>
                  <a:srgbClr val="000000"/>
                </a:solidFill>
              </a:rPr>
              <a:t>Posted Mar 30, 2014 12:44 PM CDT By </a:t>
            </a:r>
            <a:r>
              <a:rPr lang="en-US" sz="2400" b="1" dirty="0">
                <a:solidFill>
                  <a:srgbClr val="000000"/>
                </a:solidFill>
                <a:hlinkClick r:id="rId3"/>
              </a:rPr>
              <a:t>Victor Li</a:t>
            </a:r>
            <a:endParaRPr lang="en-US" sz="2400" i="1" dirty="0">
              <a:solidFill>
                <a:srgbClr val="000000"/>
              </a:solidFill>
            </a:endParaRPr>
          </a:p>
          <a:p>
            <a:endParaRPr lang="en-US" dirty="0" smtClean="0">
              <a:solidFill>
                <a:srgbClr val="000000"/>
              </a:solidFill>
            </a:endParaRPr>
          </a:p>
        </p:txBody>
      </p:sp>
    </p:spTree>
    <p:extLst>
      <p:ext uri="{BB962C8B-B14F-4D97-AF65-F5344CB8AC3E}">
        <p14:creationId xmlns:p14="http://schemas.microsoft.com/office/powerpoint/2010/main" val="20604516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smtClean="0">
                <a:solidFill>
                  <a:srgbClr val="00B0F0"/>
                </a:solidFill>
              </a:rPr>
              <a:t>SAMSUNG’S ”PRIVACY” POLICY</a:t>
            </a:r>
            <a:r>
              <a:rPr lang="is-IS" sz="5400" b="1" dirty="0" smtClean="0">
                <a:solidFill>
                  <a:srgbClr val="00B0F0"/>
                </a:solidFill>
              </a:rPr>
              <a:t>…</a:t>
            </a:r>
            <a:endParaRPr lang="en-US" sz="5400" b="1" dirty="0">
              <a:solidFill>
                <a:srgbClr val="00B0F0"/>
              </a:solidFill>
            </a:endParaRPr>
          </a:p>
        </p:txBody>
      </p:sp>
      <p:sp>
        <p:nvSpPr>
          <p:cNvPr id="3" name="Content Placeholder 2"/>
          <p:cNvSpPr>
            <a:spLocks noGrp="1"/>
          </p:cNvSpPr>
          <p:nvPr>
            <p:ph idx="1"/>
          </p:nvPr>
        </p:nvSpPr>
        <p:spPr/>
        <p:txBody>
          <a:bodyPr>
            <a:normAutofit/>
          </a:bodyPr>
          <a:lstStyle/>
          <a:p>
            <a:r>
              <a:rPr lang="en-US" sz="3600" dirty="0" smtClean="0">
                <a:solidFill>
                  <a:srgbClr val="000000"/>
                </a:solidFill>
              </a:rPr>
              <a:t>"Please be aware that if your spoken words include </a:t>
            </a:r>
            <a:r>
              <a:rPr lang="en-US" sz="3600" u="sng" dirty="0" smtClean="0">
                <a:solidFill>
                  <a:srgbClr val="FF0000"/>
                </a:solidFill>
              </a:rPr>
              <a:t>personal</a:t>
            </a:r>
            <a:r>
              <a:rPr lang="en-US" sz="3600" dirty="0" smtClean="0">
                <a:solidFill>
                  <a:srgbClr val="FF0000"/>
                </a:solidFill>
              </a:rPr>
              <a:t> </a:t>
            </a:r>
            <a:r>
              <a:rPr lang="en-US" sz="3600" dirty="0" smtClean="0">
                <a:solidFill>
                  <a:srgbClr val="000000"/>
                </a:solidFill>
              </a:rPr>
              <a:t>or other sensitive information, that information will be among the </a:t>
            </a:r>
            <a:r>
              <a:rPr lang="en-US" sz="3600" u="sng" dirty="0" smtClean="0">
                <a:solidFill>
                  <a:srgbClr val="FF0000"/>
                </a:solidFill>
              </a:rPr>
              <a:t>data captured </a:t>
            </a:r>
            <a:r>
              <a:rPr lang="en-US" sz="3600" u="sng" dirty="0" smtClean="0">
                <a:solidFill>
                  <a:srgbClr val="000000"/>
                </a:solidFill>
              </a:rPr>
              <a:t>and </a:t>
            </a:r>
            <a:r>
              <a:rPr lang="en-US" sz="3600" u="sng" dirty="0" smtClean="0">
                <a:solidFill>
                  <a:srgbClr val="FF0000"/>
                </a:solidFill>
              </a:rPr>
              <a:t>transmitted</a:t>
            </a:r>
            <a:r>
              <a:rPr lang="en-US" sz="3600" dirty="0" smtClean="0">
                <a:solidFill>
                  <a:srgbClr val="FF0000"/>
                </a:solidFill>
              </a:rPr>
              <a:t> </a:t>
            </a:r>
            <a:r>
              <a:rPr lang="en-US" sz="3600" dirty="0" smtClean="0">
                <a:solidFill>
                  <a:srgbClr val="000000"/>
                </a:solidFill>
              </a:rPr>
              <a:t>to a third party through your use of Voice Recognition."</a:t>
            </a:r>
            <a:endParaRPr lang="en-US" sz="3600" dirty="0">
              <a:solidFill>
                <a:srgbClr val="000000"/>
              </a:solidFill>
            </a:endParaRPr>
          </a:p>
        </p:txBody>
      </p:sp>
    </p:spTree>
    <p:extLst>
      <p:ext uri="{BB962C8B-B14F-4D97-AF65-F5344CB8AC3E}">
        <p14:creationId xmlns:p14="http://schemas.microsoft.com/office/powerpoint/2010/main" val="1516417798"/>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00B0F0"/>
                </a:solidFill>
              </a:rPr>
              <a:t>Blackphone</a:t>
            </a:r>
            <a:endParaRPr lang="en-US" b="1" dirty="0">
              <a:solidFill>
                <a:srgbClr val="00B0F0"/>
              </a:solidFill>
            </a:endParaRPr>
          </a:p>
        </p:txBody>
      </p:sp>
      <p:sp>
        <p:nvSpPr>
          <p:cNvPr id="3" name="Content Placeholder 2"/>
          <p:cNvSpPr>
            <a:spLocks noGrp="1"/>
          </p:cNvSpPr>
          <p:nvPr>
            <p:ph idx="1"/>
          </p:nvPr>
        </p:nvSpPr>
        <p:spPr/>
        <p:txBody>
          <a:bodyPr/>
          <a:lstStyle/>
          <a:p>
            <a:r>
              <a:rPr lang="en-US" dirty="0">
                <a:solidFill>
                  <a:srgbClr val="000000"/>
                </a:solidFill>
              </a:rPr>
              <a:t>“For lawyers worried about talking on the phone, their prayers could be answered in June when Spanish smartphone company </a:t>
            </a:r>
            <a:r>
              <a:rPr lang="en-US" u="sng" dirty="0" err="1">
                <a:solidFill>
                  <a:srgbClr val="000000"/>
                </a:solidFill>
              </a:rPr>
              <a:t>GeeksPhone</a:t>
            </a:r>
            <a:r>
              <a:rPr lang="en-US" dirty="0">
                <a:solidFill>
                  <a:srgbClr val="000000"/>
                </a:solidFill>
              </a:rPr>
              <a:t> and software company Silent Circle launch </a:t>
            </a:r>
            <a:r>
              <a:rPr lang="en-US" u="sng" dirty="0" err="1">
                <a:solidFill>
                  <a:srgbClr val="000000"/>
                </a:solidFill>
              </a:rPr>
              <a:t>Blackphone</a:t>
            </a:r>
            <a:r>
              <a:rPr lang="en-US" u="sng" dirty="0">
                <a:solidFill>
                  <a:srgbClr val="000000"/>
                </a:solidFill>
              </a:rPr>
              <a:t>, an encrypted smartphone that protects phone calls, text messages, emails and Internet browsing</a:t>
            </a:r>
            <a:r>
              <a:rPr lang="en-US" dirty="0">
                <a:solidFill>
                  <a:srgbClr val="000000"/>
                </a:solidFill>
              </a:rPr>
              <a:t>. Using VPN technology, </a:t>
            </a:r>
            <a:r>
              <a:rPr lang="en-US" dirty="0" err="1">
                <a:solidFill>
                  <a:srgbClr val="000000"/>
                </a:solidFill>
              </a:rPr>
              <a:t>Blackphone</a:t>
            </a:r>
            <a:r>
              <a:rPr lang="en-US" dirty="0">
                <a:solidFill>
                  <a:srgbClr val="000000"/>
                </a:solidFill>
              </a:rPr>
              <a:t> promises to be an </a:t>
            </a:r>
            <a:r>
              <a:rPr lang="en-US" u="sng" dirty="0">
                <a:solidFill>
                  <a:srgbClr val="000000"/>
                </a:solidFill>
              </a:rPr>
              <a:t>NSA-resistant phone</a:t>
            </a:r>
            <a:r>
              <a:rPr lang="en-US" dirty="0">
                <a:solidFill>
                  <a:srgbClr val="000000"/>
                </a:solidFill>
              </a:rPr>
              <a:t>.”</a:t>
            </a:r>
          </a:p>
          <a:p>
            <a:endParaRPr lang="en-US" dirty="0">
              <a:solidFill>
                <a:srgbClr val="000000"/>
              </a:solidFill>
            </a:endParaRPr>
          </a:p>
        </p:txBody>
      </p:sp>
    </p:spTree>
    <p:extLst>
      <p:ext uri="{BB962C8B-B14F-4D97-AF65-F5344CB8AC3E}">
        <p14:creationId xmlns:p14="http://schemas.microsoft.com/office/powerpoint/2010/main" val="1697482702"/>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Get a Faraday Bag</a:t>
            </a:r>
            <a:r>
              <a:rPr lang="en-US" dirty="0" smtClean="0">
                <a:solidFill>
                  <a:srgbClr val="00B0F0"/>
                </a:solidFill>
              </a:rPr>
              <a:t/>
            </a:r>
            <a:br>
              <a:rPr lang="en-US" dirty="0" smtClean="0">
                <a:solidFill>
                  <a:srgbClr val="00B0F0"/>
                </a:solidFill>
              </a:rPr>
            </a:br>
            <a:r>
              <a:rPr lang="en-US" dirty="0" smtClean="0">
                <a:solidFill>
                  <a:srgbClr val="00B0F0"/>
                </a:solidFill>
              </a:rPr>
              <a:t>(Radio wave </a:t>
            </a:r>
            <a:r>
              <a:rPr lang="en-US" dirty="0" err="1" smtClean="0">
                <a:solidFill>
                  <a:srgbClr val="00B0F0"/>
                </a:solidFill>
              </a:rPr>
              <a:t>sheild</a:t>
            </a:r>
            <a:r>
              <a:rPr lang="en-US" dirty="0" smtClean="0">
                <a:solidFill>
                  <a:srgbClr val="00B0F0"/>
                </a:solidFill>
              </a:rPr>
              <a:t>)</a:t>
            </a:r>
            <a:endParaRPr lang="en-US" dirty="0">
              <a:solidFill>
                <a:srgbClr val="00B0F0"/>
              </a:solidFill>
            </a:endParaRPr>
          </a:p>
        </p:txBody>
      </p:sp>
      <p:pic>
        <p:nvPicPr>
          <p:cNvPr id="5" name="Content Placeholder 4" descr="4180gc4jpnL.jpg"/>
          <p:cNvPicPr>
            <a:picLocks noGrp="1" noChangeAspect="1"/>
          </p:cNvPicPr>
          <p:nvPr>
            <p:ph idx="1"/>
          </p:nvPr>
        </p:nvPicPr>
        <p:blipFill>
          <a:blip r:embed="rId2">
            <a:extLst>
              <a:ext uri="{28A0092B-C50C-407E-A947-70E740481C1C}">
                <a14:useLocalDpi xmlns:a14="http://schemas.microsoft.com/office/drawing/2010/main" val="0"/>
              </a:ext>
            </a:extLst>
          </a:blip>
          <a:srcRect t="28956" b="28956"/>
          <a:stretch>
            <a:fillRect/>
          </a:stretch>
        </p:blipFill>
        <p:spPr/>
      </p:pic>
    </p:spTree>
    <p:extLst>
      <p:ext uri="{BB962C8B-B14F-4D97-AF65-F5344CB8AC3E}">
        <p14:creationId xmlns:p14="http://schemas.microsoft.com/office/powerpoint/2010/main" val="271522119"/>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31"/>
            <a:ext cx="7886700" cy="5744731"/>
          </a:xfrm>
        </p:spPr>
        <p:txBody>
          <a:bodyPr>
            <a:normAutofit/>
          </a:bodyPr>
          <a:lstStyle/>
          <a:p>
            <a:pPr algn="ctr"/>
            <a:r>
              <a:rPr lang="en-US" sz="7200" b="1" dirty="0" smtClean="0">
                <a:solidFill>
                  <a:srgbClr val="00B0F0"/>
                </a:solidFill>
              </a:rPr>
              <a:t>K-9 SEARCHES</a:t>
            </a:r>
            <a:endParaRPr lang="en-US" sz="7200" b="1" dirty="0">
              <a:solidFill>
                <a:srgbClr val="00B0F0"/>
              </a:solidFill>
            </a:endParaRPr>
          </a:p>
        </p:txBody>
      </p:sp>
    </p:spTree>
    <p:extLst>
      <p:ext uri="{BB962C8B-B14F-4D97-AF65-F5344CB8AC3E}">
        <p14:creationId xmlns:p14="http://schemas.microsoft.com/office/powerpoint/2010/main" val="5006236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B0F0"/>
                </a:solidFill>
              </a:rPr>
              <a:t>The war on DRUGS?</a:t>
            </a:r>
            <a:endParaRPr lang="en-US" b="1" dirty="0">
              <a:solidFill>
                <a:srgbClr val="00B0F0"/>
              </a:solidFill>
            </a:endParaRPr>
          </a:p>
        </p:txBody>
      </p:sp>
      <p:sp>
        <p:nvSpPr>
          <p:cNvPr id="3" name="Content Placeholder 2"/>
          <p:cNvSpPr>
            <a:spLocks noGrp="1"/>
          </p:cNvSpPr>
          <p:nvPr>
            <p:ph idx="1"/>
          </p:nvPr>
        </p:nvSpPr>
        <p:spPr/>
        <p:txBody>
          <a:bodyPr>
            <a:normAutofit/>
          </a:bodyPr>
          <a:lstStyle/>
          <a:p>
            <a:r>
              <a:rPr lang="en-US" sz="3600" dirty="0" smtClean="0">
                <a:solidFill>
                  <a:srgbClr val="000000"/>
                </a:solidFill>
              </a:rPr>
              <a:t>For over 30 years, the US has been fighting the “war on drugs” </a:t>
            </a:r>
          </a:p>
          <a:p>
            <a:r>
              <a:rPr lang="en-US" sz="3600" dirty="0" smtClean="0">
                <a:solidFill>
                  <a:srgbClr val="000000"/>
                </a:solidFill>
              </a:rPr>
              <a:t>One of the many tools in the government’s arsenal in its efforts to interdict drug trafficking has been the use of narcotics-detection dogs </a:t>
            </a:r>
          </a:p>
        </p:txBody>
      </p:sp>
    </p:spTree>
    <p:extLst>
      <p:ext uri="{BB962C8B-B14F-4D97-AF65-F5344CB8AC3E}">
        <p14:creationId xmlns:p14="http://schemas.microsoft.com/office/powerpoint/2010/main" val="1479858243"/>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rgbClr val="00B0F0"/>
                </a:solidFill>
              </a:rPr>
              <a:t>United States v Place</a:t>
            </a:r>
            <a:r>
              <a:rPr lang="en-US" b="1" dirty="0" smtClean="0">
                <a:solidFill>
                  <a:srgbClr val="00B0F0"/>
                </a:solidFill>
              </a:rPr>
              <a:t> – 462 U.S. 696 (1983)</a:t>
            </a:r>
            <a:endParaRPr lang="en-US" b="1" dirty="0">
              <a:solidFill>
                <a:srgbClr val="00B0F0"/>
              </a:solidFill>
            </a:endParaRPr>
          </a:p>
        </p:txBody>
      </p:sp>
      <p:sp>
        <p:nvSpPr>
          <p:cNvPr id="3" name="Content Placeholder 2"/>
          <p:cNvSpPr>
            <a:spLocks noGrp="1"/>
          </p:cNvSpPr>
          <p:nvPr>
            <p:ph idx="1"/>
          </p:nvPr>
        </p:nvSpPr>
        <p:spPr/>
        <p:txBody>
          <a:bodyPr>
            <a:normAutofit/>
          </a:bodyPr>
          <a:lstStyle/>
          <a:p>
            <a:r>
              <a:rPr lang="en-US" sz="3600" dirty="0" smtClean="0">
                <a:solidFill>
                  <a:srgbClr val="000000"/>
                </a:solidFill>
              </a:rPr>
              <a:t>The Supreme Court ruled that exposure of luggage to a trained narcotics detection dog is not a “search” under the Fourth Amendment </a:t>
            </a:r>
          </a:p>
        </p:txBody>
      </p:sp>
    </p:spTree>
    <p:extLst>
      <p:ext uri="{BB962C8B-B14F-4D97-AF65-F5344CB8AC3E}">
        <p14:creationId xmlns:p14="http://schemas.microsoft.com/office/powerpoint/2010/main" val="1844418342"/>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rgbClr val="00B0F0"/>
                </a:solidFill>
              </a:rPr>
              <a:t>Illinois v. </a:t>
            </a:r>
            <a:r>
              <a:rPr lang="en-US" b="1" i="1" dirty="0" err="1" smtClean="0">
                <a:solidFill>
                  <a:srgbClr val="00B0F0"/>
                </a:solidFill>
              </a:rPr>
              <a:t>Caballes</a:t>
            </a:r>
            <a:r>
              <a:rPr lang="en-US" b="1" i="1" dirty="0" smtClean="0">
                <a:solidFill>
                  <a:srgbClr val="00B0F0"/>
                </a:solidFill>
              </a:rPr>
              <a:t> </a:t>
            </a:r>
            <a:r>
              <a:rPr lang="en-US" b="1" dirty="0" smtClean="0">
                <a:solidFill>
                  <a:srgbClr val="00B0F0"/>
                </a:solidFill>
              </a:rPr>
              <a:t>– 543 U.S. 405 (2005)</a:t>
            </a:r>
            <a:endParaRPr lang="en-US" b="1" dirty="0">
              <a:solidFill>
                <a:srgbClr val="00B0F0"/>
              </a:solidFill>
            </a:endParaRPr>
          </a:p>
        </p:txBody>
      </p:sp>
      <p:sp>
        <p:nvSpPr>
          <p:cNvPr id="3" name="Content Placeholder 2"/>
          <p:cNvSpPr>
            <a:spLocks noGrp="1"/>
          </p:cNvSpPr>
          <p:nvPr>
            <p:ph idx="1"/>
          </p:nvPr>
        </p:nvSpPr>
        <p:spPr/>
        <p:txBody>
          <a:bodyPr>
            <a:normAutofit fontScale="92500" lnSpcReduction="10000"/>
          </a:bodyPr>
          <a:lstStyle/>
          <a:p>
            <a:r>
              <a:rPr lang="en-US" sz="3600" dirty="0" smtClean="0">
                <a:solidFill>
                  <a:srgbClr val="000000"/>
                </a:solidFill>
              </a:rPr>
              <a:t>The Supreme Court clarified that where a “lawful” traffic stop does not extend beyond the time necessary to issue a ticket or conduct inquires that are instant to the stop, another officer’s arrival and use of a narcotics detection dog to sniff around the exterior of the vehicle is not a Fourth Amendment violation </a:t>
            </a:r>
          </a:p>
          <a:p>
            <a:r>
              <a:rPr lang="en-US" sz="3600" dirty="0" smtClean="0">
                <a:solidFill>
                  <a:srgbClr val="000000"/>
                </a:solidFill>
              </a:rPr>
              <a:t>BUT</a:t>
            </a:r>
            <a:r>
              <a:rPr lang="is-IS" sz="3600" dirty="0" smtClean="0">
                <a:solidFill>
                  <a:srgbClr val="000000"/>
                </a:solidFill>
              </a:rPr>
              <a:t>…</a:t>
            </a:r>
            <a:endParaRPr lang="en-US" sz="3600" dirty="0" smtClean="0">
              <a:solidFill>
                <a:srgbClr val="000000"/>
              </a:solidFill>
            </a:endParaRPr>
          </a:p>
        </p:txBody>
      </p:sp>
    </p:spTree>
    <p:extLst>
      <p:ext uri="{BB962C8B-B14F-4D97-AF65-F5344CB8AC3E}">
        <p14:creationId xmlns:p14="http://schemas.microsoft.com/office/powerpoint/2010/main" val="1103924020"/>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rgbClr val="00B0F0"/>
                </a:solidFill>
              </a:rPr>
              <a:t>Rodriguez v. United States – </a:t>
            </a:r>
            <a:r>
              <a:rPr lang="en-US" b="1" dirty="0" smtClean="0">
                <a:solidFill>
                  <a:srgbClr val="00B0F0"/>
                </a:solidFill>
              </a:rPr>
              <a:t>135 S. Ct 1609 (2015)</a:t>
            </a:r>
            <a:endParaRPr lang="en-US" b="1" dirty="0">
              <a:solidFill>
                <a:srgbClr val="00B0F0"/>
              </a:solidFill>
            </a:endParaRPr>
          </a:p>
        </p:txBody>
      </p:sp>
      <p:sp>
        <p:nvSpPr>
          <p:cNvPr id="3" name="Content Placeholder 2"/>
          <p:cNvSpPr>
            <a:spLocks noGrp="1"/>
          </p:cNvSpPr>
          <p:nvPr>
            <p:ph idx="1"/>
          </p:nvPr>
        </p:nvSpPr>
        <p:spPr/>
        <p:txBody>
          <a:bodyPr>
            <a:normAutofit/>
          </a:bodyPr>
          <a:lstStyle/>
          <a:p>
            <a:r>
              <a:rPr lang="en-US" sz="3600" dirty="0" smtClean="0">
                <a:solidFill>
                  <a:srgbClr val="000000"/>
                </a:solidFill>
              </a:rPr>
              <a:t>The Supreme Court held that the </a:t>
            </a:r>
            <a:r>
              <a:rPr lang="en-US" sz="3600" b="1" dirty="0" smtClean="0">
                <a:solidFill>
                  <a:srgbClr val="FF0000"/>
                </a:solidFill>
              </a:rPr>
              <a:t>Fourth Amendment IS violated when the police </a:t>
            </a:r>
            <a:r>
              <a:rPr lang="en-US" sz="3600" b="1" u="sng" dirty="0" smtClean="0">
                <a:solidFill>
                  <a:srgbClr val="FF0000"/>
                </a:solidFill>
              </a:rPr>
              <a:t>extend an otherwise-completed traffic </a:t>
            </a:r>
            <a:r>
              <a:rPr lang="en-US" sz="3600" b="1" dirty="0" smtClean="0">
                <a:solidFill>
                  <a:srgbClr val="FF0000"/>
                </a:solidFill>
              </a:rPr>
              <a:t>stop </a:t>
            </a:r>
            <a:r>
              <a:rPr lang="en-US" sz="3600" b="1" u="sng" dirty="0" smtClean="0">
                <a:solidFill>
                  <a:srgbClr val="FF0000"/>
                </a:solidFill>
              </a:rPr>
              <a:t>beyond the time reasonably </a:t>
            </a:r>
            <a:r>
              <a:rPr lang="en-US" sz="3600" b="1" dirty="0" smtClean="0">
                <a:solidFill>
                  <a:srgbClr val="FF0000"/>
                </a:solidFill>
              </a:rPr>
              <a:t>required</a:t>
            </a:r>
            <a:r>
              <a:rPr lang="en-US" sz="3600" dirty="0" smtClean="0">
                <a:solidFill>
                  <a:srgbClr val="000000"/>
                </a:solidFill>
              </a:rPr>
              <a:t> to issue a ticket for that offense. </a:t>
            </a:r>
          </a:p>
        </p:txBody>
      </p:sp>
    </p:spTree>
    <p:extLst>
      <p:ext uri="{BB962C8B-B14F-4D97-AF65-F5344CB8AC3E}">
        <p14:creationId xmlns:p14="http://schemas.microsoft.com/office/powerpoint/2010/main" val="308604460"/>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rgbClr val="00B0F0"/>
                </a:solidFill>
              </a:rPr>
              <a:t>Rodriguez v. United States – </a:t>
            </a:r>
            <a:r>
              <a:rPr lang="en-US" b="1" dirty="0" smtClean="0">
                <a:solidFill>
                  <a:srgbClr val="00B0F0"/>
                </a:solidFill>
              </a:rPr>
              <a:t>135 S. Ct 1609 (2015)</a:t>
            </a:r>
            <a:endParaRPr lang="en-US" b="1" dirty="0">
              <a:solidFill>
                <a:srgbClr val="00B0F0"/>
              </a:solidFill>
            </a:endParaRPr>
          </a:p>
        </p:txBody>
      </p:sp>
      <p:sp>
        <p:nvSpPr>
          <p:cNvPr id="3" name="Content Placeholder 2"/>
          <p:cNvSpPr>
            <a:spLocks noGrp="1"/>
          </p:cNvSpPr>
          <p:nvPr>
            <p:ph idx="1"/>
          </p:nvPr>
        </p:nvSpPr>
        <p:spPr/>
        <p:txBody>
          <a:bodyPr>
            <a:normAutofit fontScale="92500"/>
          </a:bodyPr>
          <a:lstStyle/>
          <a:p>
            <a:r>
              <a:rPr lang="en-US" sz="3600" dirty="0" smtClean="0">
                <a:solidFill>
                  <a:srgbClr val="000000"/>
                </a:solidFill>
              </a:rPr>
              <a:t>Petitioner was stopped by a K-9 officer for a traffic violation </a:t>
            </a:r>
          </a:p>
          <a:p>
            <a:r>
              <a:rPr lang="en-US" sz="3600" dirty="0" smtClean="0">
                <a:solidFill>
                  <a:srgbClr val="000000"/>
                </a:solidFill>
              </a:rPr>
              <a:t>The Officer issued Petitioner and warning and asked for consent to search his vehicle </a:t>
            </a:r>
          </a:p>
          <a:p>
            <a:r>
              <a:rPr lang="en-US" sz="3600" dirty="0" smtClean="0">
                <a:solidFill>
                  <a:srgbClr val="000000"/>
                </a:solidFill>
              </a:rPr>
              <a:t>Petitioner refused consent, and the officer instructed him to wait outside the vehicle for another officer to arrive as backup</a:t>
            </a:r>
          </a:p>
        </p:txBody>
      </p:sp>
    </p:spTree>
    <p:extLst>
      <p:ext uri="{BB962C8B-B14F-4D97-AF65-F5344CB8AC3E}">
        <p14:creationId xmlns:p14="http://schemas.microsoft.com/office/powerpoint/2010/main" val="1423171695"/>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rgbClr val="00B0F0"/>
                </a:solidFill>
              </a:rPr>
              <a:t>Rodriguez v. United States – </a:t>
            </a:r>
            <a:r>
              <a:rPr lang="en-US" b="1" dirty="0" smtClean="0">
                <a:solidFill>
                  <a:srgbClr val="00B0F0"/>
                </a:solidFill>
              </a:rPr>
              <a:t>135 S. Ct 1609 (2015)</a:t>
            </a:r>
            <a:endParaRPr lang="en-US" b="1" dirty="0">
              <a:solidFill>
                <a:srgbClr val="00B0F0"/>
              </a:solidFill>
            </a:endParaRPr>
          </a:p>
        </p:txBody>
      </p:sp>
      <p:sp>
        <p:nvSpPr>
          <p:cNvPr id="3" name="Content Placeholder 2"/>
          <p:cNvSpPr>
            <a:spLocks noGrp="1"/>
          </p:cNvSpPr>
          <p:nvPr>
            <p:ph idx="1"/>
          </p:nvPr>
        </p:nvSpPr>
        <p:spPr/>
        <p:txBody>
          <a:bodyPr>
            <a:normAutofit fontScale="92500" lnSpcReduction="10000"/>
          </a:bodyPr>
          <a:lstStyle/>
          <a:p>
            <a:r>
              <a:rPr lang="en-US" sz="3600" dirty="0" smtClean="0">
                <a:solidFill>
                  <a:srgbClr val="000000"/>
                </a:solidFill>
              </a:rPr>
              <a:t>Another officer arrived on scene within 7 to 8 minutes and the K-9 was retrieved</a:t>
            </a:r>
          </a:p>
          <a:p>
            <a:r>
              <a:rPr lang="en-US" sz="3600" dirty="0" smtClean="0">
                <a:solidFill>
                  <a:srgbClr val="000000"/>
                </a:solidFill>
              </a:rPr>
              <a:t>The K-9 alerted almost immediately </a:t>
            </a:r>
          </a:p>
          <a:p>
            <a:r>
              <a:rPr lang="en-US" sz="3600" dirty="0" smtClean="0">
                <a:solidFill>
                  <a:srgbClr val="000000"/>
                </a:solidFill>
              </a:rPr>
              <a:t>The majority held that the question to ask is no when the officer issued the warning or ticket, but whether the dog sniff “prolonged the stop” </a:t>
            </a:r>
          </a:p>
          <a:p>
            <a:r>
              <a:rPr lang="en-US" sz="3600" dirty="0" smtClean="0">
                <a:solidFill>
                  <a:srgbClr val="000000"/>
                </a:solidFill>
              </a:rPr>
              <a:t>The Court ruled that Rodriguez’s prolonged stop violated the Fourth Amendment </a:t>
            </a:r>
          </a:p>
        </p:txBody>
      </p:sp>
    </p:spTree>
    <p:extLst>
      <p:ext uri="{BB962C8B-B14F-4D97-AF65-F5344CB8AC3E}">
        <p14:creationId xmlns:p14="http://schemas.microsoft.com/office/powerpoint/2010/main" val="2088449913"/>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rgbClr val="00B0F0"/>
                </a:solidFill>
              </a:rPr>
              <a:t>Rodriguez v. United States – </a:t>
            </a:r>
            <a:r>
              <a:rPr lang="en-US" b="1" dirty="0" smtClean="0">
                <a:solidFill>
                  <a:srgbClr val="00B0F0"/>
                </a:solidFill>
              </a:rPr>
              <a:t>135 S. Ct 1609 (2015)</a:t>
            </a:r>
            <a:endParaRPr lang="en-US" b="1" dirty="0">
              <a:solidFill>
                <a:srgbClr val="00B0F0"/>
              </a:solidFill>
            </a:endParaRPr>
          </a:p>
        </p:txBody>
      </p:sp>
      <p:sp>
        <p:nvSpPr>
          <p:cNvPr id="3" name="Content Placeholder 2"/>
          <p:cNvSpPr>
            <a:spLocks noGrp="1"/>
          </p:cNvSpPr>
          <p:nvPr>
            <p:ph idx="1"/>
          </p:nvPr>
        </p:nvSpPr>
        <p:spPr/>
        <p:txBody>
          <a:bodyPr>
            <a:normAutofit fontScale="85000" lnSpcReduction="10000"/>
          </a:bodyPr>
          <a:lstStyle/>
          <a:p>
            <a:r>
              <a:rPr lang="en-US" sz="3600" dirty="0" smtClean="0">
                <a:solidFill>
                  <a:srgbClr val="000000"/>
                </a:solidFill>
              </a:rPr>
              <a:t>Texas largely follows the precedent set by </a:t>
            </a:r>
            <a:r>
              <a:rPr lang="en-US" sz="3600" i="1" dirty="0" err="1" smtClean="0">
                <a:solidFill>
                  <a:srgbClr val="000000"/>
                </a:solidFill>
              </a:rPr>
              <a:t>Cabellas</a:t>
            </a:r>
            <a:r>
              <a:rPr lang="en-US" sz="3600" i="1" dirty="0" smtClean="0">
                <a:solidFill>
                  <a:srgbClr val="000000"/>
                </a:solidFill>
              </a:rPr>
              <a:t> </a:t>
            </a:r>
            <a:r>
              <a:rPr lang="en-US" sz="3600" dirty="0" smtClean="0">
                <a:solidFill>
                  <a:srgbClr val="000000"/>
                </a:solidFill>
              </a:rPr>
              <a:t>and its progeny by holding that if a lawful traffic stop does not extend beyond the time necessary to conduct ordinary inquiries related to the stop and issue a ticket, a canine sniff is not a constitutional violation; </a:t>
            </a:r>
          </a:p>
          <a:p>
            <a:r>
              <a:rPr lang="en-US" sz="3600" dirty="0" smtClean="0">
                <a:solidFill>
                  <a:srgbClr val="000000"/>
                </a:solidFill>
              </a:rPr>
              <a:t>Texas Courts have also held that any unreasonable extension of time awaiting the arrival of a narcotics detection dog is in violation of the Fourth Amendment </a:t>
            </a:r>
          </a:p>
          <a:p>
            <a:endParaRPr lang="en-US" sz="3600" dirty="0" smtClean="0">
              <a:solidFill>
                <a:srgbClr val="000000"/>
              </a:solidFill>
            </a:endParaRPr>
          </a:p>
        </p:txBody>
      </p:sp>
    </p:spTree>
    <p:extLst>
      <p:ext uri="{BB962C8B-B14F-4D97-AF65-F5344CB8AC3E}">
        <p14:creationId xmlns:p14="http://schemas.microsoft.com/office/powerpoint/2010/main" val="1474052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Anything Else? </a:t>
            </a:r>
            <a:endParaRPr lang="en-US" b="1" dirty="0">
              <a:solidFill>
                <a:srgbClr val="00B0F0"/>
              </a:solidFill>
            </a:endParaRPr>
          </a:p>
        </p:txBody>
      </p:sp>
      <p:sp>
        <p:nvSpPr>
          <p:cNvPr id="3" name="Vertical Text Placeholder 2"/>
          <p:cNvSpPr>
            <a:spLocks noGrp="1"/>
          </p:cNvSpPr>
          <p:nvPr>
            <p:ph type="body" orient="vert" idx="1"/>
          </p:nvPr>
        </p:nvSpPr>
        <p:spPr/>
        <p:txBody>
          <a:bodyPr vert="horz" anchor="t" anchorCtr="0">
            <a:noAutofit/>
          </a:bodyPr>
          <a:lstStyle/>
          <a:p>
            <a:pPr marR="0" lvl="0" defTabSz="914400" eaLnBrk="1" fontAlgn="auto" latinLnBrk="0" hangingPunct="1">
              <a:lnSpc>
                <a:spcPct val="100000"/>
              </a:lnSpc>
              <a:spcBef>
                <a:spcPts val="0"/>
              </a:spcBef>
              <a:spcAft>
                <a:spcPts val="0"/>
              </a:spcAft>
              <a:buClrTx/>
              <a:buSzTx/>
              <a:buFont typeface="Arial" charset="0"/>
              <a:buChar char="•"/>
              <a:tabLst/>
              <a:defRPr/>
            </a:pPr>
            <a:r>
              <a:rPr lang="en-US" sz="2800" dirty="0" smtClean="0">
                <a:solidFill>
                  <a:srgbClr val="FF0000"/>
                </a:solidFill>
              </a:rPr>
              <a:t>Newer vehicles </a:t>
            </a:r>
            <a:r>
              <a:rPr lang="en-US" sz="2800" dirty="0" smtClean="0"/>
              <a:t>have computers that </a:t>
            </a:r>
            <a:r>
              <a:rPr lang="en-US" sz="2800" dirty="0" smtClean="0">
                <a:solidFill>
                  <a:srgbClr val="FF0000"/>
                </a:solidFill>
              </a:rPr>
              <a:t>record speed, steering wheel position, pedal pressure </a:t>
            </a:r>
            <a:r>
              <a:rPr lang="en-US" sz="2800" dirty="0" smtClean="0"/>
              <a:t>and other things insurance companies want to know about</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sz="2800" dirty="0" smtClean="0">
                <a:solidFill>
                  <a:srgbClr val="FF0000"/>
                </a:solidFill>
              </a:rPr>
              <a:t>Smart thermostats </a:t>
            </a:r>
            <a:r>
              <a:rPr lang="en-US" sz="2800" dirty="0" smtClean="0"/>
              <a:t>records your house’s temperature, ambient light and even nearby movement</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sz="2800" dirty="0" smtClean="0">
                <a:solidFill>
                  <a:srgbClr val="FF0000"/>
                </a:solidFill>
              </a:rPr>
              <a:t>Fitness trackers </a:t>
            </a:r>
            <a:r>
              <a:rPr lang="en-US" sz="2800" dirty="0" smtClean="0"/>
              <a:t>record your movements and some vital signs</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sz="2800" dirty="0" smtClean="0">
                <a:solidFill>
                  <a:srgbClr val="FF0000"/>
                </a:solidFill>
              </a:rPr>
              <a:t>Security cameras</a:t>
            </a:r>
            <a:r>
              <a:rPr lang="en-US" sz="2800" dirty="0" smtClean="0"/>
              <a:t>, recorders, </a:t>
            </a:r>
            <a:r>
              <a:rPr lang="en-US" sz="2800" dirty="0" smtClean="0">
                <a:solidFill>
                  <a:srgbClr val="FF0000"/>
                </a:solidFill>
              </a:rPr>
              <a:t>drones</a:t>
            </a:r>
            <a:r>
              <a:rPr lang="en-US" sz="2800" dirty="0" smtClean="0"/>
              <a:t>, surveillance airplanes</a:t>
            </a:r>
            <a:r>
              <a:rPr lang="is-I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1291244121"/>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Trespass on Curtilage by a K9 Team can Constitute a Search </a:t>
            </a:r>
            <a:endParaRPr lang="en-US" b="1" dirty="0">
              <a:solidFill>
                <a:srgbClr val="00B0F0"/>
              </a:solidFill>
            </a:endParaRPr>
          </a:p>
        </p:txBody>
      </p:sp>
      <p:sp>
        <p:nvSpPr>
          <p:cNvPr id="3" name="Content Placeholder 2"/>
          <p:cNvSpPr>
            <a:spLocks noGrp="1"/>
          </p:cNvSpPr>
          <p:nvPr>
            <p:ph idx="1"/>
          </p:nvPr>
        </p:nvSpPr>
        <p:spPr/>
        <p:txBody>
          <a:bodyPr>
            <a:normAutofit fontScale="92500" lnSpcReduction="10000"/>
          </a:bodyPr>
          <a:lstStyle/>
          <a:p>
            <a:r>
              <a:rPr lang="en-US" sz="3600" dirty="0" smtClean="0">
                <a:solidFill>
                  <a:srgbClr val="000000"/>
                </a:solidFill>
              </a:rPr>
              <a:t>In </a:t>
            </a:r>
            <a:r>
              <a:rPr lang="en-US" sz="3600" i="1" dirty="0" smtClean="0">
                <a:solidFill>
                  <a:srgbClr val="000000"/>
                </a:solidFill>
              </a:rPr>
              <a:t>Florida v. </a:t>
            </a:r>
            <a:r>
              <a:rPr lang="en-US" sz="3600" i="1" dirty="0" err="1" smtClean="0">
                <a:solidFill>
                  <a:srgbClr val="000000"/>
                </a:solidFill>
              </a:rPr>
              <a:t>Jardines</a:t>
            </a:r>
            <a:r>
              <a:rPr lang="en-US" sz="3600" i="1" dirty="0" smtClean="0">
                <a:solidFill>
                  <a:srgbClr val="000000"/>
                </a:solidFill>
              </a:rPr>
              <a:t>, </a:t>
            </a:r>
            <a:r>
              <a:rPr lang="en-US" sz="3600" dirty="0" smtClean="0">
                <a:solidFill>
                  <a:srgbClr val="000000"/>
                </a:solidFill>
              </a:rPr>
              <a:t>133 S. Ct. 1409 (2013), Justice Scalia held that</a:t>
            </a:r>
          </a:p>
          <a:p>
            <a:pPr lvl="1"/>
            <a:r>
              <a:rPr lang="en-US" sz="3200" dirty="0" smtClean="0">
                <a:solidFill>
                  <a:srgbClr val="000000"/>
                </a:solidFill>
              </a:rPr>
              <a:t>1 – Police use of a drug-sniffing dog on the front porch of a home, to investigate an unverified tip that marijuana was being grown in the home, </a:t>
            </a:r>
            <a:r>
              <a:rPr lang="en-US" sz="3200" u="sng" dirty="0" smtClean="0">
                <a:solidFill>
                  <a:srgbClr val="000000"/>
                </a:solidFill>
              </a:rPr>
              <a:t>was a </a:t>
            </a:r>
            <a:r>
              <a:rPr lang="en-US" sz="3200" u="sng" dirty="0" err="1" smtClean="0">
                <a:solidFill>
                  <a:srgbClr val="000000"/>
                </a:solidFill>
              </a:rPr>
              <a:t>trespassory</a:t>
            </a:r>
            <a:r>
              <a:rPr lang="en-US" sz="3200" u="sng" dirty="0" smtClean="0">
                <a:solidFill>
                  <a:srgbClr val="000000"/>
                </a:solidFill>
              </a:rPr>
              <a:t> invasion of the curtilage which </a:t>
            </a:r>
            <a:r>
              <a:rPr lang="en-US" sz="3200" u="sng" dirty="0" err="1" smtClean="0">
                <a:solidFill>
                  <a:srgbClr val="000000"/>
                </a:solidFill>
              </a:rPr>
              <a:t>consituted</a:t>
            </a:r>
            <a:r>
              <a:rPr lang="en-US" sz="3200" u="sng" dirty="0" smtClean="0">
                <a:solidFill>
                  <a:srgbClr val="000000"/>
                </a:solidFill>
              </a:rPr>
              <a:t> a ”search” under the Fourth Amendment; and</a:t>
            </a:r>
          </a:p>
          <a:p>
            <a:pPr lvl="1"/>
            <a:r>
              <a:rPr lang="en-US" sz="3200" dirty="0" smtClean="0">
                <a:solidFill>
                  <a:srgbClr val="000000"/>
                </a:solidFill>
              </a:rPr>
              <a:t>2 – The officers lacked an implied license for the physical invasion of the curtilage</a:t>
            </a:r>
          </a:p>
        </p:txBody>
      </p:sp>
    </p:spTree>
    <p:extLst>
      <p:ext uri="{BB962C8B-B14F-4D97-AF65-F5344CB8AC3E}">
        <p14:creationId xmlns:p14="http://schemas.microsoft.com/office/powerpoint/2010/main" val="627559499"/>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rgbClr val="00B0F0"/>
                </a:solidFill>
              </a:rPr>
              <a:t>Florida v. </a:t>
            </a:r>
            <a:r>
              <a:rPr lang="en-US" b="1" i="1" dirty="0" err="1" smtClean="0">
                <a:solidFill>
                  <a:srgbClr val="00B0F0"/>
                </a:solidFill>
              </a:rPr>
              <a:t>Jardines</a:t>
            </a:r>
            <a:r>
              <a:rPr lang="en-US" b="1" i="1" dirty="0" smtClean="0">
                <a:solidFill>
                  <a:srgbClr val="00B0F0"/>
                </a:solidFill>
              </a:rPr>
              <a:t>, </a:t>
            </a:r>
            <a:r>
              <a:rPr lang="en-US" b="1" dirty="0" smtClean="0">
                <a:solidFill>
                  <a:srgbClr val="00B0F0"/>
                </a:solidFill>
              </a:rPr>
              <a:t>133 S. Ct. 1409 (2013)</a:t>
            </a:r>
            <a:endParaRPr lang="en-US" b="1" i="1" dirty="0">
              <a:solidFill>
                <a:srgbClr val="00B0F0"/>
              </a:solidFill>
            </a:endParaRPr>
          </a:p>
        </p:txBody>
      </p:sp>
      <p:sp>
        <p:nvSpPr>
          <p:cNvPr id="3" name="Content Placeholder 2"/>
          <p:cNvSpPr>
            <a:spLocks noGrp="1"/>
          </p:cNvSpPr>
          <p:nvPr>
            <p:ph idx="1"/>
          </p:nvPr>
        </p:nvSpPr>
        <p:spPr/>
        <p:txBody>
          <a:bodyPr>
            <a:normAutofit/>
          </a:bodyPr>
          <a:lstStyle/>
          <a:p>
            <a:r>
              <a:rPr lang="en-US" sz="3600" dirty="0" smtClean="0">
                <a:solidFill>
                  <a:srgbClr val="000000"/>
                </a:solidFill>
              </a:rPr>
              <a:t>Using the logic the Court used to decide the </a:t>
            </a:r>
            <a:r>
              <a:rPr lang="en-US" sz="3600" i="1" dirty="0" smtClean="0">
                <a:solidFill>
                  <a:srgbClr val="000000"/>
                </a:solidFill>
              </a:rPr>
              <a:t>Jones</a:t>
            </a:r>
            <a:r>
              <a:rPr lang="en-US" sz="3600" dirty="0" smtClean="0">
                <a:solidFill>
                  <a:srgbClr val="000000"/>
                </a:solidFill>
              </a:rPr>
              <a:t> case involving the government’s trespass on a vehicle to place a GPS device, the </a:t>
            </a:r>
            <a:r>
              <a:rPr lang="en-US" sz="3600" u="sng" dirty="0" smtClean="0">
                <a:solidFill>
                  <a:srgbClr val="000000"/>
                </a:solidFill>
              </a:rPr>
              <a:t>Court rendered </a:t>
            </a:r>
            <a:r>
              <a:rPr lang="en-US" sz="3600" i="1" u="sng" dirty="0" err="1" smtClean="0">
                <a:solidFill>
                  <a:srgbClr val="000000"/>
                </a:solidFill>
              </a:rPr>
              <a:t>Jardines</a:t>
            </a:r>
            <a:r>
              <a:rPr lang="en-US" sz="3600" u="sng" dirty="0" smtClean="0">
                <a:solidFill>
                  <a:srgbClr val="000000"/>
                </a:solidFill>
              </a:rPr>
              <a:t> on the same concepts of 18</a:t>
            </a:r>
            <a:r>
              <a:rPr lang="en-US" sz="3600" u="sng" baseline="30000" dirty="0" smtClean="0">
                <a:solidFill>
                  <a:srgbClr val="000000"/>
                </a:solidFill>
              </a:rPr>
              <a:t>th</a:t>
            </a:r>
            <a:r>
              <a:rPr lang="en-US" sz="3600" u="sng" dirty="0" smtClean="0">
                <a:solidFill>
                  <a:srgbClr val="000000"/>
                </a:solidFill>
              </a:rPr>
              <a:t> Century trespass law</a:t>
            </a:r>
            <a:endParaRPr lang="en-US" sz="3200" u="sng" dirty="0" smtClean="0">
              <a:solidFill>
                <a:srgbClr val="000000"/>
              </a:solidFill>
            </a:endParaRPr>
          </a:p>
        </p:txBody>
      </p:sp>
    </p:spTree>
    <p:extLst>
      <p:ext uri="{BB962C8B-B14F-4D97-AF65-F5344CB8AC3E}">
        <p14:creationId xmlns:p14="http://schemas.microsoft.com/office/powerpoint/2010/main" val="1965652795"/>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B0F0"/>
                </a:solidFill>
              </a:rPr>
              <a:t>Totality of the Circumstances</a:t>
            </a:r>
            <a:endParaRPr lang="en-US" b="1" dirty="0">
              <a:solidFill>
                <a:srgbClr val="00B0F0"/>
              </a:solidFill>
            </a:endParaRPr>
          </a:p>
        </p:txBody>
      </p:sp>
      <p:sp>
        <p:nvSpPr>
          <p:cNvPr id="3" name="Content Placeholder 2"/>
          <p:cNvSpPr>
            <a:spLocks noGrp="1"/>
          </p:cNvSpPr>
          <p:nvPr>
            <p:ph idx="1"/>
          </p:nvPr>
        </p:nvSpPr>
        <p:spPr/>
        <p:txBody>
          <a:bodyPr>
            <a:normAutofit/>
          </a:bodyPr>
          <a:lstStyle/>
          <a:p>
            <a:r>
              <a:rPr lang="en-US" sz="3600" b="1" i="1" dirty="0" smtClean="0">
                <a:solidFill>
                  <a:srgbClr val="000000"/>
                </a:solidFill>
              </a:rPr>
              <a:t>Florida v. Harris</a:t>
            </a:r>
            <a:r>
              <a:rPr lang="en-US" sz="3600" i="1" dirty="0" smtClean="0">
                <a:solidFill>
                  <a:srgbClr val="000000"/>
                </a:solidFill>
              </a:rPr>
              <a:t>, </a:t>
            </a:r>
            <a:r>
              <a:rPr lang="en-US" sz="3600" dirty="0" smtClean="0">
                <a:solidFill>
                  <a:srgbClr val="000000"/>
                </a:solidFill>
              </a:rPr>
              <a:t>133 S. Ct. 1050 (2013)</a:t>
            </a:r>
          </a:p>
          <a:p>
            <a:r>
              <a:rPr lang="en-US" sz="3600" dirty="0" smtClean="0">
                <a:solidFill>
                  <a:srgbClr val="000000"/>
                </a:solidFill>
              </a:rPr>
              <a:t>The Supreme Court rejected the Florida Supreme Court’s  approach of “creating a strict evidentiary checklist to assess a drug-detection dog’s reliability” and made it clear that the more appropriate test is “</a:t>
            </a:r>
            <a:r>
              <a:rPr lang="en-US" sz="3600" u="sng" dirty="0" smtClean="0">
                <a:solidFill>
                  <a:srgbClr val="000000"/>
                </a:solidFill>
              </a:rPr>
              <a:t>Totality of the Circumstances</a:t>
            </a:r>
            <a:r>
              <a:rPr lang="en-US" sz="3600" dirty="0" smtClean="0">
                <a:solidFill>
                  <a:srgbClr val="000000"/>
                </a:solidFill>
              </a:rPr>
              <a:t>” </a:t>
            </a:r>
            <a:endParaRPr lang="en-US" sz="3200" dirty="0" smtClean="0">
              <a:solidFill>
                <a:srgbClr val="000000"/>
              </a:solidFill>
            </a:endParaRPr>
          </a:p>
        </p:txBody>
      </p:sp>
    </p:spTree>
    <p:extLst>
      <p:ext uri="{BB962C8B-B14F-4D97-AF65-F5344CB8AC3E}">
        <p14:creationId xmlns:p14="http://schemas.microsoft.com/office/powerpoint/2010/main" val="520798551"/>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rgbClr val="47B6F1"/>
                </a:solidFill>
              </a:rPr>
              <a:t>Florida v. Harris</a:t>
            </a:r>
            <a:r>
              <a:rPr lang="en-US" i="1" dirty="0" smtClean="0">
                <a:solidFill>
                  <a:srgbClr val="47B6F1"/>
                </a:solidFill>
              </a:rPr>
              <a:t>, </a:t>
            </a:r>
            <a:r>
              <a:rPr lang="en-US" dirty="0" smtClean="0">
                <a:solidFill>
                  <a:srgbClr val="47B6F1"/>
                </a:solidFill>
              </a:rPr>
              <a:t>133 S. Ct. 1050 (2013)</a:t>
            </a:r>
          </a:p>
        </p:txBody>
      </p:sp>
      <p:sp>
        <p:nvSpPr>
          <p:cNvPr id="3" name="Content Placeholder 2"/>
          <p:cNvSpPr>
            <a:spLocks noGrp="1"/>
          </p:cNvSpPr>
          <p:nvPr>
            <p:ph idx="1"/>
          </p:nvPr>
        </p:nvSpPr>
        <p:spPr/>
        <p:txBody>
          <a:bodyPr/>
          <a:lstStyle/>
          <a:p>
            <a:r>
              <a:rPr lang="en-US" dirty="0"/>
              <a:t>No matter how much other proof the State offers of the dog’s reliability, the absent field performance records will preclude a finding of probable cause</a:t>
            </a:r>
          </a:p>
        </p:txBody>
      </p:sp>
    </p:spTree>
    <p:extLst>
      <p:ext uri="{BB962C8B-B14F-4D97-AF65-F5344CB8AC3E}">
        <p14:creationId xmlns:p14="http://schemas.microsoft.com/office/powerpoint/2010/main" val="14881679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How do you Litigate a Dog Sniff Case?</a:t>
            </a:r>
            <a:endParaRPr lang="en-US" b="1" dirty="0">
              <a:solidFill>
                <a:srgbClr val="00B0F0"/>
              </a:solidFill>
            </a:endParaRPr>
          </a:p>
        </p:txBody>
      </p:sp>
      <p:sp>
        <p:nvSpPr>
          <p:cNvPr id="3" name="Content Placeholder 2"/>
          <p:cNvSpPr>
            <a:spLocks noGrp="1"/>
          </p:cNvSpPr>
          <p:nvPr>
            <p:ph idx="1"/>
          </p:nvPr>
        </p:nvSpPr>
        <p:spPr/>
        <p:txBody>
          <a:bodyPr>
            <a:normAutofit/>
          </a:bodyPr>
          <a:lstStyle/>
          <a:p>
            <a:r>
              <a:rPr lang="en-US" sz="3600" dirty="0" smtClean="0">
                <a:solidFill>
                  <a:srgbClr val="000000"/>
                </a:solidFill>
              </a:rPr>
              <a:t>In order to evaluate a narcotics detection dog sniff case, you MUST pay great attention to the actions surrounding the detection</a:t>
            </a:r>
            <a:r>
              <a:rPr lang="is-IS" sz="3600" dirty="0" smtClean="0">
                <a:solidFill>
                  <a:srgbClr val="000000"/>
                </a:solidFill>
              </a:rPr>
              <a:t>…</a:t>
            </a:r>
            <a:endParaRPr lang="en-US" sz="3600" dirty="0" smtClean="0">
              <a:solidFill>
                <a:srgbClr val="000000"/>
              </a:solidFill>
            </a:endParaRPr>
          </a:p>
        </p:txBody>
      </p:sp>
    </p:spTree>
    <p:extLst>
      <p:ext uri="{BB962C8B-B14F-4D97-AF65-F5344CB8AC3E}">
        <p14:creationId xmlns:p14="http://schemas.microsoft.com/office/powerpoint/2010/main" val="181590642"/>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B0F0"/>
                </a:solidFill>
              </a:rPr>
              <a:t>Focus On-</a:t>
            </a:r>
            <a:endParaRPr lang="en-US" b="1" dirty="0">
              <a:solidFill>
                <a:srgbClr val="00B0F0"/>
              </a:solidFill>
            </a:endParaRPr>
          </a:p>
        </p:txBody>
      </p:sp>
      <p:sp>
        <p:nvSpPr>
          <p:cNvPr id="3" name="Content Placeholder 2"/>
          <p:cNvSpPr>
            <a:spLocks noGrp="1"/>
          </p:cNvSpPr>
          <p:nvPr>
            <p:ph idx="1"/>
          </p:nvPr>
        </p:nvSpPr>
        <p:spPr/>
        <p:txBody>
          <a:bodyPr>
            <a:normAutofit lnSpcReduction="10000"/>
          </a:bodyPr>
          <a:lstStyle/>
          <a:p>
            <a:r>
              <a:rPr lang="en-US" sz="3600" dirty="0" smtClean="0">
                <a:solidFill>
                  <a:srgbClr val="000000"/>
                </a:solidFill>
              </a:rPr>
              <a:t>1 – The actions of the “drug detection team;”</a:t>
            </a:r>
          </a:p>
          <a:p>
            <a:r>
              <a:rPr lang="en-US" sz="3600" dirty="0" smtClean="0">
                <a:solidFill>
                  <a:srgbClr val="000000"/>
                </a:solidFill>
              </a:rPr>
              <a:t>2 – The Alert Itself; and</a:t>
            </a:r>
          </a:p>
          <a:p>
            <a:r>
              <a:rPr lang="en-US" sz="3600" dirty="0" smtClean="0">
                <a:solidFill>
                  <a:srgbClr val="000000"/>
                </a:solidFill>
              </a:rPr>
              <a:t>3 – The reliability of the canine </a:t>
            </a:r>
          </a:p>
          <a:p>
            <a:endParaRPr lang="en-US" sz="3600" dirty="0">
              <a:solidFill>
                <a:srgbClr val="000000"/>
              </a:solidFill>
            </a:endParaRPr>
          </a:p>
          <a:p>
            <a:r>
              <a:rPr lang="en-US" sz="3600" dirty="0" smtClean="0">
                <a:solidFill>
                  <a:srgbClr val="000000"/>
                </a:solidFill>
              </a:rPr>
              <a:t>It is very important to remember the drug detection team includes the handler as well!!</a:t>
            </a:r>
          </a:p>
        </p:txBody>
      </p:sp>
    </p:spTree>
    <p:extLst>
      <p:ext uri="{BB962C8B-B14F-4D97-AF65-F5344CB8AC3E}">
        <p14:creationId xmlns:p14="http://schemas.microsoft.com/office/powerpoint/2010/main" val="572976646"/>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Top 10 Things to Look for on a K-9 Video </a:t>
            </a:r>
            <a:endParaRPr lang="en-US" b="1" dirty="0">
              <a:solidFill>
                <a:srgbClr val="00B0F0"/>
              </a:solidFill>
            </a:endParaRPr>
          </a:p>
        </p:txBody>
      </p:sp>
      <p:sp>
        <p:nvSpPr>
          <p:cNvPr id="3" name="Content Placeholder 2"/>
          <p:cNvSpPr>
            <a:spLocks noGrp="1"/>
          </p:cNvSpPr>
          <p:nvPr>
            <p:ph idx="1"/>
          </p:nvPr>
        </p:nvSpPr>
        <p:spPr>
          <a:xfrm>
            <a:off x="628650" y="1517072"/>
            <a:ext cx="7886700" cy="4659891"/>
          </a:xfrm>
        </p:spPr>
        <p:txBody>
          <a:bodyPr>
            <a:noAutofit/>
          </a:bodyPr>
          <a:lstStyle/>
          <a:p>
            <a:r>
              <a:rPr lang="en-US" dirty="0" smtClean="0">
                <a:solidFill>
                  <a:srgbClr val="000000"/>
                </a:solidFill>
              </a:rPr>
              <a:t>1. The actual response of the dog sitting is way over rated.  It is the </a:t>
            </a:r>
            <a:r>
              <a:rPr lang="en-US" b="1" u="sng" dirty="0" smtClean="0">
                <a:solidFill>
                  <a:srgbClr val="000000"/>
                </a:solidFill>
              </a:rPr>
              <a:t>actions</a:t>
            </a:r>
            <a:r>
              <a:rPr lang="en-US" dirty="0" smtClean="0">
                <a:solidFill>
                  <a:srgbClr val="000000"/>
                </a:solidFill>
              </a:rPr>
              <a:t> of the handler and canine in the </a:t>
            </a:r>
            <a:r>
              <a:rPr lang="en-US" b="1" u="sng" dirty="0" smtClean="0">
                <a:solidFill>
                  <a:srgbClr val="000000"/>
                </a:solidFill>
              </a:rPr>
              <a:t>10 - 20 seconds before that which are important</a:t>
            </a:r>
            <a:r>
              <a:rPr lang="en-US" dirty="0" smtClean="0">
                <a:solidFill>
                  <a:srgbClr val="000000"/>
                </a:solidFill>
              </a:rPr>
              <a:t>.</a:t>
            </a:r>
          </a:p>
        </p:txBody>
      </p:sp>
    </p:spTree>
    <p:extLst>
      <p:ext uri="{BB962C8B-B14F-4D97-AF65-F5344CB8AC3E}">
        <p14:creationId xmlns:p14="http://schemas.microsoft.com/office/powerpoint/2010/main" val="2052989759"/>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Top 10 Things to Look for on a K-9 Video </a:t>
            </a:r>
            <a:endParaRPr lang="en-US" b="1" dirty="0">
              <a:solidFill>
                <a:srgbClr val="00B0F0"/>
              </a:solidFill>
            </a:endParaRPr>
          </a:p>
        </p:txBody>
      </p:sp>
      <p:sp>
        <p:nvSpPr>
          <p:cNvPr id="3" name="Content Placeholder 2"/>
          <p:cNvSpPr>
            <a:spLocks noGrp="1"/>
          </p:cNvSpPr>
          <p:nvPr>
            <p:ph idx="1"/>
          </p:nvPr>
        </p:nvSpPr>
        <p:spPr>
          <a:xfrm>
            <a:off x="628650" y="1517072"/>
            <a:ext cx="7886700" cy="4659891"/>
          </a:xfrm>
        </p:spPr>
        <p:txBody>
          <a:bodyPr>
            <a:noAutofit/>
          </a:bodyPr>
          <a:lstStyle/>
          <a:p>
            <a:r>
              <a:rPr lang="en-US" dirty="0" smtClean="0">
                <a:solidFill>
                  <a:srgbClr val="000000"/>
                </a:solidFill>
              </a:rPr>
              <a:t>2. The canine should be showing </a:t>
            </a:r>
            <a:r>
              <a:rPr lang="en-US" b="1" u="sng" dirty="0" smtClean="0">
                <a:solidFill>
                  <a:srgbClr val="000000"/>
                </a:solidFill>
              </a:rPr>
              <a:t>"active sniffing behavior" </a:t>
            </a:r>
            <a:r>
              <a:rPr lang="en-US" dirty="0" smtClean="0">
                <a:solidFill>
                  <a:srgbClr val="000000"/>
                </a:solidFill>
              </a:rPr>
              <a:t>and not just following along with the handler’s hand presentations.</a:t>
            </a:r>
          </a:p>
        </p:txBody>
      </p:sp>
    </p:spTree>
    <p:extLst>
      <p:ext uri="{BB962C8B-B14F-4D97-AF65-F5344CB8AC3E}">
        <p14:creationId xmlns:p14="http://schemas.microsoft.com/office/powerpoint/2010/main" val="1333169408"/>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Top 10 Things to Look for on a K-9 Video </a:t>
            </a:r>
            <a:endParaRPr lang="en-US" b="1" dirty="0">
              <a:solidFill>
                <a:srgbClr val="00B0F0"/>
              </a:solidFill>
            </a:endParaRPr>
          </a:p>
        </p:txBody>
      </p:sp>
      <p:sp>
        <p:nvSpPr>
          <p:cNvPr id="3" name="Content Placeholder 2"/>
          <p:cNvSpPr>
            <a:spLocks noGrp="1"/>
          </p:cNvSpPr>
          <p:nvPr>
            <p:ph idx="1"/>
          </p:nvPr>
        </p:nvSpPr>
        <p:spPr>
          <a:xfrm>
            <a:off x="628650" y="1517072"/>
            <a:ext cx="7886700" cy="4659891"/>
          </a:xfrm>
        </p:spPr>
        <p:txBody>
          <a:bodyPr>
            <a:noAutofit/>
          </a:bodyPr>
          <a:lstStyle/>
          <a:p>
            <a:r>
              <a:rPr lang="en-US" dirty="0" smtClean="0">
                <a:solidFill>
                  <a:srgbClr val="000000"/>
                </a:solidFill>
              </a:rPr>
              <a:t>3. The canine should be </a:t>
            </a:r>
            <a:r>
              <a:rPr lang="en-US" b="1" u="sng" dirty="0" smtClean="0">
                <a:solidFill>
                  <a:srgbClr val="000000"/>
                </a:solidFill>
              </a:rPr>
              <a:t>exploring and curious</a:t>
            </a:r>
            <a:r>
              <a:rPr lang="en-US" dirty="0" smtClean="0">
                <a:solidFill>
                  <a:srgbClr val="000000"/>
                </a:solidFill>
              </a:rPr>
              <a:t> about areas other than the specific spots that the handler points out to it.</a:t>
            </a:r>
          </a:p>
        </p:txBody>
      </p:sp>
    </p:spTree>
    <p:extLst>
      <p:ext uri="{BB962C8B-B14F-4D97-AF65-F5344CB8AC3E}">
        <p14:creationId xmlns:p14="http://schemas.microsoft.com/office/powerpoint/2010/main" val="1333169408"/>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Top 10 Things to Look for on a K-9 Video </a:t>
            </a:r>
            <a:endParaRPr lang="en-US" b="1" dirty="0">
              <a:solidFill>
                <a:srgbClr val="00B0F0"/>
              </a:solidFill>
            </a:endParaRPr>
          </a:p>
        </p:txBody>
      </p:sp>
      <p:sp>
        <p:nvSpPr>
          <p:cNvPr id="3" name="Content Placeholder 2"/>
          <p:cNvSpPr>
            <a:spLocks noGrp="1"/>
          </p:cNvSpPr>
          <p:nvPr>
            <p:ph idx="1"/>
          </p:nvPr>
        </p:nvSpPr>
        <p:spPr>
          <a:xfrm>
            <a:off x="628650" y="1517072"/>
            <a:ext cx="7886700" cy="4659891"/>
          </a:xfrm>
        </p:spPr>
        <p:txBody>
          <a:bodyPr>
            <a:noAutofit/>
          </a:bodyPr>
          <a:lstStyle/>
          <a:p>
            <a:pPr marL="0" indent="0">
              <a:buNone/>
            </a:pPr>
            <a:endParaRPr lang="en-US" dirty="0" smtClean="0">
              <a:solidFill>
                <a:srgbClr val="000000"/>
              </a:solidFill>
            </a:endParaRPr>
          </a:p>
          <a:p>
            <a:r>
              <a:rPr lang="en-US" dirty="0" smtClean="0">
                <a:solidFill>
                  <a:srgbClr val="000000"/>
                </a:solidFill>
              </a:rPr>
              <a:t>4. The </a:t>
            </a:r>
            <a:r>
              <a:rPr lang="en-US" b="1" u="sng" dirty="0" smtClean="0">
                <a:solidFill>
                  <a:srgbClr val="000000"/>
                </a:solidFill>
              </a:rPr>
              <a:t>canine should not be looking at the handler constantly</a:t>
            </a:r>
            <a:r>
              <a:rPr lang="en-US" dirty="0" smtClean="0">
                <a:solidFill>
                  <a:srgbClr val="000000"/>
                </a:solidFill>
              </a:rPr>
              <a:t>.  This is a </a:t>
            </a:r>
            <a:r>
              <a:rPr lang="en-US" u="sng" dirty="0" smtClean="0">
                <a:solidFill>
                  <a:srgbClr val="000000"/>
                </a:solidFill>
              </a:rPr>
              <a:t>sign</a:t>
            </a:r>
            <a:r>
              <a:rPr lang="en-US" dirty="0" smtClean="0">
                <a:solidFill>
                  <a:srgbClr val="000000"/>
                </a:solidFill>
              </a:rPr>
              <a:t> of a very dependent and </a:t>
            </a:r>
            <a:r>
              <a:rPr lang="en-US" u="sng" dirty="0" smtClean="0">
                <a:solidFill>
                  <a:srgbClr val="000000"/>
                </a:solidFill>
              </a:rPr>
              <a:t>unreliable canine</a:t>
            </a:r>
            <a:r>
              <a:rPr lang="en-US" dirty="0" smtClean="0">
                <a:solidFill>
                  <a:srgbClr val="000000"/>
                </a:solidFill>
              </a:rPr>
              <a:t>.  This is also an indication of a canine</a:t>
            </a:r>
            <a:r>
              <a:rPr lang="en-US" b="1" dirty="0" smtClean="0">
                <a:solidFill>
                  <a:srgbClr val="000000"/>
                </a:solidFill>
              </a:rPr>
              <a:t> looking for some sort of "cue" </a:t>
            </a:r>
            <a:r>
              <a:rPr lang="en-US" dirty="0" smtClean="0">
                <a:solidFill>
                  <a:srgbClr val="000000"/>
                </a:solidFill>
              </a:rPr>
              <a:t>from the handler about where he is expected to respond.</a:t>
            </a:r>
          </a:p>
          <a:p>
            <a:endParaRPr lang="en-US" sz="3600" dirty="0" smtClean="0">
              <a:solidFill>
                <a:srgbClr val="000000"/>
              </a:solidFill>
            </a:endParaRPr>
          </a:p>
        </p:txBody>
      </p:sp>
    </p:spTree>
    <p:extLst>
      <p:ext uri="{BB962C8B-B14F-4D97-AF65-F5344CB8AC3E}">
        <p14:creationId xmlns:p14="http://schemas.microsoft.com/office/powerpoint/2010/main" val="13331694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JUST CELL PHONE ISSUES</a:t>
            </a:r>
            <a:endParaRPr lang="en-US" b="1" dirty="0">
              <a:solidFill>
                <a:srgbClr val="00B0F0"/>
              </a:solidFill>
            </a:endParaRPr>
          </a:p>
        </p:txBody>
      </p:sp>
      <p:sp>
        <p:nvSpPr>
          <p:cNvPr id="3" name="Vertical Text Placeholder 2"/>
          <p:cNvSpPr>
            <a:spLocks noGrp="1"/>
          </p:cNvSpPr>
          <p:nvPr>
            <p:ph type="body" orient="vert" idx="1"/>
          </p:nvPr>
        </p:nvSpPr>
        <p:spPr/>
        <p:txBody>
          <a:bodyPr vert="horz" anchor="t" anchorCtr="0">
            <a:noAutofit/>
          </a:bodyPr>
          <a:lstStyle/>
          <a:p>
            <a:pPr marR="0" lvl="0" defTabSz="914400" eaLnBrk="1" fontAlgn="auto" latinLnBrk="0" hangingPunct="1">
              <a:lnSpc>
                <a:spcPct val="100000"/>
              </a:lnSpc>
              <a:spcBef>
                <a:spcPts val="0"/>
              </a:spcBef>
              <a:spcAft>
                <a:spcPts val="0"/>
              </a:spcAft>
              <a:buClrTx/>
              <a:buSzTx/>
              <a:buFont typeface="Arial" charset="0"/>
              <a:buChar char="•"/>
              <a:tabLst/>
              <a:defRPr/>
            </a:pPr>
            <a:r>
              <a:rPr lang="en-US" sz="3600" b="1" dirty="0" smtClean="0">
                <a:solidFill>
                  <a:srgbClr val="000000"/>
                </a:solidFill>
              </a:rPr>
              <a:t>Warrantless Search of Cell Phones Incident to Arrest</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sz="3600" b="1" dirty="0" smtClean="0">
                <a:solidFill>
                  <a:srgbClr val="000000"/>
                </a:solidFill>
              </a:rPr>
              <a:t>Basics of Cell Phones &amp; Evidence Collection</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sz="3600" b="1" dirty="0" smtClean="0">
                <a:solidFill>
                  <a:srgbClr val="000000"/>
                </a:solidFill>
              </a:rPr>
              <a:t>The Electronic Tracking Post </a:t>
            </a:r>
            <a:r>
              <a:rPr lang="en-US" sz="3600" b="1" i="1" dirty="0" smtClean="0">
                <a:solidFill>
                  <a:srgbClr val="000000"/>
                </a:solidFill>
              </a:rPr>
              <a:t>Jones</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sz="3600" b="1" dirty="0" smtClean="0">
                <a:solidFill>
                  <a:srgbClr val="000000"/>
                </a:solidFill>
              </a:rPr>
              <a:t>Cell Phone Data and Records</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sz="3600" b="1" dirty="0" smtClean="0">
                <a:solidFill>
                  <a:srgbClr val="000000"/>
                </a:solidFill>
              </a:rPr>
              <a:t>Technologies Used by the Government to Collect Information </a:t>
            </a:r>
            <a:endParaRPr lang="en-US" sz="3600" b="1" dirty="0">
              <a:solidFill>
                <a:srgbClr val="000000"/>
              </a:solidFill>
            </a:endParaRPr>
          </a:p>
        </p:txBody>
      </p:sp>
    </p:spTree>
    <p:extLst>
      <p:ext uri="{BB962C8B-B14F-4D97-AF65-F5344CB8AC3E}">
        <p14:creationId xmlns:p14="http://schemas.microsoft.com/office/powerpoint/2010/main" val="297226786"/>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Top 10 Things to Look for on a K-9 Video </a:t>
            </a:r>
            <a:endParaRPr lang="en-US" b="1" dirty="0">
              <a:solidFill>
                <a:srgbClr val="00B0F0"/>
              </a:solidFill>
            </a:endParaRPr>
          </a:p>
        </p:txBody>
      </p:sp>
      <p:sp>
        <p:nvSpPr>
          <p:cNvPr id="3" name="Content Placeholder 2"/>
          <p:cNvSpPr>
            <a:spLocks noGrp="1"/>
          </p:cNvSpPr>
          <p:nvPr>
            <p:ph idx="1"/>
          </p:nvPr>
        </p:nvSpPr>
        <p:spPr>
          <a:xfrm>
            <a:off x="628650" y="1517072"/>
            <a:ext cx="7886700" cy="4659891"/>
          </a:xfrm>
        </p:spPr>
        <p:txBody>
          <a:bodyPr>
            <a:noAutofit/>
          </a:bodyPr>
          <a:lstStyle/>
          <a:p>
            <a:r>
              <a:rPr lang="en-US" dirty="0" smtClean="0">
                <a:solidFill>
                  <a:srgbClr val="000000"/>
                </a:solidFill>
              </a:rPr>
              <a:t>5. </a:t>
            </a:r>
            <a:r>
              <a:rPr lang="en-US" b="1" u="sng" dirty="0" smtClean="0">
                <a:solidFill>
                  <a:srgbClr val="000000"/>
                </a:solidFill>
              </a:rPr>
              <a:t>Fluid motions of the handler</a:t>
            </a:r>
            <a:r>
              <a:rPr lang="en-US" dirty="0" smtClean="0">
                <a:solidFill>
                  <a:srgbClr val="000000"/>
                </a:solidFill>
              </a:rPr>
              <a:t>.  The handlers should keep moving without stuttering their step or hesitating when the canine is showing an interest in an area.  Those actions on the part of the handler will become cues to the canine and cause a false or incarnate response.</a:t>
            </a:r>
          </a:p>
          <a:p>
            <a:pPr marL="0" indent="0">
              <a:buNone/>
            </a:pPr>
            <a:endParaRPr lang="en-US" sz="2400" dirty="0" smtClean="0">
              <a:solidFill>
                <a:srgbClr val="000000"/>
              </a:solidFill>
            </a:endParaRPr>
          </a:p>
          <a:p>
            <a:endParaRPr lang="en-US" sz="3600" dirty="0" smtClean="0">
              <a:solidFill>
                <a:srgbClr val="000000"/>
              </a:solidFill>
            </a:endParaRPr>
          </a:p>
        </p:txBody>
      </p:sp>
    </p:spTree>
    <p:extLst>
      <p:ext uri="{BB962C8B-B14F-4D97-AF65-F5344CB8AC3E}">
        <p14:creationId xmlns:p14="http://schemas.microsoft.com/office/powerpoint/2010/main" val="426385056"/>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Top 10 Things to Look for on a K-9 Video </a:t>
            </a:r>
            <a:endParaRPr lang="en-US" b="1" dirty="0">
              <a:solidFill>
                <a:srgbClr val="00B0F0"/>
              </a:solidFill>
            </a:endParaRPr>
          </a:p>
        </p:txBody>
      </p:sp>
      <p:sp>
        <p:nvSpPr>
          <p:cNvPr id="3" name="Content Placeholder 2"/>
          <p:cNvSpPr>
            <a:spLocks noGrp="1"/>
          </p:cNvSpPr>
          <p:nvPr>
            <p:ph idx="1"/>
          </p:nvPr>
        </p:nvSpPr>
        <p:spPr>
          <a:xfrm>
            <a:off x="628650" y="1517072"/>
            <a:ext cx="7886700" cy="4659891"/>
          </a:xfrm>
        </p:spPr>
        <p:txBody>
          <a:bodyPr>
            <a:noAutofit/>
          </a:bodyPr>
          <a:lstStyle/>
          <a:p>
            <a:r>
              <a:rPr lang="en-US" dirty="0" smtClean="0">
                <a:solidFill>
                  <a:srgbClr val="000000"/>
                </a:solidFill>
              </a:rPr>
              <a:t>6. </a:t>
            </a:r>
            <a:r>
              <a:rPr lang="en-US" b="1" dirty="0" smtClean="0">
                <a:solidFill>
                  <a:srgbClr val="000000"/>
                </a:solidFill>
              </a:rPr>
              <a:t>Handlers should not do a “tap back.</a:t>
            </a:r>
            <a:r>
              <a:rPr lang="en-US" dirty="0" smtClean="0">
                <a:solidFill>
                  <a:srgbClr val="000000"/>
                </a:solidFill>
              </a:rPr>
              <a:t>” This is going back to an area where a canine has already checked and making them do it again.  The canine will take this as a cue and respond even if nothing is there.</a:t>
            </a:r>
          </a:p>
          <a:p>
            <a:pPr marL="0" indent="0">
              <a:buNone/>
            </a:pPr>
            <a:endParaRPr lang="en-US" sz="2400" dirty="0" smtClean="0">
              <a:solidFill>
                <a:srgbClr val="000000"/>
              </a:solidFill>
            </a:endParaRPr>
          </a:p>
          <a:p>
            <a:endParaRPr lang="en-US" sz="3600" dirty="0" smtClean="0">
              <a:solidFill>
                <a:srgbClr val="000000"/>
              </a:solidFill>
            </a:endParaRPr>
          </a:p>
        </p:txBody>
      </p:sp>
    </p:spTree>
    <p:extLst>
      <p:ext uri="{BB962C8B-B14F-4D97-AF65-F5344CB8AC3E}">
        <p14:creationId xmlns:p14="http://schemas.microsoft.com/office/powerpoint/2010/main" val="1988810174"/>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Top 10 Things to Look for on a K-9 Video </a:t>
            </a:r>
            <a:endParaRPr lang="en-US" b="1" dirty="0">
              <a:solidFill>
                <a:srgbClr val="00B0F0"/>
              </a:solidFill>
            </a:endParaRPr>
          </a:p>
        </p:txBody>
      </p:sp>
      <p:sp>
        <p:nvSpPr>
          <p:cNvPr id="3" name="Content Placeholder 2"/>
          <p:cNvSpPr>
            <a:spLocks noGrp="1"/>
          </p:cNvSpPr>
          <p:nvPr>
            <p:ph idx="1"/>
          </p:nvPr>
        </p:nvSpPr>
        <p:spPr>
          <a:xfrm>
            <a:off x="628650" y="1517072"/>
            <a:ext cx="7886700" cy="4659891"/>
          </a:xfrm>
        </p:spPr>
        <p:txBody>
          <a:bodyPr>
            <a:noAutofit/>
          </a:bodyPr>
          <a:lstStyle/>
          <a:p>
            <a:r>
              <a:rPr lang="en-US" dirty="0" smtClean="0">
                <a:solidFill>
                  <a:srgbClr val="000000"/>
                </a:solidFill>
              </a:rPr>
              <a:t>7. </a:t>
            </a:r>
            <a:r>
              <a:rPr lang="en-US" b="1" u="sng" dirty="0" smtClean="0">
                <a:solidFill>
                  <a:srgbClr val="000000"/>
                </a:solidFill>
              </a:rPr>
              <a:t>The canine should be working almost independently of the handler </a:t>
            </a:r>
            <a:r>
              <a:rPr lang="en-US" dirty="0" smtClean="0">
                <a:solidFill>
                  <a:srgbClr val="000000"/>
                </a:solidFill>
              </a:rPr>
              <a:t>and not actively paying much attention to him/her, other than checking the presentation areas on occasion.  A good canine needs little or no presentations from the handler.  </a:t>
            </a:r>
            <a:r>
              <a:rPr lang="en-US" b="1" u="sng" dirty="0" smtClean="0">
                <a:solidFill>
                  <a:srgbClr val="000000"/>
                </a:solidFill>
              </a:rPr>
              <a:t>Handlers are merely portable toy or food dispensers </a:t>
            </a:r>
            <a:r>
              <a:rPr lang="en-US" dirty="0" smtClean="0">
                <a:solidFill>
                  <a:srgbClr val="000000"/>
                </a:solidFill>
              </a:rPr>
              <a:t>for when the canine does right.</a:t>
            </a:r>
          </a:p>
          <a:p>
            <a:endParaRPr lang="en-US" sz="3600" dirty="0" smtClean="0">
              <a:solidFill>
                <a:srgbClr val="000000"/>
              </a:solidFill>
            </a:endParaRPr>
          </a:p>
        </p:txBody>
      </p:sp>
    </p:spTree>
    <p:extLst>
      <p:ext uri="{BB962C8B-B14F-4D97-AF65-F5344CB8AC3E}">
        <p14:creationId xmlns:p14="http://schemas.microsoft.com/office/powerpoint/2010/main" val="1988810174"/>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Top 10 Things to Look for on a K-9 Video </a:t>
            </a:r>
            <a:endParaRPr lang="en-US" b="1" dirty="0">
              <a:solidFill>
                <a:srgbClr val="00B0F0"/>
              </a:solidFill>
            </a:endParaRPr>
          </a:p>
        </p:txBody>
      </p:sp>
      <p:sp>
        <p:nvSpPr>
          <p:cNvPr id="3" name="Content Placeholder 2"/>
          <p:cNvSpPr>
            <a:spLocks noGrp="1"/>
          </p:cNvSpPr>
          <p:nvPr>
            <p:ph idx="1"/>
          </p:nvPr>
        </p:nvSpPr>
        <p:spPr>
          <a:xfrm>
            <a:off x="628650" y="1517072"/>
            <a:ext cx="7886700" cy="4659891"/>
          </a:xfrm>
        </p:spPr>
        <p:txBody>
          <a:bodyPr>
            <a:noAutofit/>
          </a:bodyPr>
          <a:lstStyle/>
          <a:p>
            <a:r>
              <a:rPr lang="en-US" dirty="0" smtClean="0">
                <a:solidFill>
                  <a:srgbClr val="000000"/>
                </a:solidFill>
              </a:rPr>
              <a:t>8. </a:t>
            </a:r>
            <a:r>
              <a:rPr lang="en-US" b="1" u="sng" dirty="0" smtClean="0">
                <a:solidFill>
                  <a:srgbClr val="000000"/>
                </a:solidFill>
              </a:rPr>
              <a:t>Once a canine responds, it should become a statue </a:t>
            </a:r>
            <a:r>
              <a:rPr lang="en-US" dirty="0" smtClean="0">
                <a:solidFill>
                  <a:srgbClr val="000000"/>
                </a:solidFill>
              </a:rPr>
              <a:t>until it is given its reward.  If a canine is seen to respond or “sit”, and then immediately get back up again, then this is a false response or a sign that the canine is weak in its task.</a:t>
            </a:r>
          </a:p>
          <a:p>
            <a:pPr marL="0" indent="0">
              <a:buNone/>
            </a:pPr>
            <a:endParaRPr lang="en-US" sz="2400" dirty="0" smtClean="0">
              <a:solidFill>
                <a:srgbClr val="000000"/>
              </a:solidFill>
            </a:endParaRPr>
          </a:p>
          <a:p>
            <a:endParaRPr lang="en-US" sz="2000" dirty="0" smtClean="0">
              <a:solidFill>
                <a:srgbClr val="000000"/>
              </a:solidFill>
            </a:endParaRPr>
          </a:p>
        </p:txBody>
      </p:sp>
    </p:spTree>
    <p:extLst>
      <p:ext uri="{BB962C8B-B14F-4D97-AF65-F5344CB8AC3E}">
        <p14:creationId xmlns:p14="http://schemas.microsoft.com/office/powerpoint/2010/main" val="1689275202"/>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Top 10 Things to Look for on a K-9 Video </a:t>
            </a:r>
            <a:endParaRPr lang="en-US" b="1" dirty="0">
              <a:solidFill>
                <a:srgbClr val="00B0F0"/>
              </a:solidFill>
            </a:endParaRPr>
          </a:p>
        </p:txBody>
      </p:sp>
      <p:sp>
        <p:nvSpPr>
          <p:cNvPr id="3" name="Content Placeholder 2"/>
          <p:cNvSpPr>
            <a:spLocks noGrp="1"/>
          </p:cNvSpPr>
          <p:nvPr>
            <p:ph idx="1"/>
          </p:nvPr>
        </p:nvSpPr>
        <p:spPr>
          <a:xfrm>
            <a:off x="628650" y="1517072"/>
            <a:ext cx="7886700" cy="4659891"/>
          </a:xfrm>
        </p:spPr>
        <p:txBody>
          <a:bodyPr>
            <a:noAutofit/>
          </a:bodyPr>
          <a:lstStyle/>
          <a:p>
            <a:r>
              <a:rPr lang="en-US" dirty="0" smtClean="0">
                <a:solidFill>
                  <a:srgbClr val="000000"/>
                </a:solidFill>
              </a:rPr>
              <a:t>9. If a canine does not get its reward in a timely manner, within 1 - 3 seconds</a:t>
            </a:r>
            <a:r>
              <a:rPr lang="en-US" u="sng" dirty="0" smtClean="0">
                <a:solidFill>
                  <a:srgbClr val="000000"/>
                </a:solidFill>
              </a:rPr>
              <a:t>, a good one will go back, sniff again and respond again and start getting antsy.</a:t>
            </a:r>
            <a:r>
              <a:rPr lang="en-US" dirty="0" smtClean="0">
                <a:solidFill>
                  <a:srgbClr val="000000"/>
                </a:solidFill>
              </a:rPr>
              <a:t>  A weak canine will get up and walk off.</a:t>
            </a:r>
          </a:p>
          <a:p>
            <a:pPr marL="0" indent="0">
              <a:buNone/>
            </a:pPr>
            <a:endParaRPr lang="en-US" sz="2400" dirty="0" smtClean="0">
              <a:solidFill>
                <a:srgbClr val="000000"/>
              </a:solidFill>
            </a:endParaRPr>
          </a:p>
          <a:p>
            <a:endParaRPr lang="en-US" sz="2000" dirty="0" smtClean="0">
              <a:solidFill>
                <a:srgbClr val="000000"/>
              </a:solidFill>
            </a:endParaRPr>
          </a:p>
        </p:txBody>
      </p:sp>
    </p:spTree>
    <p:extLst>
      <p:ext uri="{BB962C8B-B14F-4D97-AF65-F5344CB8AC3E}">
        <p14:creationId xmlns:p14="http://schemas.microsoft.com/office/powerpoint/2010/main" val="2655329178"/>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Top 10 Things to Look for on a K-9 Video </a:t>
            </a:r>
            <a:endParaRPr lang="en-US" b="1" dirty="0">
              <a:solidFill>
                <a:srgbClr val="00B0F0"/>
              </a:solidFill>
            </a:endParaRPr>
          </a:p>
        </p:txBody>
      </p:sp>
      <p:sp>
        <p:nvSpPr>
          <p:cNvPr id="3" name="Content Placeholder 2"/>
          <p:cNvSpPr>
            <a:spLocks noGrp="1"/>
          </p:cNvSpPr>
          <p:nvPr>
            <p:ph idx="1"/>
          </p:nvPr>
        </p:nvSpPr>
        <p:spPr>
          <a:xfrm>
            <a:off x="628650" y="1517072"/>
            <a:ext cx="7886700" cy="4659891"/>
          </a:xfrm>
        </p:spPr>
        <p:txBody>
          <a:bodyPr>
            <a:noAutofit/>
          </a:bodyPr>
          <a:lstStyle/>
          <a:p>
            <a:r>
              <a:rPr lang="en-US" dirty="0" smtClean="0">
                <a:solidFill>
                  <a:srgbClr val="000000"/>
                </a:solidFill>
              </a:rPr>
              <a:t>10. </a:t>
            </a:r>
            <a:r>
              <a:rPr lang="en-US" b="1" u="sng" dirty="0" smtClean="0">
                <a:solidFill>
                  <a:srgbClr val="000000"/>
                </a:solidFill>
              </a:rPr>
              <a:t>The handler should believe the canine the first time, </a:t>
            </a:r>
            <a:r>
              <a:rPr lang="en-US" dirty="0" smtClean="0">
                <a:solidFill>
                  <a:srgbClr val="000000"/>
                </a:solidFill>
              </a:rPr>
              <a:t>whether it is a response or not. If the canine responds and the handler has it check that area again, then rewards the response, this is a sign of a weak or poor handler that does not know how to read or trust his canine.  </a:t>
            </a:r>
            <a:endParaRPr lang="en-US" sz="2000" dirty="0" smtClean="0">
              <a:solidFill>
                <a:srgbClr val="000000"/>
              </a:solidFill>
            </a:endParaRPr>
          </a:p>
        </p:txBody>
      </p:sp>
    </p:spTree>
    <p:extLst>
      <p:ext uri="{BB962C8B-B14F-4D97-AF65-F5344CB8AC3E}">
        <p14:creationId xmlns:p14="http://schemas.microsoft.com/office/powerpoint/2010/main" val="2655329178"/>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Top 10 Things to Look for on a K-9 Video </a:t>
            </a:r>
            <a:endParaRPr lang="en-US" b="1" dirty="0">
              <a:solidFill>
                <a:srgbClr val="00B0F0"/>
              </a:solidFill>
            </a:endParaRPr>
          </a:p>
        </p:txBody>
      </p:sp>
      <p:sp>
        <p:nvSpPr>
          <p:cNvPr id="3" name="Content Placeholder 2"/>
          <p:cNvSpPr>
            <a:spLocks noGrp="1"/>
          </p:cNvSpPr>
          <p:nvPr>
            <p:ph idx="1"/>
          </p:nvPr>
        </p:nvSpPr>
        <p:spPr>
          <a:xfrm>
            <a:off x="628650" y="1517072"/>
            <a:ext cx="7886700" cy="4659891"/>
          </a:xfrm>
        </p:spPr>
        <p:txBody>
          <a:bodyPr>
            <a:noAutofit/>
          </a:bodyPr>
          <a:lstStyle/>
          <a:p>
            <a:r>
              <a:rPr lang="en-US" dirty="0" smtClean="0">
                <a:solidFill>
                  <a:srgbClr val="000000"/>
                </a:solidFill>
              </a:rPr>
              <a:t>11. (One More) </a:t>
            </a:r>
            <a:r>
              <a:rPr lang="en-US" b="1" u="sng" dirty="0" smtClean="0">
                <a:solidFill>
                  <a:srgbClr val="000000"/>
                </a:solidFill>
              </a:rPr>
              <a:t>Wind direction is CRITICAL!!!</a:t>
            </a:r>
            <a:r>
              <a:rPr lang="en-US" dirty="0" smtClean="0">
                <a:solidFill>
                  <a:srgbClr val="000000"/>
                </a:solidFill>
              </a:rPr>
              <a:t>  Odor from drugs or whatever the dog is trained to find is heaver than air and will drop in low wind currents.  </a:t>
            </a:r>
          </a:p>
          <a:p>
            <a:endParaRPr lang="en-US" dirty="0" smtClean="0">
              <a:solidFill>
                <a:srgbClr val="000000"/>
              </a:solidFill>
            </a:endParaRPr>
          </a:p>
          <a:p>
            <a:r>
              <a:rPr lang="en-US" dirty="0" smtClean="0">
                <a:solidFill>
                  <a:srgbClr val="000000"/>
                </a:solidFill>
              </a:rPr>
              <a:t>Likewise, the odors will follow the wind currents.  </a:t>
            </a:r>
          </a:p>
        </p:txBody>
      </p:sp>
    </p:spTree>
    <p:extLst>
      <p:ext uri="{BB962C8B-B14F-4D97-AF65-F5344CB8AC3E}">
        <p14:creationId xmlns:p14="http://schemas.microsoft.com/office/powerpoint/2010/main" val="205505159"/>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The End</a:t>
            </a:r>
            <a:endParaRPr lang="en-US" b="1" dirty="0">
              <a:solidFill>
                <a:srgbClr val="00B0F0"/>
              </a:solidFill>
            </a:endParaRPr>
          </a:p>
        </p:txBody>
      </p:sp>
      <p:sp>
        <p:nvSpPr>
          <p:cNvPr id="3" name="Content Placeholder 2"/>
          <p:cNvSpPr>
            <a:spLocks noGrp="1"/>
          </p:cNvSpPr>
          <p:nvPr>
            <p:ph idx="1"/>
          </p:nvPr>
        </p:nvSpPr>
        <p:spPr/>
        <p:txBody>
          <a:bodyPr/>
          <a:lstStyle/>
          <a:p>
            <a:r>
              <a:rPr lang="en-US" dirty="0" smtClean="0">
                <a:solidFill>
                  <a:schemeClr val="bg1"/>
                </a:solidFill>
              </a:rPr>
              <a:t>For more information:</a:t>
            </a:r>
          </a:p>
          <a:p>
            <a:r>
              <a:rPr lang="en-US" dirty="0" smtClean="0">
                <a:solidFill>
                  <a:schemeClr val="bg1"/>
                </a:solidFill>
              </a:rPr>
              <a:t>www.ggandh.com</a:t>
            </a:r>
            <a:r>
              <a:rPr lang="en-US" dirty="0">
                <a:solidFill>
                  <a:schemeClr val="bg1"/>
                </a:solidFill>
              </a:rPr>
              <a:t>/</a:t>
            </a:r>
            <a:r>
              <a:rPr lang="en-US" dirty="0" smtClean="0">
                <a:solidFill>
                  <a:schemeClr val="bg1"/>
                </a:solidFill>
              </a:rPr>
              <a:t>presentations</a:t>
            </a:r>
            <a:r>
              <a:rPr lang="en-US" dirty="0">
                <a:solidFill>
                  <a:schemeClr val="bg1"/>
                </a:solidFill>
              </a:rPr>
              <a:t>-lectures/</a:t>
            </a:r>
          </a:p>
        </p:txBody>
      </p:sp>
      <p:pic>
        <p:nvPicPr>
          <p:cNvPr id="4" name="Content Placeholder 3" descr="logo.png"/>
          <p:cNvPicPr>
            <a:picLocks noChangeAspect="1"/>
          </p:cNvPicPr>
          <p:nvPr/>
        </p:nvPicPr>
        <p:blipFill>
          <a:blip r:embed="rId2">
            <a:extLst>
              <a:ext uri="{28A0092B-C50C-407E-A947-70E740481C1C}">
                <a14:useLocalDpi xmlns:a14="http://schemas.microsoft.com/office/drawing/2010/main" val="0"/>
              </a:ext>
            </a:extLst>
          </a:blip>
          <a:srcRect t="-40351" b="-40351"/>
          <a:stretch>
            <a:fillRect/>
          </a:stretch>
        </p:blipFill>
        <p:spPr>
          <a:xfrm>
            <a:off x="2872240" y="3252239"/>
            <a:ext cx="3227294" cy="2366516"/>
          </a:xfrm>
          <a:prstGeom prst="rect">
            <a:avLst/>
          </a:prstGeom>
        </p:spPr>
      </p:pic>
    </p:spTree>
    <p:extLst>
      <p:ext uri="{BB962C8B-B14F-4D97-AF65-F5344CB8AC3E}">
        <p14:creationId xmlns:p14="http://schemas.microsoft.com/office/powerpoint/2010/main" val="16931701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Cell Phone Statistics:</a:t>
            </a:r>
            <a:endParaRPr lang="en-US" b="1" dirty="0">
              <a:solidFill>
                <a:srgbClr val="00B0F0"/>
              </a:solidFill>
            </a:endParaRPr>
          </a:p>
        </p:txBody>
      </p:sp>
      <p:sp>
        <p:nvSpPr>
          <p:cNvPr id="3" name="Vertical Text Placeholder 2"/>
          <p:cNvSpPr>
            <a:spLocks noGrp="1"/>
          </p:cNvSpPr>
          <p:nvPr>
            <p:ph type="body" orient="vert" idx="1"/>
          </p:nvPr>
        </p:nvSpPr>
        <p:spPr/>
        <p:txBody>
          <a:bodyPr vert="horz" anchor="t" anchorCtr="0">
            <a:noAutofit/>
          </a:bodyPr>
          <a:lstStyle/>
          <a:p>
            <a:pPr marR="0" lvl="0" defTabSz="914400" eaLnBrk="1" fontAlgn="auto" latinLnBrk="0" hangingPunct="1">
              <a:lnSpc>
                <a:spcPct val="100000"/>
              </a:lnSpc>
              <a:spcBef>
                <a:spcPts val="0"/>
              </a:spcBef>
              <a:spcAft>
                <a:spcPts val="0"/>
              </a:spcAft>
              <a:buClrTx/>
              <a:buSzTx/>
              <a:buFont typeface="Arial" charset="0"/>
              <a:buChar char="•"/>
              <a:tabLst/>
              <a:defRPr/>
            </a:pPr>
            <a:r>
              <a:rPr lang="en-US" sz="3600" dirty="0" smtClean="0">
                <a:solidFill>
                  <a:srgbClr val="FF0000"/>
                </a:solidFill>
              </a:rPr>
              <a:t>91</a:t>
            </a:r>
            <a:r>
              <a:rPr lang="en-US" sz="3600" dirty="0" smtClean="0">
                <a:solidFill>
                  <a:srgbClr val="000000"/>
                </a:solidFill>
              </a:rPr>
              <a:t>% of the adult population now own some sort of mobile phone</a:t>
            </a:r>
          </a:p>
          <a:p>
            <a:pPr marR="0" lvl="0" defTabSz="914400" eaLnBrk="1" fontAlgn="auto" latinLnBrk="0" hangingPunct="1">
              <a:lnSpc>
                <a:spcPct val="100000"/>
              </a:lnSpc>
              <a:spcBef>
                <a:spcPts val="0"/>
              </a:spcBef>
              <a:spcAft>
                <a:spcPts val="0"/>
              </a:spcAft>
              <a:buClrTx/>
              <a:buSzTx/>
              <a:buFont typeface="Arial" charset="0"/>
              <a:buChar char="•"/>
              <a:tabLst/>
              <a:defRPr/>
            </a:pPr>
            <a:endParaRPr lang="en-US" sz="3600" dirty="0" smtClean="0">
              <a:solidFill>
                <a:srgbClr val="000000"/>
              </a:solidFill>
            </a:endParaRPr>
          </a:p>
          <a:p>
            <a:pPr marR="0" lvl="0" defTabSz="914400" eaLnBrk="1" fontAlgn="auto" latinLnBrk="0" hangingPunct="1">
              <a:lnSpc>
                <a:spcPct val="100000"/>
              </a:lnSpc>
              <a:spcBef>
                <a:spcPts val="0"/>
              </a:spcBef>
              <a:spcAft>
                <a:spcPts val="0"/>
              </a:spcAft>
              <a:buClrTx/>
              <a:buSzTx/>
              <a:buFont typeface="Arial" charset="0"/>
              <a:buChar char="•"/>
              <a:tabLst/>
              <a:defRPr/>
            </a:pPr>
            <a:r>
              <a:rPr lang="en-US" sz="3600" dirty="0" smtClean="0">
                <a:solidFill>
                  <a:srgbClr val="000000"/>
                </a:solidFill>
              </a:rPr>
              <a:t>In 2015 – 64% percent of American adults owned a smartphone</a:t>
            </a:r>
            <a:br>
              <a:rPr lang="en-US" sz="3600" dirty="0" smtClean="0">
                <a:solidFill>
                  <a:srgbClr val="000000"/>
                </a:solidFill>
              </a:rPr>
            </a:br>
            <a:endParaRPr lang="en-US" sz="3600" dirty="0" smtClean="0">
              <a:solidFill>
                <a:srgbClr val="000000"/>
              </a:solidFill>
            </a:endParaRPr>
          </a:p>
          <a:p>
            <a:pPr marR="0" lvl="0" defTabSz="914400" eaLnBrk="1" fontAlgn="auto" latinLnBrk="0" hangingPunct="1">
              <a:lnSpc>
                <a:spcPct val="100000"/>
              </a:lnSpc>
              <a:spcBef>
                <a:spcPts val="0"/>
              </a:spcBef>
              <a:spcAft>
                <a:spcPts val="0"/>
              </a:spcAft>
              <a:buClrTx/>
              <a:buSzTx/>
              <a:buFont typeface="Arial" charset="0"/>
              <a:buChar char="•"/>
              <a:tabLst/>
              <a:defRPr/>
            </a:pPr>
            <a:r>
              <a:rPr lang="en-US" sz="3600" dirty="0" smtClean="0">
                <a:solidFill>
                  <a:srgbClr val="000000"/>
                </a:solidFill>
              </a:rPr>
              <a:t>This statistic went up from 58% in early 2014</a:t>
            </a:r>
            <a:endParaRPr lang="en-US" sz="3600" dirty="0">
              <a:solidFill>
                <a:srgbClr val="000000"/>
              </a:solidFill>
            </a:endParaRPr>
          </a:p>
        </p:txBody>
      </p:sp>
    </p:spTree>
    <p:extLst>
      <p:ext uri="{BB962C8B-B14F-4D97-AF65-F5344CB8AC3E}">
        <p14:creationId xmlns:p14="http://schemas.microsoft.com/office/powerpoint/2010/main" val="10081938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to-locked-down-iphon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3" name="Content Placeholder 2"/>
          <p:cNvSpPr txBox="1">
            <a:spLocks/>
          </p:cNvSpPr>
          <p:nvPr/>
        </p:nvSpPr>
        <p:spPr>
          <a:xfrm>
            <a:off x="-190500" y="596903"/>
            <a:ext cx="9512300" cy="7747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1" i="0" u="sng" strike="noStrike" kern="1200" cap="none" spc="0" normalizeH="0" baseline="0" noProof="0" dirty="0" smtClean="0">
                <a:ln>
                  <a:noFill/>
                </a:ln>
                <a:solidFill>
                  <a:schemeClr val="tx1"/>
                </a:solidFill>
                <a:effectLst/>
                <a:uLnTx/>
                <a:uFillTx/>
                <a:latin typeface="+mn-lt"/>
                <a:ea typeface="+mn-ea"/>
                <a:cs typeface="+mn-cs"/>
              </a:rPr>
              <a:t>Only way to keep your cell phone safe: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76883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Warrantless Search of Cell Phones Incident to Arrest</a:t>
            </a:r>
            <a:endParaRPr lang="en-US" dirty="0">
              <a:solidFill>
                <a:srgbClr val="00B0F0"/>
              </a:solidFill>
            </a:endParaRPr>
          </a:p>
        </p:txBody>
      </p:sp>
      <p:sp>
        <p:nvSpPr>
          <p:cNvPr id="3" name="Content Placeholder 2"/>
          <p:cNvSpPr>
            <a:spLocks noGrp="1"/>
          </p:cNvSpPr>
          <p:nvPr>
            <p:ph idx="1"/>
          </p:nvPr>
        </p:nvSpPr>
        <p:spPr/>
        <p:txBody>
          <a:bodyPr/>
          <a:lstStyle/>
          <a:p>
            <a:r>
              <a:rPr lang="en-US" sz="3200" b="1" dirty="0" smtClean="0">
                <a:solidFill>
                  <a:srgbClr val="000000"/>
                </a:solidFill>
              </a:rPr>
              <a:t>Constitutional Debate:</a:t>
            </a:r>
          </a:p>
          <a:p>
            <a:endParaRPr lang="en-US" dirty="0" smtClean="0">
              <a:solidFill>
                <a:srgbClr val="000000"/>
              </a:solidFill>
            </a:endParaRPr>
          </a:p>
          <a:p>
            <a:pPr lvl="1"/>
            <a:r>
              <a:rPr lang="en-US" sz="2800" dirty="0" smtClean="0">
                <a:solidFill>
                  <a:srgbClr val="000000"/>
                </a:solidFill>
              </a:rPr>
              <a:t>Cell phone is a “Container”</a:t>
            </a:r>
          </a:p>
          <a:p>
            <a:pPr>
              <a:buNone/>
            </a:pPr>
            <a:r>
              <a:rPr lang="en-US" sz="3200" dirty="0" smtClean="0">
                <a:solidFill>
                  <a:srgbClr val="000000"/>
                </a:solidFill>
              </a:rPr>
              <a:t>							</a:t>
            </a:r>
            <a:r>
              <a:rPr lang="en-US" sz="3200" dirty="0" err="1" smtClean="0">
                <a:solidFill>
                  <a:srgbClr val="000000"/>
                </a:solidFill>
              </a:rPr>
              <a:t>vs</a:t>
            </a:r>
            <a:endParaRPr lang="en-US" sz="3200" dirty="0" smtClean="0">
              <a:solidFill>
                <a:srgbClr val="000000"/>
              </a:solidFill>
            </a:endParaRPr>
          </a:p>
          <a:p>
            <a:pPr lvl="1"/>
            <a:r>
              <a:rPr lang="en-US" sz="2800" dirty="0" smtClean="0">
                <a:solidFill>
                  <a:srgbClr val="000000"/>
                </a:solidFill>
              </a:rPr>
              <a:t>Cell phone is a “mini-computer”</a:t>
            </a:r>
          </a:p>
          <a:p>
            <a:pPr lvl="1"/>
            <a:endParaRPr lang="en-US" sz="2800" dirty="0">
              <a:solidFill>
                <a:srgbClr val="000000"/>
              </a:solidFill>
            </a:endParaRPr>
          </a:p>
          <a:p>
            <a:pPr lvl="1"/>
            <a:r>
              <a:rPr lang="en-US" sz="2800" dirty="0" smtClean="0">
                <a:solidFill>
                  <a:srgbClr val="000000"/>
                </a:solidFill>
              </a:rPr>
              <a:t>18</a:t>
            </a:r>
            <a:r>
              <a:rPr lang="en-US" sz="2800" baseline="30000" dirty="0" smtClean="0">
                <a:solidFill>
                  <a:srgbClr val="000000"/>
                </a:solidFill>
              </a:rPr>
              <a:t>th</a:t>
            </a:r>
            <a:r>
              <a:rPr lang="en-US" sz="2800" dirty="0" smtClean="0">
                <a:solidFill>
                  <a:srgbClr val="000000"/>
                </a:solidFill>
              </a:rPr>
              <a:t> Century concepts for 21</a:t>
            </a:r>
            <a:r>
              <a:rPr lang="en-US" sz="2800" baseline="30000" dirty="0" smtClean="0">
                <a:solidFill>
                  <a:srgbClr val="000000"/>
                </a:solidFill>
              </a:rPr>
              <a:t>st</a:t>
            </a:r>
            <a:r>
              <a:rPr lang="en-US" sz="2800" dirty="0" smtClean="0">
                <a:solidFill>
                  <a:srgbClr val="000000"/>
                </a:solidFill>
              </a:rPr>
              <a:t> Century Technology</a:t>
            </a:r>
          </a:p>
          <a:p>
            <a:endParaRPr lang="en-US" dirty="0">
              <a:solidFill>
                <a:schemeClr val="bg1"/>
              </a:solidFill>
            </a:endParaRPr>
          </a:p>
        </p:txBody>
      </p:sp>
    </p:spTree>
    <p:extLst>
      <p:ext uri="{BB962C8B-B14F-4D97-AF65-F5344CB8AC3E}">
        <p14:creationId xmlns:p14="http://schemas.microsoft.com/office/powerpoint/2010/main" val="2512083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Back to the Basics - Search Incident to Arrest</a:t>
            </a:r>
            <a:endParaRPr lang="en-US" b="1" dirty="0">
              <a:solidFill>
                <a:srgbClr val="00B0F0"/>
              </a:solidFill>
            </a:endParaRPr>
          </a:p>
        </p:txBody>
      </p:sp>
      <p:sp>
        <p:nvSpPr>
          <p:cNvPr id="3" name="Content Placeholder 2"/>
          <p:cNvSpPr>
            <a:spLocks noGrp="1"/>
          </p:cNvSpPr>
          <p:nvPr>
            <p:ph idx="1"/>
          </p:nvPr>
        </p:nvSpPr>
        <p:spPr/>
        <p:txBody>
          <a:bodyPr>
            <a:normAutofit/>
          </a:bodyPr>
          <a:lstStyle/>
          <a:p>
            <a:r>
              <a:rPr lang="en-US" sz="3200" i="1" dirty="0" smtClean="0">
                <a:solidFill>
                  <a:srgbClr val="000000"/>
                </a:solidFill>
              </a:rPr>
              <a:t>Katz v. U.S. </a:t>
            </a:r>
            <a:r>
              <a:rPr lang="en-US" sz="3200" dirty="0" smtClean="0">
                <a:solidFill>
                  <a:srgbClr val="000000"/>
                </a:solidFill>
              </a:rPr>
              <a:t>(1967)</a:t>
            </a:r>
            <a:endParaRPr lang="en-US" sz="3200" i="1" dirty="0" smtClean="0">
              <a:solidFill>
                <a:srgbClr val="000000"/>
              </a:solidFill>
            </a:endParaRPr>
          </a:p>
          <a:p>
            <a:pPr lvl="1"/>
            <a:r>
              <a:rPr lang="en-US" sz="2800" u="sng" dirty="0" smtClean="0">
                <a:solidFill>
                  <a:srgbClr val="000000"/>
                </a:solidFill>
              </a:rPr>
              <a:t>Search must be reasonable</a:t>
            </a:r>
            <a:r>
              <a:rPr lang="en-US" sz="2800" dirty="0" smtClean="0">
                <a:solidFill>
                  <a:srgbClr val="000000"/>
                </a:solidFill>
              </a:rPr>
              <a:t>, meaning: pursuant to a warrant </a:t>
            </a:r>
            <a:r>
              <a:rPr lang="en-US" sz="2800" u="sng" dirty="0" smtClean="0">
                <a:solidFill>
                  <a:srgbClr val="000000"/>
                </a:solidFill>
              </a:rPr>
              <a:t>or</a:t>
            </a:r>
            <a:r>
              <a:rPr lang="en-US" sz="2800" dirty="0" smtClean="0">
                <a:solidFill>
                  <a:srgbClr val="000000"/>
                </a:solidFill>
              </a:rPr>
              <a:t> an established exception</a:t>
            </a:r>
          </a:p>
          <a:p>
            <a:pPr lvl="2"/>
            <a:r>
              <a:rPr lang="en-US" sz="2400" b="1" dirty="0" smtClean="0">
                <a:solidFill>
                  <a:srgbClr val="FF0000"/>
                </a:solidFill>
              </a:rPr>
              <a:t>Search incident to arrest</a:t>
            </a:r>
          </a:p>
          <a:p>
            <a:pPr lvl="2"/>
            <a:r>
              <a:rPr lang="en-US" sz="2400" b="1" dirty="0" smtClean="0">
                <a:solidFill>
                  <a:srgbClr val="FF0000"/>
                </a:solidFill>
              </a:rPr>
              <a:t>Exigent circumstances</a:t>
            </a:r>
          </a:p>
          <a:p>
            <a:pPr lvl="2"/>
            <a:r>
              <a:rPr lang="en-US" sz="2400" b="1" dirty="0" smtClean="0">
                <a:solidFill>
                  <a:srgbClr val="FF0000"/>
                </a:solidFill>
              </a:rPr>
              <a:t>Written policy on inventory</a:t>
            </a:r>
          </a:p>
          <a:p>
            <a:pPr lvl="2"/>
            <a:r>
              <a:rPr lang="en-US" sz="2400" b="1" dirty="0" smtClean="0">
                <a:solidFill>
                  <a:srgbClr val="FF0000"/>
                </a:solidFill>
              </a:rPr>
              <a:t>Vehicle exception</a:t>
            </a:r>
          </a:p>
        </p:txBody>
      </p:sp>
    </p:spTree>
    <p:extLst>
      <p:ext uri="{BB962C8B-B14F-4D97-AF65-F5344CB8AC3E}">
        <p14:creationId xmlns:p14="http://schemas.microsoft.com/office/powerpoint/2010/main" val="7636271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Search Incident to Arrest</a:t>
            </a:r>
            <a:endParaRPr lang="en-US" b="1" dirty="0">
              <a:solidFill>
                <a:srgbClr val="00B0F0"/>
              </a:solidFill>
            </a:endParaRPr>
          </a:p>
        </p:txBody>
      </p:sp>
      <p:sp>
        <p:nvSpPr>
          <p:cNvPr id="3" name="Content Placeholder 2"/>
          <p:cNvSpPr>
            <a:spLocks noGrp="1"/>
          </p:cNvSpPr>
          <p:nvPr>
            <p:ph idx="1"/>
          </p:nvPr>
        </p:nvSpPr>
        <p:spPr/>
        <p:txBody>
          <a:bodyPr>
            <a:normAutofit fontScale="92500" lnSpcReduction="20000"/>
          </a:bodyPr>
          <a:lstStyle/>
          <a:p>
            <a:r>
              <a:rPr lang="en-US" sz="3600" i="1" dirty="0" err="1" smtClean="0">
                <a:solidFill>
                  <a:srgbClr val="000000"/>
                </a:solidFill>
              </a:rPr>
              <a:t>Chimel</a:t>
            </a:r>
            <a:r>
              <a:rPr lang="en-US" sz="3600" i="1" dirty="0" smtClean="0">
                <a:solidFill>
                  <a:srgbClr val="000000"/>
                </a:solidFill>
              </a:rPr>
              <a:t> </a:t>
            </a:r>
            <a:r>
              <a:rPr lang="en-US" sz="3600" i="1" dirty="0" err="1" smtClean="0">
                <a:solidFill>
                  <a:srgbClr val="000000"/>
                </a:solidFill>
              </a:rPr>
              <a:t>v</a:t>
            </a:r>
            <a:r>
              <a:rPr lang="en-US" sz="3600" i="1" dirty="0" smtClean="0">
                <a:solidFill>
                  <a:srgbClr val="000000"/>
                </a:solidFill>
              </a:rPr>
              <a:t>. California</a:t>
            </a:r>
            <a:r>
              <a:rPr lang="en-US" sz="3600" dirty="0" smtClean="0">
                <a:solidFill>
                  <a:srgbClr val="000000"/>
                </a:solidFill>
              </a:rPr>
              <a:t> (1969)</a:t>
            </a:r>
          </a:p>
          <a:p>
            <a:r>
              <a:rPr lang="en-US" sz="3600" dirty="0" smtClean="0">
                <a:solidFill>
                  <a:srgbClr val="000000"/>
                </a:solidFill>
              </a:rPr>
              <a:t>Police searched </a:t>
            </a:r>
            <a:r>
              <a:rPr lang="en-US" sz="3600" dirty="0" err="1" smtClean="0">
                <a:solidFill>
                  <a:srgbClr val="000000"/>
                </a:solidFill>
              </a:rPr>
              <a:t>Chimel’s</a:t>
            </a:r>
            <a:r>
              <a:rPr lang="en-US" sz="3600" dirty="0" smtClean="0">
                <a:solidFill>
                  <a:srgbClr val="000000"/>
                </a:solidFill>
              </a:rPr>
              <a:t> entire home incident to his arrest</a:t>
            </a:r>
          </a:p>
          <a:p>
            <a:r>
              <a:rPr lang="en-US" sz="3600" dirty="0" smtClean="0">
                <a:solidFill>
                  <a:srgbClr val="000000"/>
                </a:solidFill>
              </a:rPr>
              <a:t>Warrantless search incident to arrest is limited to:</a:t>
            </a:r>
            <a:r>
              <a:rPr lang="en-US" sz="3600" i="1" dirty="0" smtClean="0">
                <a:solidFill>
                  <a:srgbClr val="000000"/>
                </a:solidFill>
              </a:rPr>
              <a:t> </a:t>
            </a:r>
          </a:p>
          <a:p>
            <a:pPr lvl="1"/>
            <a:r>
              <a:rPr lang="en-US" sz="3200" dirty="0" smtClean="0">
                <a:solidFill>
                  <a:srgbClr val="000000"/>
                </a:solidFill>
              </a:rPr>
              <a:t>(1) the arrestees person</a:t>
            </a:r>
          </a:p>
          <a:p>
            <a:pPr lvl="1"/>
            <a:r>
              <a:rPr lang="en-US" sz="3200" dirty="0" smtClean="0">
                <a:solidFill>
                  <a:srgbClr val="000000"/>
                </a:solidFill>
              </a:rPr>
              <a:t>(2) </a:t>
            </a:r>
            <a:r>
              <a:rPr lang="en-US" sz="3200" i="1" dirty="0" smtClean="0">
                <a:solidFill>
                  <a:srgbClr val="000000"/>
                </a:solidFill>
              </a:rPr>
              <a:t>area</a:t>
            </a:r>
            <a:r>
              <a:rPr lang="en-US" sz="3200" dirty="0" smtClean="0">
                <a:solidFill>
                  <a:srgbClr val="000000"/>
                </a:solidFill>
              </a:rPr>
              <a:t> </a:t>
            </a:r>
            <a:r>
              <a:rPr lang="en-US" sz="3200" b="1" u="sng" dirty="0" smtClean="0">
                <a:solidFill>
                  <a:srgbClr val="FF0000"/>
                </a:solidFill>
              </a:rPr>
              <a:t>under immediate control </a:t>
            </a:r>
            <a:r>
              <a:rPr lang="en-US" sz="3200" dirty="0" smtClean="0">
                <a:solidFill>
                  <a:srgbClr val="000000"/>
                </a:solidFill>
              </a:rPr>
              <a:t>of arrestee.</a:t>
            </a:r>
          </a:p>
          <a:p>
            <a:pPr lvl="2"/>
            <a:r>
              <a:rPr lang="en-US" sz="2800" dirty="0" smtClean="0">
                <a:solidFill>
                  <a:srgbClr val="000000"/>
                </a:solidFill>
              </a:rPr>
              <a:t>Meaning “the area from within which he might gain possession of a weapon or destructible device”   </a:t>
            </a:r>
            <a:endParaRPr lang="en-US" sz="2800" dirty="0">
              <a:solidFill>
                <a:srgbClr val="000000"/>
              </a:solidFill>
            </a:endParaRPr>
          </a:p>
        </p:txBody>
      </p:sp>
    </p:spTree>
    <p:extLst>
      <p:ext uri="{BB962C8B-B14F-4D97-AF65-F5344CB8AC3E}">
        <p14:creationId xmlns:p14="http://schemas.microsoft.com/office/powerpoint/2010/main" val="1144307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0080" y="304800"/>
            <a:ext cx="7932420" cy="6156960"/>
          </a:xfrm>
        </p:spPr>
        <p:txBody>
          <a:bodyPr anchor="ctr" anchorCtr="1"/>
          <a:lstStyle/>
          <a:p>
            <a:r>
              <a:rPr lang="en-US" b="1" dirty="0" smtClean="0">
                <a:solidFill>
                  <a:srgbClr val="FF0000"/>
                </a:solidFill>
              </a:rPr>
              <a:t>Government Surveillance, Cell Towers &amp; K-9 Searches</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sz="4000" dirty="0" smtClean="0"/>
              <a:t>Presented by:</a:t>
            </a:r>
            <a:br>
              <a:rPr lang="en-US" sz="4000" dirty="0" smtClean="0"/>
            </a:br>
            <a:r>
              <a:rPr lang="en-US" sz="4000" dirty="0" smtClean="0"/>
              <a:t/>
            </a:r>
            <a:br>
              <a:rPr lang="en-US" sz="4000" dirty="0" smtClean="0"/>
            </a:br>
            <a:r>
              <a:rPr lang="en-US" sz="5400" b="1" dirty="0" smtClean="0"/>
              <a:t>Donald H. </a:t>
            </a:r>
            <a:r>
              <a:rPr lang="en-US" sz="5400" b="1" dirty="0" err="1" smtClean="0"/>
              <a:t>Flanary</a:t>
            </a:r>
            <a:r>
              <a:rPr lang="en-US" sz="5400" b="1" dirty="0" smtClean="0"/>
              <a:t>, III</a:t>
            </a:r>
            <a:r>
              <a:rPr lang="en-US" sz="5400" dirty="0" smtClean="0"/>
              <a:t/>
            </a:r>
            <a:br>
              <a:rPr lang="en-US" sz="5400" dirty="0" smtClean="0"/>
            </a:br>
            <a:r>
              <a:rPr lang="en-US" sz="5400" dirty="0" smtClean="0"/>
              <a:t>Goldstein, Goldstein and </a:t>
            </a:r>
            <a:r>
              <a:rPr lang="en-US" sz="5400" dirty="0" err="1" smtClean="0"/>
              <a:t>Hilley</a:t>
            </a:r>
            <a:endParaRPr lang="en-US" sz="6600" dirty="0"/>
          </a:p>
        </p:txBody>
      </p:sp>
    </p:spTree>
    <p:extLst>
      <p:ext uri="{BB962C8B-B14F-4D97-AF65-F5344CB8AC3E}">
        <p14:creationId xmlns:p14="http://schemas.microsoft.com/office/powerpoint/2010/main" val="21025389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Search Incident to Arrest</a:t>
            </a:r>
            <a:endParaRPr lang="en-US" b="1" dirty="0">
              <a:solidFill>
                <a:srgbClr val="00B0F0"/>
              </a:solidFill>
            </a:endParaRPr>
          </a:p>
        </p:txBody>
      </p:sp>
      <p:sp>
        <p:nvSpPr>
          <p:cNvPr id="3" name="Content Placeholder 2"/>
          <p:cNvSpPr>
            <a:spLocks noGrp="1"/>
          </p:cNvSpPr>
          <p:nvPr>
            <p:ph idx="1"/>
          </p:nvPr>
        </p:nvSpPr>
        <p:spPr/>
        <p:txBody>
          <a:bodyPr>
            <a:normAutofit lnSpcReduction="10000"/>
          </a:bodyPr>
          <a:lstStyle/>
          <a:p>
            <a:r>
              <a:rPr lang="en-US" sz="4000" i="1" dirty="0" smtClean="0"/>
              <a:t>U.S. </a:t>
            </a:r>
            <a:r>
              <a:rPr lang="en-US" sz="4000" i="1" dirty="0" err="1" smtClean="0"/>
              <a:t>v</a:t>
            </a:r>
            <a:r>
              <a:rPr lang="en-US" sz="4000" i="1" dirty="0" smtClean="0"/>
              <a:t>. Robinson</a:t>
            </a:r>
            <a:r>
              <a:rPr lang="en-US" sz="4000" dirty="0" smtClean="0"/>
              <a:t> (1973)</a:t>
            </a:r>
            <a:endParaRPr lang="en-US" sz="4000" i="1" dirty="0" smtClean="0"/>
          </a:p>
          <a:p>
            <a:r>
              <a:rPr lang="en-US" sz="4000" dirty="0" smtClean="0"/>
              <a:t>Police searched pack of cigarettes found in breast pocket of arrestee’s jacket</a:t>
            </a:r>
          </a:p>
          <a:p>
            <a:pPr lvl="1"/>
            <a:r>
              <a:rPr lang="en-US" sz="3600" dirty="0" smtClean="0"/>
              <a:t>Two permitted searches of “areas”:</a:t>
            </a:r>
          </a:p>
          <a:p>
            <a:pPr lvl="2"/>
            <a:r>
              <a:rPr lang="en-US" sz="3200" dirty="0" smtClean="0"/>
              <a:t>Search “</a:t>
            </a:r>
            <a:r>
              <a:rPr lang="en-US" sz="3200" u="sng" dirty="0" smtClean="0">
                <a:solidFill>
                  <a:srgbClr val="FF0000"/>
                </a:solidFill>
              </a:rPr>
              <a:t>of the person</a:t>
            </a:r>
            <a:r>
              <a:rPr lang="en-US" sz="3200" dirty="0" smtClean="0"/>
              <a:t>”</a:t>
            </a:r>
          </a:p>
          <a:p>
            <a:pPr lvl="2"/>
            <a:r>
              <a:rPr lang="en-US" sz="3200" dirty="0" smtClean="0"/>
              <a:t>Search of “</a:t>
            </a:r>
            <a:r>
              <a:rPr lang="en-US" sz="3200" u="sng" dirty="0" smtClean="0">
                <a:solidFill>
                  <a:srgbClr val="FF0000"/>
                </a:solidFill>
              </a:rPr>
              <a:t>the area within control of arrestee</a:t>
            </a:r>
            <a:r>
              <a:rPr lang="en-US" sz="3200" dirty="0" smtClean="0"/>
              <a:t>”  </a:t>
            </a:r>
            <a:endParaRPr lang="en-US" sz="3200" dirty="0"/>
          </a:p>
        </p:txBody>
      </p:sp>
    </p:spTree>
    <p:extLst>
      <p:ext uri="{BB962C8B-B14F-4D97-AF65-F5344CB8AC3E}">
        <p14:creationId xmlns:p14="http://schemas.microsoft.com/office/powerpoint/2010/main" val="200169722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Search Incident to Arrest</a:t>
            </a:r>
            <a:endParaRPr lang="en-US" b="1" dirty="0">
              <a:solidFill>
                <a:srgbClr val="00B0F0"/>
              </a:solidFill>
            </a:endParaRPr>
          </a:p>
        </p:txBody>
      </p:sp>
      <p:sp>
        <p:nvSpPr>
          <p:cNvPr id="3" name="Content Placeholder 2"/>
          <p:cNvSpPr>
            <a:spLocks noGrp="1"/>
          </p:cNvSpPr>
          <p:nvPr>
            <p:ph idx="1"/>
          </p:nvPr>
        </p:nvSpPr>
        <p:spPr/>
        <p:txBody>
          <a:bodyPr>
            <a:normAutofit lnSpcReduction="10000"/>
          </a:bodyPr>
          <a:lstStyle/>
          <a:p>
            <a:r>
              <a:rPr lang="en-US" sz="3600" i="1" dirty="0" smtClean="0"/>
              <a:t>U.S. </a:t>
            </a:r>
            <a:r>
              <a:rPr lang="en-US" sz="3600" i="1" dirty="0" err="1" smtClean="0"/>
              <a:t>v</a:t>
            </a:r>
            <a:r>
              <a:rPr lang="en-US" sz="3600" i="1" dirty="0" smtClean="0"/>
              <a:t>. Edwards </a:t>
            </a:r>
            <a:r>
              <a:rPr lang="en-US" sz="3600" dirty="0" smtClean="0"/>
              <a:t>(1974)</a:t>
            </a:r>
            <a:endParaRPr lang="en-US" sz="3600" i="1" dirty="0" smtClean="0"/>
          </a:p>
          <a:p>
            <a:r>
              <a:rPr lang="en-US" sz="3600" dirty="0" smtClean="0"/>
              <a:t>Police examined clothing to see if paint from crime scene was present. Because it was late and he had no other clothes to wear they searched the next morning.</a:t>
            </a:r>
          </a:p>
          <a:p>
            <a:pPr lvl="1"/>
            <a:r>
              <a:rPr lang="en-US" sz="3200" dirty="0" smtClean="0"/>
              <a:t>Search of “</a:t>
            </a:r>
            <a:r>
              <a:rPr lang="en-US" sz="3200" dirty="0" smtClean="0">
                <a:solidFill>
                  <a:srgbClr val="FF0000"/>
                </a:solidFill>
              </a:rPr>
              <a:t>both person and property in his </a:t>
            </a:r>
            <a:r>
              <a:rPr lang="en-US" sz="3200" u="sng" dirty="0" smtClean="0">
                <a:solidFill>
                  <a:srgbClr val="FF0000"/>
                </a:solidFill>
              </a:rPr>
              <a:t>immediate possession </a:t>
            </a:r>
            <a:r>
              <a:rPr lang="en-US" sz="3200" dirty="0" smtClean="0"/>
              <a:t>may be searched at the station house after arrest has occurred at another place”</a:t>
            </a:r>
            <a:endParaRPr lang="en-US" sz="3200" dirty="0"/>
          </a:p>
        </p:txBody>
      </p:sp>
    </p:spTree>
    <p:extLst>
      <p:ext uri="{BB962C8B-B14F-4D97-AF65-F5344CB8AC3E}">
        <p14:creationId xmlns:p14="http://schemas.microsoft.com/office/powerpoint/2010/main" val="11072863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Search Incident to Arrest</a:t>
            </a:r>
            <a:endParaRPr lang="en-US" b="1" dirty="0">
              <a:solidFill>
                <a:srgbClr val="00B0F0"/>
              </a:solidFill>
            </a:endParaRPr>
          </a:p>
        </p:txBody>
      </p:sp>
      <p:sp>
        <p:nvSpPr>
          <p:cNvPr id="3" name="Content Placeholder 2"/>
          <p:cNvSpPr>
            <a:spLocks noGrp="1"/>
          </p:cNvSpPr>
          <p:nvPr>
            <p:ph idx="1"/>
          </p:nvPr>
        </p:nvSpPr>
        <p:spPr/>
        <p:txBody>
          <a:bodyPr>
            <a:normAutofit lnSpcReduction="10000"/>
          </a:bodyPr>
          <a:lstStyle/>
          <a:p>
            <a:r>
              <a:rPr lang="en-US" sz="3200" i="1" dirty="0" smtClean="0">
                <a:solidFill>
                  <a:srgbClr val="000000"/>
                </a:solidFill>
              </a:rPr>
              <a:t>U.S. </a:t>
            </a:r>
            <a:r>
              <a:rPr lang="en-US" sz="3200" i="1" dirty="0" err="1" smtClean="0">
                <a:solidFill>
                  <a:srgbClr val="000000"/>
                </a:solidFill>
              </a:rPr>
              <a:t>v</a:t>
            </a:r>
            <a:r>
              <a:rPr lang="en-US" sz="3200" i="1" dirty="0" smtClean="0">
                <a:solidFill>
                  <a:srgbClr val="000000"/>
                </a:solidFill>
              </a:rPr>
              <a:t>. Chadwick </a:t>
            </a:r>
            <a:r>
              <a:rPr lang="en-US" sz="3200" dirty="0" smtClean="0">
                <a:solidFill>
                  <a:srgbClr val="000000"/>
                </a:solidFill>
              </a:rPr>
              <a:t>(1977)</a:t>
            </a:r>
          </a:p>
          <a:p>
            <a:r>
              <a:rPr lang="en-US" sz="3200" dirty="0" smtClean="0">
                <a:solidFill>
                  <a:srgbClr val="000000"/>
                </a:solidFill>
              </a:rPr>
              <a:t>Agents searched a footlocker found in a trunk 90 minutes after arrest and at the station </a:t>
            </a:r>
          </a:p>
          <a:p>
            <a:pPr lvl="1"/>
            <a:r>
              <a:rPr lang="en-US" sz="2800" dirty="0" smtClean="0">
                <a:solidFill>
                  <a:srgbClr val="000000"/>
                </a:solidFill>
              </a:rPr>
              <a:t>A </a:t>
            </a:r>
            <a:r>
              <a:rPr lang="en-US" sz="2800" dirty="0" smtClean="0">
                <a:solidFill>
                  <a:srgbClr val="FF0000"/>
                </a:solidFill>
              </a:rPr>
              <a:t>closed container </a:t>
            </a:r>
            <a:r>
              <a:rPr lang="en-US" sz="2800" dirty="0" smtClean="0">
                <a:solidFill>
                  <a:srgbClr val="000000"/>
                </a:solidFill>
              </a:rPr>
              <a:t>in immediate control of arrestee </a:t>
            </a:r>
            <a:r>
              <a:rPr lang="en-US" sz="2800" dirty="0" smtClean="0">
                <a:solidFill>
                  <a:srgbClr val="FF0000"/>
                </a:solidFill>
              </a:rPr>
              <a:t>is different than the clothing</a:t>
            </a:r>
            <a:r>
              <a:rPr lang="en-US" sz="2800" dirty="0" smtClean="0">
                <a:solidFill>
                  <a:srgbClr val="000000"/>
                </a:solidFill>
              </a:rPr>
              <a:t> of the arrestee</a:t>
            </a:r>
          </a:p>
          <a:p>
            <a:pPr lvl="1"/>
            <a:r>
              <a:rPr lang="en-US" sz="2800" dirty="0" smtClean="0">
                <a:solidFill>
                  <a:srgbClr val="000000"/>
                </a:solidFill>
              </a:rPr>
              <a:t>If search of container is </a:t>
            </a:r>
            <a:r>
              <a:rPr lang="en-US" sz="2800" dirty="0" smtClean="0">
                <a:solidFill>
                  <a:srgbClr val="FF0000"/>
                </a:solidFill>
              </a:rPr>
              <a:t>remote in time or place of arrest or exigency</a:t>
            </a:r>
            <a:r>
              <a:rPr lang="en-US" sz="2800" dirty="0" smtClean="0">
                <a:solidFill>
                  <a:srgbClr val="000000"/>
                </a:solidFill>
              </a:rPr>
              <a:t> then there is </a:t>
            </a:r>
            <a:r>
              <a:rPr lang="en-US" sz="2800" dirty="0" smtClean="0">
                <a:solidFill>
                  <a:srgbClr val="FF0000"/>
                </a:solidFill>
              </a:rPr>
              <a:t>no exception </a:t>
            </a:r>
            <a:r>
              <a:rPr lang="en-US" sz="2800" dirty="0" smtClean="0">
                <a:solidFill>
                  <a:srgbClr val="000000"/>
                </a:solidFill>
              </a:rPr>
              <a:t>to the warrant requirement</a:t>
            </a:r>
          </a:p>
          <a:p>
            <a:pPr lvl="1"/>
            <a:r>
              <a:rPr lang="en-US" sz="2800" dirty="0" smtClean="0">
                <a:solidFill>
                  <a:srgbClr val="000000"/>
                </a:solidFill>
              </a:rPr>
              <a:t>“</a:t>
            </a:r>
            <a:r>
              <a:rPr lang="en-US" sz="2800" dirty="0" smtClean="0">
                <a:solidFill>
                  <a:srgbClr val="FF0000"/>
                </a:solidFill>
              </a:rPr>
              <a:t>Repository of personal effects</a:t>
            </a:r>
            <a:r>
              <a:rPr lang="en-US" sz="2800" dirty="0" smtClean="0">
                <a:solidFill>
                  <a:srgbClr val="000000"/>
                </a:solidFill>
              </a:rPr>
              <a:t>”</a:t>
            </a:r>
          </a:p>
          <a:p>
            <a:pPr lvl="1"/>
            <a:endParaRPr lang="en-US" dirty="0" smtClean="0">
              <a:solidFill>
                <a:schemeClr val="bg1"/>
              </a:solidFill>
            </a:endParaRPr>
          </a:p>
        </p:txBody>
      </p:sp>
    </p:spTree>
    <p:extLst>
      <p:ext uri="{BB962C8B-B14F-4D97-AF65-F5344CB8AC3E}">
        <p14:creationId xmlns:p14="http://schemas.microsoft.com/office/powerpoint/2010/main" val="14342508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Search Incident to Arrest</a:t>
            </a:r>
            <a:endParaRPr lang="en-US" b="1" dirty="0">
              <a:solidFill>
                <a:srgbClr val="00B0F0"/>
              </a:solidFill>
            </a:endParaRPr>
          </a:p>
        </p:txBody>
      </p:sp>
      <p:sp>
        <p:nvSpPr>
          <p:cNvPr id="3" name="Content Placeholder 2"/>
          <p:cNvSpPr>
            <a:spLocks noGrp="1"/>
          </p:cNvSpPr>
          <p:nvPr>
            <p:ph idx="1"/>
          </p:nvPr>
        </p:nvSpPr>
        <p:spPr/>
        <p:txBody>
          <a:bodyPr>
            <a:normAutofit/>
          </a:bodyPr>
          <a:lstStyle/>
          <a:p>
            <a:r>
              <a:rPr lang="en-US" sz="3200" i="1" dirty="0" smtClean="0">
                <a:solidFill>
                  <a:srgbClr val="000000"/>
                </a:solidFill>
              </a:rPr>
              <a:t>U.S. </a:t>
            </a:r>
            <a:r>
              <a:rPr lang="en-US" sz="3200" i="1" dirty="0" err="1" smtClean="0">
                <a:solidFill>
                  <a:srgbClr val="000000"/>
                </a:solidFill>
              </a:rPr>
              <a:t>v</a:t>
            </a:r>
            <a:r>
              <a:rPr lang="en-US" sz="3200" i="1" dirty="0" smtClean="0">
                <a:solidFill>
                  <a:srgbClr val="000000"/>
                </a:solidFill>
              </a:rPr>
              <a:t>. Chadwick </a:t>
            </a:r>
            <a:r>
              <a:rPr lang="en-US" sz="3200" dirty="0" smtClean="0">
                <a:solidFill>
                  <a:srgbClr val="000000"/>
                </a:solidFill>
              </a:rPr>
              <a:t>(1977)</a:t>
            </a:r>
          </a:p>
          <a:p>
            <a:r>
              <a:rPr lang="en-US" sz="3200" dirty="0" smtClean="0">
                <a:solidFill>
                  <a:srgbClr val="000000"/>
                </a:solidFill>
              </a:rPr>
              <a:t>Since the locker was </a:t>
            </a:r>
            <a:r>
              <a:rPr lang="en-US" sz="3200" u="sng" dirty="0" smtClean="0">
                <a:solidFill>
                  <a:srgbClr val="000000"/>
                </a:solidFill>
              </a:rPr>
              <a:t>not part of Chadwick’s </a:t>
            </a:r>
            <a:r>
              <a:rPr lang="en-US" sz="3200" dirty="0" smtClean="0">
                <a:solidFill>
                  <a:srgbClr val="000000"/>
                </a:solidFill>
              </a:rPr>
              <a:t>“</a:t>
            </a:r>
            <a:r>
              <a:rPr lang="en-US" sz="3200" u="sng" dirty="0" smtClean="0">
                <a:solidFill>
                  <a:srgbClr val="000000"/>
                </a:solidFill>
              </a:rPr>
              <a:t>person</a:t>
            </a:r>
            <a:r>
              <a:rPr lang="en-US" sz="3200" dirty="0" smtClean="0">
                <a:solidFill>
                  <a:srgbClr val="000000"/>
                </a:solidFill>
              </a:rPr>
              <a:t>” when arrested, </a:t>
            </a:r>
          </a:p>
          <a:p>
            <a:r>
              <a:rPr lang="en-US" sz="3200" dirty="0" smtClean="0">
                <a:solidFill>
                  <a:srgbClr val="000000"/>
                </a:solidFill>
              </a:rPr>
              <a:t>Then a warrantless search is not reasonable if </a:t>
            </a:r>
            <a:r>
              <a:rPr lang="en-US" sz="3200" u="sng" dirty="0" smtClean="0">
                <a:solidFill>
                  <a:srgbClr val="FF0000"/>
                </a:solidFill>
              </a:rPr>
              <a:t>no danger </a:t>
            </a:r>
            <a:r>
              <a:rPr lang="en-US" sz="3200" dirty="0" smtClean="0">
                <a:solidFill>
                  <a:srgbClr val="000000"/>
                </a:solidFill>
              </a:rPr>
              <a:t>arrestee could </a:t>
            </a:r>
            <a:r>
              <a:rPr lang="en-US" sz="3200" u="sng" dirty="0" smtClean="0">
                <a:solidFill>
                  <a:srgbClr val="FF0000"/>
                </a:solidFill>
              </a:rPr>
              <a:t>access property </a:t>
            </a:r>
            <a:r>
              <a:rPr lang="en-US" sz="3200" dirty="0" smtClean="0">
                <a:solidFill>
                  <a:srgbClr val="000000"/>
                </a:solidFill>
              </a:rPr>
              <a:t>to get a </a:t>
            </a:r>
            <a:r>
              <a:rPr lang="en-US" sz="3200" u="sng" dirty="0" smtClean="0">
                <a:solidFill>
                  <a:srgbClr val="FF0000"/>
                </a:solidFill>
              </a:rPr>
              <a:t>weapon</a:t>
            </a:r>
            <a:r>
              <a:rPr lang="en-US" sz="3200" u="sng" dirty="0" smtClean="0">
                <a:solidFill>
                  <a:srgbClr val="000000"/>
                </a:solidFill>
              </a:rPr>
              <a:t> </a:t>
            </a:r>
            <a:r>
              <a:rPr lang="en-US" sz="3200" dirty="0" smtClean="0">
                <a:solidFill>
                  <a:srgbClr val="000000"/>
                </a:solidFill>
              </a:rPr>
              <a:t>or </a:t>
            </a:r>
            <a:r>
              <a:rPr lang="en-US" sz="3200" u="sng" dirty="0" smtClean="0">
                <a:solidFill>
                  <a:srgbClr val="FF0000"/>
                </a:solidFill>
              </a:rPr>
              <a:t>destroy evidence</a:t>
            </a:r>
            <a:r>
              <a:rPr lang="en-US" sz="3200" dirty="0" smtClean="0">
                <a:solidFill>
                  <a:srgbClr val="000000"/>
                </a:solidFill>
              </a:rPr>
              <a:t>.</a:t>
            </a:r>
          </a:p>
          <a:p>
            <a:pPr lvl="1"/>
            <a:endParaRPr lang="en-US" dirty="0" smtClean="0">
              <a:solidFill>
                <a:srgbClr val="000000"/>
              </a:solidFill>
            </a:endParaRPr>
          </a:p>
        </p:txBody>
      </p:sp>
    </p:spTree>
    <p:extLst>
      <p:ext uri="{BB962C8B-B14F-4D97-AF65-F5344CB8AC3E}">
        <p14:creationId xmlns:p14="http://schemas.microsoft.com/office/powerpoint/2010/main" val="6976568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Search Incident to Arrest</a:t>
            </a:r>
            <a:endParaRPr lang="en-US" b="1" dirty="0">
              <a:solidFill>
                <a:srgbClr val="00B0F0"/>
              </a:solidFill>
            </a:endParaRPr>
          </a:p>
        </p:txBody>
      </p:sp>
      <p:sp>
        <p:nvSpPr>
          <p:cNvPr id="3" name="Content Placeholder 2"/>
          <p:cNvSpPr>
            <a:spLocks noGrp="1"/>
          </p:cNvSpPr>
          <p:nvPr>
            <p:ph idx="1"/>
          </p:nvPr>
        </p:nvSpPr>
        <p:spPr/>
        <p:txBody>
          <a:bodyPr>
            <a:normAutofit/>
          </a:bodyPr>
          <a:lstStyle/>
          <a:p>
            <a:r>
              <a:rPr lang="en-US" sz="3600" dirty="0" smtClean="0">
                <a:solidFill>
                  <a:srgbClr val="000000"/>
                </a:solidFill>
              </a:rPr>
              <a:t>Clothing in </a:t>
            </a:r>
            <a:r>
              <a:rPr lang="en-US" sz="3600" i="1" dirty="0" smtClean="0">
                <a:solidFill>
                  <a:srgbClr val="000000"/>
                </a:solidFill>
              </a:rPr>
              <a:t>Robinson </a:t>
            </a:r>
            <a:r>
              <a:rPr lang="en-US" sz="3600" dirty="0" smtClean="0">
                <a:solidFill>
                  <a:srgbClr val="000000"/>
                </a:solidFill>
              </a:rPr>
              <a:t>and </a:t>
            </a:r>
            <a:r>
              <a:rPr lang="en-US" sz="3600" i="1" dirty="0" smtClean="0">
                <a:solidFill>
                  <a:srgbClr val="000000"/>
                </a:solidFill>
              </a:rPr>
              <a:t>Edwards</a:t>
            </a:r>
            <a:r>
              <a:rPr lang="en-US" sz="3600" dirty="0" smtClean="0">
                <a:solidFill>
                  <a:srgbClr val="000000"/>
                </a:solidFill>
              </a:rPr>
              <a:t> are considered to be part of “arrestee’s person” </a:t>
            </a:r>
          </a:p>
          <a:p>
            <a:endParaRPr lang="en-US" sz="3600" dirty="0" smtClean="0">
              <a:solidFill>
                <a:srgbClr val="000000"/>
              </a:solidFill>
            </a:endParaRPr>
          </a:p>
          <a:p>
            <a:r>
              <a:rPr lang="en-US" sz="3600" dirty="0" smtClean="0">
                <a:solidFill>
                  <a:srgbClr val="000000"/>
                </a:solidFill>
              </a:rPr>
              <a:t>Distinguishably different from the </a:t>
            </a:r>
            <a:r>
              <a:rPr lang="en-US" sz="3600" u="sng" dirty="0" smtClean="0">
                <a:solidFill>
                  <a:srgbClr val="000000"/>
                </a:solidFill>
              </a:rPr>
              <a:t>closed container</a:t>
            </a:r>
            <a:r>
              <a:rPr lang="en-US" sz="3600" dirty="0" smtClean="0">
                <a:solidFill>
                  <a:srgbClr val="000000"/>
                </a:solidFill>
              </a:rPr>
              <a:t> in the “area within immediate control of arrestee” as in </a:t>
            </a:r>
            <a:r>
              <a:rPr lang="en-US" sz="3600" i="1" dirty="0" smtClean="0">
                <a:solidFill>
                  <a:srgbClr val="000000"/>
                </a:solidFill>
              </a:rPr>
              <a:t>Chadwick</a:t>
            </a:r>
            <a:endParaRPr lang="en-US" sz="3600" dirty="0" smtClean="0">
              <a:solidFill>
                <a:srgbClr val="000000"/>
              </a:solidFill>
            </a:endParaRPr>
          </a:p>
        </p:txBody>
      </p:sp>
    </p:spTree>
    <p:extLst>
      <p:ext uri="{BB962C8B-B14F-4D97-AF65-F5344CB8AC3E}">
        <p14:creationId xmlns:p14="http://schemas.microsoft.com/office/powerpoint/2010/main" val="7566459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Search Incident to Arrest</a:t>
            </a:r>
            <a:endParaRPr lang="en-US" b="1" dirty="0">
              <a:solidFill>
                <a:srgbClr val="00B0F0"/>
              </a:solidFill>
            </a:endParaRPr>
          </a:p>
        </p:txBody>
      </p:sp>
      <p:sp>
        <p:nvSpPr>
          <p:cNvPr id="3" name="Content Placeholder 2"/>
          <p:cNvSpPr>
            <a:spLocks noGrp="1"/>
          </p:cNvSpPr>
          <p:nvPr>
            <p:ph idx="1"/>
          </p:nvPr>
        </p:nvSpPr>
        <p:spPr/>
        <p:txBody>
          <a:bodyPr>
            <a:normAutofit fontScale="92500" lnSpcReduction="20000"/>
          </a:bodyPr>
          <a:lstStyle/>
          <a:p>
            <a:r>
              <a:rPr lang="en-US" sz="3200" i="1" dirty="0" smtClean="0">
                <a:solidFill>
                  <a:srgbClr val="000000"/>
                </a:solidFill>
              </a:rPr>
              <a:t>New York </a:t>
            </a:r>
            <a:r>
              <a:rPr lang="en-US" sz="3200" i="1" dirty="0" err="1" smtClean="0">
                <a:solidFill>
                  <a:srgbClr val="000000"/>
                </a:solidFill>
              </a:rPr>
              <a:t>v</a:t>
            </a:r>
            <a:r>
              <a:rPr lang="en-US" sz="3200" i="1" dirty="0" smtClean="0">
                <a:solidFill>
                  <a:srgbClr val="000000"/>
                </a:solidFill>
              </a:rPr>
              <a:t>. Belton</a:t>
            </a:r>
            <a:r>
              <a:rPr lang="en-US" sz="3200" dirty="0" smtClean="0">
                <a:solidFill>
                  <a:srgbClr val="000000"/>
                </a:solidFill>
              </a:rPr>
              <a:t> (1981)</a:t>
            </a:r>
          </a:p>
          <a:p>
            <a:pPr lvl="1"/>
            <a:r>
              <a:rPr lang="en-US" sz="2800" dirty="0" smtClean="0">
                <a:solidFill>
                  <a:srgbClr val="000000"/>
                </a:solidFill>
              </a:rPr>
              <a:t>“</a:t>
            </a:r>
            <a:r>
              <a:rPr lang="en-US" sz="2800" dirty="0" smtClean="0">
                <a:solidFill>
                  <a:srgbClr val="FF0000"/>
                </a:solidFill>
              </a:rPr>
              <a:t>Area within immediate control of arrestee</a:t>
            </a:r>
            <a:r>
              <a:rPr lang="en-US" sz="2800" dirty="0" smtClean="0">
                <a:solidFill>
                  <a:srgbClr val="000000"/>
                </a:solidFill>
              </a:rPr>
              <a:t>” can be searched incident to arrest, including passenger compartments</a:t>
            </a:r>
          </a:p>
          <a:p>
            <a:pPr lvl="1"/>
            <a:endParaRPr lang="en-US" sz="2800" dirty="0" smtClean="0">
              <a:solidFill>
                <a:srgbClr val="000000"/>
              </a:solidFill>
            </a:endParaRPr>
          </a:p>
          <a:p>
            <a:pPr lvl="1"/>
            <a:r>
              <a:rPr lang="en-US" sz="2800" dirty="0" smtClean="0">
                <a:solidFill>
                  <a:srgbClr val="000000"/>
                </a:solidFill>
              </a:rPr>
              <a:t>This includes “</a:t>
            </a:r>
            <a:r>
              <a:rPr lang="en-US" sz="2800" dirty="0" smtClean="0">
                <a:solidFill>
                  <a:srgbClr val="FF0000"/>
                </a:solidFill>
              </a:rPr>
              <a:t>containers</a:t>
            </a:r>
            <a:r>
              <a:rPr lang="en-US" sz="2800" dirty="0" smtClean="0">
                <a:solidFill>
                  <a:srgbClr val="000000"/>
                </a:solidFill>
              </a:rPr>
              <a:t>” in the passenger compartments within reach regardless of whether it could actually hold a weapon or evidence of crime under investigation</a:t>
            </a:r>
          </a:p>
          <a:p>
            <a:pPr lvl="1"/>
            <a:endParaRPr lang="en-US" sz="2800" dirty="0" smtClean="0">
              <a:solidFill>
                <a:srgbClr val="000000"/>
              </a:solidFill>
            </a:endParaRPr>
          </a:p>
          <a:p>
            <a:pPr lvl="1"/>
            <a:r>
              <a:rPr lang="en-US" sz="2800" dirty="0" smtClean="0">
                <a:solidFill>
                  <a:srgbClr val="000000"/>
                </a:solidFill>
              </a:rPr>
              <a:t>“</a:t>
            </a:r>
            <a:r>
              <a:rPr lang="en-US" sz="2800" dirty="0" smtClean="0">
                <a:solidFill>
                  <a:srgbClr val="FF0000"/>
                </a:solidFill>
              </a:rPr>
              <a:t>Container” is any object capable of holding another object</a:t>
            </a:r>
          </a:p>
          <a:p>
            <a:pPr lvl="1"/>
            <a:endParaRPr lang="en-US" sz="2800" dirty="0" smtClean="0">
              <a:solidFill>
                <a:srgbClr val="000000"/>
              </a:solidFill>
            </a:endParaRPr>
          </a:p>
        </p:txBody>
      </p:sp>
    </p:spTree>
    <p:extLst>
      <p:ext uri="{BB962C8B-B14F-4D97-AF65-F5344CB8AC3E}">
        <p14:creationId xmlns:p14="http://schemas.microsoft.com/office/powerpoint/2010/main" val="15844137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Search Incident to Arrest</a:t>
            </a:r>
            <a:endParaRPr lang="en-US" b="1" dirty="0">
              <a:solidFill>
                <a:srgbClr val="00B0F0"/>
              </a:solidFill>
            </a:endParaRPr>
          </a:p>
        </p:txBody>
      </p:sp>
      <p:sp>
        <p:nvSpPr>
          <p:cNvPr id="3" name="Content Placeholder 2"/>
          <p:cNvSpPr>
            <a:spLocks noGrp="1"/>
          </p:cNvSpPr>
          <p:nvPr>
            <p:ph idx="1"/>
          </p:nvPr>
        </p:nvSpPr>
        <p:spPr/>
        <p:txBody>
          <a:bodyPr>
            <a:normAutofit/>
          </a:bodyPr>
          <a:lstStyle/>
          <a:p>
            <a:r>
              <a:rPr lang="en-US" sz="3600" i="1" dirty="0" smtClean="0">
                <a:solidFill>
                  <a:srgbClr val="000000"/>
                </a:solidFill>
              </a:rPr>
              <a:t>Arizona </a:t>
            </a:r>
            <a:r>
              <a:rPr lang="en-US" sz="3600" i="1" dirty="0" err="1" smtClean="0">
                <a:solidFill>
                  <a:srgbClr val="000000"/>
                </a:solidFill>
              </a:rPr>
              <a:t>v</a:t>
            </a:r>
            <a:r>
              <a:rPr lang="en-US" sz="3600" i="1" dirty="0" smtClean="0">
                <a:solidFill>
                  <a:srgbClr val="000000"/>
                </a:solidFill>
              </a:rPr>
              <a:t>. Gant </a:t>
            </a:r>
            <a:r>
              <a:rPr lang="en-US" sz="3600" dirty="0" smtClean="0">
                <a:solidFill>
                  <a:srgbClr val="000000"/>
                </a:solidFill>
              </a:rPr>
              <a:t>(2009)</a:t>
            </a:r>
            <a:endParaRPr lang="en-US" sz="3600" i="1" dirty="0" smtClean="0">
              <a:solidFill>
                <a:srgbClr val="000000"/>
              </a:solidFill>
            </a:endParaRPr>
          </a:p>
          <a:p>
            <a:r>
              <a:rPr lang="en-US" sz="3600" dirty="0" smtClean="0">
                <a:solidFill>
                  <a:srgbClr val="FF0000"/>
                </a:solidFill>
              </a:rPr>
              <a:t>Limited </a:t>
            </a:r>
            <a:r>
              <a:rPr lang="en-US" sz="3600" i="1" dirty="0" smtClean="0">
                <a:solidFill>
                  <a:srgbClr val="FF0000"/>
                </a:solidFill>
              </a:rPr>
              <a:t>Belton</a:t>
            </a:r>
          </a:p>
          <a:p>
            <a:pPr lvl="1"/>
            <a:r>
              <a:rPr lang="en-US" sz="3200" dirty="0" smtClean="0">
                <a:solidFill>
                  <a:srgbClr val="000000"/>
                </a:solidFill>
              </a:rPr>
              <a:t>Search of a car incident to arrest unauthorized “</a:t>
            </a:r>
            <a:r>
              <a:rPr lang="en-US" sz="3200" dirty="0" smtClean="0">
                <a:solidFill>
                  <a:srgbClr val="FF0000"/>
                </a:solidFill>
              </a:rPr>
              <a:t>after the arrestee </a:t>
            </a:r>
            <a:r>
              <a:rPr lang="en-US" sz="3200" dirty="0" smtClean="0">
                <a:solidFill>
                  <a:srgbClr val="000000"/>
                </a:solidFill>
              </a:rPr>
              <a:t>has been </a:t>
            </a:r>
            <a:r>
              <a:rPr lang="en-US" sz="3200" u="sng" dirty="0" smtClean="0">
                <a:solidFill>
                  <a:srgbClr val="FF0000"/>
                </a:solidFill>
              </a:rPr>
              <a:t>secured</a:t>
            </a:r>
            <a:r>
              <a:rPr lang="en-US" sz="3200" u="sng" dirty="0" smtClean="0">
                <a:solidFill>
                  <a:srgbClr val="000000"/>
                </a:solidFill>
              </a:rPr>
              <a:t> </a:t>
            </a:r>
            <a:r>
              <a:rPr lang="en-US" sz="3200" dirty="0" smtClean="0">
                <a:solidFill>
                  <a:srgbClr val="000000"/>
                </a:solidFill>
              </a:rPr>
              <a:t>and </a:t>
            </a:r>
            <a:r>
              <a:rPr lang="en-US" sz="3200" u="sng" dirty="0" smtClean="0">
                <a:solidFill>
                  <a:srgbClr val="FF0000"/>
                </a:solidFill>
              </a:rPr>
              <a:t>cannot access the interior</a:t>
            </a:r>
            <a:r>
              <a:rPr lang="en-US" sz="3200" u="sng" dirty="0" smtClean="0">
                <a:solidFill>
                  <a:srgbClr val="000000"/>
                </a:solidFill>
              </a:rPr>
              <a:t> of the vehicle</a:t>
            </a:r>
            <a:r>
              <a:rPr lang="en-US" sz="3200" dirty="0" smtClean="0">
                <a:solidFill>
                  <a:srgbClr val="000000"/>
                </a:solidFill>
              </a:rPr>
              <a:t>”</a:t>
            </a:r>
          </a:p>
          <a:p>
            <a:endParaRPr lang="en-US" i="1" dirty="0" smtClean="0">
              <a:solidFill>
                <a:srgbClr val="000000"/>
              </a:solidFill>
            </a:endParaRPr>
          </a:p>
        </p:txBody>
      </p:sp>
    </p:spTree>
    <p:extLst>
      <p:ext uri="{BB962C8B-B14F-4D97-AF65-F5344CB8AC3E}">
        <p14:creationId xmlns:p14="http://schemas.microsoft.com/office/powerpoint/2010/main" val="48551057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Cell Phone Search Incident to Arrest</a:t>
            </a:r>
            <a:endParaRPr lang="en-US" b="1" dirty="0">
              <a:solidFill>
                <a:srgbClr val="00B0F0"/>
              </a:solidFill>
            </a:endParaRPr>
          </a:p>
        </p:txBody>
      </p:sp>
      <p:sp>
        <p:nvSpPr>
          <p:cNvPr id="3" name="Content Placeholder 2"/>
          <p:cNvSpPr>
            <a:spLocks noGrp="1"/>
          </p:cNvSpPr>
          <p:nvPr>
            <p:ph idx="1"/>
          </p:nvPr>
        </p:nvSpPr>
        <p:spPr/>
        <p:txBody>
          <a:bodyPr>
            <a:normAutofit/>
          </a:bodyPr>
          <a:lstStyle/>
          <a:p>
            <a:r>
              <a:rPr lang="en-US" sz="3200" dirty="0" smtClean="0">
                <a:solidFill>
                  <a:srgbClr val="000000"/>
                </a:solidFill>
              </a:rPr>
              <a:t>The debate hinges on whether a cell phone is:</a:t>
            </a:r>
          </a:p>
          <a:p>
            <a:pPr lvl="1"/>
            <a:r>
              <a:rPr lang="en-US" sz="2800" dirty="0" smtClean="0">
                <a:solidFill>
                  <a:srgbClr val="000000"/>
                </a:solidFill>
              </a:rPr>
              <a:t>a </a:t>
            </a:r>
            <a:r>
              <a:rPr lang="en-US" sz="2800" u="sng" dirty="0" smtClean="0">
                <a:solidFill>
                  <a:srgbClr val="FF0000"/>
                </a:solidFill>
              </a:rPr>
              <a:t>container immediately associated</a:t>
            </a:r>
            <a:r>
              <a:rPr lang="en-US" sz="2800" dirty="0" smtClean="0">
                <a:solidFill>
                  <a:srgbClr val="000000"/>
                </a:solidFill>
              </a:rPr>
              <a:t> with the person</a:t>
            </a:r>
          </a:p>
          <a:p>
            <a:pPr lvl="2"/>
            <a:r>
              <a:rPr lang="en-US" sz="2400" dirty="0" smtClean="0">
                <a:solidFill>
                  <a:srgbClr val="000000"/>
                </a:solidFill>
              </a:rPr>
              <a:t>Like a cigarette pack in </a:t>
            </a:r>
            <a:r>
              <a:rPr lang="en-US" sz="2400" i="1" dirty="0" smtClean="0">
                <a:solidFill>
                  <a:srgbClr val="000000"/>
                </a:solidFill>
              </a:rPr>
              <a:t>Robinson </a:t>
            </a:r>
            <a:r>
              <a:rPr lang="en-US" sz="2400" dirty="0" smtClean="0">
                <a:solidFill>
                  <a:srgbClr val="000000"/>
                </a:solidFill>
              </a:rPr>
              <a:t>or clothing in </a:t>
            </a:r>
            <a:r>
              <a:rPr lang="en-US" sz="2400" i="1" dirty="0" smtClean="0">
                <a:solidFill>
                  <a:srgbClr val="000000"/>
                </a:solidFill>
              </a:rPr>
              <a:t>Edwards</a:t>
            </a:r>
            <a:r>
              <a:rPr lang="en-US" sz="2400" dirty="0" smtClean="0">
                <a:solidFill>
                  <a:srgbClr val="000000"/>
                </a:solidFill>
              </a:rPr>
              <a:t> </a:t>
            </a:r>
          </a:p>
          <a:p>
            <a:pPr lvl="1">
              <a:buNone/>
            </a:pPr>
            <a:r>
              <a:rPr lang="en-US" sz="2800" dirty="0" smtClean="0">
                <a:solidFill>
                  <a:srgbClr val="000000"/>
                </a:solidFill>
              </a:rPr>
              <a:t>Or</a:t>
            </a:r>
          </a:p>
          <a:p>
            <a:pPr lvl="1"/>
            <a:r>
              <a:rPr lang="en-US" sz="2800" dirty="0" smtClean="0">
                <a:solidFill>
                  <a:srgbClr val="000000"/>
                </a:solidFill>
              </a:rPr>
              <a:t>an item </a:t>
            </a:r>
            <a:r>
              <a:rPr lang="en-US" sz="2800" u="sng" dirty="0" smtClean="0">
                <a:solidFill>
                  <a:srgbClr val="FF0000"/>
                </a:solidFill>
              </a:rPr>
              <a:t>not associated with the person</a:t>
            </a:r>
            <a:r>
              <a:rPr lang="en-US" sz="2800" dirty="0" smtClean="0">
                <a:solidFill>
                  <a:srgbClr val="000000"/>
                </a:solidFill>
              </a:rPr>
              <a:t>, but an item within a person’s immediate control</a:t>
            </a:r>
          </a:p>
          <a:p>
            <a:pPr lvl="2"/>
            <a:r>
              <a:rPr lang="en-US" sz="2400" dirty="0" smtClean="0">
                <a:solidFill>
                  <a:srgbClr val="000000"/>
                </a:solidFill>
              </a:rPr>
              <a:t>Like a footlocker in </a:t>
            </a:r>
            <a:r>
              <a:rPr lang="en-US" sz="2400" i="1" dirty="0" smtClean="0">
                <a:solidFill>
                  <a:srgbClr val="000000"/>
                </a:solidFill>
              </a:rPr>
              <a:t>Chadwick</a:t>
            </a:r>
            <a:endParaRPr lang="en-US" sz="2400" dirty="0" smtClean="0">
              <a:solidFill>
                <a:srgbClr val="000000"/>
              </a:solidFill>
            </a:endParaRPr>
          </a:p>
        </p:txBody>
      </p:sp>
    </p:spTree>
    <p:extLst>
      <p:ext uri="{BB962C8B-B14F-4D97-AF65-F5344CB8AC3E}">
        <p14:creationId xmlns:p14="http://schemas.microsoft.com/office/powerpoint/2010/main" val="6870873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656836"/>
            <a:ext cx="6172200" cy="1143000"/>
          </a:xfrm>
        </p:spPr>
        <p:txBody>
          <a:bodyPr>
            <a:normAutofit fontScale="90000"/>
          </a:bodyPr>
          <a:lstStyle/>
          <a:p>
            <a:r>
              <a:rPr lang="en-US" b="1" i="1" dirty="0">
                <a:solidFill>
                  <a:srgbClr val="00B0F0"/>
                </a:solidFill>
              </a:rPr>
              <a:t>United States v. </a:t>
            </a:r>
            <a:r>
              <a:rPr lang="en-US" b="1" i="1" dirty="0" err="1" smtClean="0">
                <a:solidFill>
                  <a:srgbClr val="00B0F0"/>
                </a:solidFill>
              </a:rPr>
              <a:t>Wurie</a:t>
            </a:r>
            <a:r>
              <a:rPr lang="en-US" b="1" i="1" dirty="0" smtClean="0">
                <a:solidFill>
                  <a:srgbClr val="00B0F0"/>
                </a:solidFill>
              </a:rPr>
              <a:t/>
            </a:r>
            <a:br>
              <a:rPr lang="en-US" b="1" i="1" dirty="0" smtClean="0">
                <a:solidFill>
                  <a:srgbClr val="00B0F0"/>
                </a:solidFill>
              </a:rPr>
            </a:br>
            <a:r>
              <a:rPr lang="en-US" b="1" i="1" dirty="0" smtClean="0">
                <a:solidFill>
                  <a:srgbClr val="00B0F0"/>
                </a:solidFill>
              </a:rPr>
              <a:t>Riley </a:t>
            </a:r>
            <a:r>
              <a:rPr lang="en-US" b="1" i="1" dirty="0">
                <a:solidFill>
                  <a:srgbClr val="00B0F0"/>
                </a:solidFill>
              </a:rPr>
              <a:t>v. </a:t>
            </a:r>
            <a:r>
              <a:rPr lang="en-US" b="1" i="1" dirty="0" smtClean="0">
                <a:solidFill>
                  <a:srgbClr val="00B0F0"/>
                </a:solidFill>
              </a:rPr>
              <a:t>California</a:t>
            </a:r>
            <a:br>
              <a:rPr lang="en-US" b="1" i="1" dirty="0" smtClean="0">
                <a:solidFill>
                  <a:srgbClr val="00B0F0"/>
                </a:solidFill>
              </a:rPr>
            </a:br>
            <a:r>
              <a:rPr lang="en-US" dirty="0">
                <a:solidFill>
                  <a:srgbClr val="00B0F0"/>
                </a:solidFill>
              </a:rPr>
              <a:t>134 S. Ct. </a:t>
            </a:r>
            <a:r>
              <a:rPr lang="en-US" dirty="0" smtClean="0">
                <a:solidFill>
                  <a:srgbClr val="00B0F0"/>
                </a:solidFill>
              </a:rPr>
              <a:t>2473 (2014)</a:t>
            </a:r>
            <a:endParaRPr lang="en-US" dirty="0">
              <a:solidFill>
                <a:srgbClr val="00B0F0"/>
              </a:solidFill>
            </a:endParaRPr>
          </a:p>
        </p:txBody>
      </p:sp>
      <p:sp>
        <p:nvSpPr>
          <p:cNvPr id="3" name="Content Placeholder 2"/>
          <p:cNvSpPr>
            <a:spLocks noGrp="1"/>
          </p:cNvSpPr>
          <p:nvPr>
            <p:ph idx="1"/>
          </p:nvPr>
        </p:nvSpPr>
        <p:spPr>
          <a:xfrm>
            <a:off x="671119" y="2537239"/>
            <a:ext cx="7815958" cy="4525963"/>
          </a:xfrm>
        </p:spPr>
        <p:txBody>
          <a:bodyPr>
            <a:normAutofit/>
          </a:bodyPr>
          <a:lstStyle/>
          <a:p>
            <a:r>
              <a:rPr lang="en-US" sz="3200" dirty="0">
                <a:solidFill>
                  <a:srgbClr val="000000"/>
                </a:solidFill>
              </a:rPr>
              <a:t>Supreme Court </a:t>
            </a:r>
            <a:r>
              <a:rPr lang="en-US" sz="3200" u="sng" dirty="0">
                <a:solidFill>
                  <a:srgbClr val="000000"/>
                </a:solidFill>
              </a:rPr>
              <a:t>unanimously</a:t>
            </a:r>
            <a:r>
              <a:rPr lang="en-US" sz="3200" dirty="0">
                <a:solidFill>
                  <a:srgbClr val="000000"/>
                </a:solidFill>
              </a:rPr>
              <a:t> ruled that the </a:t>
            </a:r>
            <a:r>
              <a:rPr lang="en-US" sz="3200" b="1" u="sng" dirty="0">
                <a:solidFill>
                  <a:srgbClr val="FF0000"/>
                </a:solidFill>
              </a:rPr>
              <a:t>search incident </a:t>
            </a:r>
            <a:r>
              <a:rPr lang="en-US" sz="3200" b="1" dirty="0">
                <a:solidFill>
                  <a:srgbClr val="FF0000"/>
                </a:solidFill>
              </a:rPr>
              <a:t>to arrest </a:t>
            </a:r>
            <a:r>
              <a:rPr lang="en-US" sz="3200" b="1" i="1" dirty="0">
                <a:solidFill>
                  <a:srgbClr val="FF0000"/>
                </a:solidFill>
              </a:rPr>
              <a:t>exception</a:t>
            </a:r>
            <a:r>
              <a:rPr lang="en-US" sz="3200" b="1" dirty="0">
                <a:solidFill>
                  <a:srgbClr val="FF0000"/>
                </a:solidFill>
              </a:rPr>
              <a:t> does </a:t>
            </a:r>
            <a:r>
              <a:rPr lang="en-US" sz="3200" b="1" dirty="0" smtClean="0">
                <a:solidFill>
                  <a:srgbClr val="FF0000"/>
                </a:solidFill>
              </a:rPr>
              <a:t>NOT </a:t>
            </a:r>
            <a:r>
              <a:rPr lang="en-US" sz="3200" b="1" u="sng" dirty="0" smtClean="0">
                <a:solidFill>
                  <a:srgbClr val="FF0000"/>
                </a:solidFill>
              </a:rPr>
              <a:t>extend </a:t>
            </a:r>
            <a:r>
              <a:rPr lang="en-US" sz="3200" b="1" u="sng" dirty="0">
                <a:solidFill>
                  <a:srgbClr val="FF0000"/>
                </a:solidFill>
              </a:rPr>
              <a:t>to a cell phone </a:t>
            </a:r>
            <a:r>
              <a:rPr lang="en-US" sz="3200" dirty="0">
                <a:solidFill>
                  <a:srgbClr val="000000"/>
                </a:solidFill>
              </a:rPr>
              <a:t>and that police need to get a search warrant in order to search an arrestee's phone after </a:t>
            </a:r>
            <a:r>
              <a:rPr lang="en-US" sz="3200" dirty="0" smtClean="0">
                <a:solidFill>
                  <a:srgbClr val="000000"/>
                </a:solidFill>
              </a:rPr>
              <a:t>arrest</a:t>
            </a:r>
          </a:p>
        </p:txBody>
      </p:sp>
    </p:spTree>
    <p:extLst>
      <p:ext uri="{BB962C8B-B14F-4D97-AF65-F5344CB8AC3E}">
        <p14:creationId xmlns:p14="http://schemas.microsoft.com/office/powerpoint/2010/main" val="102995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0B0F0"/>
                </a:solidFill>
              </a:rPr>
              <a:t>Riley and </a:t>
            </a:r>
            <a:r>
              <a:rPr lang="en-US" b="1" i="1" dirty="0" err="1">
                <a:solidFill>
                  <a:srgbClr val="00B0F0"/>
                </a:solidFill>
              </a:rPr>
              <a:t>Wurie</a:t>
            </a:r>
            <a:endParaRPr lang="en-US" dirty="0">
              <a:solidFill>
                <a:srgbClr val="00B0F0"/>
              </a:solidFill>
            </a:endParaRPr>
          </a:p>
        </p:txBody>
      </p:sp>
      <p:sp>
        <p:nvSpPr>
          <p:cNvPr id="3" name="Content Placeholder 2"/>
          <p:cNvSpPr>
            <a:spLocks noGrp="1"/>
          </p:cNvSpPr>
          <p:nvPr>
            <p:ph idx="1"/>
          </p:nvPr>
        </p:nvSpPr>
        <p:spPr/>
        <p:txBody>
          <a:bodyPr>
            <a:normAutofit/>
          </a:bodyPr>
          <a:lstStyle/>
          <a:p>
            <a:r>
              <a:rPr lang="en-US" sz="3200" dirty="0" smtClean="0">
                <a:solidFill>
                  <a:srgbClr val="000000"/>
                </a:solidFill>
              </a:rPr>
              <a:t>In </a:t>
            </a:r>
            <a:r>
              <a:rPr lang="en-US" sz="3200" i="1" dirty="0" err="1" smtClean="0">
                <a:solidFill>
                  <a:srgbClr val="000000"/>
                </a:solidFill>
              </a:rPr>
              <a:t>Wurie</a:t>
            </a:r>
            <a:r>
              <a:rPr lang="en-US" sz="3200" i="1" dirty="0" smtClean="0">
                <a:solidFill>
                  <a:srgbClr val="000000"/>
                </a:solidFill>
              </a:rPr>
              <a:t>, </a:t>
            </a:r>
            <a:r>
              <a:rPr lang="en-US" sz="3200" dirty="0" smtClean="0">
                <a:solidFill>
                  <a:srgbClr val="000000"/>
                </a:solidFill>
              </a:rPr>
              <a:t>the </a:t>
            </a:r>
            <a:r>
              <a:rPr lang="en-US" sz="3200" u="sng" dirty="0">
                <a:solidFill>
                  <a:srgbClr val="000000"/>
                </a:solidFill>
              </a:rPr>
              <a:t>United States appealed </a:t>
            </a:r>
            <a:r>
              <a:rPr lang="en-US" sz="3200" dirty="0">
                <a:solidFill>
                  <a:srgbClr val="000000"/>
                </a:solidFill>
              </a:rPr>
              <a:t>the judgment of the </a:t>
            </a:r>
            <a:r>
              <a:rPr lang="en-US" sz="3200" dirty="0" smtClean="0">
                <a:solidFill>
                  <a:srgbClr val="000000"/>
                </a:solidFill>
              </a:rPr>
              <a:t>First </a:t>
            </a:r>
            <a:r>
              <a:rPr lang="en-US" sz="3200" dirty="0">
                <a:solidFill>
                  <a:srgbClr val="000000"/>
                </a:solidFill>
              </a:rPr>
              <a:t>Circuit which suppressed evidence from the cell phone of </a:t>
            </a:r>
            <a:r>
              <a:rPr lang="en-US" sz="3200" dirty="0" smtClean="0">
                <a:solidFill>
                  <a:srgbClr val="000000"/>
                </a:solidFill>
              </a:rPr>
              <a:t>the defendant</a:t>
            </a:r>
          </a:p>
          <a:p>
            <a:endParaRPr lang="en-US" sz="3200" dirty="0">
              <a:solidFill>
                <a:srgbClr val="000000"/>
              </a:solidFill>
            </a:endParaRPr>
          </a:p>
          <a:p>
            <a:r>
              <a:rPr lang="en-US" sz="3200" dirty="0" smtClean="0">
                <a:solidFill>
                  <a:srgbClr val="000000"/>
                </a:solidFill>
              </a:rPr>
              <a:t>In </a:t>
            </a:r>
            <a:r>
              <a:rPr lang="en-US" sz="3200" i="1" dirty="0" smtClean="0">
                <a:solidFill>
                  <a:srgbClr val="000000"/>
                </a:solidFill>
              </a:rPr>
              <a:t>Riley</a:t>
            </a:r>
            <a:r>
              <a:rPr lang="en-US" sz="3200" dirty="0" smtClean="0">
                <a:solidFill>
                  <a:srgbClr val="000000"/>
                </a:solidFill>
              </a:rPr>
              <a:t>,  the </a:t>
            </a:r>
            <a:r>
              <a:rPr lang="en-US" sz="3200" u="sng" dirty="0">
                <a:solidFill>
                  <a:srgbClr val="000000"/>
                </a:solidFill>
              </a:rPr>
              <a:t>defendant appealed </a:t>
            </a:r>
            <a:r>
              <a:rPr lang="en-US" sz="3200" dirty="0">
                <a:solidFill>
                  <a:srgbClr val="000000"/>
                </a:solidFill>
              </a:rPr>
              <a:t>the judgment of the California Court of </a:t>
            </a:r>
            <a:r>
              <a:rPr lang="en-US" sz="3200" dirty="0" smtClean="0">
                <a:solidFill>
                  <a:srgbClr val="000000"/>
                </a:solidFill>
              </a:rPr>
              <a:t>Appeals </a:t>
            </a:r>
            <a:r>
              <a:rPr lang="en-US" sz="3200" dirty="0">
                <a:solidFill>
                  <a:srgbClr val="000000"/>
                </a:solidFill>
              </a:rPr>
              <a:t>which affirmed </a:t>
            </a:r>
            <a:r>
              <a:rPr lang="en-US" sz="3200" dirty="0" smtClean="0">
                <a:solidFill>
                  <a:srgbClr val="000000"/>
                </a:solidFill>
              </a:rPr>
              <a:t>his conviction</a:t>
            </a:r>
            <a:r>
              <a:rPr lang="en-US" sz="3200" dirty="0">
                <a:solidFill>
                  <a:schemeClr val="bg1"/>
                </a:solidFill>
              </a:rPr>
              <a:t>.</a:t>
            </a:r>
          </a:p>
        </p:txBody>
      </p:sp>
    </p:spTree>
    <p:extLst>
      <p:ext uri="{BB962C8B-B14F-4D97-AF65-F5344CB8AC3E}">
        <p14:creationId xmlns:p14="http://schemas.microsoft.com/office/powerpoint/2010/main" val="7654380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mebody's Watching Me (Chorus) Sound Clip and Quote2.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4" cstate="print"/>
          <a:stretch>
            <a:fillRect/>
          </a:stretch>
        </p:blipFill>
        <p:spPr>
          <a:xfrm>
            <a:off x="4267200" y="6553200"/>
            <a:ext cx="304800" cy="304800"/>
          </a:xfrm>
          <a:prstGeom prst="rect">
            <a:avLst/>
          </a:prstGeom>
        </p:spPr>
      </p:pic>
      <p:pic>
        <p:nvPicPr>
          <p:cNvPr id="5" name="Picture 4" descr="watching you uncle s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8825" y="-228600"/>
            <a:ext cx="5086350" cy="7315200"/>
          </a:xfrm>
          <a:prstGeom prst="rect">
            <a:avLst/>
          </a:prstGeom>
        </p:spPr>
      </p:pic>
    </p:spTree>
    <p:extLst>
      <p:ext uri="{BB962C8B-B14F-4D97-AF65-F5344CB8AC3E}">
        <p14:creationId xmlns:p14="http://schemas.microsoft.com/office/powerpoint/2010/main" val="1057363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00B0F0"/>
                </a:solidFill>
              </a:rPr>
              <a:t>Riley and </a:t>
            </a:r>
            <a:r>
              <a:rPr lang="en-US" b="1" i="1" dirty="0" err="1" smtClean="0">
                <a:solidFill>
                  <a:srgbClr val="00B0F0"/>
                </a:solidFill>
              </a:rPr>
              <a:t>Wurie</a:t>
            </a:r>
            <a:endParaRPr lang="en-US" b="1" i="1" dirty="0">
              <a:solidFill>
                <a:srgbClr val="00B0F0"/>
              </a:solidFill>
            </a:endParaRPr>
          </a:p>
        </p:txBody>
      </p:sp>
      <p:sp>
        <p:nvSpPr>
          <p:cNvPr id="3" name="Content Placeholder 2"/>
          <p:cNvSpPr>
            <a:spLocks noGrp="1"/>
          </p:cNvSpPr>
          <p:nvPr>
            <p:ph idx="1"/>
          </p:nvPr>
        </p:nvSpPr>
        <p:spPr/>
        <p:txBody>
          <a:bodyPr>
            <a:normAutofit fontScale="85000" lnSpcReduction="10000"/>
          </a:bodyPr>
          <a:lstStyle/>
          <a:p>
            <a:r>
              <a:rPr lang="en-US" dirty="0">
                <a:solidFill>
                  <a:srgbClr val="000000"/>
                </a:solidFill>
              </a:rPr>
              <a:t>In both </a:t>
            </a:r>
            <a:r>
              <a:rPr lang="en-US" dirty="0" smtClean="0">
                <a:solidFill>
                  <a:srgbClr val="000000"/>
                </a:solidFill>
              </a:rPr>
              <a:t>cases</a:t>
            </a:r>
            <a:r>
              <a:rPr lang="en-US" dirty="0">
                <a:solidFill>
                  <a:srgbClr val="000000"/>
                </a:solidFill>
              </a:rPr>
              <a:t>, the contents of the defendants' </a:t>
            </a:r>
            <a:r>
              <a:rPr lang="en-US" dirty="0">
                <a:solidFill>
                  <a:srgbClr val="FF0000"/>
                </a:solidFill>
              </a:rPr>
              <a:t>cell phones were searched after </a:t>
            </a:r>
            <a:r>
              <a:rPr lang="en-US" dirty="0" smtClean="0">
                <a:solidFill>
                  <a:srgbClr val="FF0000"/>
                </a:solidFill>
              </a:rPr>
              <a:t>they were </a:t>
            </a:r>
            <a:r>
              <a:rPr lang="en-US" dirty="0">
                <a:solidFill>
                  <a:srgbClr val="FF0000"/>
                </a:solidFill>
              </a:rPr>
              <a:t>arrested </a:t>
            </a:r>
            <a:r>
              <a:rPr lang="en-US" dirty="0">
                <a:solidFill>
                  <a:srgbClr val="000000"/>
                </a:solidFill>
              </a:rPr>
              <a:t>and evidence obtained from the cell phones was </a:t>
            </a:r>
            <a:r>
              <a:rPr lang="en-US" b="1" dirty="0">
                <a:solidFill>
                  <a:srgbClr val="FF0000"/>
                </a:solidFill>
              </a:rPr>
              <a:t>used to charge the defendants with additional offenses.</a:t>
            </a:r>
            <a:r>
              <a:rPr lang="en-US" u="sng" dirty="0">
                <a:solidFill>
                  <a:srgbClr val="FF0000"/>
                </a:solidFill>
              </a:rPr>
              <a:t> </a:t>
            </a:r>
            <a:endParaRPr lang="en-US" u="sng" dirty="0" smtClean="0">
              <a:solidFill>
                <a:srgbClr val="FF0000"/>
              </a:solidFill>
            </a:endParaRPr>
          </a:p>
          <a:p>
            <a:endParaRPr lang="en-US" u="sng" dirty="0" smtClean="0">
              <a:solidFill>
                <a:srgbClr val="FF0000"/>
              </a:solidFill>
            </a:endParaRPr>
          </a:p>
          <a:p>
            <a:r>
              <a:rPr lang="en-US" dirty="0" smtClean="0">
                <a:solidFill>
                  <a:srgbClr val="000000"/>
                </a:solidFill>
              </a:rPr>
              <a:t>While </a:t>
            </a:r>
            <a:r>
              <a:rPr lang="en-US" dirty="0">
                <a:solidFill>
                  <a:srgbClr val="000000"/>
                </a:solidFill>
              </a:rPr>
              <a:t>the officers coul</a:t>
            </a:r>
            <a:r>
              <a:rPr lang="en-US" dirty="0">
                <a:solidFill>
                  <a:srgbClr val="FF0000"/>
                </a:solidFill>
              </a:rPr>
              <a:t>d examine the phones' </a:t>
            </a:r>
            <a:r>
              <a:rPr lang="en-US" u="sng" dirty="0">
                <a:solidFill>
                  <a:srgbClr val="FF0000"/>
                </a:solidFill>
              </a:rPr>
              <a:t>physical aspects</a:t>
            </a:r>
            <a:r>
              <a:rPr lang="en-US" u="sng" dirty="0"/>
              <a:t> </a:t>
            </a:r>
            <a:r>
              <a:rPr lang="en-US" dirty="0"/>
              <a:t>to </a:t>
            </a:r>
            <a:r>
              <a:rPr lang="en-US" dirty="0">
                <a:solidFill>
                  <a:srgbClr val="000000"/>
                </a:solidFill>
              </a:rPr>
              <a:t>ensure that the phones </a:t>
            </a:r>
            <a:r>
              <a:rPr lang="en-US" u="sng" dirty="0">
                <a:solidFill>
                  <a:srgbClr val="FF0000"/>
                </a:solidFill>
              </a:rPr>
              <a:t>would not be used as weapons</a:t>
            </a:r>
            <a:r>
              <a:rPr lang="en-US" dirty="0">
                <a:solidFill>
                  <a:srgbClr val="000000"/>
                </a:solidFill>
              </a:rPr>
              <a:t>, </a:t>
            </a:r>
            <a:r>
              <a:rPr lang="en-US" dirty="0" smtClean="0">
                <a:solidFill>
                  <a:srgbClr val="000000"/>
                </a:solidFill>
              </a:rPr>
              <a:t>digital </a:t>
            </a:r>
            <a:r>
              <a:rPr lang="en-US" dirty="0">
                <a:solidFill>
                  <a:srgbClr val="000000"/>
                </a:solidFill>
              </a:rPr>
              <a:t>data stored on the phones could </a:t>
            </a:r>
            <a:r>
              <a:rPr lang="en-US" b="1" dirty="0">
                <a:solidFill>
                  <a:srgbClr val="000000"/>
                </a:solidFill>
              </a:rPr>
              <a:t>not</a:t>
            </a:r>
            <a:r>
              <a:rPr lang="en-US" dirty="0">
                <a:solidFill>
                  <a:srgbClr val="000000"/>
                </a:solidFill>
              </a:rPr>
              <a:t> itself be used as a </a:t>
            </a:r>
            <a:r>
              <a:rPr lang="en-US" u="sng" dirty="0">
                <a:solidFill>
                  <a:srgbClr val="000000"/>
                </a:solidFill>
              </a:rPr>
              <a:t>weapon to harm the arresting officers </a:t>
            </a:r>
            <a:r>
              <a:rPr lang="en-US" dirty="0">
                <a:solidFill>
                  <a:srgbClr val="000000"/>
                </a:solidFill>
              </a:rPr>
              <a:t>or to </a:t>
            </a:r>
            <a:r>
              <a:rPr lang="en-US" u="sng" dirty="0">
                <a:solidFill>
                  <a:srgbClr val="000000"/>
                </a:solidFill>
              </a:rPr>
              <a:t>effectuate the defendants' escape. </a:t>
            </a:r>
            <a:endParaRPr lang="en-US" u="sng" dirty="0" smtClean="0">
              <a:solidFill>
                <a:srgbClr val="000000"/>
              </a:solidFill>
            </a:endParaRPr>
          </a:p>
        </p:txBody>
      </p:sp>
    </p:spTree>
    <p:extLst>
      <p:ext uri="{BB962C8B-B14F-4D97-AF65-F5344CB8AC3E}">
        <p14:creationId xmlns:p14="http://schemas.microsoft.com/office/powerpoint/2010/main" val="160191792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0B0F0"/>
                </a:solidFill>
              </a:rPr>
              <a:t>Riley and </a:t>
            </a:r>
            <a:r>
              <a:rPr lang="en-US" b="1" i="1" dirty="0" err="1">
                <a:solidFill>
                  <a:srgbClr val="00B0F0"/>
                </a:solidFill>
              </a:rPr>
              <a:t>Wurie</a:t>
            </a:r>
            <a:endParaRPr lang="en-US" dirty="0">
              <a:solidFill>
                <a:srgbClr val="00B0F0"/>
              </a:solidFill>
            </a:endParaRPr>
          </a:p>
        </p:txBody>
      </p:sp>
      <p:sp>
        <p:nvSpPr>
          <p:cNvPr id="3" name="Content Placeholder 2"/>
          <p:cNvSpPr>
            <a:spLocks noGrp="1"/>
          </p:cNvSpPr>
          <p:nvPr>
            <p:ph idx="1"/>
          </p:nvPr>
        </p:nvSpPr>
        <p:spPr/>
        <p:txBody>
          <a:bodyPr>
            <a:normAutofit fontScale="92500"/>
          </a:bodyPr>
          <a:lstStyle/>
          <a:p>
            <a:r>
              <a:rPr lang="en-US" dirty="0">
                <a:solidFill>
                  <a:srgbClr val="000000"/>
                </a:solidFill>
              </a:rPr>
              <a:t>Further, the potential for destruction of evidence by remote wiping or data encryption </a:t>
            </a:r>
            <a:r>
              <a:rPr lang="en-US" dirty="0">
                <a:solidFill>
                  <a:srgbClr val="FF0000"/>
                </a:solidFill>
              </a:rPr>
              <a:t>was </a:t>
            </a:r>
            <a:r>
              <a:rPr lang="en-US" b="1" dirty="0">
                <a:solidFill>
                  <a:srgbClr val="FF0000"/>
                </a:solidFill>
              </a:rPr>
              <a:t>not shown to be prevalent</a:t>
            </a:r>
            <a:r>
              <a:rPr lang="en-US" b="1" dirty="0">
                <a:solidFill>
                  <a:srgbClr val="000000"/>
                </a:solidFill>
              </a:rPr>
              <a:t> </a:t>
            </a:r>
            <a:r>
              <a:rPr lang="en-US" dirty="0">
                <a:solidFill>
                  <a:srgbClr val="000000"/>
                </a:solidFill>
              </a:rPr>
              <a:t>and could be </a:t>
            </a:r>
            <a:r>
              <a:rPr lang="en-US" b="1" dirty="0">
                <a:solidFill>
                  <a:srgbClr val="FF0000"/>
                </a:solidFill>
              </a:rPr>
              <a:t>countered by disabling the phones</a:t>
            </a:r>
            <a:r>
              <a:rPr lang="en-US" dirty="0">
                <a:solidFill>
                  <a:srgbClr val="FF0000"/>
                </a:solidFill>
              </a:rPr>
              <a:t>. </a:t>
            </a:r>
            <a:endParaRPr lang="en-US" dirty="0" smtClean="0">
              <a:solidFill>
                <a:srgbClr val="FF0000"/>
              </a:solidFill>
            </a:endParaRPr>
          </a:p>
          <a:p>
            <a:endParaRPr lang="en-US" dirty="0" smtClean="0">
              <a:solidFill>
                <a:srgbClr val="000000"/>
              </a:solidFill>
            </a:endParaRPr>
          </a:p>
          <a:p>
            <a:r>
              <a:rPr lang="en-US" dirty="0" smtClean="0">
                <a:solidFill>
                  <a:srgbClr val="000000"/>
                </a:solidFill>
              </a:rPr>
              <a:t>Moreover</a:t>
            </a:r>
            <a:r>
              <a:rPr lang="en-US" dirty="0">
                <a:solidFill>
                  <a:srgbClr val="000000"/>
                </a:solidFill>
              </a:rPr>
              <a:t>, the </a:t>
            </a:r>
            <a:r>
              <a:rPr lang="en-US" u="sng" dirty="0">
                <a:solidFill>
                  <a:srgbClr val="FF0000"/>
                </a:solidFill>
              </a:rPr>
              <a:t>immense storage capacity </a:t>
            </a:r>
            <a:r>
              <a:rPr lang="en-US" dirty="0">
                <a:solidFill>
                  <a:srgbClr val="000000"/>
                </a:solidFill>
              </a:rPr>
              <a:t>of modern cell phones </a:t>
            </a:r>
            <a:r>
              <a:rPr lang="en-US" b="1" u="sng" dirty="0">
                <a:solidFill>
                  <a:srgbClr val="FF0000"/>
                </a:solidFill>
              </a:rPr>
              <a:t>implicated privacy concerns </a:t>
            </a:r>
            <a:r>
              <a:rPr lang="en-US" dirty="0">
                <a:solidFill>
                  <a:srgbClr val="000000"/>
                </a:solidFill>
              </a:rPr>
              <a:t>with regard to the extent of information which could be accessed on the phones.</a:t>
            </a:r>
          </a:p>
          <a:p>
            <a:endParaRPr lang="en-US" dirty="0">
              <a:solidFill>
                <a:srgbClr val="000000"/>
              </a:solidFill>
            </a:endParaRPr>
          </a:p>
        </p:txBody>
      </p:sp>
    </p:spTree>
    <p:extLst>
      <p:ext uri="{BB962C8B-B14F-4D97-AF65-F5344CB8AC3E}">
        <p14:creationId xmlns:p14="http://schemas.microsoft.com/office/powerpoint/2010/main" val="1648525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74639"/>
            <a:ext cx="6172200" cy="4843461"/>
          </a:xfrm>
        </p:spPr>
        <p:txBody>
          <a:bodyPr/>
          <a:lstStyle/>
          <a:p>
            <a:r>
              <a:rPr lang="en-US" b="1" dirty="0" smtClean="0">
                <a:solidFill>
                  <a:srgbClr val="00B0F0"/>
                </a:solidFill>
              </a:rPr>
              <a:t>Cell Phone searches in Texas</a:t>
            </a:r>
            <a:endParaRPr lang="en-US" b="1" dirty="0">
              <a:solidFill>
                <a:srgbClr val="00B0F0"/>
              </a:solidFill>
            </a:endParaRPr>
          </a:p>
        </p:txBody>
      </p:sp>
    </p:spTree>
    <p:extLst>
      <p:ext uri="{BB962C8B-B14F-4D97-AF65-F5344CB8AC3E}">
        <p14:creationId xmlns:p14="http://schemas.microsoft.com/office/powerpoint/2010/main" val="154707995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solidFill>
                  <a:srgbClr val="00B0F0"/>
                </a:solidFill>
              </a:rPr>
              <a:t>State v. Granville</a:t>
            </a:r>
            <a:r>
              <a:rPr lang="en-US" b="1" dirty="0">
                <a:solidFill>
                  <a:srgbClr val="00B0F0"/>
                </a:solidFill>
              </a:rPr>
              <a:t>, </a:t>
            </a:r>
            <a:r>
              <a:rPr lang="en-US" b="1" dirty="0" smtClean="0">
                <a:solidFill>
                  <a:srgbClr val="00B0F0"/>
                </a:solidFill>
              </a:rPr>
              <a:t/>
            </a:r>
            <a:br>
              <a:rPr lang="en-US" b="1" dirty="0" smtClean="0">
                <a:solidFill>
                  <a:srgbClr val="00B0F0"/>
                </a:solidFill>
              </a:rPr>
            </a:br>
            <a:r>
              <a:rPr lang="en-US" dirty="0">
                <a:solidFill>
                  <a:srgbClr val="00B0F0"/>
                </a:solidFill>
              </a:rPr>
              <a:t>423 S.W.3d </a:t>
            </a:r>
            <a:r>
              <a:rPr lang="en-US" dirty="0" smtClean="0">
                <a:solidFill>
                  <a:srgbClr val="00B0F0"/>
                </a:solidFill>
              </a:rPr>
              <a:t>399 (Tex </a:t>
            </a:r>
            <a:r>
              <a:rPr lang="en-US" dirty="0" err="1" smtClean="0">
                <a:solidFill>
                  <a:srgbClr val="00B0F0"/>
                </a:solidFill>
              </a:rPr>
              <a:t>Crim</a:t>
            </a:r>
            <a:r>
              <a:rPr lang="en-US" dirty="0" smtClean="0">
                <a:solidFill>
                  <a:srgbClr val="00B0F0"/>
                </a:solidFill>
              </a:rPr>
              <a:t> App 2014)</a:t>
            </a:r>
            <a:endParaRPr lang="en-US" dirty="0">
              <a:solidFill>
                <a:srgbClr val="00B0F0"/>
              </a:solidFill>
            </a:endParaRPr>
          </a:p>
        </p:txBody>
      </p:sp>
      <p:sp>
        <p:nvSpPr>
          <p:cNvPr id="3" name="Content Placeholder 2"/>
          <p:cNvSpPr>
            <a:spLocks noGrp="1"/>
          </p:cNvSpPr>
          <p:nvPr>
            <p:ph idx="1"/>
          </p:nvPr>
        </p:nvSpPr>
        <p:spPr>
          <a:xfrm>
            <a:off x="457200" y="2095513"/>
            <a:ext cx="8463524" cy="4030663"/>
          </a:xfrm>
        </p:spPr>
        <p:txBody>
          <a:bodyPr>
            <a:normAutofit/>
          </a:bodyPr>
          <a:lstStyle/>
          <a:p>
            <a:r>
              <a:rPr lang="en-US" sz="3200" dirty="0" smtClean="0">
                <a:solidFill>
                  <a:srgbClr val="000000"/>
                </a:solidFill>
              </a:rPr>
              <a:t>Defendant arrested at a school for disorderly conduct.</a:t>
            </a:r>
          </a:p>
          <a:p>
            <a:r>
              <a:rPr lang="en-US" sz="3200" dirty="0" smtClean="0">
                <a:solidFill>
                  <a:srgbClr val="000000"/>
                </a:solidFill>
              </a:rPr>
              <a:t>Defendant’s </a:t>
            </a:r>
            <a:r>
              <a:rPr lang="en-US" sz="3200" dirty="0">
                <a:solidFill>
                  <a:srgbClr val="000000"/>
                </a:solidFill>
              </a:rPr>
              <a:t>cell phone was searched </a:t>
            </a:r>
            <a:r>
              <a:rPr lang="en-US" sz="3200" dirty="0" smtClean="0">
                <a:solidFill>
                  <a:srgbClr val="000000"/>
                </a:solidFill>
              </a:rPr>
              <a:t>and then charged with </a:t>
            </a:r>
            <a:r>
              <a:rPr lang="en-US" sz="3200" dirty="0">
                <a:solidFill>
                  <a:srgbClr val="000000"/>
                </a:solidFill>
              </a:rPr>
              <a:t>“</a:t>
            </a:r>
            <a:r>
              <a:rPr lang="en-US" sz="3200" dirty="0">
                <a:solidFill>
                  <a:srgbClr val="3366FF"/>
                </a:solidFill>
              </a:rPr>
              <a:t>improper photography</a:t>
            </a:r>
            <a:r>
              <a:rPr lang="en-US" sz="3200" dirty="0" smtClean="0">
                <a:solidFill>
                  <a:srgbClr val="000000"/>
                </a:solidFill>
              </a:rPr>
              <a:t>”</a:t>
            </a:r>
          </a:p>
          <a:p>
            <a:r>
              <a:rPr lang="en-US" sz="3200" dirty="0" smtClean="0">
                <a:solidFill>
                  <a:srgbClr val="000000"/>
                </a:solidFill>
              </a:rPr>
              <a:t>Cell phone was in the </a:t>
            </a:r>
            <a:r>
              <a:rPr lang="en-US" sz="3200" u="sng" dirty="0" smtClean="0">
                <a:solidFill>
                  <a:srgbClr val="000000"/>
                </a:solidFill>
              </a:rPr>
              <a:t>property room</a:t>
            </a:r>
            <a:r>
              <a:rPr lang="en-US" sz="3200" dirty="0" smtClean="0">
                <a:solidFill>
                  <a:srgbClr val="000000"/>
                </a:solidFill>
              </a:rPr>
              <a:t> and accessed by police</a:t>
            </a:r>
          </a:p>
          <a:p>
            <a:r>
              <a:rPr lang="en-US" sz="3200" dirty="0">
                <a:solidFill>
                  <a:srgbClr val="000000"/>
                </a:solidFill>
              </a:rPr>
              <a:t>Most logical and outspoken rejection of </a:t>
            </a:r>
            <a:r>
              <a:rPr lang="en-US" sz="3200" i="1" dirty="0" smtClean="0">
                <a:solidFill>
                  <a:srgbClr val="000000"/>
                </a:solidFill>
              </a:rPr>
              <a:t>Finley</a:t>
            </a:r>
            <a:endParaRPr lang="en-US" sz="3200" i="1" dirty="0">
              <a:solidFill>
                <a:srgbClr val="000000"/>
              </a:solidFill>
            </a:endParaRPr>
          </a:p>
        </p:txBody>
      </p:sp>
    </p:spTree>
    <p:extLst>
      <p:ext uri="{BB962C8B-B14F-4D97-AF65-F5344CB8AC3E}">
        <p14:creationId xmlns:p14="http://schemas.microsoft.com/office/powerpoint/2010/main" val="6076653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a:solidFill>
                  <a:srgbClr val="00B0F0"/>
                </a:solidFill>
              </a:rPr>
              <a:t>State v. Granville</a:t>
            </a:r>
            <a:endParaRPr lang="en-US" sz="4000" b="1" dirty="0">
              <a:solidFill>
                <a:srgbClr val="00B0F0"/>
              </a:solidFill>
            </a:endParaRPr>
          </a:p>
        </p:txBody>
      </p:sp>
      <p:sp>
        <p:nvSpPr>
          <p:cNvPr id="3" name="Content Placeholder 2"/>
          <p:cNvSpPr>
            <a:spLocks noGrp="1"/>
          </p:cNvSpPr>
          <p:nvPr>
            <p:ph idx="1"/>
          </p:nvPr>
        </p:nvSpPr>
        <p:spPr/>
        <p:txBody>
          <a:bodyPr/>
          <a:lstStyle/>
          <a:p>
            <a:r>
              <a:rPr lang="en-US" sz="3600" dirty="0">
                <a:solidFill>
                  <a:srgbClr val="000000"/>
                </a:solidFill>
              </a:rPr>
              <a:t>“We </a:t>
            </a:r>
            <a:r>
              <a:rPr lang="en-US" sz="3600" dirty="0">
                <a:solidFill>
                  <a:srgbClr val="FF0000"/>
                </a:solidFill>
              </a:rPr>
              <a:t>reject [the State’s] argument that a modern-day cell phone is like a pair of pants </a:t>
            </a:r>
            <a:r>
              <a:rPr lang="en-US" sz="3600" dirty="0">
                <a:solidFill>
                  <a:srgbClr val="000000"/>
                </a:solidFill>
              </a:rPr>
              <a:t>or a bag of groceries, for which a person loses all privacy protection once it is checked into a jail property room.”</a:t>
            </a:r>
          </a:p>
          <a:p>
            <a:endParaRPr lang="en-US" dirty="0">
              <a:solidFill>
                <a:srgbClr val="000000"/>
              </a:solidFill>
            </a:endParaRPr>
          </a:p>
        </p:txBody>
      </p:sp>
      <p:pic>
        <p:nvPicPr>
          <p:cNvPr id="1026" name="Picture 2" descr="C:\Users\Dante Dominguez\Desktop\G,G&amp;H\For Don\jea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096" y="4643590"/>
            <a:ext cx="1259155" cy="21428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ante Dominguez\Desktop\G,G&amp;H\For Don\nonequ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29" y="4640263"/>
            <a:ext cx="1114425"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nte Dominguez\Desktop\G,G&amp;H\For Don\Cell-Phon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1" y="4487770"/>
            <a:ext cx="2152650" cy="2370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0144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i="1" dirty="0">
                <a:solidFill>
                  <a:srgbClr val="00B0F0"/>
                </a:solidFill>
              </a:rPr>
              <a:t>State v. Granville</a:t>
            </a:r>
            <a:endParaRPr lang="en-US" sz="4000" b="1" dirty="0">
              <a:solidFill>
                <a:srgbClr val="00B0F0"/>
              </a:solidFill>
            </a:endParaRPr>
          </a:p>
        </p:txBody>
      </p:sp>
      <p:sp>
        <p:nvSpPr>
          <p:cNvPr id="3" name="Content Placeholder 2"/>
          <p:cNvSpPr>
            <a:spLocks noGrp="1"/>
          </p:cNvSpPr>
          <p:nvPr>
            <p:ph idx="1"/>
          </p:nvPr>
        </p:nvSpPr>
        <p:spPr/>
        <p:txBody>
          <a:bodyPr>
            <a:normAutofit/>
          </a:bodyPr>
          <a:lstStyle/>
          <a:p>
            <a:r>
              <a:rPr lang="en-US" sz="3200" dirty="0" smtClean="0">
                <a:solidFill>
                  <a:srgbClr val="000000"/>
                </a:solidFill>
              </a:rPr>
              <a:t>“A </a:t>
            </a:r>
            <a:r>
              <a:rPr lang="en-US" sz="3200" u="sng" dirty="0">
                <a:solidFill>
                  <a:srgbClr val="FF0000"/>
                </a:solidFill>
              </a:rPr>
              <a:t>cell phone is unlike other containers </a:t>
            </a:r>
            <a:r>
              <a:rPr lang="en-US" sz="3200" dirty="0">
                <a:solidFill>
                  <a:srgbClr val="000000"/>
                </a:solidFill>
              </a:rPr>
              <a:t>as it can receive, store, and transmit an almost unlimited amount of private information.</a:t>
            </a:r>
            <a:r>
              <a:rPr lang="en-US" sz="3200" dirty="0" smtClean="0">
                <a:solidFill>
                  <a:srgbClr val="000000"/>
                </a:solidFill>
              </a:rPr>
              <a:t>”</a:t>
            </a:r>
          </a:p>
          <a:p>
            <a:r>
              <a:rPr lang="en-US" sz="3200" dirty="0" smtClean="0">
                <a:solidFill>
                  <a:srgbClr val="000000"/>
                </a:solidFill>
              </a:rPr>
              <a:t>“</a:t>
            </a:r>
            <a:r>
              <a:rPr lang="en-US" sz="3200" dirty="0">
                <a:solidFill>
                  <a:srgbClr val="000000"/>
                </a:solidFill>
              </a:rPr>
              <a:t>T</a:t>
            </a:r>
            <a:r>
              <a:rPr lang="en-US" sz="3200" dirty="0" smtClean="0">
                <a:solidFill>
                  <a:srgbClr val="000000"/>
                </a:solidFill>
              </a:rPr>
              <a:t>he </a:t>
            </a:r>
            <a:r>
              <a:rPr lang="en-US" sz="3200" u="sng" dirty="0">
                <a:solidFill>
                  <a:srgbClr val="FF0000"/>
                </a:solidFill>
              </a:rPr>
              <a:t>potential for invasion of privacy</a:t>
            </a:r>
            <a:r>
              <a:rPr lang="en-US" sz="3200" dirty="0">
                <a:solidFill>
                  <a:srgbClr val="000000"/>
                </a:solidFill>
              </a:rPr>
              <a:t>, identify theft, or at a minimum, public embarrassment is </a:t>
            </a:r>
            <a:r>
              <a:rPr lang="en-US" sz="3200" u="sng" dirty="0">
                <a:solidFill>
                  <a:srgbClr val="FF0000"/>
                </a:solidFill>
              </a:rPr>
              <a:t>enormous</a:t>
            </a:r>
            <a:r>
              <a:rPr lang="en-US" sz="3200" dirty="0">
                <a:solidFill>
                  <a:srgbClr val="000000"/>
                </a:solidFill>
              </a:rPr>
              <a:t>.</a:t>
            </a:r>
            <a:r>
              <a:rPr lang="en-US" sz="3200" dirty="0" smtClean="0">
                <a:solidFill>
                  <a:srgbClr val="000000"/>
                </a:solidFill>
              </a:rPr>
              <a:t>”</a:t>
            </a:r>
            <a:endParaRPr lang="en-US" sz="3200"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89288339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i="1" dirty="0">
                <a:solidFill>
                  <a:srgbClr val="00B0F0"/>
                </a:solidFill>
              </a:rPr>
              <a:t>State v. Granville</a:t>
            </a:r>
            <a:endParaRPr lang="en-US" sz="4000" b="1" dirty="0">
              <a:solidFill>
                <a:srgbClr val="00B0F0"/>
              </a:solidFill>
            </a:endParaRPr>
          </a:p>
        </p:txBody>
      </p:sp>
      <p:sp>
        <p:nvSpPr>
          <p:cNvPr id="3" name="Content Placeholder 2"/>
          <p:cNvSpPr>
            <a:spLocks noGrp="1"/>
          </p:cNvSpPr>
          <p:nvPr>
            <p:ph idx="1"/>
          </p:nvPr>
        </p:nvSpPr>
        <p:spPr/>
        <p:txBody>
          <a:bodyPr>
            <a:normAutofit/>
          </a:bodyPr>
          <a:lstStyle/>
          <a:p>
            <a:r>
              <a:rPr lang="en-US" sz="3200" dirty="0">
                <a:solidFill>
                  <a:srgbClr val="000000"/>
                </a:solidFill>
              </a:rPr>
              <a:t>“</a:t>
            </a:r>
            <a:r>
              <a:rPr lang="en-US" sz="3200" dirty="0">
                <a:solidFill>
                  <a:srgbClr val="FF0000"/>
                </a:solidFill>
              </a:rPr>
              <a:t>Searching a person’s cell phone </a:t>
            </a:r>
            <a:r>
              <a:rPr lang="en-US" sz="3200" dirty="0">
                <a:solidFill>
                  <a:srgbClr val="000000"/>
                </a:solidFill>
              </a:rPr>
              <a:t>is like searching his </a:t>
            </a:r>
            <a:r>
              <a:rPr lang="en-US" sz="3200" u="sng" dirty="0">
                <a:solidFill>
                  <a:srgbClr val="FF0000"/>
                </a:solidFill>
              </a:rPr>
              <a:t>home desk</a:t>
            </a:r>
            <a:r>
              <a:rPr lang="en-US" sz="3200" dirty="0">
                <a:solidFill>
                  <a:srgbClr val="FF0000"/>
                </a:solidFill>
              </a:rPr>
              <a:t>, </a:t>
            </a:r>
            <a:r>
              <a:rPr lang="en-US" sz="3200" u="sng" dirty="0">
                <a:solidFill>
                  <a:srgbClr val="FF0000"/>
                </a:solidFill>
              </a:rPr>
              <a:t>computer</a:t>
            </a:r>
            <a:r>
              <a:rPr lang="en-US" sz="3200" dirty="0">
                <a:solidFill>
                  <a:srgbClr val="FF0000"/>
                </a:solidFill>
              </a:rPr>
              <a:t>, </a:t>
            </a:r>
            <a:r>
              <a:rPr lang="en-US" sz="3200" u="sng" dirty="0">
                <a:solidFill>
                  <a:srgbClr val="FF0000"/>
                </a:solidFill>
              </a:rPr>
              <a:t>bank</a:t>
            </a:r>
            <a:r>
              <a:rPr lang="en-US" sz="3200" dirty="0">
                <a:solidFill>
                  <a:srgbClr val="FF0000"/>
                </a:solidFill>
              </a:rPr>
              <a:t> </a:t>
            </a:r>
            <a:r>
              <a:rPr lang="en-US" sz="3200" u="sng" dirty="0">
                <a:solidFill>
                  <a:srgbClr val="FF0000"/>
                </a:solidFill>
              </a:rPr>
              <a:t>vault</a:t>
            </a:r>
            <a:r>
              <a:rPr lang="en-US" sz="3200" dirty="0">
                <a:solidFill>
                  <a:srgbClr val="FF0000"/>
                </a:solidFill>
              </a:rPr>
              <a:t>, </a:t>
            </a:r>
            <a:r>
              <a:rPr lang="en-US" sz="3200" dirty="0"/>
              <a:t>and</a:t>
            </a:r>
            <a:r>
              <a:rPr lang="en-US" sz="3200" dirty="0">
                <a:solidFill>
                  <a:srgbClr val="FF0000"/>
                </a:solidFill>
              </a:rPr>
              <a:t> </a:t>
            </a:r>
            <a:r>
              <a:rPr lang="en-US" sz="3200" u="sng" dirty="0">
                <a:solidFill>
                  <a:srgbClr val="FF0000"/>
                </a:solidFill>
              </a:rPr>
              <a:t>medicine cabinet </a:t>
            </a:r>
            <a:r>
              <a:rPr lang="en-US" sz="3200" dirty="0">
                <a:solidFill>
                  <a:srgbClr val="000000"/>
                </a:solidFill>
              </a:rPr>
              <a:t>all at once.  There is no doubt that the Fourth Amendment protects the subjective and reasonable privacy interest of citizens in their homes and in their personal ‘papers and effects.’”</a:t>
            </a:r>
          </a:p>
          <a:p>
            <a:endParaRPr lang="en-US" sz="3200" dirty="0">
              <a:solidFill>
                <a:srgbClr val="000000"/>
              </a:solidFill>
            </a:endParaRPr>
          </a:p>
        </p:txBody>
      </p:sp>
    </p:spTree>
    <p:extLst>
      <p:ext uri="{BB962C8B-B14F-4D97-AF65-F5344CB8AC3E}">
        <p14:creationId xmlns:p14="http://schemas.microsoft.com/office/powerpoint/2010/main" val="117676346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a:solidFill>
                  <a:srgbClr val="00B0F0"/>
                </a:solidFill>
              </a:rPr>
              <a:t>State v. Granville</a:t>
            </a:r>
            <a:endParaRPr lang="en-US" sz="4000" dirty="0">
              <a:solidFill>
                <a:srgbClr val="00B0F0"/>
              </a:solidFill>
            </a:endParaRPr>
          </a:p>
        </p:txBody>
      </p:sp>
      <p:sp>
        <p:nvSpPr>
          <p:cNvPr id="3" name="Content Placeholder 2"/>
          <p:cNvSpPr>
            <a:spLocks noGrp="1"/>
          </p:cNvSpPr>
          <p:nvPr>
            <p:ph idx="1"/>
          </p:nvPr>
        </p:nvSpPr>
        <p:spPr/>
        <p:txBody>
          <a:bodyPr>
            <a:normAutofit fontScale="92500" lnSpcReduction="10000"/>
          </a:bodyPr>
          <a:lstStyle/>
          <a:p>
            <a:r>
              <a:rPr lang="en-US" dirty="0" smtClean="0">
                <a:solidFill>
                  <a:srgbClr val="FF0000"/>
                </a:solidFill>
              </a:rPr>
              <a:t>Citizens do not lose their “expectation of privacy </a:t>
            </a:r>
            <a:r>
              <a:rPr lang="en-US" dirty="0" smtClean="0"/>
              <a:t>in the contents of [their] </a:t>
            </a:r>
            <a:r>
              <a:rPr lang="en-US" dirty="0" smtClean="0">
                <a:solidFill>
                  <a:srgbClr val="FF0000"/>
                </a:solidFill>
              </a:rPr>
              <a:t>cell phone merely because [they have] been arrested </a:t>
            </a:r>
            <a:r>
              <a:rPr lang="en-US" dirty="0" smtClean="0">
                <a:solidFill>
                  <a:srgbClr val="000000"/>
                </a:solidFill>
              </a:rPr>
              <a:t>and </a:t>
            </a:r>
            <a:r>
              <a:rPr lang="en-US" dirty="0">
                <a:solidFill>
                  <a:srgbClr val="000000"/>
                </a:solidFill>
              </a:rPr>
              <a:t>[their] cell phone is in the custody of police for safekeeping.”  </a:t>
            </a:r>
            <a:endParaRPr lang="en-US" i="1" dirty="0">
              <a:solidFill>
                <a:srgbClr val="000000"/>
              </a:solidFill>
            </a:endParaRPr>
          </a:p>
          <a:p>
            <a:r>
              <a:rPr lang="en-US" dirty="0" smtClean="0">
                <a:solidFill>
                  <a:srgbClr val="000000"/>
                </a:solidFill>
              </a:rPr>
              <a:t>The officer </a:t>
            </a:r>
            <a:r>
              <a:rPr lang="en-US" dirty="0">
                <a:solidFill>
                  <a:srgbClr val="000000"/>
                </a:solidFill>
              </a:rPr>
              <a:t>“could have seized appellant’s phone and held it while he sought a search warrant, but, </a:t>
            </a:r>
            <a:r>
              <a:rPr lang="en-US" i="1" dirty="0">
                <a:solidFill>
                  <a:srgbClr val="000000"/>
                </a:solidFill>
              </a:rPr>
              <a:t>even with probable cause</a:t>
            </a:r>
            <a:r>
              <a:rPr lang="en-US" dirty="0">
                <a:solidFill>
                  <a:srgbClr val="000000"/>
                </a:solidFill>
              </a:rPr>
              <a:t>, he could not ‘activate and search the contents of an inventoried cellular phone’ without one.”</a:t>
            </a:r>
          </a:p>
          <a:p>
            <a:endParaRPr lang="en-US" dirty="0">
              <a:solidFill>
                <a:srgbClr val="000000"/>
              </a:solidFill>
            </a:endParaRPr>
          </a:p>
        </p:txBody>
      </p:sp>
    </p:spTree>
    <p:extLst>
      <p:ext uri="{BB962C8B-B14F-4D97-AF65-F5344CB8AC3E}">
        <p14:creationId xmlns:p14="http://schemas.microsoft.com/office/powerpoint/2010/main" val="75361814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Other Electronic Devices </a:t>
            </a:r>
            <a:endParaRPr lang="en-US" dirty="0">
              <a:solidFill>
                <a:srgbClr val="00B0F0"/>
              </a:solidFill>
            </a:endParaRPr>
          </a:p>
        </p:txBody>
      </p:sp>
      <p:sp>
        <p:nvSpPr>
          <p:cNvPr id="3" name="Content Placeholder 2"/>
          <p:cNvSpPr>
            <a:spLocks noGrp="1"/>
          </p:cNvSpPr>
          <p:nvPr>
            <p:ph idx="1"/>
          </p:nvPr>
        </p:nvSpPr>
        <p:spPr/>
        <p:txBody>
          <a:bodyPr/>
          <a:lstStyle/>
          <a:p>
            <a:r>
              <a:rPr lang="en-US" dirty="0" smtClean="0">
                <a:solidFill>
                  <a:srgbClr val="000000"/>
                </a:solidFill>
              </a:rPr>
              <a:t>Cell phones</a:t>
            </a:r>
          </a:p>
          <a:p>
            <a:r>
              <a:rPr lang="en-US" dirty="0" smtClean="0">
                <a:solidFill>
                  <a:srgbClr val="000000"/>
                </a:solidFill>
              </a:rPr>
              <a:t>Laptops</a:t>
            </a:r>
          </a:p>
          <a:p>
            <a:r>
              <a:rPr lang="en-US" dirty="0" smtClean="0">
                <a:solidFill>
                  <a:srgbClr val="000000"/>
                </a:solidFill>
              </a:rPr>
              <a:t>Tablets</a:t>
            </a:r>
          </a:p>
          <a:p>
            <a:r>
              <a:rPr lang="en-US" dirty="0" smtClean="0">
                <a:solidFill>
                  <a:srgbClr val="000000"/>
                </a:solidFill>
              </a:rPr>
              <a:t>USB drives</a:t>
            </a:r>
          </a:p>
          <a:p>
            <a:r>
              <a:rPr lang="en-US" dirty="0" smtClean="0">
                <a:solidFill>
                  <a:srgbClr val="000000"/>
                </a:solidFill>
              </a:rPr>
              <a:t>Digital Cameras</a:t>
            </a:r>
          </a:p>
          <a:p>
            <a:r>
              <a:rPr lang="en-US" dirty="0" smtClean="0">
                <a:solidFill>
                  <a:srgbClr val="000000"/>
                </a:solidFill>
              </a:rPr>
              <a:t>Smart </a:t>
            </a:r>
            <a:r>
              <a:rPr lang="en-US" dirty="0" err="1" smtClean="0">
                <a:solidFill>
                  <a:srgbClr val="000000"/>
                </a:solidFill>
              </a:rPr>
              <a:t>Tv’s</a:t>
            </a:r>
            <a:endParaRPr lang="en-US" dirty="0" smtClean="0">
              <a:solidFill>
                <a:srgbClr val="000000"/>
              </a:solidFill>
            </a:endParaRPr>
          </a:p>
          <a:p>
            <a:r>
              <a:rPr lang="en-US" dirty="0" smtClean="0">
                <a:solidFill>
                  <a:srgbClr val="000000"/>
                </a:solidFill>
              </a:rPr>
              <a:t>Fitness Trackers</a:t>
            </a:r>
            <a:endParaRPr lang="en-US" dirty="0">
              <a:solidFill>
                <a:srgbClr val="000000"/>
              </a:solidFill>
            </a:endParaRPr>
          </a:p>
        </p:txBody>
      </p:sp>
    </p:spTree>
    <p:extLst>
      <p:ext uri="{BB962C8B-B14F-4D97-AF65-F5344CB8AC3E}">
        <p14:creationId xmlns:p14="http://schemas.microsoft.com/office/powerpoint/2010/main" val="17851705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B0F0"/>
                </a:solidFill>
              </a:rPr>
              <a:t>Nuts and Bolts of Cell Phones </a:t>
            </a:r>
            <a:endParaRPr lang="en-US" b="1" dirty="0">
              <a:solidFill>
                <a:srgbClr val="00B0F0"/>
              </a:solidFill>
            </a:endParaRPr>
          </a:p>
        </p:txBody>
      </p:sp>
      <p:sp>
        <p:nvSpPr>
          <p:cNvPr id="3" name="Content Placeholder 2"/>
          <p:cNvSpPr>
            <a:spLocks noGrp="1"/>
          </p:cNvSpPr>
          <p:nvPr>
            <p:ph idx="1"/>
          </p:nvPr>
        </p:nvSpPr>
        <p:spPr/>
        <p:txBody>
          <a:bodyPr>
            <a:normAutofit/>
          </a:bodyPr>
          <a:lstStyle/>
          <a:p>
            <a:r>
              <a:rPr lang="en-US" sz="3200" dirty="0" smtClean="0">
                <a:solidFill>
                  <a:srgbClr val="000000"/>
                </a:solidFill>
              </a:rPr>
              <a:t>The first mobile phone came out in 1973 - 30 minute battery life, charge time 10 hours</a:t>
            </a:r>
          </a:p>
          <a:p>
            <a:r>
              <a:rPr lang="en-US" sz="3200" dirty="0" smtClean="0">
                <a:solidFill>
                  <a:srgbClr val="000000"/>
                </a:solidFill>
              </a:rPr>
              <a:t>Today, battery life can exceed 15 hours with under an hour charging time</a:t>
            </a:r>
          </a:p>
          <a:p>
            <a:endParaRPr lang="en-US" sz="3200" dirty="0">
              <a:solidFill>
                <a:srgbClr val="000000"/>
              </a:solidFill>
            </a:endParaRPr>
          </a:p>
        </p:txBody>
      </p:sp>
    </p:spTree>
    <p:extLst>
      <p:ext uri="{BB962C8B-B14F-4D97-AF65-F5344CB8AC3E}">
        <p14:creationId xmlns:p14="http://schemas.microsoft.com/office/powerpoint/2010/main" val="800202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SA-whisteblower-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848" y="1143000"/>
            <a:ext cx="4609130" cy="4572000"/>
          </a:xfrm>
          <a:prstGeom prst="rect">
            <a:avLst/>
          </a:prstGeom>
        </p:spPr>
      </p:pic>
      <p:sp>
        <p:nvSpPr>
          <p:cNvPr id="2" name="Title 1"/>
          <p:cNvSpPr>
            <a:spLocks noGrp="1"/>
          </p:cNvSpPr>
          <p:nvPr>
            <p:ph type="title"/>
          </p:nvPr>
        </p:nvSpPr>
        <p:spPr>
          <a:xfrm>
            <a:off x="457200" y="0"/>
            <a:ext cx="8229600" cy="1143000"/>
          </a:xfrm>
        </p:spPr>
        <p:txBody>
          <a:bodyPr>
            <a:normAutofit fontScale="90000"/>
          </a:bodyPr>
          <a:lstStyle/>
          <a:p>
            <a:r>
              <a:rPr lang="en-US" sz="3600" b="1" dirty="0"/>
              <a:t>Edward Snowden: the whistleblower behind the NSA surveillance </a:t>
            </a:r>
            <a:r>
              <a:rPr lang="en-US" sz="3600" b="1" dirty="0" smtClean="0"/>
              <a:t>revelations</a:t>
            </a:r>
            <a:br>
              <a:rPr lang="en-US" sz="3600" b="1" dirty="0" smtClean="0"/>
            </a:br>
            <a:r>
              <a:rPr lang="en-US" sz="1200" b="1" dirty="0" err="1" smtClean="0"/>
              <a:t>Guardian.co.uk</a:t>
            </a:r>
            <a:r>
              <a:rPr lang="en-US" sz="1200" b="1" dirty="0" smtClean="0"/>
              <a:t> – By: Glenn Greenwald, Ewan </a:t>
            </a:r>
            <a:r>
              <a:rPr lang="en-US" sz="1200" b="1" dirty="0" err="1" smtClean="0"/>
              <a:t>MacAskill</a:t>
            </a:r>
            <a:r>
              <a:rPr lang="en-US" sz="1200" b="1" dirty="0" smtClean="0"/>
              <a:t>, Laura </a:t>
            </a:r>
            <a:r>
              <a:rPr lang="en-US" sz="1200" b="1" dirty="0" err="1" smtClean="0"/>
              <a:t>Poltras</a:t>
            </a:r>
            <a:r>
              <a:rPr lang="en-US" sz="1200" b="1" dirty="0" smtClean="0"/>
              <a:t> – June 8, 2013</a:t>
            </a:r>
            <a:endParaRPr lang="en-US" sz="3200" b="1" dirty="0"/>
          </a:p>
        </p:txBody>
      </p:sp>
      <p:sp>
        <p:nvSpPr>
          <p:cNvPr id="3" name="TextBox 2"/>
          <p:cNvSpPr txBox="1"/>
          <p:nvPr/>
        </p:nvSpPr>
        <p:spPr>
          <a:xfrm>
            <a:off x="1" y="1143003"/>
            <a:ext cx="4678520" cy="2062103"/>
          </a:xfrm>
          <a:prstGeom prst="rect">
            <a:avLst/>
          </a:prstGeom>
          <a:noFill/>
        </p:spPr>
        <p:txBody>
          <a:bodyPr wrap="square" rtlCol="0">
            <a:spAutoFit/>
          </a:bodyPr>
          <a:lstStyle/>
          <a:p>
            <a:r>
              <a:rPr lang="en-US" sz="1600" dirty="0"/>
              <a:t>The individual responsible for one of the most significant leaks in US political history </a:t>
            </a:r>
            <a:r>
              <a:rPr lang="en-US" sz="1600" dirty="0" smtClean="0"/>
              <a:t>is Edward Snowden, </a:t>
            </a:r>
            <a:r>
              <a:rPr lang="en-US" sz="1600" dirty="0"/>
              <a:t>a 29-year-old former technical assistant for </a:t>
            </a:r>
            <a:r>
              <a:rPr lang="en-US" sz="1600" dirty="0" smtClean="0"/>
              <a:t>the CIA </a:t>
            </a:r>
            <a:r>
              <a:rPr lang="en-US" sz="1600" dirty="0"/>
              <a:t>and current employee of the </a:t>
            </a:r>
            <a:r>
              <a:rPr lang="en-US" sz="1600" dirty="0" err="1"/>
              <a:t>defence</a:t>
            </a:r>
            <a:r>
              <a:rPr lang="en-US" sz="1600" dirty="0"/>
              <a:t> contractor Booz Allen Hamilton. Snowden has been working at the National Security Agency for the last four years as an employee of various outside contractors, including Booz Allen and Dell</a:t>
            </a:r>
            <a:r>
              <a:rPr lang="en-US" sz="1600" dirty="0" smtClean="0"/>
              <a:t>.</a:t>
            </a:r>
          </a:p>
        </p:txBody>
      </p:sp>
      <p:sp>
        <p:nvSpPr>
          <p:cNvPr id="4" name="TextBox 3"/>
          <p:cNvSpPr txBox="1"/>
          <p:nvPr/>
        </p:nvSpPr>
        <p:spPr>
          <a:xfrm>
            <a:off x="3" y="3205104"/>
            <a:ext cx="4060287" cy="2185214"/>
          </a:xfrm>
          <a:prstGeom prst="rect">
            <a:avLst/>
          </a:prstGeom>
          <a:noFill/>
        </p:spPr>
        <p:txBody>
          <a:bodyPr wrap="square" rtlCol="0">
            <a:spAutoFit/>
          </a:bodyPr>
          <a:lstStyle/>
          <a:p>
            <a:r>
              <a:rPr lang="en-US" sz="1600" dirty="0" smtClean="0"/>
              <a:t>He left the </a:t>
            </a:r>
            <a:r>
              <a:rPr lang="en-US" sz="1600" dirty="0"/>
              <a:t>CIA in 2009 in order to take his first job working for a private contractor that assigned him to a functioning NSA facility, stationed on a military base in Japan. It was then, he said, that </a:t>
            </a:r>
            <a:r>
              <a:rPr lang="en-US" dirty="0"/>
              <a:t>he</a:t>
            </a:r>
            <a:r>
              <a:rPr lang="en-US" b="1" dirty="0"/>
              <a:t> "watched as Obama advanced the very policies that I thought would be reined in", and as a result, "I got hardened."</a:t>
            </a:r>
          </a:p>
        </p:txBody>
      </p:sp>
      <p:sp>
        <p:nvSpPr>
          <p:cNvPr id="5" name="TextBox 4"/>
          <p:cNvSpPr txBox="1"/>
          <p:nvPr/>
        </p:nvSpPr>
        <p:spPr>
          <a:xfrm>
            <a:off x="6" y="5707490"/>
            <a:ext cx="7368669" cy="892552"/>
          </a:xfrm>
          <a:prstGeom prst="rect">
            <a:avLst/>
          </a:prstGeom>
          <a:noFill/>
        </p:spPr>
        <p:txBody>
          <a:bodyPr wrap="square" rtlCol="0">
            <a:spAutoFit/>
          </a:bodyPr>
          <a:lstStyle/>
          <a:p>
            <a:r>
              <a:rPr lang="en-US" sz="1600" dirty="0"/>
              <a:t>Over the next three years, he learned just how all-consuming the NSA's surveillance activities were, claiming </a:t>
            </a:r>
            <a:r>
              <a:rPr lang="en-US" b="1" dirty="0"/>
              <a:t>"they are intent on making every conversation and every form of </a:t>
            </a:r>
            <a:r>
              <a:rPr lang="en-US" b="1" dirty="0" err="1"/>
              <a:t>behaviour</a:t>
            </a:r>
            <a:r>
              <a:rPr lang="en-US" b="1" dirty="0"/>
              <a:t> in the world known to them".</a:t>
            </a:r>
          </a:p>
        </p:txBody>
      </p:sp>
    </p:spTree>
    <p:extLst>
      <p:ext uri="{BB962C8B-B14F-4D97-AF65-F5344CB8AC3E}">
        <p14:creationId xmlns:p14="http://schemas.microsoft.com/office/powerpoint/2010/main" val="3071192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B0F0"/>
                </a:solidFill>
              </a:rPr>
              <a:t>Nuts and Bolts of Cell Phones </a:t>
            </a:r>
            <a:endParaRPr lang="en-US" b="1" dirty="0">
              <a:solidFill>
                <a:srgbClr val="00B0F0"/>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rgbClr val="000000"/>
                </a:solidFill>
              </a:rPr>
              <a:t>“</a:t>
            </a:r>
            <a:r>
              <a:rPr lang="en-US" dirty="0" smtClean="0">
                <a:solidFill>
                  <a:srgbClr val="FF0000"/>
                </a:solidFill>
              </a:rPr>
              <a:t>A modern cell phone </a:t>
            </a:r>
            <a:r>
              <a:rPr lang="en-US" i="1" dirty="0" smtClean="0">
                <a:solidFill>
                  <a:srgbClr val="FF0000"/>
                </a:solidFill>
              </a:rPr>
              <a:t>is</a:t>
            </a:r>
            <a:r>
              <a:rPr lang="en-US" dirty="0" smtClean="0">
                <a:solidFill>
                  <a:srgbClr val="FF0000"/>
                </a:solidFill>
              </a:rPr>
              <a:t> a computer</a:t>
            </a:r>
            <a:r>
              <a:rPr lang="en-US" dirty="0" smtClean="0">
                <a:solidFill>
                  <a:srgbClr val="000000"/>
                </a:solidFill>
              </a:rPr>
              <a:t>” Judge Posner. </a:t>
            </a:r>
            <a:r>
              <a:rPr lang="en-US" i="1" dirty="0" smtClean="0">
                <a:solidFill>
                  <a:srgbClr val="000000"/>
                </a:solidFill>
              </a:rPr>
              <a:t>U.S. </a:t>
            </a:r>
            <a:r>
              <a:rPr lang="en-US" i="1" dirty="0" err="1" smtClean="0">
                <a:solidFill>
                  <a:srgbClr val="000000"/>
                </a:solidFill>
              </a:rPr>
              <a:t>v</a:t>
            </a:r>
            <a:r>
              <a:rPr lang="en-US" i="1" dirty="0" smtClean="0">
                <a:solidFill>
                  <a:srgbClr val="000000"/>
                </a:solidFill>
              </a:rPr>
              <a:t>. Lopez</a:t>
            </a:r>
            <a:r>
              <a:rPr lang="en-US" dirty="0" smtClean="0">
                <a:solidFill>
                  <a:srgbClr val="000000"/>
                </a:solidFill>
              </a:rPr>
              <a:t>, 670 F.3d 803 (7</a:t>
            </a:r>
            <a:r>
              <a:rPr lang="en-US" baseline="30000" dirty="0" smtClean="0">
                <a:solidFill>
                  <a:srgbClr val="000000"/>
                </a:solidFill>
              </a:rPr>
              <a:t>th</a:t>
            </a:r>
            <a:r>
              <a:rPr lang="en-US" dirty="0" smtClean="0">
                <a:solidFill>
                  <a:srgbClr val="000000"/>
                </a:solidFill>
              </a:rPr>
              <a:t> Cir. 2012)</a:t>
            </a:r>
          </a:p>
          <a:p>
            <a:r>
              <a:rPr lang="en-US" dirty="0" smtClean="0">
                <a:solidFill>
                  <a:srgbClr val="000000"/>
                </a:solidFill>
              </a:rPr>
              <a:t>Modern Cell phones: </a:t>
            </a:r>
          </a:p>
          <a:p>
            <a:pPr lvl="1"/>
            <a:r>
              <a:rPr lang="en-US" dirty="0" smtClean="0">
                <a:solidFill>
                  <a:srgbClr val="000000"/>
                </a:solidFill>
              </a:rPr>
              <a:t>send and receive text messages </a:t>
            </a:r>
          </a:p>
          <a:p>
            <a:pPr lvl="1"/>
            <a:r>
              <a:rPr lang="en-US" dirty="0" smtClean="0">
                <a:solidFill>
                  <a:srgbClr val="000000"/>
                </a:solidFill>
              </a:rPr>
              <a:t>emails, </a:t>
            </a:r>
          </a:p>
          <a:p>
            <a:pPr lvl="1"/>
            <a:r>
              <a:rPr lang="en-US" dirty="0" smtClean="0">
                <a:solidFill>
                  <a:srgbClr val="000000"/>
                </a:solidFill>
              </a:rPr>
              <a:t>photos and video</a:t>
            </a:r>
          </a:p>
          <a:p>
            <a:pPr lvl="1"/>
            <a:r>
              <a:rPr lang="en-US" dirty="0" smtClean="0">
                <a:solidFill>
                  <a:srgbClr val="000000"/>
                </a:solidFill>
              </a:rPr>
              <a:t> access the Internet</a:t>
            </a:r>
          </a:p>
          <a:p>
            <a:pPr lvl="1"/>
            <a:r>
              <a:rPr lang="en-US" dirty="0" smtClean="0">
                <a:solidFill>
                  <a:srgbClr val="000000"/>
                </a:solidFill>
              </a:rPr>
              <a:t>play games, </a:t>
            </a:r>
          </a:p>
          <a:p>
            <a:pPr lvl="1"/>
            <a:r>
              <a:rPr lang="en-US" dirty="0" smtClean="0">
                <a:solidFill>
                  <a:srgbClr val="000000"/>
                </a:solidFill>
              </a:rPr>
              <a:t>Play and store music, </a:t>
            </a:r>
          </a:p>
          <a:p>
            <a:pPr lvl="1"/>
            <a:r>
              <a:rPr lang="en-US" dirty="0" smtClean="0">
                <a:solidFill>
                  <a:srgbClr val="000000"/>
                </a:solidFill>
              </a:rPr>
              <a:t>Act as GPS device</a:t>
            </a:r>
          </a:p>
          <a:p>
            <a:pPr lvl="1"/>
            <a:r>
              <a:rPr lang="en-US" dirty="0" smtClean="0">
                <a:solidFill>
                  <a:srgbClr val="000000"/>
                </a:solidFill>
              </a:rPr>
              <a:t>Run any of the 375,000 apps </a:t>
            </a:r>
            <a:endParaRPr lang="en-US" dirty="0">
              <a:solidFill>
                <a:srgbClr val="000000"/>
              </a:solidFill>
            </a:endParaRPr>
          </a:p>
        </p:txBody>
      </p:sp>
    </p:spTree>
    <p:extLst>
      <p:ext uri="{BB962C8B-B14F-4D97-AF65-F5344CB8AC3E}">
        <p14:creationId xmlns:p14="http://schemas.microsoft.com/office/powerpoint/2010/main" val="16772838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00B0F0"/>
                </a:solidFill>
              </a:rPr>
              <a:t>Basic Cell Phone Location </a:t>
            </a:r>
            <a:br>
              <a:rPr lang="en-US" b="1" dirty="0" smtClean="0">
                <a:solidFill>
                  <a:srgbClr val="00B0F0"/>
                </a:solidFill>
              </a:rPr>
            </a:br>
            <a:r>
              <a:rPr lang="en-US" b="1" dirty="0" smtClean="0">
                <a:solidFill>
                  <a:srgbClr val="00B0F0"/>
                </a:solidFill>
              </a:rPr>
              <a:t>Technology</a:t>
            </a:r>
            <a:endParaRPr lang="en-US" b="1" dirty="0">
              <a:solidFill>
                <a:srgbClr val="00B0F0"/>
              </a:solidFill>
            </a:endParaRPr>
          </a:p>
        </p:txBody>
      </p:sp>
      <p:sp>
        <p:nvSpPr>
          <p:cNvPr id="3" name="Content Placeholder 2"/>
          <p:cNvSpPr>
            <a:spLocks noGrp="1"/>
          </p:cNvSpPr>
          <p:nvPr>
            <p:ph idx="1"/>
          </p:nvPr>
        </p:nvSpPr>
        <p:spPr/>
        <p:txBody>
          <a:bodyPr/>
          <a:lstStyle/>
          <a:p>
            <a:r>
              <a:rPr lang="en-US" dirty="0" smtClean="0">
                <a:solidFill>
                  <a:srgbClr val="000000"/>
                </a:solidFill>
              </a:rPr>
              <a:t>Sophisticated radios</a:t>
            </a:r>
          </a:p>
          <a:p>
            <a:r>
              <a:rPr lang="en-US" dirty="0" smtClean="0">
                <a:solidFill>
                  <a:srgbClr val="000000"/>
                </a:solidFill>
              </a:rPr>
              <a:t>That connect to a cellular network</a:t>
            </a:r>
          </a:p>
          <a:p>
            <a:r>
              <a:rPr lang="en-US" dirty="0" smtClean="0">
                <a:solidFill>
                  <a:srgbClr val="000000"/>
                </a:solidFill>
              </a:rPr>
              <a:t>That accesses a public telephone network.</a:t>
            </a:r>
          </a:p>
          <a:p>
            <a:endParaRPr lang="en-US" dirty="0">
              <a:solidFill>
                <a:srgbClr val="000000"/>
              </a:solidFill>
            </a:endParaRPr>
          </a:p>
        </p:txBody>
      </p:sp>
    </p:spTree>
    <p:extLst>
      <p:ext uri="{BB962C8B-B14F-4D97-AF65-F5344CB8AC3E}">
        <p14:creationId xmlns:p14="http://schemas.microsoft.com/office/powerpoint/2010/main" val="19091086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WHAT IS A CELL? </a:t>
            </a:r>
            <a:endParaRPr lang="en-US" dirty="0">
              <a:solidFill>
                <a:srgbClr val="00B0F0"/>
              </a:solidFill>
            </a:endParaRPr>
          </a:p>
        </p:txBody>
      </p:sp>
      <p:sp>
        <p:nvSpPr>
          <p:cNvPr id="3" name="Content Placeholder 2"/>
          <p:cNvSpPr>
            <a:spLocks noGrp="1"/>
          </p:cNvSpPr>
          <p:nvPr>
            <p:ph idx="1"/>
          </p:nvPr>
        </p:nvSpPr>
        <p:spPr/>
        <p:txBody>
          <a:bodyPr/>
          <a:lstStyle/>
          <a:p>
            <a:r>
              <a:rPr lang="en-US" dirty="0" smtClean="0">
                <a:solidFill>
                  <a:srgbClr val="000000"/>
                </a:solidFill>
              </a:rPr>
              <a:t>In typical analog cell phone system, each carrier receives 800 frequencies to use across city </a:t>
            </a:r>
          </a:p>
          <a:p>
            <a:r>
              <a:rPr lang="en-US" dirty="0" smtClean="0">
                <a:solidFill>
                  <a:srgbClr val="000000"/>
                </a:solidFill>
              </a:rPr>
              <a:t>carrier chops the city into the cells </a:t>
            </a:r>
          </a:p>
          <a:p>
            <a:r>
              <a:rPr lang="en-US" dirty="0" smtClean="0">
                <a:solidFill>
                  <a:srgbClr val="000000"/>
                </a:solidFill>
              </a:rPr>
              <a:t>Each cell is thought of as hexagons on a big hexagonal grids</a:t>
            </a:r>
            <a:endParaRPr lang="en-US" dirty="0">
              <a:solidFill>
                <a:srgbClr val="000000"/>
              </a:solidFill>
            </a:endParaRPr>
          </a:p>
        </p:txBody>
      </p:sp>
    </p:spTree>
    <p:extLst>
      <p:ext uri="{BB962C8B-B14F-4D97-AF65-F5344CB8AC3E}">
        <p14:creationId xmlns:p14="http://schemas.microsoft.com/office/powerpoint/2010/main" val="118216916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WHAT IS A CELL? </a:t>
            </a:r>
            <a:endParaRPr lang="en-US" dirty="0">
              <a:solidFill>
                <a:srgbClr val="00B0F0"/>
              </a:solidFill>
            </a:endParaRPr>
          </a:p>
        </p:txBody>
      </p:sp>
      <p:pic>
        <p:nvPicPr>
          <p:cNvPr id="4" name="Content Placeholder 3" descr="O2-mobile-networks.jpg"/>
          <p:cNvPicPr>
            <a:picLocks noGrp="1" noChangeAspect="1"/>
          </p:cNvPicPr>
          <p:nvPr>
            <p:ph idx="1"/>
          </p:nvPr>
        </p:nvPicPr>
        <p:blipFill>
          <a:blip r:embed="rId2"/>
          <a:srcRect l="-20914" r="-20914"/>
          <a:stretch>
            <a:fillRect/>
          </a:stretch>
        </p:blipFill>
        <p:spPr>
          <a:xfrm>
            <a:off x="457200" y="1600200"/>
            <a:ext cx="8229600" cy="4525963"/>
          </a:xfrm>
        </p:spPr>
      </p:pic>
    </p:spTree>
    <p:extLst>
      <p:ext uri="{BB962C8B-B14F-4D97-AF65-F5344CB8AC3E}">
        <p14:creationId xmlns:p14="http://schemas.microsoft.com/office/powerpoint/2010/main" val="33969608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WHAT IS A CELL? </a:t>
            </a:r>
            <a:endParaRPr lang="en-US" dirty="0">
              <a:solidFill>
                <a:srgbClr val="00B0F0"/>
              </a:solidFill>
            </a:endParaRPr>
          </a:p>
        </p:txBody>
      </p:sp>
      <p:sp>
        <p:nvSpPr>
          <p:cNvPr id="3" name="Content Placeholder 2"/>
          <p:cNvSpPr>
            <a:spLocks noGrp="1"/>
          </p:cNvSpPr>
          <p:nvPr>
            <p:ph idx="1"/>
          </p:nvPr>
        </p:nvSpPr>
        <p:spPr/>
        <p:txBody>
          <a:bodyPr/>
          <a:lstStyle/>
          <a:p>
            <a:r>
              <a:rPr lang="en-US" dirty="0" smtClean="0">
                <a:solidFill>
                  <a:srgbClr val="000000"/>
                </a:solidFill>
              </a:rPr>
              <a:t>Typically sized at about 10 square miles(26 kilometers)</a:t>
            </a:r>
          </a:p>
          <a:p>
            <a:r>
              <a:rPr lang="en-US" dirty="0" smtClean="0">
                <a:solidFill>
                  <a:srgbClr val="000000"/>
                </a:solidFill>
              </a:rPr>
              <a:t>Each cell has base station consisting of tower and radio equipment </a:t>
            </a:r>
          </a:p>
          <a:p>
            <a:r>
              <a:rPr lang="en-US" dirty="0" smtClean="0">
                <a:solidFill>
                  <a:srgbClr val="000000"/>
                </a:solidFill>
              </a:rPr>
              <a:t>Different cells (non-adjacent )can use the same set of frequencies</a:t>
            </a:r>
          </a:p>
        </p:txBody>
      </p:sp>
    </p:spTree>
    <p:extLst>
      <p:ext uri="{BB962C8B-B14F-4D97-AF65-F5344CB8AC3E}">
        <p14:creationId xmlns:p14="http://schemas.microsoft.com/office/powerpoint/2010/main" val="192467870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b="1" dirty="0">
                <a:solidFill>
                  <a:srgbClr val="3BA0EC"/>
                </a:solidFill>
              </a:rPr>
              <a:t>The Core Idea: Cellular Concept</a:t>
            </a:r>
          </a:p>
        </p:txBody>
      </p:sp>
      <p:sp>
        <p:nvSpPr>
          <p:cNvPr id="11267" name="Rectangle 3"/>
          <p:cNvSpPr>
            <a:spLocks noGrp="1" noChangeArrowheads="1"/>
          </p:cNvSpPr>
          <p:nvPr>
            <p:ph type="body" idx="1"/>
          </p:nvPr>
        </p:nvSpPr>
        <p:spPr/>
        <p:txBody>
          <a:bodyPr/>
          <a:lstStyle/>
          <a:p>
            <a:r>
              <a:rPr lang="en-US" sz="2600" b="1" dirty="0" smtClean="0"/>
              <a:t>The </a:t>
            </a:r>
            <a:r>
              <a:rPr lang="en-US" sz="2600" b="1" dirty="0"/>
              <a:t>cellular concept</a:t>
            </a:r>
            <a:r>
              <a:rPr lang="en-US" sz="2600" dirty="0"/>
              <a:t>:  multiple lower-power base stations that service mobile users within their coverage area and </a:t>
            </a:r>
            <a:endParaRPr lang="en-US" sz="2600" dirty="0" smtClean="0"/>
          </a:p>
          <a:p>
            <a:r>
              <a:rPr lang="en-US" sz="2600" b="1" dirty="0" smtClean="0"/>
              <a:t>handoff </a:t>
            </a:r>
            <a:r>
              <a:rPr lang="en-US" sz="2600" dirty="0"/>
              <a:t>users to neighboring base stations as users move.  </a:t>
            </a:r>
            <a:endParaRPr lang="en-US" sz="2600" dirty="0" smtClean="0"/>
          </a:p>
          <a:p>
            <a:r>
              <a:rPr lang="en-US" sz="2600" dirty="0" smtClean="0"/>
              <a:t>Together </a:t>
            </a:r>
            <a:r>
              <a:rPr lang="en-US" sz="2600" dirty="0"/>
              <a:t>base stations </a:t>
            </a:r>
            <a:r>
              <a:rPr lang="en-US" sz="2600" b="1" dirty="0"/>
              <a:t>tessellate</a:t>
            </a:r>
            <a:r>
              <a:rPr lang="en-US" sz="2600" dirty="0"/>
              <a:t> the system coverage area.</a:t>
            </a:r>
          </a:p>
          <a:p>
            <a:endParaRPr lang="en-US" sz="2600" dirty="0"/>
          </a:p>
        </p:txBody>
      </p:sp>
      <p:grpSp>
        <p:nvGrpSpPr>
          <p:cNvPr id="2" name="Group 4"/>
          <p:cNvGrpSpPr>
            <a:grpSpLocks/>
          </p:cNvGrpSpPr>
          <p:nvPr/>
        </p:nvGrpSpPr>
        <p:grpSpPr bwMode="auto">
          <a:xfrm>
            <a:off x="2057400" y="4876800"/>
            <a:ext cx="5105400" cy="1752600"/>
            <a:chOff x="864" y="1872"/>
            <a:chExt cx="4560" cy="2064"/>
          </a:xfrm>
        </p:grpSpPr>
        <p:sp>
          <p:nvSpPr>
            <p:cNvPr id="11269" name="Oval 5"/>
            <p:cNvSpPr>
              <a:spLocks noChangeArrowheads="1"/>
            </p:cNvSpPr>
            <p:nvPr/>
          </p:nvSpPr>
          <p:spPr bwMode="auto">
            <a:xfrm>
              <a:off x="3648" y="3264"/>
              <a:ext cx="1776" cy="384"/>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1270" name="Oval 6"/>
            <p:cNvSpPr>
              <a:spLocks noChangeArrowheads="1"/>
            </p:cNvSpPr>
            <p:nvPr/>
          </p:nvSpPr>
          <p:spPr bwMode="auto">
            <a:xfrm>
              <a:off x="864" y="3120"/>
              <a:ext cx="1776" cy="528"/>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1271" name="Oval 7"/>
            <p:cNvSpPr>
              <a:spLocks noChangeArrowheads="1"/>
            </p:cNvSpPr>
            <p:nvPr/>
          </p:nvSpPr>
          <p:spPr bwMode="auto">
            <a:xfrm>
              <a:off x="2160" y="3408"/>
              <a:ext cx="1776" cy="528"/>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1272" name="Oval 8"/>
            <p:cNvSpPr>
              <a:spLocks noChangeArrowheads="1"/>
            </p:cNvSpPr>
            <p:nvPr/>
          </p:nvSpPr>
          <p:spPr bwMode="auto">
            <a:xfrm>
              <a:off x="2256" y="3120"/>
              <a:ext cx="1776" cy="384"/>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1273" name="AutoShape 9"/>
            <p:cNvSpPr>
              <a:spLocks noChangeArrowheads="1"/>
            </p:cNvSpPr>
            <p:nvPr/>
          </p:nvSpPr>
          <p:spPr bwMode="auto">
            <a:xfrm>
              <a:off x="1728" y="2352"/>
              <a:ext cx="96" cy="1008"/>
            </a:xfrm>
            <a:prstGeom prst="triangle">
              <a:avLst>
                <a:gd name="adj" fmla="val 50000"/>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11274" name="AutoShape 10"/>
            <p:cNvSpPr>
              <a:spLocks noChangeArrowheads="1"/>
            </p:cNvSpPr>
            <p:nvPr/>
          </p:nvSpPr>
          <p:spPr bwMode="auto">
            <a:xfrm>
              <a:off x="3024" y="2304"/>
              <a:ext cx="96" cy="1008"/>
            </a:xfrm>
            <a:prstGeom prst="triangle">
              <a:avLst>
                <a:gd name="adj" fmla="val 50000"/>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11275" name="AutoShape 11"/>
            <p:cNvSpPr>
              <a:spLocks noChangeArrowheads="1"/>
            </p:cNvSpPr>
            <p:nvPr/>
          </p:nvSpPr>
          <p:spPr bwMode="auto">
            <a:xfrm>
              <a:off x="2928" y="2688"/>
              <a:ext cx="96" cy="1008"/>
            </a:xfrm>
            <a:prstGeom prst="triangle">
              <a:avLst>
                <a:gd name="adj" fmla="val 50000"/>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11276" name="AutoShape 12"/>
            <p:cNvSpPr>
              <a:spLocks noChangeArrowheads="1"/>
            </p:cNvSpPr>
            <p:nvPr/>
          </p:nvSpPr>
          <p:spPr bwMode="auto">
            <a:xfrm>
              <a:off x="4560" y="2400"/>
              <a:ext cx="96" cy="1008"/>
            </a:xfrm>
            <a:prstGeom prst="triangle">
              <a:avLst>
                <a:gd name="adj" fmla="val 50000"/>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11277" name="Line 13"/>
            <p:cNvSpPr>
              <a:spLocks noChangeShapeType="1"/>
            </p:cNvSpPr>
            <p:nvPr/>
          </p:nvSpPr>
          <p:spPr bwMode="auto">
            <a:xfrm>
              <a:off x="1776" y="1968"/>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278" name="Line 14"/>
            <p:cNvSpPr>
              <a:spLocks noChangeShapeType="1"/>
            </p:cNvSpPr>
            <p:nvPr/>
          </p:nvSpPr>
          <p:spPr bwMode="auto">
            <a:xfrm>
              <a:off x="2976" y="2304"/>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279" name="Line 15"/>
            <p:cNvSpPr>
              <a:spLocks noChangeShapeType="1"/>
            </p:cNvSpPr>
            <p:nvPr/>
          </p:nvSpPr>
          <p:spPr bwMode="auto">
            <a:xfrm>
              <a:off x="3072" y="2016"/>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280" name="Line 16"/>
            <p:cNvSpPr>
              <a:spLocks noChangeShapeType="1"/>
            </p:cNvSpPr>
            <p:nvPr/>
          </p:nvSpPr>
          <p:spPr bwMode="auto">
            <a:xfrm>
              <a:off x="4608" y="2064"/>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 name="Group 17"/>
            <p:cNvGrpSpPr>
              <a:grpSpLocks/>
            </p:cNvGrpSpPr>
            <p:nvPr/>
          </p:nvGrpSpPr>
          <p:grpSpPr bwMode="auto">
            <a:xfrm>
              <a:off x="3504" y="2811"/>
              <a:ext cx="143" cy="453"/>
              <a:chOff x="1345" y="2496"/>
              <a:chExt cx="287" cy="789"/>
            </a:xfrm>
          </p:grpSpPr>
          <p:sp>
            <p:nvSpPr>
              <p:cNvPr id="11282" name="AutoShape 18"/>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283" name="Oval 19"/>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84" name="Oval 20"/>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85" name="Oval 21"/>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86" name="Oval 22"/>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87" name="Oval 23"/>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88" name="Oval 24"/>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89" name="Oval 25"/>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90" name="Oval 26"/>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91" name="Oval 27"/>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92" name="Line 28"/>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293" name="Oval 29"/>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294" name="Oval 30"/>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4" name="Group 31"/>
            <p:cNvGrpSpPr>
              <a:grpSpLocks/>
            </p:cNvGrpSpPr>
            <p:nvPr/>
          </p:nvGrpSpPr>
          <p:grpSpPr bwMode="auto">
            <a:xfrm>
              <a:off x="4129" y="3003"/>
              <a:ext cx="143" cy="453"/>
              <a:chOff x="1345" y="2496"/>
              <a:chExt cx="287" cy="789"/>
            </a:xfrm>
          </p:grpSpPr>
          <p:sp>
            <p:nvSpPr>
              <p:cNvPr id="11296" name="AutoShape 32"/>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297" name="Oval 33"/>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98" name="Oval 34"/>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99" name="Oval 35"/>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00" name="Oval 36"/>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01" name="Oval 37"/>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02" name="Oval 38"/>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03" name="Oval 39"/>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04" name="Oval 40"/>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05" name="Oval 41"/>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06" name="Line 42"/>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307" name="Oval 43"/>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308" name="Oval 44"/>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5" name="Group 45"/>
            <p:cNvGrpSpPr>
              <a:grpSpLocks/>
            </p:cNvGrpSpPr>
            <p:nvPr/>
          </p:nvGrpSpPr>
          <p:grpSpPr bwMode="auto">
            <a:xfrm>
              <a:off x="4897" y="3099"/>
              <a:ext cx="143" cy="453"/>
              <a:chOff x="1345" y="2496"/>
              <a:chExt cx="287" cy="789"/>
            </a:xfrm>
          </p:grpSpPr>
          <p:sp>
            <p:nvSpPr>
              <p:cNvPr id="11310" name="AutoShape 46"/>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311" name="Oval 47"/>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2" name="Oval 48"/>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3" name="Oval 49"/>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4" name="Oval 50"/>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5" name="Oval 51"/>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6" name="Oval 52"/>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7" name="Oval 53"/>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8" name="Oval 54"/>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9" name="Oval 55"/>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20" name="Line 56"/>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321" name="Oval 57"/>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322" name="Oval 58"/>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6" name="Group 59"/>
            <p:cNvGrpSpPr>
              <a:grpSpLocks/>
            </p:cNvGrpSpPr>
            <p:nvPr/>
          </p:nvGrpSpPr>
          <p:grpSpPr bwMode="auto">
            <a:xfrm>
              <a:off x="3264" y="3291"/>
              <a:ext cx="143" cy="453"/>
              <a:chOff x="1345" y="2496"/>
              <a:chExt cx="287" cy="789"/>
            </a:xfrm>
          </p:grpSpPr>
          <p:sp>
            <p:nvSpPr>
              <p:cNvPr id="11324" name="AutoShape 60"/>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325" name="Oval 61"/>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26" name="Oval 62"/>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27" name="Oval 63"/>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28" name="Oval 64"/>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29" name="Oval 65"/>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30" name="Oval 66"/>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31" name="Oval 67"/>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32" name="Oval 68"/>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33" name="Oval 69"/>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34" name="Line 70"/>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335" name="Oval 71"/>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336" name="Oval 72"/>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7" name="Group 73"/>
            <p:cNvGrpSpPr>
              <a:grpSpLocks/>
            </p:cNvGrpSpPr>
            <p:nvPr/>
          </p:nvGrpSpPr>
          <p:grpSpPr bwMode="auto">
            <a:xfrm>
              <a:off x="2592" y="3387"/>
              <a:ext cx="143" cy="453"/>
              <a:chOff x="1345" y="2496"/>
              <a:chExt cx="287" cy="789"/>
            </a:xfrm>
          </p:grpSpPr>
          <p:sp>
            <p:nvSpPr>
              <p:cNvPr id="11338" name="AutoShape 74"/>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339" name="Oval 75"/>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0" name="Oval 76"/>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1" name="Oval 77"/>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2" name="Oval 78"/>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3" name="Oval 79"/>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4" name="Oval 80"/>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5" name="Oval 81"/>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6" name="Oval 82"/>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7" name="Oval 83"/>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8" name="Line 84"/>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349" name="Oval 85"/>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350" name="Oval 86"/>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8" name="Group 87"/>
            <p:cNvGrpSpPr>
              <a:grpSpLocks/>
            </p:cNvGrpSpPr>
            <p:nvPr/>
          </p:nvGrpSpPr>
          <p:grpSpPr bwMode="auto">
            <a:xfrm>
              <a:off x="2688" y="2928"/>
              <a:ext cx="143" cy="453"/>
              <a:chOff x="1345" y="2496"/>
              <a:chExt cx="287" cy="789"/>
            </a:xfrm>
          </p:grpSpPr>
          <p:sp>
            <p:nvSpPr>
              <p:cNvPr id="11352" name="AutoShape 88"/>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353" name="Oval 89"/>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54" name="Oval 90"/>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55" name="Oval 91"/>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56" name="Oval 92"/>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57" name="Oval 93"/>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58" name="Oval 94"/>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59" name="Oval 95"/>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60" name="Oval 96"/>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61" name="Oval 97"/>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62" name="Line 98"/>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363" name="Oval 99"/>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364" name="Oval 100"/>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9" name="Group 101"/>
            <p:cNvGrpSpPr>
              <a:grpSpLocks/>
            </p:cNvGrpSpPr>
            <p:nvPr/>
          </p:nvGrpSpPr>
          <p:grpSpPr bwMode="auto">
            <a:xfrm>
              <a:off x="2016" y="3024"/>
              <a:ext cx="143" cy="453"/>
              <a:chOff x="1345" y="2496"/>
              <a:chExt cx="287" cy="789"/>
            </a:xfrm>
          </p:grpSpPr>
          <p:sp>
            <p:nvSpPr>
              <p:cNvPr id="11366" name="AutoShape 102"/>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367" name="Oval 103"/>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68" name="Oval 104"/>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69" name="Oval 105"/>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70" name="Oval 106"/>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71" name="Oval 107"/>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72" name="Oval 108"/>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73" name="Oval 109"/>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74" name="Oval 110"/>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75" name="Oval 111"/>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76" name="Line 112"/>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377" name="Oval 113"/>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378" name="Oval 114"/>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10" name="Group 115"/>
            <p:cNvGrpSpPr>
              <a:grpSpLocks/>
            </p:cNvGrpSpPr>
            <p:nvPr/>
          </p:nvGrpSpPr>
          <p:grpSpPr bwMode="auto">
            <a:xfrm>
              <a:off x="1296" y="3072"/>
              <a:ext cx="143" cy="453"/>
              <a:chOff x="1345" y="2496"/>
              <a:chExt cx="287" cy="789"/>
            </a:xfrm>
          </p:grpSpPr>
          <p:sp>
            <p:nvSpPr>
              <p:cNvPr id="11380" name="AutoShape 116"/>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381" name="Oval 117"/>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2" name="Oval 118"/>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3" name="Oval 119"/>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4" name="Oval 120"/>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5" name="Oval 121"/>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6" name="Oval 122"/>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7" name="Oval 123"/>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8" name="Oval 124"/>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9" name="Oval 125"/>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90" name="Line 126"/>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391" name="Oval 127"/>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392" name="Oval 128"/>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sp>
          <p:nvSpPr>
            <p:cNvPr id="11393" name="Oval 129"/>
            <p:cNvSpPr>
              <a:spLocks noChangeArrowheads="1"/>
            </p:cNvSpPr>
            <p:nvPr/>
          </p:nvSpPr>
          <p:spPr bwMode="auto">
            <a:xfrm>
              <a:off x="2592" y="1968"/>
              <a:ext cx="960" cy="192"/>
            </a:xfrm>
            <a:prstGeom prst="ellipse">
              <a:avLst/>
            </a:prstGeom>
            <a:noFill/>
            <a:ln w="9525">
              <a:solidFill>
                <a:srgbClr val="FFFF00"/>
              </a:solidFill>
              <a:round/>
              <a:headEnd/>
              <a:tailEnd/>
            </a:ln>
            <a:effectLst/>
          </p:spPr>
          <p:txBody>
            <a:bodyPr wrap="none" anchor="ctr">
              <a:prstTxWarp prst="textNoShape">
                <a:avLst/>
              </a:prstTxWarp>
            </a:bodyPr>
            <a:lstStyle/>
            <a:p>
              <a:endParaRPr lang="en-US"/>
            </a:p>
          </p:txBody>
        </p:sp>
        <p:sp>
          <p:nvSpPr>
            <p:cNvPr id="11394" name="Oval 130"/>
            <p:cNvSpPr>
              <a:spLocks noChangeArrowheads="1"/>
            </p:cNvSpPr>
            <p:nvPr/>
          </p:nvSpPr>
          <p:spPr bwMode="auto">
            <a:xfrm>
              <a:off x="2496" y="2208"/>
              <a:ext cx="960" cy="192"/>
            </a:xfrm>
            <a:prstGeom prst="ellipse">
              <a:avLst/>
            </a:prstGeom>
            <a:noFill/>
            <a:ln w="9525">
              <a:solidFill>
                <a:srgbClr val="FFFF00"/>
              </a:solidFill>
              <a:round/>
              <a:headEnd/>
              <a:tailEnd/>
            </a:ln>
            <a:effectLst/>
          </p:spPr>
          <p:txBody>
            <a:bodyPr wrap="none" anchor="ctr">
              <a:prstTxWarp prst="textNoShape">
                <a:avLst/>
              </a:prstTxWarp>
            </a:bodyPr>
            <a:lstStyle/>
            <a:p>
              <a:endParaRPr lang="en-US"/>
            </a:p>
          </p:txBody>
        </p:sp>
        <p:sp>
          <p:nvSpPr>
            <p:cNvPr id="11395" name="Oval 131"/>
            <p:cNvSpPr>
              <a:spLocks noChangeArrowheads="1"/>
            </p:cNvSpPr>
            <p:nvPr/>
          </p:nvSpPr>
          <p:spPr bwMode="auto">
            <a:xfrm>
              <a:off x="4128" y="1968"/>
              <a:ext cx="960" cy="192"/>
            </a:xfrm>
            <a:prstGeom prst="ellipse">
              <a:avLst/>
            </a:prstGeom>
            <a:noFill/>
            <a:ln w="9525">
              <a:solidFill>
                <a:srgbClr val="FFFF00"/>
              </a:solidFill>
              <a:round/>
              <a:headEnd/>
              <a:tailEnd/>
            </a:ln>
            <a:effectLst/>
          </p:spPr>
          <p:txBody>
            <a:bodyPr wrap="none" anchor="ctr">
              <a:prstTxWarp prst="textNoShape">
                <a:avLst/>
              </a:prstTxWarp>
            </a:bodyPr>
            <a:lstStyle/>
            <a:p>
              <a:endParaRPr lang="en-US"/>
            </a:p>
          </p:txBody>
        </p:sp>
        <p:sp>
          <p:nvSpPr>
            <p:cNvPr id="11396" name="Oval 132"/>
            <p:cNvSpPr>
              <a:spLocks noChangeArrowheads="1"/>
            </p:cNvSpPr>
            <p:nvPr/>
          </p:nvSpPr>
          <p:spPr bwMode="auto">
            <a:xfrm>
              <a:off x="1296" y="1872"/>
              <a:ext cx="960" cy="192"/>
            </a:xfrm>
            <a:prstGeom prst="ellipse">
              <a:avLst/>
            </a:prstGeom>
            <a:noFill/>
            <a:ln w="9525">
              <a:solidFill>
                <a:srgbClr val="FFFF00"/>
              </a:solidFill>
              <a:round/>
              <a:headEnd/>
              <a:tailEnd/>
            </a:ln>
            <a:effectLst/>
          </p:spPr>
          <p:txBody>
            <a:bodyPr wrap="none" anchor="ctr">
              <a:prstTxWarp prst="textNoShape">
                <a:avLst/>
              </a:prstTxWarp>
            </a:bodyPr>
            <a:lstStyle/>
            <a:p>
              <a:endParaRPr lang="en-US"/>
            </a:p>
          </p:txBody>
        </p:sp>
        <p:sp>
          <p:nvSpPr>
            <p:cNvPr id="11397" name="Line 133"/>
            <p:cNvSpPr>
              <a:spLocks noChangeShapeType="1"/>
            </p:cNvSpPr>
            <p:nvPr/>
          </p:nvSpPr>
          <p:spPr bwMode="auto">
            <a:xfrm flipH="1" flipV="1">
              <a:off x="3648" y="3072"/>
              <a:ext cx="432" cy="144"/>
            </a:xfrm>
            <a:prstGeom prst="line">
              <a:avLst/>
            </a:prstGeom>
            <a:noFill/>
            <a:ln w="38100">
              <a:solidFill>
                <a:schemeClr val="tx1"/>
              </a:solidFill>
              <a:round/>
              <a:headEnd/>
              <a:tailEnd type="triangle" w="med" len="med"/>
            </a:ln>
            <a:effectLst/>
          </p:spPr>
          <p:txBody>
            <a:bodyPr>
              <a:prstTxWarp prst="textNoShape">
                <a:avLst/>
              </a:prstTxWarp>
            </a:bodyPr>
            <a:lstStyle/>
            <a:p>
              <a:endParaRPr lang="en-US"/>
            </a:p>
          </p:txBody>
        </p:sp>
        <p:sp>
          <p:nvSpPr>
            <p:cNvPr id="11398" name="Line 134"/>
            <p:cNvSpPr>
              <a:spLocks noChangeShapeType="1"/>
            </p:cNvSpPr>
            <p:nvPr/>
          </p:nvSpPr>
          <p:spPr bwMode="auto">
            <a:xfrm flipV="1">
              <a:off x="4176" y="2208"/>
              <a:ext cx="336" cy="720"/>
            </a:xfrm>
            <a:prstGeom prst="line">
              <a:avLst/>
            </a:prstGeom>
            <a:noFill/>
            <a:ln w="38100">
              <a:solidFill>
                <a:srgbClr val="FF0000"/>
              </a:solidFill>
              <a:round/>
              <a:headEnd type="triangle" w="med" len="med"/>
              <a:tailEnd type="triangle" w="med" len="med"/>
            </a:ln>
            <a:effectLst/>
          </p:spPr>
          <p:txBody>
            <a:bodyPr>
              <a:prstTxWarp prst="textNoShape">
                <a:avLst/>
              </a:prstTxWarp>
            </a:bodyPr>
            <a:lstStyle/>
            <a:p>
              <a:endParaRPr lang="en-US"/>
            </a:p>
          </p:txBody>
        </p:sp>
        <p:sp>
          <p:nvSpPr>
            <p:cNvPr id="11399" name="Line 135"/>
            <p:cNvSpPr>
              <a:spLocks noChangeShapeType="1"/>
            </p:cNvSpPr>
            <p:nvPr/>
          </p:nvSpPr>
          <p:spPr bwMode="auto">
            <a:xfrm flipH="1" flipV="1">
              <a:off x="3168" y="2064"/>
              <a:ext cx="336" cy="672"/>
            </a:xfrm>
            <a:prstGeom prst="line">
              <a:avLst/>
            </a:prstGeom>
            <a:noFill/>
            <a:ln w="38100">
              <a:solidFill>
                <a:srgbClr val="FF0000"/>
              </a:solidFill>
              <a:round/>
              <a:headEnd type="triangle" w="med" len="med"/>
              <a:tailEnd type="triangle" w="med" len="med"/>
            </a:ln>
            <a:effectLst/>
          </p:spPr>
          <p:txBody>
            <a:bodyPr>
              <a:prstTxWarp prst="textNoShape">
                <a:avLst/>
              </a:prstTxWarp>
            </a:bodyPr>
            <a:lstStyle/>
            <a:p>
              <a:endParaRPr lang="en-US"/>
            </a:p>
          </p:txBody>
        </p:sp>
      </p:grpSp>
    </p:spTree>
    <p:extLst>
      <p:ext uri="{BB962C8B-B14F-4D97-AF65-F5344CB8AC3E}">
        <p14:creationId xmlns:p14="http://schemas.microsoft.com/office/powerpoint/2010/main" val="363613186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b="1" dirty="0">
                <a:solidFill>
                  <a:srgbClr val="00B0F0"/>
                </a:solidFill>
              </a:rPr>
              <a:t>3 Core Principles</a:t>
            </a:r>
          </a:p>
        </p:txBody>
      </p:sp>
      <p:sp>
        <p:nvSpPr>
          <p:cNvPr id="71683" name="Rectangle 3"/>
          <p:cNvSpPr>
            <a:spLocks noGrp="1" noChangeArrowheads="1"/>
          </p:cNvSpPr>
          <p:nvPr>
            <p:ph idx="1"/>
          </p:nvPr>
        </p:nvSpPr>
        <p:spPr/>
        <p:txBody>
          <a:bodyPr>
            <a:normAutofit/>
          </a:bodyPr>
          <a:lstStyle/>
          <a:p>
            <a:r>
              <a:rPr lang="en-US" sz="3200" dirty="0">
                <a:solidFill>
                  <a:srgbClr val="000000"/>
                </a:solidFill>
              </a:rPr>
              <a:t>Small cells tessellate overall coverage area.</a:t>
            </a:r>
          </a:p>
          <a:p>
            <a:endParaRPr lang="en-US" sz="3200" dirty="0">
              <a:solidFill>
                <a:srgbClr val="000000"/>
              </a:solidFill>
            </a:endParaRPr>
          </a:p>
          <a:p>
            <a:r>
              <a:rPr lang="en-US" sz="3200" dirty="0">
                <a:solidFill>
                  <a:srgbClr val="000000"/>
                </a:solidFill>
              </a:rPr>
              <a:t>Users handoff as they move from one cell to another.</a:t>
            </a:r>
          </a:p>
          <a:p>
            <a:endParaRPr lang="en-US" sz="3200" dirty="0">
              <a:solidFill>
                <a:srgbClr val="000000"/>
              </a:solidFill>
            </a:endParaRPr>
          </a:p>
          <a:p>
            <a:r>
              <a:rPr lang="en-US" sz="3200" dirty="0">
                <a:solidFill>
                  <a:srgbClr val="000000"/>
                </a:solidFill>
              </a:rPr>
              <a:t>Frequency reuse.</a:t>
            </a:r>
          </a:p>
        </p:txBody>
      </p:sp>
    </p:spTree>
    <p:extLst>
      <p:ext uri="{BB962C8B-B14F-4D97-AF65-F5344CB8AC3E}">
        <p14:creationId xmlns:p14="http://schemas.microsoft.com/office/powerpoint/2010/main" val="171475002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b="1" dirty="0">
                <a:solidFill>
                  <a:srgbClr val="3BA0EC"/>
                </a:solidFill>
              </a:rPr>
              <a:t>Tessellation (Cont’d)</a:t>
            </a:r>
          </a:p>
        </p:txBody>
      </p:sp>
      <p:sp>
        <p:nvSpPr>
          <p:cNvPr id="13315" name="Rectangle 3"/>
          <p:cNvSpPr>
            <a:spLocks noGrp="1" noChangeArrowheads="1"/>
          </p:cNvSpPr>
          <p:nvPr>
            <p:ph type="body" idx="1"/>
          </p:nvPr>
        </p:nvSpPr>
        <p:spPr>
          <a:xfrm>
            <a:off x="457200" y="1600201"/>
            <a:ext cx="8229600" cy="4411663"/>
          </a:xfrm>
        </p:spPr>
        <p:txBody>
          <a:bodyPr/>
          <a:lstStyle/>
          <a:p>
            <a:r>
              <a:rPr lang="en-US" sz="2600"/>
              <a:t>Three regular polygons that always tessellate:</a:t>
            </a:r>
          </a:p>
          <a:p>
            <a:pPr lvl="1"/>
            <a:r>
              <a:rPr lang="en-US"/>
              <a:t>Equilateral triangle</a:t>
            </a:r>
          </a:p>
          <a:p>
            <a:pPr lvl="1"/>
            <a:r>
              <a:rPr lang="en-US"/>
              <a:t>Square</a:t>
            </a:r>
          </a:p>
          <a:p>
            <a:pPr lvl="1"/>
            <a:r>
              <a:rPr lang="en-US"/>
              <a:t>Regular Hexagon</a:t>
            </a:r>
          </a:p>
          <a:p>
            <a:pPr lvl="1"/>
            <a:endParaRPr lang="en-US"/>
          </a:p>
        </p:txBody>
      </p:sp>
      <p:sp>
        <p:nvSpPr>
          <p:cNvPr id="13316" name="AutoShape 4"/>
          <p:cNvSpPr>
            <a:spLocks noChangeArrowheads="1"/>
          </p:cNvSpPr>
          <p:nvPr/>
        </p:nvSpPr>
        <p:spPr bwMode="auto">
          <a:xfrm>
            <a:off x="1214438" y="41910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17" name="AutoShape 5"/>
          <p:cNvSpPr>
            <a:spLocks noChangeArrowheads="1"/>
          </p:cNvSpPr>
          <p:nvPr/>
        </p:nvSpPr>
        <p:spPr bwMode="auto">
          <a:xfrm>
            <a:off x="1747838" y="41910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18" name="AutoShape 6"/>
          <p:cNvSpPr>
            <a:spLocks noChangeArrowheads="1"/>
          </p:cNvSpPr>
          <p:nvPr/>
        </p:nvSpPr>
        <p:spPr bwMode="auto">
          <a:xfrm>
            <a:off x="2281238" y="41910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19" name="AutoShape 7"/>
          <p:cNvSpPr>
            <a:spLocks noChangeArrowheads="1"/>
          </p:cNvSpPr>
          <p:nvPr/>
        </p:nvSpPr>
        <p:spPr bwMode="auto">
          <a:xfrm>
            <a:off x="2024063" y="47244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20" name="AutoShape 8"/>
          <p:cNvSpPr>
            <a:spLocks noChangeArrowheads="1"/>
          </p:cNvSpPr>
          <p:nvPr/>
        </p:nvSpPr>
        <p:spPr bwMode="auto">
          <a:xfrm>
            <a:off x="1462088" y="4710113"/>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21" name="AutoShape 9"/>
          <p:cNvSpPr>
            <a:spLocks noChangeArrowheads="1"/>
          </p:cNvSpPr>
          <p:nvPr/>
        </p:nvSpPr>
        <p:spPr bwMode="auto">
          <a:xfrm>
            <a:off x="952500" y="4710113"/>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22" name="AutoShape 10"/>
          <p:cNvSpPr>
            <a:spLocks noChangeArrowheads="1"/>
          </p:cNvSpPr>
          <p:nvPr/>
        </p:nvSpPr>
        <p:spPr bwMode="auto">
          <a:xfrm flipV="1">
            <a:off x="957263" y="41910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23" name="AutoShape 11"/>
          <p:cNvSpPr>
            <a:spLocks noChangeArrowheads="1"/>
          </p:cNvSpPr>
          <p:nvPr/>
        </p:nvSpPr>
        <p:spPr bwMode="auto">
          <a:xfrm flipV="1">
            <a:off x="1476375" y="41910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24" name="AutoShape 12"/>
          <p:cNvSpPr>
            <a:spLocks noChangeArrowheads="1"/>
          </p:cNvSpPr>
          <p:nvPr/>
        </p:nvSpPr>
        <p:spPr bwMode="auto">
          <a:xfrm flipV="1">
            <a:off x="2019300" y="4186239"/>
            <a:ext cx="533400" cy="533400"/>
          </a:xfrm>
          <a:prstGeom prst="triangle">
            <a:avLst>
              <a:gd name="adj" fmla="val 50000"/>
            </a:avLst>
          </a:prstGeom>
          <a:solidFill>
            <a:schemeClr val="accent1"/>
          </a:solidFill>
          <a:ln w="9525">
            <a:solidFill>
              <a:schemeClr val="tx1"/>
            </a:solidFill>
            <a:miter lim="800000"/>
            <a:headEnd/>
            <a:tailEnd/>
          </a:ln>
          <a:effectLst/>
        </p:spPr>
        <p:txBody>
          <a:bodyPr rot="10800000" wrap="none" anchor="ctr">
            <a:prstTxWarp prst="textNoShape">
              <a:avLst/>
            </a:prstTxWarp>
          </a:bodyPr>
          <a:lstStyle/>
          <a:p>
            <a:pPr algn="ctr"/>
            <a:endParaRPr lang="en-US"/>
          </a:p>
        </p:txBody>
      </p:sp>
      <p:sp>
        <p:nvSpPr>
          <p:cNvPr id="13325" name="AutoShape 13"/>
          <p:cNvSpPr>
            <a:spLocks noChangeArrowheads="1"/>
          </p:cNvSpPr>
          <p:nvPr/>
        </p:nvSpPr>
        <p:spPr bwMode="auto">
          <a:xfrm flipV="1">
            <a:off x="1214438" y="47244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26" name="AutoShape 14"/>
          <p:cNvSpPr>
            <a:spLocks noChangeArrowheads="1"/>
          </p:cNvSpPr>
          <p:nvPr/>
        </p:nvSpPr>
        <p:spPr bwMode="auto">
          <a:xfrm flipV="1">
            <a:off x="1747838" y="4724400"/>
            <a:ext cx="533400" cy="533400"/>
          </a:xfrm>
          <a:prstGeom prst="triangle">
            <a:avLst>
              <a:gd name="adj" fmla="val 50000"/>
            </a:avLst>
          </a:prstGeom>
          <a:solidFill>
            <a:schemeClr val="accent1"/>
          </a:solidFill>
          <a:ln w="9525">
            <a:solidFill>
              <a:schemeClr val="tx1"/>
            </a:solidFill>
            <a:miter lim="800000"/>
            <a:headEnd/>
            <a:tailEnd/>
          </a:ln>
          <a:effectLst/>
        </p:spPr>
        <p:txBody>
          <a:bodyPr rot="10800000" wrap="none" anchor="ctr">
            <a:prstTxWarp prst="textNoShape">
              <a:avLst/>
            </a:prstTxWarp>
          </a:bodyPr>
          <a:lstStyle/>
          <a:p>
            <a:pPr algn="ctr"/>
            <a:endParaRPr lang="en-US"/>
          </a:p>
        </p:txBody>
      </p:sp>
      <p:sp>
        <p:nvSpPr>
          <p:cNvPr id="13327" name="AutoShape 15"/>
          <p:cNvSpPr>
            <a:spLocks noChangeArrowheads="1"/>
          </p:cNvSpPr>
          <p:nvPr/>
        </p:nvSpPr>
        <p:spPr bwMode="auto">
          <a:xfrm flipV="1">
            <a:off x="2286000" y="4724400"/>
            <a:ext cx="533400" cy="533400"/>
          </a:xfrm>
          <a:prstGeom prst="triangle">
            <a:avLst>
              <a:gd name="adj" fmla="val 50000"/>
            </a:avLst>
          </a:prstGeom>
          <a:solidFill>
            <a:schemeClr val="accent1"/>
          </a:solidFill>
          <a:ln w="9525">
            <a:solidFill>
              <a:schemeClr val="tx1"/>
            </a:solidFill>
            <a:miter lim="800000"/>
            <a:headEnd/>
            <a:tailEnd/>
          </a:ln>
          <a:effectLst/>
        </p:spPr>
        <p:txBody>
          <a:bodyPr rot="10800000" wrap="none" anchor="ctr">
            <a:prstTxWarp prst="textNoShape">
              <a:avLst/>
            </a:prstTxWarp>
          </a:bodyPr>
          <a:lstStyle/>
          <a:p>
            <a:pPr algn="ctr"/>
            <a:endParaRPr lang="en-US"/>
          </a:p>
        </p:txBody>
      </p:sp>
      <p:sp>
        <p:nvSpPr>
          <p:cNvPr id="13328" name="Rectangle 16"/>
          <p:cNvSpPr>
            <a:spLocks noChangeArrowheads="1"/>
          </p:cNvSpPr>
          <p:nvPr/>
        </p:nvSpPr>
        <p:spPr bwMode="auto">
          <a:xfrm>
            <a:off x="3505200" y="41910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29" name="Rectangle 17"/>
          <p:cNvSpPr>
            <a:spLocks noChangeArrowheads="1"/>
          </p:cNvSpPr>
          <p:nvPr/>
        </p:nvSpPr>
        <p:spPr bwMode="auto">
          <a:xfrm>
            <a:off x="3962400" y="41910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0" name="Rectangle 18"/>
          <p:cNvSpPr>
            <a:spLocks noChangeArrowheads="1"/>
          </p:cNvSpPr>
          <p:nvPr/>
        </p:nvSpPr>
        <p:spPr bwMode="auto">
          <a:xfrm>
            <a:off x="3962400" y="46482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1" name="Rectangle 19"/>
          <p:cNvSpPr>
            <a:spLocks noChangeArrowheads="1"/>
          </p:cNvSpPr>
          <p:nvPr/>
        </p:nvSpPr>
        <p:spPr bwMode="auto">
          <a:xfrm>
            <a:off x="3505200" y="46482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2" name="Rectangle 20"/>
          <p:cNvSpPr>
            <a:spLocks noChangeArrowheads="1"/>
          </p:cNvSpPr>
          <p:nvPr/>
        </p:nvSpPr>
        <p:spPr bwMode="auto">
          <a:xfrm>
            <a:off x="3505200" y="51054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3" name="Rectangle 21"/>
          <p:cNvSpPr>
            <a:spLocks noChangeArrowheads="1"/>
          </p:cNvSpPr>
          <p:nvPr/>
        </p:nvSpPr>
        <p:spPr bwMode="auto">
          <a:xfrm>
            <a:off x="3962400" y="51054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4" name="Rectangle 22"/>
          <p:cNvSpPr>
            <a:spLocks noChangeArrowheads="1"/>
          </p:cNvSpPr>
          <p:nvPr/>
        </p:nvSpPr>
        <p:spPr bwMode="auto">
          <a:xfrm>
            <a:off x="4419600" y="51054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5" name="Rectangle 23"/>
          <p:cNvSpPr>
            <a:spLocks noChangeArrowheads="1"/>
          </p:cNvSpPr>
          <p:nvPr/>
        </p:nvSpPr>
        <p:spPr bwMode="auto">
          <a:xfrm>
            <a:off x="4419600" y="46482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6" name="Rectangle 24"/>
          <p:cNvSpPr>
            <a:spLocks noChangeArrowheads="1"/>
          </p:cNvSpPr>
          <p:nvPr/>
        </p:nvSpPr>
        <p:spPr bwMode="auto">
          <a:xfrm>
            <a:off x="4419600" y="41910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7" name="AutoShape 25"/>
          <p:cNvSpPr>
            <a:spLocks noChangeArrowheads="1"/>
          </p:cNvSpPr>
          <p:nvPr/>
        </p:nvSpPr>
        <p:spPr bwMode="auto">
          <a:xfrm>
            <a:off x="690563" y="41910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8" name="AutoShape 26"/>
          <p:cNvSpPr>
            <a:spLocks noChangeArrowheads="1"/>
          </p:cNvSpPr>
          <p:nvPr/>
        </p:nvSpPr>
        <p:spPr bwMode="auto">
          <a:xfrm flipV="1">
            <a:off x="695325" y="4724400"/>
            <a:ext cx="533400" cy="533400"/>
          </a:xfrm>
          <a:prstGeom prst="triangle">
            <a:avLst>
              <a:gd name="adj" fmla="val 50000"/>
            </a:avLst>
          </a:prstGeom>
          <a:solidFill>
            <a:schemeClr val="accent1"/>
          </a:solidFill>
          <a:ln w="9525">
            <a:solidFill>
              <a:schemeClr val="tx1"/>
            </a:solidFill>
            <a:miter lim="800000"/>
            <a:headEnd/>
            <a:tailEnd/>
          </a:ln>
          <a:effectLst/>
        </p:spPr>
        <p:txBody>
          <a:bodyPr rot="10800000" wrap="none" anchor="ctr">
            <a:prstTxWarp prst="textNoShape">
              <a:avLst/>
            </a:prstTxWarp>
          </a:bodyPr>
          <a:lstStyle/>
          <a:p>
            <a:pPr algn="ctr"/>
            <a:endParaRPr lang="en-US"/>
          </a:p>
        </p:txBody>
      </p:sp>
      <p:sp>
        <p:nvSpPr>
          <p:cNvPr id="13339" name="AutoShape 27"/>
          <p:cNvSpPr>
            <a:spLocks noChangeArrowheads="1"/>
          </p:cNvSpPr>
          <p:nvPr/>
        </p:nvSpPr>
        <p:spPr bwMode="auto">
          <a:xfrm>
            <a:off x="5943600" y="41148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0" name="AutoShape 28"/>
          <p:cNvSpPr>
            <a:spLocks noChangeArrowheads="1"/>
          </p:cNvSpPr>
          <p:nvPr/>
        </p:nvSpPr>
        <p:spPr bwMode="auto">
          <a:xfrm>
            <a:off x="6448425" y="44196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1" name="AutoShape 29"/>
          <p:cNvSpPr>
            <a:spLocks noChangeArrowheads="1"/>
          </p:cNvSpPr>
          <p:nvPr/>
        </p:nvSpPr>
        <p:spPr bwMode="auto">
          <a:xfrm>
            <a:off x="6448425" y="38100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2" name="AutoShape 30"/>
          <p:cNvSpPr>
            <a:spLocks noChangeArrowheads="1"/>
          </p:cNvSpPr>
          <p:nvPr/>
        </p:nvSpPr>
        <p:spPr bwMode="auto">
          <a:xfrm>
            <a:off x="6967538" y="41148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3" name="AutoShape 31"/>
          <p:cNvSpPr>
            <a:spLocks noChangeArrowheads="1"/>
          </p:cNvSpPr>
          <p:nvPr/>
        </p:nvSpPr>
        <p:spPr bwMode="auto">
          <a:xfrm>
            <a:off x="6977063" y="4710113"/>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4" name="AutoShape 32"/>
          <p:cNvSpPr>
            <a:spLocks noChangeArrowheads="1"/>
          </p:cNvSpPr>
          <p:nvPr/>
        </p:nvSpPr>
        <p:spPr bwMode="auto">
          <a:xfrm>
            <a:off x="6443663" y="5014913"/>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5" name="AutoShape 33"/>
          <p:cNvSpPr>
            <a:spLocks noChangeArrowheads="1"/>
          </p:cNvSpPr>
          <p:nvPr/>
        </p:nvSpPr>
        <p:spPr bwMode="auto">
          <a:xfrm>
            <a:off x="5938838" y="47244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6" name="AutoShape 34"/>
          <p:cNvSpPr>
            <a:spLocks noChangeArrowheads="1"/>
          </p:cNvSpPr>
          <p:nvPr/>
        </p:nvSpPr>
        <p:spPr bwMode="auto">
          <a:xfrm>
            <a:off x="6953250" y="5310188"/>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7" name="AutoShape 35"/>
          <p:cNvSpPr>
            <a:spLocks noChangeArrowheads="1"/>
          </p:cNvSpPr>
          <p:nvPr/>
        </p:nvSpPr>
        <p:spPr bwMode="auto">
          <a:xfrm>
            <a:off x="7486650" y="50292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8" name="AutoShape 36"/>
          <p:cNvSpPr>
            <a:spLocks noChangeArrowheads="1"/>
          </p:cNvSpPr>
          <p:nvPr/>
        </p:nvSpPr>
        <p:spPr bwMode="auto">
          <a:xfrm>
            <a:off x="7496175" y="4414839"/>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9" name="AutoShape 37"/>
          <p:cNvSpPr>
            <a:spLocks noChangeArrowheads="1"/>
          </p:cNvSpPr>
          <p:nvPr/>
        </p:nvSpPr>
        <p:spPr bwMode="auto">
          <a:xfrm>
            <a:off x="7481888" y="3805239"/>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50" name="AutoShape 38"/>
          <p:cNvSpPr>
            <a:spLocks noChangeArrowheads="1"/>
          </p:cNvSpPr>
          <p:nvPr/>
        </p:nvSpPr>
        <p:spPr bwMode="auto">
          <a:xfrm>
            <a:off x="6967538" y="3500439"/>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51" name="Text Box 39"/>
          <p:cNvSpPr txBox="1">
            <a:spLocks noChangeArrowheads="1"/>
          </p:cNvSpPr>
          <p:nvPr/>
        </p:nvSpPr>
        <p:spPr bwMode="auto">
          <a:xfrm>
            <a:off x="1127127" y="5522913"/>
            <a:ext cx="1031051" cy="369332"/>
          </a:xfrm>
          <a:prstGeom prst="rect">
            <a:avLst/>
          </a:prstGeom>
          <a:noFill/>
          <a:ln w="9525">
            <a:noFill/>
            <a:miter lim="800000"/>
            <a:headEnd/>
            <a:tailEnd/>
          </a:ln>
          <a:effectLst/>
        </p:spPr>
        <p:txBody>
          <a:bodyPr wrap="none">
            <a:prstTxWarp prst="textNoShape">
              <a:avLst/>
            </a:prstTxWarp>
            <a:spAutoFit/>
          </a:bodyPr>
          <a:lstStyle/>
          <a:p>
            <a:r>
              <a:rPr lang="en-US"/>
              <a:t>Triangles</a:t>
            </a:r>
          </a:p>
        </p:txBody>
      </p:sp>
      <p:sp>
        <p:nvSpPr>
          <p:cNvPr id="13352" name="Text Box 40"/>
          <p:cNvSpPr txBox="1">
            <a:spLocks noChangeArrowheads="1"/>
          </p:cNvSpPr>
          <p:nvPr/>
        </p:nvSpPr>
        <p:spPr bwMode="auto">
          <a:xfrm>
            <a:off x="3794127" y="5751513"/>
            <a:ext cx="929461" cy="369332"/>
          </a:xfrm>
          <a:prstGeom prst="rect">
            <a:avLst/>
          </a:prstGeom>
          <a:noFill/>
          <a:ln w="9525">
            <a:noFill/>
            <a:miter lim="800000"/>
            <a:headEnd/>
            <a:tailEnd/>
          </a:ln>
          <a:effectLst/>
        </p:spPr>
        <p:txBody>
          <a:bodyPr wrap="none">
            <a:prstTxWarp prst="textNoShape">
              <a:avLst/>
            </a:prstTxWarp>
            <a:spAutoFit/>
          </a:bodyPr>
          <a:lstStyle/>
          <a:p>
            <a:r>
              <a:rPr lang="en-US"/>
              <a:t>Squares</a:t>
            </a:r>
          </a:p>
        </p:txBody>
      </p:sp>
      <p:sp>
        <p:nvSpPr>
          <p:cNvPr id="13353" name="Text Box 41"/>
          <p:cNvSpPr txBox="1">
            <a:spLocks noChangeArrowheads="1"/>
          </p:cNvSpPr>
          <p:nvPr/>
        </p:nvSpPr>
        <p:spPr bwMode="auto">
          <a:xfrm>
            <a:off x="6613527" y="5980113"/>
            <a:ext cx="1095823" cy="369332"/>
          </a:xfrm>
          <a:prstGeom prst="rect">
            <a:avLst/>
          </a:prstGeom>
          <a:noFill/>
          <a:ln w="9525">
            <a:noFill/>
            <a:miter lim="800000"/>
            <a:headEnd/>
            <a:tailEnd/>
          </a:ln>
          <a:effectLst/>
        </p:spPr>
        <p:txBody>
          <a:bodyPr wrap="none">
            <a:prstTxWarp prst="textNoShape">
              <a:avLst/>
            </a:prstTxWarp>
            <a:spAutoFit/>
          </a:bodyPr>
          <a:lstStyle/>
          <a:p>
            <a:r>
              <a:rPr lang="en-US"/>
              <a:t>Hexagons</a:t>
            </a:r>
          </a:p>
        </p:txBody>
      </p:sp>
    </p:spTree>
    <p:extLst>
      <p:ext uri="{BB962C8B-B14F-4D97-AF65-F5344CB8AC3E}">
        <p14:creationId xmlns:p14="http://schemas.microsoft.com/office/powerpoint/2010/main" val="218283584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b="1" dirty="0">
                <a:solidFill>
                  <a:srgbClr val="00B0F0"/>
                </a:solidFill>
              </a:rPr>
              <a:t>Circles Don’t Tessellate</a:t>
            </a:r>
          </a:p>
        </p:txBody>
      </p:sp>
      <p:sp>
        <p:nvSpPr>
          <p:cNvPr id="17411" name="Rectangle 3"/>
          <p:cNvSpPr>
            <a:spLocks noGrp="1" noChangeArrowheads="1"/>
          </p:cNvSpPr>
          <p:nvPr>
            <p:ph idx="1"/>
          </p:nvPr>
        </p:nvSpPr>
        <p:spPr/>
        <p:txBody>
          <a:bodyPr>
            <a:normAutofit/>
          </a:bodyPr>
          <a:lstStyle/>
          <a:p>
            <a:r>
              <a:rPr lang="en-US" sz="2600" dirty="0">
                <a:solidFill>
                  <a:srgbClr val="000000"/>
                </a:solidFill>
              </a:rPr>
              <a:t>Thus, ideally base stations have identical, circular coverage areas.</a:t>
            </a:r>
          </a:p>
          <a:p>
            <a:r>
              <a:rPr lang="en-US" sz="2600" dirty="0">
                <a:solidFill>
                  <a:srgbClr val="000000"/>
                </a:solidFill>
              </a:rPr>
              <a:t>Problem:  Circles do not tessellate.</a:t>
            </a:r>
          </a:p>
          <a:p>
            <a:endParaRPr lang="en-US" sz="2600" dirty="0">
              <a:solidFill>
                <a:srgbClr val="000000"/>
              </a:solidFill>
            </a:endParaRPr>
          </a:p>
          <a:p>
            <a:r>
              <a:rPr lang="en-US" sz="2600" dirty="0">
                <a:solidFill>
                  <a:srgbClr val="000000"/>
                </a:solidFill>
              </a:rPr>
              <a:t>The most circular of the regular polygons that tessellate is the hexagon.</a:t>
            </a:r>
          </a:p>
          <a:p>
            <a:r>
              <a:rPr lang="en-US" sz="2600" dirty="0">
                <a:solidFill>
                  <a:srgbClr val="000000"/>
                </a:solidFill>
              </a:rPr>
              <a:t>Thus, early researchers started using hexagons to represent the coverage area of a base station, i.e., a cell.</a:t>
            </a:r>
          </a:p>
          <a:p>
            <a:endParaRPr lang="en-US" sz="2600"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76818484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b="1" dirty="0">
                <a:solidFill>
                  <a:srgbClr val="3BA0EC"/>
                </a:solidFill>
              </a:rPr>
              <a:t>Thus the Name Cellular</a:t>
            </a:r>
          </a:p>
        </p:txBody>
      </p:sp>
      <p:sp>
        <p:nvSpPr>
          <p:cNvPr id="15363" name="Rectangle 3"/>
          <p:cNvSpPr>
            <a:spLocks noGrp="1" noChangeArrowheads="1"/>
          </p:cNvSpPr>
          <p:nvPr>
            <p:ph type="body" idx="1"/>
          </p:nvPr>
        </p:nvSpPr>
        <p:spPr>
          <a:xfrm>
            <a:off x="457200" y="1719265"/>
            <a:ext cx="8229600" cy="4833937"/>
          </a:xfrm>
        </p:spPr>
        <p:txBody>
          <a:bodyPr>
            <a:normAutofit/>
          </a:bodyPr>
          <a:lstStyle/>
          <a:p>
            <a:r>
              <a:rPr lang="en-US" sz="2600" dirty="0"/>
              <a:t>With hexagonal coverage area, a cellular network is drawn as:</a:t>
            </a:r>
          </a:p>
          <a:p>
            <a:endParaRPr lang="en-US" sz="2600" dirty="0"/>
          </a:p>
          <a:p>
            <a:endParaRPr lang="en-US" sz="2600" dirty="0"/>
          </a:p>
          <a:p>
            <a:endParaRPr lang="en-US" sz="2600" dirty="0"/>
          </a:p>
          <a:p>
            <a:endParaRPr lang="en-US" sz="2600" dirty="0"/>
          </a:p>
          <a:p>
            <a:endParaRPr lang="en-US" sz="2600" dirty="0"/>
          </a:p>
          <a:p>
            <a:r>
              <a:rPr lang="en-US" sz="2600" dirty="0"/>
              <a:t>Since the network resembles cells from a honeycomb, the name cellular was used to describe the resulting mobile telephone network.</a:t>
            </a:r>
          </a:p>
        </p:txBody>
      </p:sp>
      <p:sp>
        <p:nvSpPr>
          <p:cNvPr id="15364" name="AutoShape 4"/>
          <p:cNvSpPr>
            <a:spLocks noChangeArrowheads="1"/>
          </p:cNvSpPr>
          <p:nvPr/>
        </p:nvSpPr>
        <p:spPr bwMode="auto">
          <a:xfrm>
            <a:off x="2824163" y="3052763"/>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65" name="AutoShape 5"/>
          <p:cNvSpPr>
            <a:spLocks noChangeArrowheads="1"/>
          </p:cNvSpPr>
          <p:nvPr/>
        </p:nvSpPr>
        <p:spPr bwMode="auto">
          <a:xfrm>
            <a:off x="3328988" y="3357563"/>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66" name="AutoShape 6"/>
          <p:cNvSpPr>
            <a:spLocks noChangeArrowheads="1"/>
          </p:cNvSpPr>
          <p:nvPr/>
        </p:nvSpPr>
        <p:spPr bwMode="auto">
          <a:xfrm>
            <a:off x="3328988" y="2747963"/>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67" name="AutoShape 7"/>
          <p:cNvSpPr>
            <a:spLocks noChangeArrowheads="1"/>
          </p:cNvSpPr>
          <p:nvPr/>
        </p:nvSpPr>
        <p:spPr bwMode="auto">
          <a:xfrm>
            <a:off x="3848100" y="3052763"/>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68" name="AutoShape 8"/>
          <p:cNvSpPr>
            <a:spLocks noChangeArrowheads="1"/>
          </p:cNvSpPr>
          <p:nvPr/>
        </p:nvSpPr>
        <p:spPr bwMode="auto">
          <a:xfrm>
            <a:off x="3857625" y="3648075"/>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69" name="AutoShape 9"/>
          <p:cNvSpPr>
            <a:spLocks noChangeArrowheads="1"/>
          </p:cNvSpPr>
          <p:nvPr/>
        </p:nvSpPr>
        <p:spPr bwMode="auto">
          <a:xfrm>
            <a:off x="3324225" y="3952876"/>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0" name="AutoShape 10"/>
          <p:cNvSpPr>
            <a:spLocks noChangeArrowheads="1"/>
          </p:cNvSpPr>
          <p:nvPr/>
        </p:nvSpPr>
        <p:spPr bwMode="auto">
          <a:xfrm>
            <a:off x="2819400" y="3662363"/>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1" name="AutoShape 11"/>
          <p:cNvSpPr>
            <a:spLocks noChangeArrowheads="1"/>
          </p:cNvSpPr>
          <p:nvPr/>
        </p:nvSpPr>
        <p:spPr bwMode="auto">
          <a:xfrm>
            <a:off x="3833813" y="4248151"/>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2" name="AutoShape 12"/>
          <p:cNvSpPr>
            <a:spLocks noChangeArrowheads="1"/>
          </p:cNvSpPr>
          <p:nvPr/>
        </p:nvSpPr>
        <p:spPr bwMode="auto">
          <a:xfrm>
            <a:off x="4367213" y="3967163"/>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3" name="AutoShape 13"/>
          <p:cNvSpPr>
            <a:spLocks noChangeArrowheads="1"/>
          </p:cNvSpPr>
          <p:nvPr/>
        </p:nvSpPr>
        <p:spPr bwMode="auto">
          <a:xfrm>
            <a:off x="4376738" y="3352800"/>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4" name="AutoShape 14"/>
          <p:cNvSpPr>
            <a:spLocks noChangeArrowheads="1"/>
          </p:cNvSpPr>
          <p:nvPr/>
        </p:nvSpPr>
        <p:spPr bwMode="auto">
          <a:xfrm>
            <a:off x="4362450" y="2743200"/>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5" name="AutoShape 15"/>
          <p:cNvSpPr>
            <a:spLocks noChangeArrowheads="1"/>
          </p:cNvSpPr>
          <p:nvPr/>
        </p:nvSpPr>
        <p:spPr bwMode="auto">
          <a:xfrm>
            <a:off x="3848100" y="2438400"/>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6" name="AutoShape 16"/>
          <p:cNvSpPr>
            <a:spLocks noChangeArrowheads="1"/>
          </p:cNvSpPr>
          <p:nvPr/>
        </p:nvSpPr>
        <p:spPr bwMode="auto">
          <a:xfrm>
            <a:off x="4881563" y="3043239"/>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7" name="AutoShape 17"/>
          <p:cNvSpPr>
            <a:spLocks noChangeArrowheads="1"/>
          </p:cNvSpPr>
          <p:nvPr/>
        </p:nvSpPr>
        <p:spPr bwMode="auto">
          <a:xfrm>
            <a:off x="5386388" y="3348039"/>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8" name="AutoShape 18"/>
          <p:cNvSpPr>
            <a:spLocks noChangeArrowheads="1"/>
          </p:cNvSpPr>
          <p:nvPr/>
        </p:nvSpPr>
        <p:spPr bwMode="auto">
          <a:xfrm>
            <a:off x="5386388" y="2738439"/>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9" name="AutoShape 19"/>
          <p:cNvSpPr>
            <a:spLocks noChangeArrowheads="1"/>
          </p:cNvSpPr>
          <p:nvPr/>
        </p:nvSpPr>
        <p:spPr bwMode="auto">
          <a:xfrm>
            <a:off x="5905500" y="3043239"/>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0" name="AutoShape 20"/>
          <p:cNvSpPr>
            <a:spLocks noChangeArrowheads="1"/>
          </p:cNvSpPr>
          <p:nvPr/>
        </p:nvSpPr>
        <p:spPr bwMode="auto">
          <a:xfrm>
            <a:off x="5915025" y="3638551"/>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1" name="AutoShape 21"/>
          <p:cNvSpPr>
            <a:spLocks noChangeArrowheads="1"/>
          </p:cNvSpPr>
          <p:nvPr/>
        </p:nvSpPr>
        <p:spPr bwMode="auto">
          <a:xfrm>
            <a:off x="5381625" y="3943351"/>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2" name="AutoShape 22"/>
          <p:cNvSpPr>
            <a:spLocks noChangeArrowheads="1"/>
          </p:cNvSpPr>
          <p:nvPr/>
        </p:nvSpPr>
        <p:spPr bwMode="auto">
          <a:xfrm>
            <a:off x="4876800" y="3652839"/>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3" name="AutoShape 23"/>
          <p:cNvSpPr>
            <a:spLocks noChangeArrowheads="1"/>
          </p:cNvSpPr>
          <p:nvPr/>
        </p:nvSpPr>
        <p:spPr bwMode="auto">
          <a:xfrm>
            <a:off x="5891213" y="4238625"/>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4" name="AutoShape 24"/>
          <p:cNvSpPr>
            <a:spLocks noChangeArrowheads="1"/>
          </p:cNvSpPr>
          <p:nvPr/>
        </p:nvSpPr>
        <p:spPr bwMode="auto">
          <a:xfrm>
            <a:off x="6424613" y="3957639"/>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5" name="AutoShape 25"/>
          <p:cNvSpPr>
            <a:spLocks noChangeArrowheads="1"/>
          </p:cNvSpPr>
          <p:nvPr/>
        </p:nvSpPr>
        <p:spPr bwMode="auto">
          <a:xfrm>
            <a:off x="6434138" y="3343276"/>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6" name="AutoShape 26"/>
          <p:cNvSpPr>
            <a:spLocks noChangeArrowheads="1"/>
          </p:cNvSpPr>
          <p:nvPr/>
        </p:nvSpPr>
        <p:spPr bwMode="auto">
          <a:xfrm>
            <a:off x="6419850" y="2733676"/>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7" name="AutoShape 27"/>
          <p:cNvSpPr>
            <a:spLocks noChangeArrowheads="1"/>
          </p:cNvSpPr>
          <p:nvPr/>
        </p:nvSpPr>
        <p:spPr bwMode="auto">
          <a:xfrm>
            <a:off x="5905500" y="2428876"/>
            <a:ext cx="685800" cy="609600"/>
          </a:xfrm>
          <a:prstGeom prst="hexagon">
            <a:avLst>
              <a:gd name="adj" fmla="val 28125"/>
              <a:gd name="vf" fmla="val 115470"/>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8" name="AutoShape 28"/>
          <p:cNvSpPr>
            <a:spLocks noChangeArrowheads="1"/>
          </p:cNvSpPr>
          <p:nvPr/>
        </p:nvSpPr>
        <p:spPr bwMode="auto">
          <a:xfrm>
            <a:off x="1524000" y="39624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9" name="AutoShape 29"/>
          <p:cNvSpPr>
            <a:spLocks noChangeArrowheads="1"/>
          </p:cNvSpPr>
          <p:nvPr/>
        </p:nvSpPr>
        <p:spPr bwMode="auto">
          <a:xfrm>
            <a:off x="3076575" y="38862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0" name="AutoShape 30"/>
          <p:cNvSpPr>
            <a:spLocks noChangeArrowheads="1"/>
          </p:cNvSpPr>
          <p:nvPr/>
        </p:nvSpPr>
        <p:spPr bwMode="auto">
          <a:xfrm>
            <a:off x="3124200" y="32766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1" name="AutoShape 31"/>
          <p:cNvSpPr>
            <a:spLocks noChangeArrowheads="1"/>
          </p:cNvSpPr>
          <p:nvPr/>
        </p:nvSpPr>
        <p:spPr bwMode="auto">
          <a:xfrm>
            <a:off x="3581400" y="29718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2" name="AutoShape 32"/>
          <p:cNvSpPr>
            <a:spLocks noChangeArrowheads="1"/>
          </p:cNvSpPr>
          <p:nvPr/>
        </p:nvSpPr>
        <p:spPr bwMode="auto">
          <a:xfrm>
            <a:off x="3657600" y="35814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3" name="AutoShape 33"/>
          <p:cNvSpPr>
            <a:spLocks noChangeArrowheads="1"/>
          </p:cNvSpPr>
          <p:nvPr/>
        </p:nvSpPr>
        <p:spPr bwMode="auto">
          <a:xfrm>
            <a:off x="3614738" y="417671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4" name="AutoShape 34"/>
          <p:cNvSpPr>
            <a:spLocks noChangeArrowheads="1"/>
          </p:cNvSpPr>
          <p:nvPr/>
        </p:nvSpPr>
        <p:spPr bwMode="auto">
          <a:xfrm>
            <a:off x="4100513" y="4476751"/>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5" name="AutoShape 35"/>
          <p:cNvSpPr>
            <a:spLocks noChangeArrowheads="1"/>
          </p:cNvSpPr>
          <p:nvPr/>
        </p:nvSpPr>
        <p:spPr bwMode="auto">
          <a:xfrm>
            <a:off x="4143375" y="385286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6" name="AutoShape 36"/>
          <p:cNvSpPr>
            <a:spLocks noChangeArrowheads="1"/>
          </p:cNvSpPr>
          <p:nvPr/>
        </p:nvSpPr>
        <p:spPr bwMode="auto">
          <a:xfrm>
            <a:off x="4114800" y="32766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7" name="AutoShape 37"/>
          <p:cNvSpPr>
            <a:spLocks noChangeArrowheads="1"/>
          </p:cNvSpPr>
          <p:nvPr/>
        </p:nvSpPr>
        <p:spPr bwMode="auto">
          <a:xfrm>
            <a:off x="4148138" y="263366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8" name="AutoShape 38"/>
          <p:cNvSpPr>
            <a:spLocks noChangeArrowheads="1"/>
          </p:cNvSpPr>
          <p:nvPr/>
        </p:nvSpPr>
        <p:spPr bwMode="auto">
          <a:xfrm>
            <a:off x="4648200" y="295751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9" name="AutoShape 39"/>
          <p:cNvSpPr>
            <a:spLocks noChangeArrowheads="1"/>
          </p:cNvSpPr>
          <p:nvPr/>
        </p:nvSpPr>
        <p:spPr bwMode="auto">
          <a:xfrm>
            <a:off x="4648200" y="3533776"/>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0" name="AutoShape 40"/>
          <p:cNvSpPr>
            <a:spLocks noChangeArrowheads="1"/>
          </p:cNvSpPr>
          <p:nvPr/>
        </p:nvSpPr>
        <p:spPr bwMode="auto">
          <a:xfrm>
            <a:off x="4648200" y="41910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1" name="AutoShape 41"/>
          <p:cNvSpPr>
            <a:spLocks noChangeArrowheads="1"/>
          </p:cNvSpPr>
          <p:nvPr/>
        </p:nvSpPr>
        <p:spPr bwMode="auto">
          <a:xfrm>
            <a:off x="5153025" y="38576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2" name="AutoShape 42"/>
          <p:cNvSpPr>
            <a:spLocks noChangeArrowheads="1"/>
          </p:cNvSpPr>
          <p:nvPr/>
        </p:nvSpPr>
        <p:spPr bwMode="auto">
          <a:xfrm>
            <a:off x="5181600" y="3228976"/>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3" name="AutoShape 43"/>
          <p:cNvSpPr>
            <a:spLocks noChangeArrowheads="1"/>
          </p:cNvSpPr>
          <p:nvPr/>
        </p:nvSpPr>
        <p:spPr bwMode="auto">
          <a:xfrm>
            <a:off x="5667375" y="29432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4" name="AutoShape 44"/>
          <p:cNvSpPr>
            <a:spLocks noChangeArrowheads="1"/>
          </p:cNvSpPr>
          <p:nvPr/>
        </p:nvSpPr>
        <p:spPr bwMode="auto">
          <a:xfrm>
            <a:off x="5667375" y="35528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5" name="AutoShape 45"/>
          <p:cNvSpPr>
            <a:spLocks noChangeArrowheads="1"/>
          </p:cNvSpPr>
          <p:nvPr/>
        </p:nvSpPr>
        <p:spPr bwMode="auto">
          <a:xfrm>
            <a:off x="5667375" y="41624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6" name="AutoShape 46"/>
          <p:cNvSpPr>
            <a:spLocks noChangeArrowheads="1"/>
          </p:cNvSpPr>
          <p:nvPr/>
        </p:nvSpPr>
        <p:spPr bwMode="auto">
          <a:xfrm>
            <a:off x="6157913" y="44672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7" name="AutoShape 47"/>
          <p:cNvSpPr>
            <a:spLocks noChangeArrowheads="1"/>
          </p:cNvSpPr>
          <p:nvPr/>
        </p:nvSpPr>
        <p:spPr bwMode="auto">
          <a:xfrm>
            <a:off x="6186488" y="38576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8" name="AutoShape 48"/>
          <p:cNvSpPr>
            <a:spLocks noChangeArrowheads="1"/>
          </p:cNvSpPr>
          <p:nvPr/>
        </p:nvSpPr>
        <p:spPr bwMode="auto">
          <a:xfrm>
            <a:off x="6191250" y="3228976"/>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9" name="AutoShape 49"/>
          <p:cNvSpPr>
            <a:spLocks noChangeArrowheads="1"/>
          </p:cNvSpPr>
          <p:nvPr/>
        </p:nvSpPr>
        <p:spPr bwMode="auto">
          <a:xfrm>
            <a:off x="6205538" y="2619376"/>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10" name="AutoShape 50"/>
          <p:cNvSpPr>
            <a:spLocks noChangeArrowheads="1"/>
          </p:cNvSpPr>
          <p:nvPr/>
        </p:nvSpPr>
        <p:spPr bwMode="auto">
          <a:xfrm>
            <a:off x="6705600" y="29432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11" name="AutoShape 51"/>
          <p:cNvSpPr>
            <a:spLocks noChangeArrowheads="1"/>
          </p:cNvSpPr>
          <p:nvPr/>
        </p:nvSpPr>
        <p:spPr bwMode="auto">
          <a:xfrm>
            <a:off x="6705600" y="3533776"/>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12" name="AutoShape 52"/>
          <p:cNvSpPr>
            <a:spLocks noChangeArrowheads="1"/>
          </p:cNvSpPr>
          <p:nvPr/>
        </p:nvSpPr>
        <p:spPr bwMode="auto">
          <a:xfrm>
            <a:off x="6705600" y="417671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13" name="Text Box 53"/>
          <p:cNvSpPr txBox="1">
            <a:spLocks noChangeArrowheads="1"/>
          </p:cNvSpPr>
          <p:nvPr/>
        </p:nvSpPr>
        <p:spPr bwMode="auto">
          <a:xfrm>
            <a:off x="1736727" y="3846515"/>
            <a:ext cx="850225" cy="646331"/>
          </a:xfrm>
          <a:prstGeom prst="rect">
            <a:avLst/>
          </a:prstGeom>
          <a:noFill/>
          <a:ln w="9525">
            <a:noFill/>
            <a:miter lim="800000"/>
            <a:headEnd/>
            <a:tailEnd/>
          </a:ln>
          <a:effectLst/>
        </p:spPr>
        <p:txBody>
          <a:bodyPr wrap="none">
            <a:prstTxWarp prst="textNoShape">
              <a:avLst/>
            </a:prstTxWarp>
            <a:spAutoFit/>
          </a:bodyPr>
          <a:lstStyle/>
          <a:p>
            <a:r>
              <a:rPr lang="en-US"/>
              <a:t>Base</a:t>
            </a:r>
          </a:p>
          <a:p>
            <a:r>
              <a:rPr lang="en-US"/>
              <a:t>Station</a:t>
            </a:r>
          </a:p>
        </p:txBody>
      </p:sp>
    </p:spTree>
    <p:extLst>
      <p:ext uri="{BB962C8B-B14F-4D97-AF65-F5344CB8AC3E}">
        <p14:creationId xmlns:p14="http://schemas.microsoft.com/office/powerpoint/2010/main" val="30720344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7300" y="0"/>
            <a:ext cx="6949440" cy="6858000"/>
          </a:xfrm>
          <a:prstGeom prst="rect">
            <a:avLst/>
          </a:prstGeom>
        </p:spPr>
      </p:pic>
    </p:spTree>
    <p:extLst>
      <p:ext uri="{BB962C8B-B14F-4D97-AF65-F5344CB8AC3E}">
        <p14:creationId xmlns:p14="http://schemas.microsoft.com/office/powerpoint/2010/main" val="87632225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b="1" dirty="0">
                <a:solidFill>
                  <a:srgbClr val="00B0F0"/>
                </a:solidFill>
              </a:rPr>
              <a:t>Handoffs</a:t>
            </a:r>
          </a:p>
        </p:txBody>
      </p:sp>
      <p:sp>
        <p:nvSpPr>
          <p:cNvPr id="18435" name="Rectangle 3"/>
          <p:cNvSpPr>
            <a:spLocks noGrp="1" noChangeArrowheads="1"/>
          </p:cNvSpPr>
          <p:nvPr>
            <p:ph idx="1"/>
          </p:nvPr>
        </p:nvSpPr>
        <p:spPr/>
        <p:txBody>
          <a:bodyPr>
            <a:normAutofit fontScale="92500" lnSpcReduction="20000"/>
          </a:bodyPr>
          <a:lstStyle/>
          <a:p>
            <a:r>
              <a:rPr lang="en-US" dirty="0">
                <a:solidFill>
                  <a:srgbClr val="000000"/>
                </a:solidFill>
              </a:rPr>
              <a:t>A crucial component of the cellular concept is the notion of handoffs.</a:t>
            </a:r>
          </a:p>
          <a:p>
            <a:r>
              <a:rPr lang="en-US" dirty="0">
                <a:solidFill>
                  <a:srgbClr val="000000"/>
                </a:solidFill>
              </a:rPr>
              <a:t>Mobile phone users are by definition mobile, i.e., they move around while using the phone.</a:t>
            </a:r>
          </a:p>
          <a:p>
            <a:r>
              <a:rPr lang="en-US" dirty="0">
                <a:solidFill>
                  <a:srgbClr val="000000"/>
                </a:solidFill>
              </a:rPr>
              <a:t>Thus, the network should be able to give them continuous access as they move.</a:t>
            </a:r>
          </a:p>
          <a:p>
            <a:r>
              <a:rPr lang="en-US" dirty="0">
                <a:solidFill>
                  <a:srgbClr val="000000"/>
                </a:solidFill>
              </a:rPr>
              <a:t>This is not a problem when users move within the same cell.</a:t>
            </a:r>
          </a:p>
          <a:p>
            <a:r>
              <a:rPr lang="en-US" dirty="0">
                <a:solidFill>
                  <a:srgbClr val="000000"/>
                </a:solidFill>
              </a:rPr>
              <a:t>When they move from one cell to another, a </a:t>
            </a:r>
            <a:r>
              <a:rPr lang="en-US" b="1" dirty="0">
                <a:solidFill>
                  <a:srgbClr val="000000"/>
                </a:solidFill>
              </a:rPr>
              <a:t>handoff </a:t>
            </a:r>
            <a:r>
              <a:rPr lang="en-US" dirty="0">
                <a:solidFill>
                  <a:srgbClr val="000000"/>
                </a:solidFill>
              </a:rPr>
              <a:t>is needed.</a:t>
            </a:r>
          </a:p>
        </p:txBody>
      </p:sp>
    </p:spTree>
    <p:extLst>
      <p:ext uri="{BB962C8B-B14F-4D97-AF65-F5344CB8AC3E}">
        <p14:creationId xmlns:p14="http://schemas.microsoft.com/office/powerpoint/2010/main" val="55356348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b="1" dirty="0">
                <a:solidFill>
                  <a:srgbClr val="3BA0EC"/>
                </a:solidFill>
              </a:rPr>
              <a:t>A Handoff (Cont’d)</a:t>
            </a:r>
          </a:p>
        </p:txBody>
      </p:sp>
      <p:sp>
        <p:nvSpPr>
          <p:cNvPr id="20483" name="Rectangle 3"/>
          <p:cNvSpPr>
            <a:spLocks noGrp="1" noChangeArrowheads="1"/>
          </p:cNvSpPr>
          <p:nvPr>
            <p:ph type="body" idx="1"/>
          </p:nvPr>
        </p:nvSpPr>
        <p:spPr/>
        <p:txBody>
          <a:bodyPr/>
          <a:lstStyle/>
          <a:p>
            <a:r>
              <a:rPr lang="en-US" sz="2600"/>
              <a:t>At some point, the user’s signal is weak enough at B</a:t>
            </a:r>
            <a:r>
              <a:rPr lang="en-US" sz="2600" baseline="-25000"/>
              <a:t>1</a:t>
            </a:r>
            <a:r>
              <a:rPr lang="en-US" sz="2600"/>
              <a:t> and strong enough at B</a:t>
            </a:r>
            <a:r>
              <a:rPr lang="en-US" sz="2600" baseline="-25000"/>
              <a:t>2</a:t>
            </a:r>
            <a:r>
              <a:rPr lang="en-US" sz="2600"/>
              <a:t> for a handoff to occur.</a:t>
            </a:r>
          </a:p>
          <a:p>
            <a:r>
              <a:rPr lang="en-US" sz="2600"/>
              <a:t>Specifically, messages are exchanged between the user, B</a:t>
            </a:r>
            <a:r>
              <a:rPr lang="en-US" sz="2600" baseline="-25000"/>
              <a:t>1</a:t>
            </a:r>
            <a:r>
              <a:rPr lang="en-US" sz="2600"/>
              <a:t>, and B</a:t>
            </a:r>
            <a:r>
              <a:rPr lang="en-US" sz="2600" baseline="-25000"/>
              <a:t>2</a:t>
            </a:r>
            <a:r>
              <a:rPr lang="en-US" sz="2600"/>
              <a:t> so that communication to/from the user is transferred from B</a:t>
            </a:r>
            <a:r>
              <a:rPr lang="en-US" sz="2600" baseline="-25000"/>
              <a:t>1</a:t>
            </a:r>
            <a:r>
              <a:rPr lang="en-US" sz="2600"/>
              <a:t> to B</a:t>
            </a:r>
            <a:r>
              <a:rPr lang="en-US" sz="2600" baseline="-25000"/>
              <a:t>2</a:t>
            </a:r>
            <a:r>
              <a:rPr lang="en-US" sz="2600"/>
              <a:t>. </a:t>
            </a:r>
          </a:p>
          <a:p>
            <a:endParaRPr lang="en-US" sz="2600"/>
          </a:p>
        </p:txBody>
      </p:sp>
      <p:grpSp>
        <p:nvGrpSpPr>
          <p:cNvPr id="2" name="Group 21"/>
          <p:cNvGrpSpPr>
            <a:grpSpLocks/>
          </p:cNvGrpSpPr>
          <p:nvPr/>
        </p:nvGrpSpPr>
        <p:grpSpPr bwMode="auto">
          <a:xfrm>
            <a:off x="533400" y="4892676"/>
            <a:ext cx="4038600" cy="1050925"/>
            <a:chOff x="528" y="2602"/>
            <a:chExt cx="4704" cy="1238"/>
          </a:xfrm>
        </p:grpSpPr>
        <p:sp>
          <p:nvSpPr>
            <p:cNvPr id="20484" name="Oval 4"/>
            <p:cNvSpPr>
              <a:spLocks noChangeArrowheads="1"/>
            </p:cNvSpPr>
            <p:nvPr/>
          </p:nvSpPr>
          <p:spPr bwMode="auto">
            <a:xfrm>
              <a:off x="528" y="3235"/>
              <a:ext cx="4704" cy="605"/>
            </a:xfrm>
            <a:prstGeom prst="ellipse">
              <a:avLst/>
            </a:prstGeom>
            <a:solidFill>
              <a:srgbClr val="47B6F1"/>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20485" name="AutoShape 5"/>
            <p:cNvSpPr>
              <a:spLocks noChangeArrowheads="1"/>
            </p:cNvSpPr>
            <p:nvPr/>
          </p:nvSpPr>
          <p:spPr bwMode="auto">
            <a:xfrm>
              <a:off x="2709" y="2602"/>
              <a:ext cx="214" cy="777"/>
            </a:xfrm>
            <a:prstGeom prst="triangle">
              <a:avLst>
                <a:gd name="adj" fmla="val 50000"/>
              </a:avLst>
            </a:prstGeom>
            <a:noFill/>
            <a:ln w="38100">
              <a:solidFill>
                <a:schemeClr val="tx1"/>
              </a:solidFill>
              <a:miter lim="800000"/>
              <a:headEnd/>
              <a:tailEnd/>
            </a:ln>
            <a:effectLst/>
          </p:spPr>
          <p:txBody>
            <a:bodyPr wrap="none" anchor="ctr">
              <a:prstTxWarp prst="textNoShape">
                <a:avLst/>
              </a:prstTxWarp>
            </a:bodyPr>
            <a:lstStyle/>
            <a:p>
              <a:endParaRPr lang="en-US"/>
            </a:p>
          </p:txBody>
        </p:sp>
      </p:grpSp>
      <p:sp>
        <p:nvSpPr>
          <p:cNvPr id="20486" name="Line 6"/>
          <p:cNvSpPr>
            <a:spLocks noChangeShapeType="1"/>
          </p:cNvSpPr>
          <p:nvPr/>
        </p:nvSpPr>
        <p:spPr bwMode="auto">
          <a:xfrm flipV="1">
            <a:off x="2495550" y="4437064"/>
            <a:ext cx="0" cy="639763"/>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 name="Group 22"/>
          <p:cNvGrpSpPr>
            <a:grpSpLocks/>
          </p:cNvGrpSpPr>
          <p:nvPr/>
        </p:nvGrpSpPr>
        <p:grpSpPr bwMode="auto">
          <a:xfrm>
            <a:off x="4572000" y="4892676"/>
            <a:ext cx="4038600" cy="1050925"/>
            <a:chOff x="528" y="2602"/>
            <a:chExt cx="4704" cy="1238"/>
          </a:xfrm>
        </p:grpSpPr>
        <p:sp>
          <p:nvSpPr>
            <p:cNvPr id="20503" name="Oval 23"/>
            <p:cNvSpPr>
              <a:spLocks noChangeArrowheads="1"/>
            </p:cNvSpPr>
            <p:nvPr/>
          </p:nvSpPr>
          <p:spPr bwMode="auto">
            <a:xfrm>
              <a:off x="528" y="3235"/>
              <a:ext cx="4704" cy="605"/>
            </a:xfrm>
            <a:prstGeom prst="ellipse">
              <a:avLst/>
            </a:prstGeom>
            <a:solidFill>
              <a:srgbClr val="47B6F1"/>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20504" name="AutoShape 24"/>
            <p:cNvSpPr>
              <a:spLocks noChangeArrowheads="1"/>
            </p:cNvSpPr>
            <p:nvPr/>
          </p:nvSpPr>
          <p:spPr bwMode="auto">
            <a:xfrm>
              <a:off x="2709" y="2602"/>
              <a:ext cx="214" cy="777"/>
            </a:xfrm>
            <a:prstGeom prst="triangle">
              <a:avLst>
                <a:gd name="adj" fmla="val 50000"/>
              </a:avLst>
            </a:prstGeom>
            <a:noFill/>
            <a:ln w="38100">
              <a:solidFill>
                <a:schemeClr val="tx1"/>
              </a:solidFill>
              <a:miter lim="800000"/>
              <a:headEnd/>
              <a:tailEnd/>
            </a:ln>
            <a:effectLst/>
          </p:spPr>
          <p:txBody>
            <a:bodyPr wrap="none" anchor="ctr">
              <a:prstTxWarp prst="textNoShape">
                <a:avLst/>
              </a:prstTxWarp>
            </a:bodyPr>
            <a:lstStyle/>
            <a:p>
              <a:endParaRPr lang="en-US"/>
            </a:p>
          </p:txBody>
        </p:sp>
      </p:grpSp>
      <p:sp>
        <p:nvSpPr>
          <p:cNvPr id="20505" name="Line 25"/>
          <p:cNvSpPr>
            <a:spLocks noChangeShapeType="1"/>
          </p:cNvSpPr>
          <p:nvPr/>
        </p:nvSpPr>
        <p:spPr bwMode="auto">
          <a:xfrm flipV="1">
            <a:off x="6538913" y="4391025"/>
            <a:ext cx="0" cy="639763"/>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 name="Group 26"/>
          <p:cNvGrpSpPr>
            <a:grpSpLocks/>
          </p:cNvGrpSpPr>
          <p:nvPr/>
        </p:nvGrpSpPr>
        <p:grpSpPr bwMode="auto">
          <a:xfrm>
            <a:off x="5130800" y="5207001"/>
            <a:ext cx="203200" cy="431800"/>
            <a:chOff x="1345" y="2496"/>
            <a:chExt cx="287" cy="789"/>
          </a:xfrm>
        </p:grpSpPr>
        <p:sp>
          <p:nvSpPr>
            <p:cNvPr id="20507" name="AutoShape 27"/>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20508" name="Oval 28"/>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09" name="Oval 29"/>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0" name="Oval 30"/>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1" name="Oval 31"/>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2" name="Oval 32"/>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3" name="Oval 33"/>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4" name="Oval 34"/>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5" name="Oval 35"/>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6" name="Oval 36"/>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7" name="Line 37"/>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20518" name="Oval 38"/>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20519" name="Oval 39"/>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sp>
        <p:nvSpPr>
          <p:cNvPr id="20520" name="Line 40"/>
          <p:cNvSpPr>
            <a:spLocks noChangeShapeType="1"/>
          </p:cNvSpPr>
          <p:nvPr/>
        </p:nvSpPr>
        <p:spPr bwMode="auto">
          <a:xfrm flipV="1">
            <a:off x="5334000" y="4419600"/>
            <a:ext cx="1066800" cy="685800"/>
          </a:xfrm>
          <a:prstGeom prst="line">
            <a:avLst/>
          </a:prstGeom>
          <a:noFill/>
          <a:ln w="9525">
            <a:solidFill>
              <a:srgbClr val="660066"/>
            </a:solidFill>
            <a:round/>
            <a:headEnd type="triangle" w="med" len="med"/>
            <a:tailEnd type="triangle" w="med" len="med"/>
          </a:ln>
          <a:effectLst/>
        </p:spPr>
        <p:txBody>
          <a:bodyPr>
            <a:prstTxWarp prst="textNoShape">
              <a:avLst/>
            </a:prstTxWarp>
          </a:bodyPr>
          <a:lstStyle/>
          <a:p>
            <a:endParaRPr lang="en-US"/>
          </a:p>
        </p:txBody>
      </p:sp>
      <p:sp>
        <p:nvSpPr>
          <p:cNvPr id="20521" name="Line 41"/>
          <p:cNvSpPr>
            <a:spLocks noChangeShapeType="1"/>
          </p:cNvSpPr>
          <p:nvPr/>
        </p:nvSpPr>
        <p:spPr bwMode="auto">
          <a:xfrm flipH="1">
            <a:off x="4343400" y="5410200"/>
            <a:ext cx="6858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grpSp>
        <p:nvGrpSpPr>
          <p:cNvPr id="5" name="Group 42"/>
          <p:cNvGrpSpPr>
            <a:grpSpLocks/>
          </p:cNvGrpSpPr>
          <p:nvPr/>
        </p:nvGrpSpPr>
        <p:grpSpPr bwMode="auto">
          <a:xfrm>
            <a:off x="4038600" y="5181600"/>
            <a:ext cx="203200" cy="431800"/>
            <a:chOff x="1345" y="2496"/>
            <a:chExt cx="287" cy="789"/>
          </a:xfrm>
        </p:grpSpPr>
        <p:sp>
          <p:nvSpPr>
            <p:cNvPr id="20523" name="AutoShape 43"/>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20524" name="Oval 44"/>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25" name="Oval 45"/>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26" name="Oval 46"/>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27" name="Oval 47"/>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28" name="Oval 48"/>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29" name="Oval 49"/>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30" name="Oval 50"/>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31" name="Oval 51"/>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32" name="Oval 52"/>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33" name="Line 53"/>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20534" name="Oval 54"/>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20535" name="Oval 55"/>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sp>
        <p:nvSpPr>
          <p:cNvPr id="20536" name="Line 56"/>
          <p:cNvSpPr>
            <a:spLocks noChangeShapeType="1"/>
          </p:cNvSpPr>
          <p:nvPr/>
        </p:nvSpPr>
        <p:spPr bwMode="auto">
          <a:xfrm flipH="1" flipV="1">
            <a:off x="2590800" y="4495800"/>
            <a:ext cx="1295400" cy="609600"/>
          </a:xfrm>
          <a:prstGeom prst="line">
            <a:avLst/>
          </a:prstGeom>
          <a:noFill/>
          <a:ln w="9525">
            <a:solidFill>
              <a:srgbClr val="660066"/>
            </a:solidFill>
            <a:round/>
            <a:headEnd type="triangle" w="med" len="med"/>
            <a:tailEnd type="triangle" w="med" len="med"/>
          </a:ln>
          <a:effectLst/>
        </p:spPr>
        <p:txBody>
          <a:bodyPr>
            <a:prstTxWarp prst="textNoShape">
              <a:avLst/>
            </a:prstTxWarp>
          </a:bodyPr>
          <a:lstStyle/>
          <a:p>
            <a:endParaRPr lang="en-US"/>
          </a:p>
        </p:txBody>
      </p:sp>
    </p:spTree>
    <p:extLst>
      <p:ext uri="{BB962C8B-B14F-4D97-AF65-F5344CB8AC3E}">
        <p14:creationId xmlns:p14="http://schemas.microsoft.com/office/powerpoint/2010/main" val="39806237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b="1" dirty="0">
                <a:solidFill>
                  <a:srgbClr val="3BA0EC"/>
                </a:solidFill>
              </a:rPr>
              <a:t>Example of Frequency Reuse</a:t>
            </a:r>
          </a:p>
        </p:txBody>
      </p:sp>
      <p:sp>
        <p:nvSpPr>
          <p:cNvPr id="76804" name="AutoShape 4"/>
          <p:cNvSpPr>
            <a:spLocks noChangeArrowheads="1"/>
          </p:cNvSpPr>
          <p:nvPr/>
        </p:nvSpPr>
        <p:spPr bwMode="auto">
          <a:xfrm>
            <a:off x="2443163" y="3052763"/>
            <a:ext cx="685800" cy="609600"/>
          </a:xfrm>
          <a:prstGeom prst="hexagon">
            <a:avLst>
              <a:gd name="adj" fmla="val 28125"/>
              <a:gd name="vf" fmla="val 115470"/>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05" name="AutoShape 5"/>
          <p:cNvSpPr>
            <a:spLocks noChangeArrowheads="1"/>
          </p:cNvSpPr>
          <p:nvPr/>
        </p:nvSpPr>
        <p:spPr bwMode="auto">
          <a:xfrm>
            <a:off x="2947988" y="3357563"/>
            <a:ext cx="685800" cy="609600"/>
          </a:xfrm>
          <a:prstGeom prst="hexagon">
            <a:avLst>
              <a:gd name="adj" fmla="val 28125"/>
              <a:gd name="vf" fmla="val 115470"/>
            </a:avLst>
          </a:prstGeom>
          <a:solidFill>
            <a:srgbClr val="CC66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06" name="AutoShape 6"/>
          <p:cNvSpPr>
            <a:spLocks noChangeArrowheads="1"/>
          </p:cNvSpPr>
          <p:nvPr/>
        </p:nvSpPr>
        <p:spPr bwMode="auto">
          <a:xfrm>
            <a:off x="2947988" y="2747963"/>
            <a:ext cx="685800" cy="609600"/>
          </a:xfrm>
          <a:prstGeom prst="hexagon">
            <a:avLst>
              <a:gd name="adj" fmla="val 28125"/>
              <a:gd name="vf" fmla="val 115470"/>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07" name="AutoShape 7"/>
          <p:cNvSpPr>
            <a:spLocks noChangeArrowheads="1"/>
          </p:cNvSpPr>
          <p:nvPr/>
        </p:nvSpPr>
        <p:spPr bwMode="auto">
          <a:xfrm>
            <a:off x="3467100" y="3052763"/>
            <a:ext cx="685800" cy="609600"/>
          </a:xfrm>
          <a:prstGeom prst="hexagon">
            <a:avLst>
              <a:gd name="adj" fmla="val 28125"/>
              <a:gd name="vf" fmla="val 115470"/>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08" name="AutoShape 8"/>
          <p:cNvSpPr>
            <a:spLocks noChangeArrowheads="1"/>
          </p:cNvSpPr>
          <p:nvPr/>
        </p:nvSpPr>
        <p:spPr bwMode="auto">
          <a:xfrm>
            <a:off x="3476625" y="3648075"/>
            <a:ext cx="685800" cy="609600"/>
          </a:xfrm>
          <a:prstGeom prst="hexagon">
            <a:avLst>
              <a:gd name="adj" fmla="val 28125"/>
              <a:gd name="vf" fmla="val 115470"/>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09" name="AutoShape 9"/>
          <p:cNvSpPr>
            <a:spLocks noChangeArrowheads="1"/>
          </p:cNvSpPr>
          <p:nvPr/>
        </p:nvSpPr>
        <p:spPr bwMode="auto">
          <a:xfrm>
            <a:off x="2943225" y="3952876"/>
            <a:ext cx="685800" cy="609600"/>
          </a:xfrm>
          <a:prstGeom prst="hexagon">
            <a:avLst>
              <a:gd name="adj" fmla="val 28125"/>
              <a:gd name="vf" fmla="val 115470"/>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0" name="AutoShape 10"/>
          <p:cNvSpPr>
            <a:spLocks noChangeArrowheads="1"/>
          </p:cNvSpPr>
          <p:nvPr/>
        </p:nvSpPr>
        <p:spPr bwMode="auto">
          <a:xfrm>
            <a:off x="2438400" y="3662363"/>
            <a:ext cx="685800" cy="609600"/>
          </a:xfrm>
          <a:prstGeom prst="hexagon">
            <a:avLst>
              <a:gd name="adj" fmla="val 28125"/>
              <a:gd name="vf" fmla="val 115470"/>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1" name="AutoShape 11"/>
          <p:cNvSpPr>
            <a:spLocks noChangeArrowheads="1"/>
          </p:cNvSpPr>
          <p:nvPr/>
        </p:nvSpPr>
        <p:spPr bwMode="auto">
          <a:xfrm>
            <a:off x="3452813" y="4248151"/>
            <a:ext cx="685800" cy="609600"/>
          </a:xfrm>
          <a:prstGeom prst="hexagon">
            <a:avLst>
              <a:gd name="adj" fmla="val 28125"/>
              <a:gd name="vf" fmla="val 115470"/>
            </a:avLst>
          </a:prstGeom>
          <a:solidFill>
            <a:srgbClr val="CCC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2" name="AutoShape 12"/>
          <p:cNvSpPr>
            <a:spLocks noChangeArrowheads="1"/>
          </p:cNvSpPr>
          <p:nvPr/>
        </p:nvSpPr>
        <p:spPr bwMode="auto">
          <a:xfrm>
            <a:off x="3986213" y="3967163"/>
            <a:ext cx="685800" cy="609600"/>
          </a:xfrm>
          <a:prstGeom prst="hexagon">
            <a:avLst>
              <a:gd name="adj" fmla="val 28125"/>
              <a:gd name="vf" fmla="val 115470"/>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3" name="AutoShape 13"/>
          <p:cNvSpPr>
            <a:spLocks noChangeArrowheads="1"/>
          </p:cNvSpPr>
          <p:nvPr/>
        </p:nvSpPr>
        <p:spPr bwMode="auto">
          <a:xfrm>
            <a:off x="3995738" y="3352800"/>
            <a:ext cx="685800" cy="609600"/>
          </a:xfrm>
          <a:prstGeom prst="hexagon">
            <a:avLst>
              <a:gd name="adj" fmla="val 28125"/>
              <a:gd name="vf" fmla="val 115470"/>
            </a:avLst>
          </a:prstGeom>
          <a:solidFill>
            <a:srgbClr val="CCC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4" name="AutoShape 14"/>
          <p:cNvSpPr>
            <a:spLocks noChangeArrowheads="1"/>
          </p:cNvSpPr>
          <p:nvPr/>
        </p:nvSpPr>
        <p:spPr bwMode="auto">
          <a:xfrm>
            <a:off x="3981450" y="2743200"/>
            <a:ext cx="685800" cy="609600"/>
          </a:xfrm>
          <a:prstGeom prst="hexagon">
            <a:avLst>
              <a:gd name="adj" fmla="val 28125"/>
              <a:gd name="vf" fmla="val 115470"/>
            </a:avLst>
          </a:prstGeom>
          <a:solidFill>
            <a:srgbClr val="CC66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5" name="AutoShape 15"/>
          <p:cNvSpPr>
            <a:spLocks noChangeArrowheads="1"/>
          </p:cNvSpPr>
          <p:nvPr/>
        </p:nvSpPr>
        <p:spPr bwMode="auto">
          <a:xfrm>
            <a:off x="3467100" y="2438400"/>
            <a:ext cx="685800" cy="609600"/>
          </a:xfrm>
          <a:prstGeom prst="hexagon">
            <a:avLst>
              <a:gd name="adj" fmla="val 28125"/>
              <a:gd name="vf" fmla="val 115470"/>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6" name="AutoShape 16"/>
          <p:cNvSpPr>
            <a:spLocks noChangeArrowheads="1"/>
          </p:cNvSpPr>
          <p:nvPr/>
        </p:nvSpPr>
        <p:spPr bwMode="auto">
          <a:xfrm>
            <a:off x="4500563" y="3043239"/>
            <a:ext cx="685800" cy="609600"/>
          </a:xfrm>
          <a:prstGeom prst="hexagon">
            <a:avLst>
              <a:gd name="adj" fmla="val 28125"/>
              <a:gd name="vf" fmla="val 115470"/>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7" name="AutoShape 17"/>
          <p:cNvSpPr>
            <a:spLocks noChangeArrowheads="1"/>
          </p:cNvSpPr>
          <p:nvPr/>
        </p:nvSpPr>
        <p:spPr bwMode="auto">
          <a:xfrm>
            <a:off x="5005388" y="3348039"/>
            <a:ext cx="685800" cy="609600"/>
          </a:xfrm>
          <a:prstGeom prst="hexagon">
            <a:avLst>
              <a:gd name="adj" fmla="val 28125"/>
              <a:gd name="vf" fmla="val 115470"/>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8" name="AutoShape 18"/>
          <p:cNvSpPr>
            <a:spLocks noChangeArrowheads="1"/>
          </p:cNvSpPr>
          <p:nvPr/>
        </p:nvSpPr>
        <p:spPr bwMode="auto">
          <a:xfrm>
            <a:off x="5005388" y="2738439"/>
            <a:ext cx="685800" cy="609600"/>
          </a:xfrm>
          <a:prstGeom prst="hexagon">
            <a:avLst>
              <a:gd name="adj" fmla="val 28125"/>
              <a:gd name="vf" fmla="val 115470"/>
            </a:avLst>
          </a:prstGeom>
          <a:solidFill>
            <a:srgbClr val="CCC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9" name="AutoShape 19"/>
          <p:cNvSpPr>
            <a:spLocks noChangeArrowheads="1"/>
          </p:cNvSpPr>
          <p:nvPr/>
        </p:nvSpPr>
        <p:spPr bwMode="auto">
          <a:xfrm>
            <a:off x="5524500" y="3043239"/>
            <a:ext cx="685800" cy="609600"/>
          </a:xfrm>
          <a:prstGeom prst="hexagon">
            <a:avLst>
              <a:gd name="adj" fmla="val 28125"/>
              <a:gd name="vf" fmla="val 115470"/>
            </a:avLst>
          </a:prstGeom>
          <a:solidFill>
            <a:srgbClr val="CC66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0" name="AutoShape 20"/>
          <p:cNvSpPr>
            <a:spLocks noChangeArrowheads="1"/>
          </p:cNvSpPr>
          <p:nvPr/>
        </p:nvSpPr>
        <p:spPr bwMode="auto">
          <a:xfrm>
            <a:off x="5534025" y="3638551"/>
            <a:ext cx="685800" cy="609600"/>
          </a:xfrm>
          <a:prstGeom prst="hexagon">
            <a:avLst>
              <a:gd name="adj" fmla="val 28125"/>
              <a:gd name="vf" fmla="val 115470"/>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1" name="AutoShape 21"/>
          <p:cNvSpPr>
            <a:spLocks noChangeArrowheads="1"/>
          </p:cNvSpPr>
          <p:nvPr/>
        </p:nvSpPr>
        <p:spPr bwMode="auto">
          <a:xfrm>
            <a:off x="5000625" y="3943351"/>
            <a:ext cx="685800" cy="609600"/>
          </a:xfrm>
          <a:prstGeom prst="hexagon">
            <a:avLst>
              <a:gd name="adj" fmla="val 28125"/>
              <a:gd name="vf" fmla="val 115470"/>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2" name="AutoShape 22"/>
          <p:cNvSpPr>
            <a:spLocks noChangeArrowheads="1"/>
          </p:cNvSpPr>
          <p:nvPr/>
        </p:nvSpPr>
        <p:spPr bwMode="auto">
          <a:xfrm>
            <a:off x="4495800" y="3652839"/>
            <a:ext cx="685800" cy="609600"/>
          </a:xfrm>
          <a:prstGeom prst="hexagon">
            <a:avLst>
              <a:gd name="adj" fmla="val 28125"/>
              <a:gd name="vf" fmla="val 115470"/>
            </a:avLst>
          </a:prstGeom>
          <a:solidFill>
            <a:srgbClr val="CC66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3" name="AutoShape 23"/>
          <p:cNvSpPr>
            <a:spLocks noChangeArrowheads="1"/>
          </p:cNvSpPr>
          <p:nvPr/>
        </p:nvSpPr>
        <p:spPr bwMode="auto">
          <a:xfrm>
            <a:off x="5510213" y="4238625"/>
            <a:ext cx="685800" cy="609600"/>
          </a:xfrm>
          <a:prstGeom prst="hexagon">
            <a:avLst>
              <a:gd name="adj" fmla="val 28125"/>
              <a:gd name="vf" fmla="val 115470"/>
            </a:avLst>
          </a:prstGeom>
          <a:solidFill>
            <a:srgbClr val="CC66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4" name="AutoShape 24"/>
          <p:cNvSpPr>
            <a:spLocks noChangeArrowheads="1"/>
          </p:cNvSpPr>
          <p:nvPr/>
        </p:nvSpPr>
        <p:spPr bwMode="auto">
          <a:xfrm>
            <a:off x="6043613" y="3957639"/>
            <a:ext cx="685800" cy="609600"/>
          </a:xfrm>
          <a:prstGeom prst="hexagon">
            <a:avLst>
              <a:gd name="adj" fmla="val 28125"/>
              <a:gd name="vf" fmla="val 115470"/>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5" name="AutoShape 25"/>
          <p:cNvSpPr>
            <a:spLocks noChangeArrowheads="1"/>
          </p:cNvSpPr>
          <p:nvPr/>
        </p:nvSpPr>
        <p:spPr bwMode="auto">
          <a:xfrm>
            <a:off x="6053138" y="3343276"/>
            <a:ext cx="685800" cy="609600"/>
          </a:xfrm>
          <a:prstGeom prst="hexagon">
            <a:avLst>
              <a:gd name="adj" fmla="val 28125"/>
              <a:gd name="vf" fmla="val 115470"/>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6" name="AutoShape 26"/>
          <p:cNvSpPr>
            <a:spLocks noChangeArrowheads="1"/>
          </p:cNvSpPr>
          <p:nvPr/>
        </p:nvSpPr>
        <p:spPr bwMode="auto">
          <a:xfrm>
            <a:off x="6038850" y="2733676"/>
            <a:ext cx="685800" cy="609600"/>
          </a:xfrm>
          <a:prstGeom prst="hexagon">
            <a:avLst>
              <a:gd name="adj" fmla="val 28125"/>
              <a:gd name="vf" fmla="val 115470"/>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7" name="AutoShape 27"/>
          <p:cNvSpPr>
            <a:spLocks noChangeArrowheads="1"/>
          </p:cNvSpPr>
          <p:nvPr/>
        </p:nvSpPr>
        <p:spPr bwMode="auto">
          <a:xfrm>
            <a:off x="5524500" y="2428876"/>
            <a:ext cx="685800" cy="609600"/>
          </a:xfrm>
          <a:prstGeom prst="hexagon">
            <a:avLst>
              <a:gd name="adj" fmla="val 28125"/>
              <a:gd name="vf" fmla="val 115470"/>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8" name="AutoShape 28"/>
          <p:cNvSpPr>
            <a:spLocks noChangeArrowheads="1"/>
          </p:cNvSpPr>
          <p:nvPr/>
        </p:nvSpPr>
        <p:spPr bwMode="auto">
          <a:xfrm>
            <a:off x="2695575" y="38862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9" name="AutoShape 29"/>
          <p:cNvSpPr>
            <a:spLocks noChangeArrowheads="1"/>
          </p:cNvSpPr>
          <p:nvPr/>
        </p:nvSpPr>
        <p:spPr bwMode="auto">
          <a:xfrm>
            <a:off x="2743200" y="32766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0" name="AutoShape 30"/>
          <p:cNvSpPr>
            <a:spLocks noChangeArrowheads="1"/>
          </p:cNvSpPr>
          <p:nvPr/>
        </p:nvSpPr>
        <p:spPr bwMode="auto">
          <a:xfrm>
            <a:off x="3200400" y="29718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1" name="AutoShape 31"/>
          <p:cNvSpPr>
            <a:spLocks noChangeArrowheads="1"/>
          </p:cNvSpPr>
          <p:nvPr/>
        </p:nvSpPr>
        <p:spPr bwMode="auto">
          <a:xfrm>
            <a:off x="3276600" y="35814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2" name="AutoShape 32"/>
          <p:cNvSpPr>
            <a:spLocks noChangeArrowheads="1"/>
          </p:cNvSpPr>
          <p:nvPr/>
        </p:nvSpPr>
        <p:spPr bwMode="auto">
          <a:xfrm>
            <a:off x="3233738" y="417671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3" name="AutoShape 33"/>
          <p:cNvSpPr>
            <a:spLocks noChangeArrowheads="1"/>
          </p:cNvSpPr>
          <p:nvPr/>
        </p:nvSpPr>
        <p:spPr bwMode="auto">
          <a:xfrm>
            <a:off x="3719513" y="4476751"/>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4" name="AutoShape 34"/>
          <p:cNvSpPr>
            <a:spLocks noChangeArrowheads="1"/>
          </p:cNvSpPr>
          <p:nvPr/>
        </p:nvSpPr>
        <p:spPr bwMode="auto">
          <a:xfrm>
            <a:off x="3762375" y="385286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5" name="AutoShape 35"/>
          <p:cNvSpPr>
            <a:spLocks noChangeArrowheads="1"/>
          </p:cNvSpPr>
          <p:nvPr/>
        </p:nvSpPr>
        <p:spPr bwMode="auto">
          <a:xfrm>
            <a:off x="3733800" y="32766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6" name="AutoShape 36"/>
          <p:cNvSpPr>
            <a:spLocks noChangeArrowheads="1"/>
          </p:cNvSpPr>
          <p:nvPr/>
        </p:nvSpPr>
        <p:spPr bwMode="auto">
          <a:xfrm>
            <a:off x="3767138" y="263366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7" name="AutoShape 37"/>
          <p:cNvSpPr>
            <a:spLocks noChangeArrowheads="1"/>
          </p:cNvSpPr>
          <p:nvPr/>
        </p:nvSpPr>
        <p:spPr bwMode="auto">
          <a:xfrm>
            <a:off x="4267200" y="295751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8" name="AutoShape 38"/>
          <p:cNvSpPr>
            <a:spLocks noChangeArrowheads="1"/>
          </p:cNvSpPr>
          <p:nvPr/>
        </p:nvSpPr>
        <p:spPr bwMode="auto">
          <a:xfrm>
            <a:off x="4267200" y="3533776"/>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9" name="AutoShape 39"/>
          <p:cNvSpPr>
            <a:spLocks noChangeArrowheads="1"/>
          </p:cNvSpPr>
          <p:nvPr/>
        </p:nvSpPr>
        <p:spPr bwMode="auto">
          <a:xfrm>
            <a:off x="4267200" y="41910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0" name="AutoShape 40"/>
          <p:cNvSpPr>
            <a:spLocks noChangeArrowheads="1"/>
          </p:cNvSpPr>
          <p:nvPr/>
        </p:nvSpPr>
        <p:spPr bwMode="auto">
          <a:xfrm>
            <a:off x="4772025" y="38576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1" name="AutoShape 41"/>
          <p:cNvSpPr>
            <a:spLocks noChangeArrowheads="1"/>
          </p:cNvSpPr>
          <p:nvPr/>
        </p:nvSpPr>
        <p:spPr bwMode="auto">
          <a:xfrm>
            <a:off x="4800600" y="3228976"/>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2" name="AutoShape 42"/>
          <p:cNvSpPr>
            <a:spLocks noChangeArrowheads="1"/>
          </p:cNvSpPr>
          <p:nvPr/>
        </p:nvSpPr>
        <p:spPr bwMode="auto">
          <a:xfrm>
            <a:off x="5286375" y="29432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3" name="AutoShape 43"/>
          <p:cNvSpPr>
            <a:spLocks noChangeArrowheads="1"/>
          </p:cNvSpPr>
          <p:nvPr/>
        </p:nvSpPr>
        <p:spPr bwMode="auto">
          <a:xfrm>
            <a:off x="5286375" y="35528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4" name="AutoShape 44"/>
          <p:cNvSpPr>
            <a:spLocks noChangeArrowheads="1"/>
          </p:cNvSpPr>
          <p:nvPr/>
        </p:nvSpPr>
        <p:spPr bwMode="auto">
          <a:xfrm>
            <a:off x="5286375" y="41624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5" name="AutoShape 45"/>
          <p:cNvSpPr>
            <a:spLocks noChangeArrowheads="1"/>
          </p:cNvSpPr>
          <p:nvPr/>
        </p:nvSpPr>
        <p:spPr bwMode="auto">
          <a:xfrm>
            <a:off x="5776913" y="44672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6" name="AutoShape 46"/>
          <p:cNvSpPr>
            <a:spLocks noChangeArrowheads="1"/>
          </p:cNvSpPr>
          <p:nvPr/>
        </p:nvSpPr>
        <p:spPr bwMode="auto">
          <a:xfrm>
            <a:off x="5805488" y="38576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7" name="AutoShape 47"/>
          <p:cNvSpPr>
            <a:spLocks noChangeArrowheads="1"/>
          </p:cNvSpPr>
          <p:nvPr/>
        </p:nvSpPr>
        <p:spPr bwMode="auto">
          <a:xfrm>
            <a:off x="5810250" y="3228976"/>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8" name="AutoShape 48"/>
          <p:cNvSpPr>
            <a:spLocks noChangeArrowheads="1"/>
          </p:cNvSpPr>
          <p:nvPr/>
        </p:nvSpPr>
        <p:spPr bwMode="auto">
          <a:xfrm>
            <a:off x="5824538" y="2619376"/>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9" name="AutoShape 49"/>
          <p:cNvSpPr>
            <a:spLocks noChangeArrowheads="1"/>
          </p:cNvSpPr>
          <p:nvPr/>
        </p:nvSpPr>
        <p:spPr bwMode="auto">
          <a:xfrm>
            <a:off x="6324600" y="29432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50" name="AutoShape 50"/>
          <p:cNvSpPr>
            <a:spLocks noChangeArrowheads="1"/>
          </p:cNvSpPr>
          <p:nvPr/>
        </p:nvSpPr>
        <p:spPr bwMode="auto">
          <a:xfrm>
            <a:off x="6324600" y="3533776"/>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51" name="AutoShape 51"/>
          <p:cNvSpPr>
            <a:spLocks noChangeArrowheads="1"/>
          </p:cNvSpPr>
          <p:nvPr/>
        </p:nvSpPr>
        <p:spPr bwMode="auto">
          <a:xfrm>
            <a:off x="6324600" y="417671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52" name="Text Box 52"/>
          <p:cNvSpPr txBox="1">
            <a:spLocks noChangeArrowheads="1"/>
          </p:cNvSpPr>
          <p:nvPr/>
        </p:nvSpPr>
        <p:spPr bwMode="auto">
          <a:xfrm>
            <a:off x="2286002" y="5462590"/>
            <a:ext cx="4591797" cy="492443"/>
          </a:xfrm>
          <a:prstGeom prst="rect">
            <a:avLst/>
          </a:prstGeom>
          <a:noFill/>
          <a:ln w="9525">
            <a:noFill/>
            <a:miter lim="800000"/>
            <a:headEnd/>
            <a:tailEnd/>
          </a:ln>
          <a:effectLst/>
        </p:spPr>
        <p:txBody>
          <a:bodyPr wrap="none">
            <a:prstTxWarp prst="textNoShape">
              <a:avLst/>
            </a:prstTxWarp>
            <a:spAutoFit/>
          </a:bodyPr>
          <a:lstStyle/>
          <a:p>
            <a:r>
              <a:rPr lang="en-US" sz="2600"/>
              <a:t>Cells using the same frequencies</a:t>
            </a:r>
          </a:p>
        </p:txBody>
      </p:sp>
    </p:spTree>
    <p:extLst>
      <p:ext uri="{BB962C8B-B14F-4D97-AF65-F5344CB8AC3E}">
        <p14:creationId xmlns:p14="http://schemas.microsoft.com/office/powerpoint/2010/main" val="341271724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b="1" dirty="0">
                <a:solidFill>
                  <a:srgbClr val="00B0F0"/>
                </a:solidFill>
              </a:rPr>
              <a:t>Directional Antenna</a:t>
            </a:r>
          </a:p>
        </p:txBody>
      </p:sp>
      <p:sp>
        <p:nvSpPr>
          <p:cNvPr id="99331" name="Rectangle 3"/>
          <p:cNvSpPr>
            <a:spLocks noGrp="1" noChangeArrowheads="1"/>
          </p:cNvSpPr>
          <p:nvPr>
            <p:ph idx="1"/>
          </p:nvPr>
        </p:nvSpPr>
        <p:spPr>
          <a:xfrm>
            <a:off x="1485900" y="1676413"/>
            <a:ext cx="6172200" cy="4411663"/>
          </a:xfrm>
        </p:spPr>
        <p:txBody>
          <a:bodyPr>
            <a:normAutofit/>
          </a:bodyPr>
          <a:lstStyle/>
          <a:p>
            <a:r>
              <a:rPr lang="en-US" sz="3200" dirty="0">
                <a:solidFill>
                  <a:srgbClr val="000000"/>
                </a:solidFill>
              </a:rPr>
              <a:t>One way to get more capacity (number of users) while maintaining cell size is to use directional antenna.</a:t>
            </a:r>
          </a:p>
          <a:p>
            <a:endParaRPr lang="en-US" sz="1100" dirty="0">
              <a:solidFill>
                <a:srgbClr val="000000"/>
              </a:solidFill>
            </a:endParaRPr>
          </a:p>
          <a:p>
            <a:r>
              <a:rPr lang="en-US" sz="3200" dirty="0">
                <a:solidFill>
                  <a:srgbClr val="000000"/>
                </a:solidFill>
              </a:rPr>
              <a:t>Assume antenna which radiates not in </a:t>
            </a:r>
            <a:r>
              <a:rPr lang="en-US" sz="3200" dirty="0" smtClean="0">
                <a:solidFill>
                  <a:srgbClr val="000000"/>
                </a:solidFill>
              </a:rPr>
              <a:t>all directions </a:t>
            </a:r>
            <a:r>
              <a:rPr lang="en-US" sz="3200" dirty="0">
                <a:solidFill>
                  <a:srgbClr val="000000"/>
                </a:solidFill>
              </a:rPr>
              <a:t>(360 degrees) but rather in 120 degrees only.</a:t>
            </a:r>
          </a:p>
          <a:p>
            <a:endParaRPr lang="en-US" sz="1100" dirty="0">
              <a:solidFill>
                <a:srgbClr val="000000"/>
              </a:solidFill>
            </a:endParaRPr>
          </a:p>
        </p:txBody>
      </p:sp>
    </p:spTree>
    <p:extLst>
      <p:ext uri="{BB962C8B-B14F-4D97-AF65-F5344CB8AC3E}">
        <p14:creationId xmlns:p14="http://schemas.microsoft.com/office/powerpoint/2010/main" val="67124914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normAutofit fontScale="90000"/>
          </a:bodyPr>
          <a:lstStyle/>
          <a:p>
            <a:r>
              <a:rPr lang="en-US" b="1" dirty="0">
                <a:solidFill>
                  <a:srgbClr val="3BA0EC"/>
                </a:solidFill>
              </a:rPr>
              <a:t>Directional Antenna at Base Station</a:t>
            </a:r>
          </a:p>
        </p:txBody>
      </p:sp>
      <p:sp>
        <p:nvSpPr>
          <p:cNvPr id="100355" name="Rectangle 3"/>
          <p:cNvSpPr>
            <a:spLocks noGrp="1" noChangeArrowheads="1"/>
          </p:cNvSpPr>
          <p:nvPr>
            <p:ph type="body" idx="1"/>
          </p:nvPr>
        </p:nvSpPr>
        <p:spPr/>
        <p:txBody>
          <a:bodyPr/>
          <a:lstStyle/>
          <a:p>
            <a:pPr>
              <a:buFont typeface="Wingdings" pitchFamily="-84" charset="2"/>
              <a:buNone/>
            </a:pPr>
            <a:r>
              <a:rPr lang="en-US" sz="2600"/>
              <a:t>With 120 degree antenna, we draw the cells as:</a:t>
            </a:r>
          </a:p>
          <a:p>
            <a:endParaRPr lang="en-US" sz="2600"/>
          </a:p>
          <a:p>
            <a:endParaRPr lang="en-US" sz="2600"/>
          </a:p>
          <a:p>
            <a:endParaRPr lang="en-US" sz="2600"/>
          </a:p>
          <a:p>
            <a:endParaRPr lang="en-US" sz="2600"/>
          </a:p>
          <a:p>
            <a:endParaRPr lang="en-US" sz="2600"/>
          </a:p>
        </p:txBody>
      </p:sp>
      <p:sp>
        <p:nvSpPr>
          <p:cNvPr id="100395" name="AutoShape 43"/>
          <p:cNvSpPr>
            <a:spLocks noChangeAspect="1" noChangeArrowheads="1"/>
          </p:cNvSpPr>
          <p:nvPr/>
        </p:nvSpPr>
        <p:spPr bwMode="auto">
          <a:xfrm>
            <a:off x="2852738" y="2903539"/>
            <a:ext cx="1028700" cy="912812"/>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396" name="AutoShape 44"/>
          <p:cNvSpPr>
            <a:spLocks noChangeAspect="1" noChangeArrowheads="1"/>
          </p:cNvSpPr>
          <p:nvPr/>
        </p:nvSpPr>
        <p:spPr bwMode="auto">
          <a:xfrm>
            <a:off x="2867025" y="3795713"/>
            <a:ext cx="1028700" cy="914400"/>
          </a:xfrm>
          <a:prstGeom prst="hexagon">
            <a:avLst>
              <a:gd name="adj" fmla="val 28125"/>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397" name="AutoShape 45"/>
          <p:cNvSpPr>
            <a:spLocks noChangeAspect="1" noChangeArrowheads="1"/>
          </p:cNvSpPr>
          <p:nvPr/>
        </p:nvSpPr>
        <p:spPr bwMode="auto">
          <a:xfrm>
            <a:off x="3630613" y="4273551"/>
            <a:ext cx="1028700" cy="914400"/>
          </a:xfrm>
          <a:prstGeom prst="hexagon">
            <a:avLst>
              <a:gd name="adj" fmla="val 28125"/>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398" name="AutoShape 46"/>
          <p:cNvSpPr>
            <a:spLocks noChangeAspect="1" noChangeArrowheads="1"/>
          </p:cNvSpPr>
          <p:nvPr/>
        </p:nvSpPr>
        <p:spPr bwMode="auto">
          <a:xfrm>
            <a:off x="3644900" y="3352800"/>
            <a:ext cx="1028700" cy="914400"/>
          </a:xfrm>
          <a:prstGeom prst="hexagon">
            <a:avLst>
              <a:gd name="adj" fmla="val 28125"/>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399" name="AutoShape 47"/>
          <p:cNvSpPr>
            <a:spLocks noChangeAspect="1" noChangeArrowheads="1"/>
          </p:cNvSpPr>
          <p:nvPr/>
        </p:nvSpPr>
        <p:spPr bwMode="auto">
          <a:xfrm>
            <a:off x="3624263" y="2438400"/>
            <a:ext cx="1028700" cy="914400"/>
          </a:xfrm>
          <a:prstGeom prst="hexagon">
            <a:avLst>
              <a:gd name="adj" fmla="val 28125"/>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0" name="AutoShape 48"/>
          <p:cNvSpPr>
            <a:spLocks noChangeAspect="1" noChangeArrowheads="1"/>
          </p:cNvSpPr>
          <p:nvPr/>
        </p:nvSpPr>
        <p:spPr bwMode="auto">
          <a:xfrm>
            <a:off x="4402138" y="2889251"/>
            <a:ext cx="1028700" cy="912813"/>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1" name="AutoShape 49"/>
          <p:cNvSpPr>
            <a:spLocks noChangeAspect="1" noChangeArrowheads="1"/>
          </p:cNvSpPr>
          <p:nvPr/>
        </p:nvSpPr>
        <p:spPr bwMode="auto">
          <a:xfrm>
            <a:off x="4395788" y="3802063"/>
            <a:ext cx="1028700" cy="914400"/>
          </a:xfrm>
          <a:prstGeom prst="hexagon">
            <a:avLst>
              <a:gd name="adj" fmla="val 28125"/>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2" name="AutoShape 50"/>
          <p:cNvSpPr>
            <a:spLocks noChangeAspect="1" noChangeArrowheads="1"/>
          </p:cNvSpPr>
          <p:nvPr/>
        </p:nvSpPr>
        <p:spPr bwMode="auto">
          <a:xfrm>
            <a:off x="3295650" y="4102100"/>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4" name="AutoShape 52"/>
          <p:cNvSpPr>
            <a:spLocks noChangeAspect="1" noChangeArrowheads="1"/>
          </p:cNvSpPr>
          <p:nvPr/>
        </p:nvSpPr>
        <p:spPr bwMode="auto">
          <a:xfrm>
            <a:off x="4052888" y="2760664"/>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5" name="AutoShape 53"/>
          <p:cNvSpPr>
            <a:spLocks noChangeAspect="1" noChangeArrowheads="1"/>
          </p:cNvSpPr>
          <p:nvPr/>
        </p:nvSpPr>
        <p:spPr bwMode="auto">
          <a:xfrm>
            <a:off x="4052888" y="3624263"/>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6" name="AutoShape 54"/>
          <p:cNvSpPr>
            <a:spLocks noChangeAspect="1" noChangeArrowheads="1"/>
          </p:cNvSpPr>
          <p:nvPr/>
        </p:nvSpPr>
        <p:spPr bwMode="auto">
          <a:xfrm>
            <a:off x="4052888" y="4610100"/>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7" name="AutoShape 55"/>
          <p:cNvSpPr>
            <a:spLocks noChangeAspect="1" noChangeArrowheads="1"/>
          </p:cNvSpPr>
          <p:nvPr/>
        </p:nvSpPr>
        <p:spPr bwMode="auto">
          <a:xfrm>
            <a:off x="4810125" y="4110039"/>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8" name="AutoShape 56"/>
          <p:cNvSpPr>
            <a:spLocks noChangeAspect="1" noChangeArrowheads="1"/>
          </p:cNvSpPr>
          <p:nvPr/>
        </p:nvSpPr>
        <p:spPr bwMode="auto">
          <a:xfrm>
            <a:off x="4852988" y="3167063"/>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13" name="Line 61"/>
          <p:cNvSpPr>
            <a:spLocks noChangeShapeType="1"/>
          </p:cNvSpPr>
          <p:nvPr/>
        </p:nvSpPr>
        <p:spPr bwMode="auto">
          <a:xfrm>
            <a:off x="3124200" y="2917825"/>
            <a:ext cx="2286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14" name="Line 62"/>
          <p:cNvSpPr>
            <a:spLocks noChangeShapeType="1"/>
          </p:cNvSpPr>
          <p:nvPr/>
        </p:nvSpPr>
        <p:spPr bwMode="auto">
          <a:xfrm>
            <a:off x="3352800" y="3375025"/>
            <a:ext cx="533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15" name="Line 63"/>
          <p:cNvSpPr>
            <a:spLocks noChangeShapeType="1"/>
          </p:cNvSpPr>
          <p:nvPr/>
        </p:nvSpPr>
        <p:spPr bwMode="auto">
          <a:xfrm flipH="1">
            <a:off x="3095625" y="3403600"/>
            <a:ext cx="2286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16" name="AutoShape 64"/>
          <p:cNvSpPr>
            <a:spLocks noChangeAspect="1" noChangeArrowheads="1"/>
          </p:cNvSpPr>
          <p:nvPr/>
        </p:nvSpPr>
        <p:spPr bwMode="auto">
          <a:xfrm>
            <a:off x="3252788" y="3238500"/>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17" name="AutoShape 65"/>
          <p:cNvSpPr>
            <a:spLocks noChangeAspect="1" noChangeArrowheads="1"/>
          </p:cNvSpPr>
          <p:nvPr/>
        </p:nvSpPr>
        <p:spPr bwMode="auto">
          <a:xfrm>
            <a:off x="2867025" y="3805239"/>
            <a:ext cx="1028700" cy="912812"/>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18" name="Line 66"/>
          <p:cNvSpPr>
            <a:spLocks noChangeShapeType="1"/>
          </p:cNvSpPr>
          <p:nvPr/>
        </p:nvSpPr>
        <p:spPr bwMode="auto">
          <a:xfrm>
            <a:off x="3138488" y="3819525"/>
            <a:ext cx="2286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19" name="Line 67"/>
          <p:cNvSpPr>
            <a:spLocks noChangeShapeType="1"/>
          </p:cNvSpPr>
          <p:nvPr/>
        </p:nvSpPr>
        <p:spPr bwMode="auto">
          <a:xfrm>
            <a:off x="3367088" y="4276725"/>
            <a:ext cx="533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20" name="Line 68"/>
          <p:cNvSpPr>
            <a:spLocks noChangeShapeType="1"/>
          </p:cNvSpPr>
          <p:nvPr/>
        </p:nvSpPr>
        <p:spPr bwMode="auto">
          <a:xfrm flipH="1">
            <a:off x="3109913" y="4305300"/>
            <a:ext cx="2286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21" name="AutoShape 69"/>
          <p:cNvSpPr>
            <a:spLocks noChangeAspect="1" noChangeArrowheads="1"/>
          </p:cNvSpPr>
          <p:nvPr/>
        </p:nvSpPr>
        <p:spPr bwMode="auto">
          <a:xfrm>
            <a:off x="3267075" y="4140200"/>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22" name="AutoShape 70"/>
          <p:cNvSpPr>
            <a:spLocks noChangeAspect="1" noChangeArrowheads="1"/>
          </p:cNvSpPr>
          <p:nvPr/>
        </p:nvSpPr>
        <p:spPr bwMode="auto">
          <a:xfrm>
            <a:off x="3633788" y="3360739"/>
            <a:ext cx="1028700" cy="912812"/>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23" name="Line 71"/>
          <p:cNvSpPr>
            <a:spLocks noChangeShapeType="1"/>
          </p:cNvSpPr>
          <p:nvPr/>
        </p:nvSpPr>
        <p:spPr bwMode="auto">
          <a:xfrm>
            <a:off x="3905250" y="3375025"/>
            <a:ext cx="2286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24" name="Line 72"/>
          <p:cNvSpPr>
            <a:spLocks noChangeShapeType="1"/>
          </p:cNvSpPr>
          <p:nvPr/>
        </p:nvSpPr>
        <p:spPr bwMode="auto">
          <a:xfrm>
            <a:off x="4133850" y="3832225"/>
            <a:ext cx="533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25" name="Line 73"/>
          <p:cNvSpPr>
            <a:spLocks noChangeShapeType="1"/>
          </p:cNvSpPr>
          <p:nvPr/>
        </p:nvSpPr>
        <p:spPr bwMode="auto">
          <a:xfrm flipH="1">
            <a:off x="3876675" y="3860800"/>
            <a:ext cx="2286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26" name="AutoShape 74"/>
          <p:cNvSpPr>
            <a:spLocks noChangeAspect="1" noChangeArrowheads="1"/>
          </p:cNvSpPr>
          <p:nvPr/>
        </p:nvSpPr>
        <p:spPr bwMode="auto">
          <a:xfrm>
            <a:off x="4033838" y="3695700"/>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27" name="AutoShape 75"/>
          <p:cNvSpPr>
            <a:spLocks noChangeAspect="1" noChangeArrowheads="1"/>
          </p:cNvSpPr>
          <p:nvPr/>
        </p:nvSpPr>
        <p:spPr bwMode="auto">
          <a:xfrm>
            <a:off x="3614738" y="2446339"/>
            <a:ext cx="1028700" cy="912812"/>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28" name="Line 76"/>
          <p:cNvSpPr>
            <a:spLocks noChangeShapeType="1"/>
          </p:cNvSpPr>
          <p:nvPr/>
        </p:nvSpPr>
        <p:spPr bwMode="auto">
          <a:xfrm>
            <a:off x="3886200" y="2460625"/>
            <a:ext cx="2286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29" name="Line 77"/>
          <p:cNvSpPr>
            <a:spLocks noChangeShapeType="1"/>
          </p:cNvSpPr>
          <p:nvPr/>
        </p:nvSpPr>
        <p:spPr bwMode="auto">
          <a:xfrm>
            <a:off x="4114800" y="2917825"/>
            <a:ext cx="533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30" name="Line 78"/>
          <p:cNvSpPr>
            <a:spLocks noChangeShapeType="1"/>
          </p:cNvSpPr>
          <p:nvPr/>
        </p:nvSpPr>
        <p:spPr bwMode="auto">
          <a:xfrm flipH="1">
            <a:off x="3857625" y="2946400"/>
            <a:ext cx="2286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31" name="AutoShape 79"/>
          <p:cNvSpPr>
            <a:spLocks noChangeAspect="1" noChangeArrowheads="1"/>
          </p:cNvSpPr>
          <p:nvPr/>
        </p:nvSpPr>
        <p:spPr bwMode="auto">
          <a:xfrm>
            <a:off x="4014788" y="2781300"/>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32" name="AutoShape 80"/>
          <p:cNvSpPr>
            <a:spLocks noChangeAspect="1" noChangeArrowheads="1"/>
          </p:cNvSpPr>
          <p:nvPr/>
        </p:nvSpPr>
        <p:spPr bwMode="auto">
          <a:xfrm>
            <a:off x="4400550" y="2898776"/>
            <a:ext cx="1028700" cy="912813"/>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33" name="Line 81"/>
          <p:cNvSpPr>
            <a:spLocks noChangeShapeType="1"/>
          </p:cNvSpPr>
          <p:nvPr/>
        </p:nvSpPr>
        <p:spPr bwMode="auto">
          <a:xfrm>
            <a:off x="4672013" y="2913064"/>
            <a:ext cx="2286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34" name="Line 82"/>
          <p:cNvSpPr>
            <a:spLocks noChangeShapeType="1"/>
          </p:cNvSpPr>
          <p:nvPr/>
        </p:nvSpPr>
        <p:spPr bwMode="auto">
          <a:xfrm>
            <a:off x="4900613" y="3370264"/>
            <a:ext cx="533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35" name="Line 83"/>
          <p:cNvSpPr>
            <a:spLocks noChangeShapeType="1"/>
          </p:cNvSpPr>
          <p:nvPr/>
        </p:nvSpPr>
        <p:spPr bwMode="auto">
          <a:xfrm flipH="1">
            <a:off x="4643438" y="3398837"/>
            <a:ext cx="2286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36" name="AutoShape 84"/>
          <p:cNvSpPr>
            <a:spLocks noChangeAspect="1" noChangeArrowheads="1"/>
          </p:cNvSpPr>
          <p:nvPr/>
        </p:nvSpPr>
        <p:spPr bwMode="auto">
          <a:xfrm>
            <a:off x="4800600" y="3233739"/>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37" name="AutoShape 85"/>
          <p:cNvSpPr>
            <a:spLocks noChangeAspect="1" noChangeArrowheads="1"/>
          </p:cNvSpPr>
          <p:nvPr/>
        </p:nvSpPr>
        <p:spPr bwMode="auto">
          <a:xfrm>
            <a:off x="4410075" y="3819526"/>
            <a:ext cx="1028700" cy="912813"/>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38" name="Line 86"/>
          <p:cNvSpPr>
            <a:spLocks noChangeShapeType="1"/>
          </p:cNvSpPr>
          <p:nvPr/>
        </p:nvSpPr>
        <p:spPr bwMode="auto">
          <a:xfrm>
            <a:off x="4681538" y="3833813"/>
            <a:ext cx="2286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39" name="Line 87"/>
          <p:cNvSpPr>
            <a:spLocks noChangeShapeType="1"/>
          </p:cNvSpPr>
          <p:nvPr/>
        </p:nvSpPr>
        <p:spPr bwMode="auto">
          <a:xfrm>
            <a:off x="4910138" y="4291013"/>
            <a:ext cx="533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40" name="Line 88"/>
          <p:cNvSpPr>
            <a:spLocks noChangeShapeType="1"/>
          </p:cNvSpPr>
          <p:nvPr/>
        </p:nvSpPr>
        <p:spPr bwMode="auto">
          <a:xfrm flipH="1">
            <a:off x="4652963" y="4319588"/>
            <a:ext cx="2286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41" name="AutoShape 89"/>
          <p:cNvSpPr>
            <a:spLocks noChangeAspect="1" noChangeArrowheads="1"/>
          </p:cNvSpPr>
          <p:nvPr/>
        </p:nvSpPr>
        <p:spPr bwMode="auto">
          <a:xfrm>
            <a:off x="4810125" y="4154488"/>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42" name="AutoShape 90"/>
          <p:cNvSpPr>
            <a:spLocks noChangeAspect="1" noChangeArrowheads="1"/>
          </p:cNvSpPr>
          <p:nvPr/>
        </p:nvSpPr>
        <p:spPr bwMode="auto">
          <a:xfrm>
            <a:off x="3633788" y="4291014"/>
            <a:ext cx="1028700" cy="912812"/>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43" name="Line 91"/>
          <p:cNvSpPr>
            <a:spLocks noChangeShapeType="1"/>
          </p:cNvSpPr>
          <p:nvPr/>
        </p:nvSpPr>
        <p:spPr bwMode="auto">
          <a:xfrm>
            <a:off x="3905250" y="4305300"/>
            <a:ext cx="2286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44" name="Line 92"/>
          <p:cNvSpPr>
            <a:spLocks noChangeShapeType="1"/>
          </p:cNvSpPr>
          <p:nvPr/>
        </p:nvSpPr>
        <p:spPr bwMode="auto">
          <a:xfrm>
            <a:off x="4133850" y="4762500"/>
            <a:ext cx="533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45" name="Line 93"/>
          <p:cNvSpPr>
            <a:spLocks noChangeShapeType="1"/>
          </p:cNvSpPr>
          <p:nvPr/>
        </p:nvSpPr>
        <p:spPr bwMode="auto">
          <a:xfrm flipH="1">
            <a:off x="3876675" y="4791076"/>
            <a:ext cx="2286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46" name="AutoShape 94"/>
          <p:cNvSpPr>
            <a:spLocks noChangeAspect="1" noChangeArrowheads="1"/>
          </p:cNvSpPr>
          <p:nvPr/>
        </p:nvSpPr>
        <p:spPr bwMode="auto">
          <a:xfrm>
            <a:off x="4033838" y="4625975"/>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278531324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3BA0EC"/>
                </a:solidFill>
              </a:rPr>
              <a:t>Cellular Network </a:t>
            </a:r>
            <a:br>
              <a:rPr lang="en-US" dirty="0" smtClean="0">
                <a:solidFill>
                  <a:srgbClr val="3BA0EC"/>
                </a:solidFill>
              </a:rPr>
            </a:br>
            <a:r>
              <a:rPr lang="en-US" dirty="0" smtClean="0">
                <a:solidFill>
                  <a:srgbClr val="3BA0EC"/>
                </a:solidFill>
              </a:rPr>
              <a:t>with Directional Antennas</a:t>
            </a:r>
            <a:endParaRPr lang="en-US" dirty="0">
              <a:solidFill>
                <a:srgbClr val="3BA0EC"/>
              </a:solidFill>
            </a:endParaRPr>
          </a:p>
        </p:txBody>
      </p:sp>
      <p:pic>
        <p:nvPicPr>
          <p:cNvPr id="4" name="Content Placeholder 3" descr="CellTowersAtCorners.gif"/>
          <p:cNvPicPr>
            <a:picLocks noGrp="1" noChangeAspect="1"/>
          </p:cNvPicPr>
          <p:nvPr>
            <p:ph idx="1"/>
          </p:nvPr>
        </p:nvPicPr>
        <p:blipFill>
          <a:blip r:embed="rId2"/>
          <a:srcRect l="-58051" r="-58051"/>
          <a:stretch>
            <a:fillRect/>
          </a:stretch>
        </p:blipFill>
        <p:spPr>
          <a:xfrm>
            <a:off x="0" y="1829155"/>
            <a:ext cx="9144000" cy="5028847"/>
          </a:xfrm>
        </p:spPr>
      </p:pic>
    </p:spTree>
    <p:extLst>
      <p:ext uri="{BB962C8B-B14F-4D97-AF65-F5344CB8AC3E}">
        <p14:creationId xmlns:p14="http://schemas.microsoft.com/office/powerpoint/2010/main" val="332553490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b="1" dirty="0">
                <a:solidFill>
                  <a:srgbClr val="00B0F0"/>
                </a:solidFill>
              </a:rPr>
              <a:t>120 Degree Antenna Towers</a:t>
            </a:r>
          </a:p>
        </p:txBody>
      </p:sp>
      <p:pic>
        <p:nvPicPr>
          <p:cNvPr id="103428" name="Picture 4" descr="cell-phone-tower6"/>
          <p:cNvPicPr>
            <a:picLocks noGrp="1" noChangeAspect="1" noChangeArrowheads="1"/>
          </p:cNvPicPr>
          <p:nvPr>
            <p:ph idx="1"/>
          </p:nvPr>
        </p:nvPicPr>
        <p:blipFill>
          <a:blip r:embed="rId2"/>
          <a:srcRect/>
          <a:stretch>
            <a:fillRect/>
          </a:stretch>
        </p:blipFill>
        <p:spPr>
          <a:xfrm>
            <a:off x="3331381" y="1719266"/>
            <a:ext cx="2481263" cy="4411663"/>
          </a:xfrm>
          <a:noFill/>
          <a:ln/>
        </p:spPr>
      </p:pic>
    </p:spTree>
    <p:extLst>
      <p:ext uri="{BB962C8B-B14F-4D97-AF65-F5344CB8AC3E}">
        <p14:creationId xmlns:p14="http://schemas.microsoft.com/office/powerpoint/2010/main" val="45966803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CELL PHONE CODES </a:t>
            </a:r>
            <a:endParaRPr lang="en-US" dirty="0">
              <a:solidFill>
                <a:srgbClr val="00B0F0"/>
              </a:solidFill>
            </a:endParaRPr>
          </a:p>
        </p:txBody>
      </p:sp>
      <p:sp>
        <p:nvSpPr>
          <p:cNvPr id="3" name="Content Placeholder 2"/>
          <p:cNvSpPr>
            <a:spLocks noGrp="1"/>
          </p:cNvSpPr>
          <p:nvPr>
            <p:ph idx="1"/>
          </p:nvPr>
        </p:nvSpPr>
        <p:spPr/>
        <p:txBody>
          <a:bodyPr>
            <a:normAutofit/>
          </a:bodyPr>
          <a:lstStyle/>
          <a:p>
            <a:r>
              <a:rPr lang="en-US" sz="3200" dirty="0" smtClean="0">
                <a:solidFill>
                  <a:srgbClr val="000000"/>
                </a:solidFill>
              </a:rPr>
              <a:t>All cell phones have special codes associated with them </a:t>
            </a:r>
          </a:p>
          <a:p>
            <a:r>
              <a:rPr lang="en-US" sz="3200" dirty="0" smtClean="0">
                <a:solidFill>
                  <a:srgbClr val="000000"/>
                </a:solidFill>
              </a:rPr>
              <a:t>Service identification code (SID): 5 digit code assigned to each </a:t>
            </a:r>
            <a:r>
              <a:rPr lang="en-US" sz="3200" u="sng" dirty="0" smtClean="0">
                <a:solidFill>
                  <a:srgbClr val="000000"/>
                </a:solidFill>
              </a:rPr>
              <a:t>carrier </a:t>
            </a:r>
          </a:p>
          <a:p>
            <a:r>
              <a:rPr lang="en-US" sz="3200" dirty="0" smtClean="0">
                <a:solidFill>
                  <a:srgbClr val="000000"/>
                </a:solidFill>
              </a:rPr>
              <a:t>Electronic serial number (ESN): 32 bit code programmed into phone by </a:t>
            </a:r>
            <a:r>
              <a:rPr lang="en-US" sz="3200" u="sng" dirty="0" smtClean="0">
                <a:solidFill>
                  <a:srgbClr val="000000"/>
                </a:solidFill>
              </a:rPr>
              <a:t>manufacturer </a:t>
            </a:r>
          </a:p>
          <a:p>
            <a:r>
              <a:rPr lang="en-US" sz="3200" dirty="0" smtClean="0">
                <a:solidFill>
                  <a:srgbClr val="000000"/>
                </a:solidFill>
              </a:rPr>
              <a:t>Mobile identification number (MIN): 10 digit derived from </a:t>
            </a:r>
            <a:r>
              <a:rPr lang="en-US" sz="3200" u="sng" dirty="0" smtClean="0">
                <a:solidFill>
                  <a:srgbClr val="000000"/>
                </a:solidFill>
              </a:rPr>
              <a:t>phone’s number</a:t>
            </a:r>
            <a:endParaRPr lang="en-US" sz="3200" u="sng" dirty="0">
              <a:solidFill>
                <a:srgbClr val="000000"/>
              </a:solidFill>
            </a:endParaRPr>
          </a:p>
        </p:txBody>
      </p:sp>
    </p:spTree>
    <p:extLst>
      <p:ext uri="{BB962C8B-B14F-4D97-AF65-F5344CB8AC3E}">
        <p14:creationId xmlns:p14="http://schemas.microsoft.com/office/powerpoint/2010/main" val="114203640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PURPOSE OF CODES </a:t>
            </a:r>
            <a:endParaRPr lang="en-US" b="1" dirty="0">
              <a:solidFill>
                <a:srgbClr val="00B0F0"/>
              </a:solidFill>
            </a:endParaRPr>
          </a:p>
        </p:txBody>
      </p:sp>
      <p:sp>
        <p:nvSpPr>
          <p:cNvPr id="3" name="Content Placeholder 2"/>
          <p:cNvSpPr>
            <a:spLocks noGrp="1"/>
          </p:cNvSpPr>
          <p:nvPr>
            <p:ph idx="1"/>
          </p:nvPr>
        </p:nvSpPr>
        <p:spPr>
          <a:xfrm>
            <a:off x="628650" y="1843560"/>
            <a:ext cx="7886700" cy="4351339"/>
          </a:xfrm>
        </p:spPr>
        <p:txBody>
          <a:bodyPr>
            <a:normAutofit fontScale="92500" lnSpcReduction="10000"/>
          </a:bodyPr>
          <a:lstStyle/>
          <a:p>
            <a:r>
              <a:rPr lang="en-US" sz="3200" dirty="0" smtClean="0">
                <a:solidFill>
                  <a:srgbClr val="000000"/>
                </a:solidFill>
              </a:rPr>
              <a:t>Let we switch on the phone, then what happens? </a:t>
            </a:r>
          </a:p>
          <a:p>
            <a:r>
              <a:rPr lang="en-US" sz="3200" dirty="0" smtClean="0">
                <a:solidFill>
                  <a:srgbClr val="000000"/>
                </a:solidFill>
              </a:rPr>
              <a:t>It listen for SID on control channel (special frequencies) </a:t>
            </a:r>
          </a:p>
          <a:p>
            <a:r>
              <a:rPr lang="en-US" sz="3200" dirty="0" smtClean="0">
                <a:solidFill>
                  <a:srgbClr val="000000"/>
                </a:solidFill>
              </a:rPr>
              <a:t>“no service” message displayed </a:t>
            </a:r>
          </a:p>
          <a:p>
            <a:r>
              <a:rPr lang="en-US" sz="3200" dirty="0" smtClean="0">
                <a:solidFill>
                  <a:srgbClr val="000000"/>
                </a:solidFill>
              </a:rPr>
              <a:t>Comparison of SID on control channel with the one programmed in phone. </a:t>
            </a:r>
          </a:p>
          <a:p>
            <a:r>
              <a:rPr lang="en-US" sz="3200" dirty="0" smtClean="0">
                <a:solidFill>
                  <a:srgbClr val="000000"/>
                </a:solidFill>
              </a:rPr>
              <a:t>MTSO keeps track of phone’s location in database</a:t>
            </a:r>
            <a:endParaRPr lang="en-US" sz="3200" dirty="0">
              <a:solidFill>
                <a:srgbClr val="000000"/>
              </a:solidFill>
            </a:endParaRPr>
          </a:p>
        </p:txBody>
      </p:sp>
    </p:spTree>
    <p:extLst>
      <p:ext uri="{BB962C8B-B14F-4D97-AF65-F5344CB8AC3E}">
        <p14:creationId xmlns:p14="http://schemas.microsoft.com/office/powerpoint/2010/main" val="108219352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Cell Phones as Tracking Devices</a:t>
            </a:r>
            <a:endParaRPr lang="en-US" b="1" dirty="0">
              <a:solidFill>
                <a:srgbClr val="00B0F0"/>
              </a:solidFill>
            </a:endParaRPr>
          </a:p>
        </p:txBody>
      </p:sp>
      <p:sp>
        <p:nvSpPr>
          <p:cNvPr id="3" name="Content Placeholder 2"/>
          <p:cNvSpPr>
            <a:spLocks noGrp="1"/>
          </p:cNvSpPr>
          <p:nvPr>
            <p:ph idx="1"/>
          </p:nvPr>
        </p:nvSpPr>
        <p:spPr/>
        <p:txBody>
          <a:bodyPr>
            <a:normAutofit/>
          </a:bodyPr>
          <a:lstStyle/>
          <a:p>
            <a:r>
              <a:rPr lang="en-US" sz="3200" dirty="0">
                <a:solidFill>
                  <a:srgbClr val="000000"/>
                </a:solidFill>
              </a:rPr>
              <a:t>Cell phones can used to track location:</a:t>
            </a:r>
          </a:p>
          <a:p>
            <a:pPr lvl="1"/>
            <a:r>
              <a:rPr lang="en-US" sz="2800" dirty="0">
                <a:solidFill>
                  <a:srgbClr val="000000"/>
                </a:solidFill>
              </a:rPr>
              <a:t>“historically”</a:t>
            </a:r>
          </a:p>
          <a:p>
            <a:pPr lvl="2"/>
            <a:r>
              <a:rPr lang="en-US" sz="2400" dirty="0">
                <a:solidFill>
                  <a:srgbClr val="000000"/>
                </a:solidFill>
              </a:rPr>
              <a:t>Or </a:t>
            </a:r>
          </a:p>
          <a:p>
            <a:pPr lvl="1"/>
            <a:r>
              <a:rPr lang="en-US" sz="2800" dirty="0">
                <a:solidFill>
                  <a:srgbClr val="000000"/>
                </a:solidFill>
              </a:rPr>
              <a:t>in “Real Time”</a:t>
            </a:r>
          </a:p>
          <a:p>
            <a:r>
              <a:rPr lang="en-US" sz="3200" dirty="0" smtClean="0">
                <a:solidFill>
                  <a:srgbClr val="000000"/>
                </a:solidFill>
              </a:rPr>
              <a:t>Cell phones can give </a:t>
            </a:r>
          </a:p>
          <a:p>
            <a:pPr lvl="1"/>
            <a:r>
              <a:rPr lang="en-US" sz="2800" dirty="0" smtClean="0">
                <a:solidFill>
                  <a:srgbClr val="000000"/>
                </a:solidFill>
              </a:rPr>
              <a:t>general location (by locating transmitting tower)</a:t>
            </a:r>
            <a:endParaRPr lang="en-US" sz="2800" dirty="0">
              <a:solidFill>
                <a:srgbClr val="000000"/>
              </a:solidFill>
            </a:endParaRPr>
          </a:p>
          <a:p>
            <a:pPr lvl="1"/>
            <a:r>
              <a:rPr lang="en-US" sz="2800" dirty="0" smtClean="0">
                <a:solidFill>
                  <a:srgbClr val="000000"/>
                </a:solidFill>
              </a:rPr>
              <a:t>specific location (by intercepting GPS function)</a:t>
            </a:r>
          </a:p>
        </p:txBody>
      </p:sp>
    </p:spTree>
    <p:extLst>
      <p:ext uri="{BB962C8B-B14F-4D97-AF65-F5344CB8AC3E}">
        <p14:creationId xmlns:p14="http://schemas.microsoft.com/office/powerpoint/2010/main" val="13875010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“Snowden documents show NSA gathering</a:t>
            </a:r>
          </a:p>
          <a:p>
            <a:pPr marL="0" indent="0">
              <a:buNone/>
            </a:pPr>
            <a:r>
              <a:rPr lang="en-US" b="1" dirty="0" smtClean="0"/>
              <a:t> </a:t>
            </a:r>
            <a:r>
              <a:rPr lang="en-US" b="1" dirty="0" smtClean="0">
                <a:solidFill>
                  <a:srgbClr val="FF0000"/>
                </a:solidFill>
              </a:rPr>
              <a:t>5 billion cell phone records daily</a:t>
            </a:r>
            <a:r>
              <a:rPr lang="en-US" b="1" dirty="0" smtClean="0"/>
              <a:t>”</a:t>
            </a:r>
          </a:p>
          <a:p>
            <a:endParaRPr lang="en-US" b="1" dirty="0" smtClean="0"/>
          </a:p>
          <a:p>
            <a:r>
              <a:rPr lang="en-US" b="1" dirty="0" smtClean="0"/>
              <a:t>“By cracking cell phone code, NSA has capacity for </a:t>
            </a:r>
            <a:r>
              <a:rPr lang="en-US" b="1" dirty="0" smtClean="0">
                <a:solidFill>
                  <a:srgbClr val="FF0000"/>
                </a:solidFill>
              </a:rPr>
              <a:t>decoding private conversations</a:t>
            </a:r>
            <a:r>
              <a:rPr lang="en-US" b="1" dirty="0" smtClean="0"/>
              <a:t>”</a:t>
            </a:r>
          </a:p>
          <a:p>
            <a:endParaRPr lang="en-US" b="1" dirty="0" smtClean="0"/>
          </a:p>
          <a:p>
            <a:r>
              <a:rPr lang="en-US" b="1" dirty="0" smtClean="0"/>
              <a:t>“How the NSA is </a:t>
            </a:r>
            <a:r>
              <a:rPr lang="en-US" b="1" dirty="0" smtClean="0">
                <a:solidFill>
                  <a:srgbClr val="FF0000"/>
                </a:solidFill>
              </a:rPr>
              <a:t>tracking people right now</a:t>
            </a:r>
            <a:r>
              <a:rPr lang="en-US" b="1" dirty="0" smtClean="0"/>
              <a:t>”</a:t>
            </a:r>
          </a:p>
          <a:p>
            <a:endParaRPr lang="en-US" dirty="0"/>
          </a:p>
        </p:txBody>
      </p:sp>
      <p:sp>
        <p:nvSpPr>
          <p:cNvPr id="4" name="Title 1"/>
          <p:cNvSpPr>
            <a:spLocks noGrp="1"/>
          </p:cNvSpPr>
          <p:nvPr>
            <p:ph type="title"/>
          </p:nvPr>
        </p:nvSpPr>
        <p:spPr>
          <a:xfrm>
            <a:off x="0" y="274639"/>
            <a:ext cx="9144000" cy="1143000"/>
          </a:xfrm>
        </p:spPr>
        <p:txBody>
          <a:bodyPr>
            <a:normAutofit/>
          </a:bodyPr>
          <a:lstStyle/>
          <a:p>
            <a:r>
              <a:rPr lang="en-US" b="1" dirty="0" smtClean="0"/>
              <a:t>Revelations about NSA</a:t>
            </a:r>
            <a:endParaRPr lang="en-US" b="1" dirty="0"/>
          </a:p>
        </p:txBody>
      </p:sp>
    </p:spTree>
    <p:extLst>
      <p:ext uri="{BB962C8B-B14F-4D97-AF65-F5344CB8AC3E}">
        <p14:creationId xmlns:p14="http://schemas.microsoft.com/office/powerpoint/2010/main" val="205509235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Areas of Concern</a:t>
            </a:r>
            <a:endParaRPr lang="en-US" b="1" dirty="0">
              <a:solidFill>
                <a:srgbClr val="00B0F0"/>
              </a:solidFill>
            </a:endParaRPr>
          </a:p>
        </p:txBody>
      </p:sp>
      <p:sp>
        <p:nvSpPr>
          <p:cNvPr id="3" name="Content Placeholder 2"/>
          <p:cNvSpPr>
            <a:spLocks noGrp="1"/>
          </p:cNvSpPr>
          <p:nvPr>
            <p:ph idx="1"/>
          </p:nvPr>
        </p:nvSpPr>
        <p:spPr/>
        <p:txBody>
          <a:bodyPr>
            <a:normAutofit/>
          </a:bodyPr>
          <a:lstStyle/>
          <a:p>
            <a:r>
              <a:rPr lang="en-US" dirty="0" smtClean="0">
                <a:solidFill>
                  <a:srgbClr val="000000"/>
                </a:solidFill>
              </a:rPr>
              <a:t>Line of sight</a:t>
            </a:r>
          </a:p>
          <a:p>
            <a:r>
              <a:rPr lang="en-US" dirty="0" smtClean="0">
                <a:solidFill>
                  <a:srgbClr val="000000"/>
                </a:solidFill>
              </a:rPr>
              <a:t>Geography</a:t>
            </a:r>
          </a:p>
          <a:p>
            <a:r>
              <a:rPr lang="en-US" dirty="0" smtClean="0">
                <a:solidFill>
                  <a:srgbClr val="000000"/>
                </a:solidFill>
              </a:rPr>
              <a:t>Weather</a:t>
            </a:r>
          </a:p>
          <a:p>
            <a:r>
              <a:rPr lang="en-US" dirty="0" smtClean="0">
                <a:solidFill>
                  <a:srgbClr val="000000"/>
                </a:solidFill>
              </a:rPr>
              <a:t>Traffic and usage</a:t>
            </a:r>
          </a:p>
          <a:p>
            <a:r>
              <a:rPr lang="en-US" dirty="0" smtClean="0">
                <a:solidFill>
                  <a:srgbClr val="000000"/>
                </a:solidFill>
              </a:rPr>
              <a:t>Scheduled/unscheduled maintenance</a:t>
            </a:r>
          </a:p>
          <a:p>
            <a:r>
              <a:rPr lang="en-US" dirty="0" smtClean="0">
                <a:solidFill>
                  <a:srgbClr val="000000"/>
                </a:solidFill>
              </a:rPr>
              <a:t>An other things recommend by expert </a:t>
            </a:r>
          </a:p>
          <a:p>
            <a:endParaRPr lang="en-US" dirty="0">
              <a:solidFill>
                <a:srgbClr val="000000"/>
              </a:solidFill>
            </a:endParaRPr>
          </a:p>
        </p:txBody>
      </p:sp>
    </p:spTree>
    <p:extLst>
      <p:ext uri="{BB962C8B-B14F-4D97-AF65-F5344CB8AC3E}">
        <p14:creationId xmlns:p14="http://schemas.microsoft.com/office/powerpoint/2010/main" val="20445145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118600" cy="6832600"/>
          </a:xfrm>
          <a:prstGeom prst="rect">
            <a:avLst/>
          </a:prstGeom>
        </p:spPr>
      </p:pic>
    </p:spTree>
    <p:extLst>
      <p:ext uri="{BB962C8B-B14F-4D97-AF65-F5344CB8AC3E}">
        <p14:creationId xmlns:p14="http://schemas.microsoft.com/office/powerpoint/2010/main" val="4916375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219470265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30100268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320995107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58415308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337237080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374933107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238607844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2988721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9144000" cy="1143000"/>
          </a:xfrm>
        </p:spPr>
        <p:txBody>
          <a:bodyPr>
            <a:normAutofit/>
          </a:bodyPr>
          <a:lstStyle/>
          <a:p>
            <a:r>
              <a:rPr lang="en-US" b="1" dirty="0" smtClean="0"/>
              <a:t>Revelations about NSA</a:t>
            </a:r>
            <a:endParaRPr lang="en-US" b="1" dirty="0"/>
          </a:p>
        </p:txBody>
      </p:sp>
      <p:sp>
        <p:nvSpPr>
          <p:cNvPr id="3" name="Content Placeholder 2"/>
          <p:cNvSpPr>
            <a:spLocks noGrp="1"/>
          </p:cNvSpPr>
          <p:nvPr>
            <p:ph idx="1"/>
          </p:nvPr>
        </p:nvSpPr>
        <p:spPr/>
        <p:txBody>
          <a:bodyPr>
            <a:normAutofit/>
          </a:bodyPr>
          <a:lstStyle/>
          <a:p>
            <a:r>
              <a:rPr lang="en-US" b="1" dirty="0" smtClean="0"/>
              <a:t>“NSA </a:t>
            </a:r>
            <a:r>
              <a:rPr lang="en-US" b="1" dirty="0" smtClean="0">
                <a:solidFill>
                  <a:srgbClr val="FF0000"/>
                </a:solidFill>
              </a:rPr>
              <a:t>infers relationships </a:t>
            </a:r>
            <a:r>
              <a:rPr lang="en-US" b="1" dirty="0" smtClean="0"/>
              <a:t>based on mobile </a:t>
            </a:r>
            <a:r>
              <a:rPr lang="en-US" b="1" dirty="0" smtClean="0">
                <a:solidFill>
                  <a:srgbClr val="FF0000"/>
                </a:solidFill>
              </a:rPr>
              <a:t>location</a:t>
            </a:r>
            <a:r>
              <a:rPr lang="en-US" b="1" dirty="0" smtClean="0"/>
              <a:t>”</a:t>
            </a:r>
          </a:p>
          <a:p>
            <a:pPr>
              <a:buNone/>
            </a:pPr>
            <a:r>
              <a:rPr lang="en-US" b="1" dirty="0" smtClean="0"/>
              <a:t> </a:t>
            </a:r>
            <a:endParaRPr lang="en-US" dirty="0" smtClean="0"/>
          </a:p>
          <a:p>
            <a:r>
              <a:rPr lang="en-US" b="1" dirty="0" smtClean="0"/>
              <a:t>“NSA </a:t>
            </a:r>
            <a:r>
              <a:rPr lang="en-US" b="1" dirty="0" smtClean="0">
                <a:solidFill>
                  <a:srgbClr val="FF0000"/>
                </a:solidFill>
              </a:rPr>
              <a:t>tracking cell phone locations worldwide</a:t>
            </a:r>
            <a:r>
              <a:rPr lang="en-US" b="1" dirty="0" smtClean="0"/>
              <a:t>, Snowden documents show”</a:t>
            </a:r>
          </a:p>
          <a:p>
            <a:pPr>
              <a:buNone/>
            </a:pPr>
            <a:endParaRPr lang="en-US" b="1" dirty="0" smtClean="0"/>
          </a:p>
          <a:p>
            <a:r>
              <a:rPr lang="en-US" b="1" dirty="0" smtClean="0"/>
              <a:t>“Cell phone data spying:</a:t>
            </a:r>
            <a:r>
              <a:rPr lang="en-US" b="1" dirty="0" smtClean="0">
                <a:solidFill>
                  <a:srgbClr val="FF0000"/>
                </a:solidFill>
              </a:rPr>
              <a:t> It's not just the NSA”</a:t>
            </a:r>
          </a:p>
          <a:p>
            <a:pPr>
              <a:buNone/>
            </a:pPr>
            <a:endParaRPr lang="en-US" b="1" dirty="0" smtClean="0"/>
          </a:p>
          <a:p>
            <a:endParaRPr lang="en-US" b="1" dirty="0" smtClean="0"/>
          </a:p>
        </p:txBody>
      </p:sp>
    </p:spTree>
    <p:extLst>
      <p:ext uri="{BB962C8B-B14F-4D97-AF65-F5344CB8AC3E}">
        <p14:creationId xmlns:p14="http://schemas.microsoft.com/office/powerpoint/2010/main" val="251266926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25400"/>
            <a:ext cx="9118600" cy="6832600"/>
          </a:xfrm>
          <a:prstGeom prst="rect">
            <a:avLst/>
          </a:prstGeom>
        </p:spPr>
      </p:pic>
    </p:spTree>
    <p:extLst>
      <p:ext uri="{BB962C8B-B14F-4D97-AF65-F5344CB8AC3E}">
        <p14:creationId xmlns:p14="http://schemas.microsoft.com/office/powerpoint/2010/main" val="411772714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3130595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353671888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223299439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6471987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62983797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60984693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29163434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377891811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7498350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00150" y="685800"/>
            <a:ext cx="6743700" cy="5486400"/>
          </a:xfrm>
          <a:prstGeom prst="rect">
            <a:avLst/>
          </a:prstGeom>
        </p:spPr>
      </p:pic>
    </p:spTree>
    <p:extLst>
      <p:ext uri="{BB962C8B-B14F-4D97-AF65-F5344CB8AC3E}">
        <p14:creationId xmlns:p14="http://schemas.microsoft.com/office/powerpoint/2010/main" val="417126509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7955970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60050900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The Electronic Tracking Post-</a:t>
            </a:r>
            <a:r>
              <a:rPr lang="en-US" b="1" i="1" dirty="0" smtClean="0">
                <a:solidFill>
                  <a:srgbClr val="00B0F0"/>
                </a:solidFill>
              </a:rPr>
              <a:t>Jones</a:t>
            </a:r>
            <a:endParaRPr lang="en-US" b="1" dirty="0">
              <a:solidFill>
                <a:srgbClr val="00B0F0"/>
              </a:solidFill>
            </a:endParaRPr>
          </a:p>
        </p:txBody>
      </p:sp>
      <p:sp>
        <p:nvSpPr>
          <p:cNvPr id="3" name="Content Placeholder 2"/>
          <p:cNvSpPr>
            <a:spLocks noGrp="1"/>
          </p:cNvSpPr>
          <p:nvPr>
            <p:ph idx="1"/>
          </p:nvPr>
        </p:nvSpPr>
        <p:spPr/>
        <p:txBody>
          <a:bodyPr>
            <a:normAutofit/>
          </a:bodyPr>
          <a:lstStyle/>
          <a:p>
            <a:pPr>
              <a:buNone/>
            </a:pPr>
            <a:r>
              <a:rPr lang="en-US" dirty="0" smtClean="0">
                <a:solidFill>
                  <a:srgbClr val="000000"/>
                </a:solidFill>
              </a:rPr>
              <a:t>Cell phones are similar to GPS devices but,</a:t>
            </a:r>
          </a:p>
          <a:p>
            <a:pPr>
              <a:buNone/>
            </a:pPr>
            <a:r>
              <a:rPr lang="en-US" dirty="0" smtClean="0">
                <a:solidFill>
                  <a:srgbClr val="000000"/>
                </a:solidFill>
              </a:rPr>
              <a:t>Only GPS addressed in </a:t>
            </a:r>
            <a:r>
              <a:rPr lang="en-US" i="1" dirty="0" smtClean="0">
                <a:solidFill>
                  <a:srgbClr val="000000"/>
                </a:solidFill>
              </a:rPr>
              <a:t>Jones</a:t>
            </a:r>
          </a:p>
          <a:p>
            <a:pPr>
              <a:buNone/>
            </a:pPr>
            <a:r>
              <a:rPr lang="en-US" i="1" dirty="0" smtClean="0">
                <a:solidFill>
                  <a:srgbClr val="000000"/>
                </a:solidFill>
              </a:rPr>
              <a:t> </a:t>
            </a:r>
            <a:endParaRPr lang="en-US" i="1" dirty="0">
              <a:solidFill>
                <a:srgbClr val="000000"/>
              </a:solidFill>
            </a:endParaRPr>
          </a:p>
        </p:txBody>
      </p:sp>
    </p:spTree>
    <p:extLst>
      <p:ext uri="{BB962C8B-B14F-4D97-AF65-F5344CB8AC3E}">
        <p14:creationId xmlns:p14="http://schemas.microsoft.com/office/powerpoint/2010/main" val="24176898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51244" y="3983637"/>
            <a:ext cx="1564106" cy="2085475"/>
          </a:xfrm>
          <a:prstGeom prst="rect">
            <a:avLst/>
          </a:prstGeom>
        </p:spPr>
      </p:pic>
      <p:sp>
        <p:nvSpPr>
          <p:cNvPr id="2" name="Title 1"/>
          <p:cNvSpPr>
            <a:spLocks noGrp="1"/>
          </p:cNvSpPr>
          <p:nvPr>
            <p:ph type="title"/>
          </p:nvPr>
        </p:nvSpPr>
        <p:spPr/>
        <p:txBody>
          <a:bodyPr>
            <a:normAutofit fontScale="90000"/>
          </a:bodyPr>
          <a:lstStyle/>
          <a:p>
            <a:r>
              <a:rPr lang="en-US" b="1" i="1" dirty="0" smtClean="0">
                <a:solidFill>
                  <a:srgbClr val="00B0F0"/>
                </a:solidFill>
              </a:rPr>
              <a:t>U.S. v. Jones</a:t>
            </a:r>
            <a:r>
              <a:rPr lang="en-US" b="1" dirty="0" smtClean="0">
                <a:solidFill>
                  <a:srgbClr val="00B0F0"/>
                </a:solidFill>
              </a:rPr>
              <a:t>, </a:t>
            </a:r>
            <a:br>
              <a:rPr lang="en-US" b="1" dirty="0" smtClean="0">
                <a:solidFill>
                  <a:srgbClr val="00B0F0"/>
                </a:solidFill>
              </a:rPr>
            </a:br>
            <a:r>
              <a:rPr lang="en-US" b="1" dirty="0" smtClean="0">
                <a:solidFill>
                  <a:srgbClr val="00B0F0"/>
                </a:solidFill>
              </a:rPr>
              <a:t>132 </a:t>
            </a:r>
            <a:r>
              <a:rPr lang="en-US" b="1" dirty="0" err="1" smtClean="0">
                <a:solidFill>
                  <a:srgbClr val="00B0F0"/>
                </a:solidFill>
              </a:rPr>
              <a:t>S.Ct</a:t>
            </a:r>
            <a:r>
              <a:rPr lang="en-US" b="1" dirty="0" smtClean="0">
                <a:solidFill>
                  <a:srgbClr val="00B0F0"/>
                </a:solidFill>
              </a:rPr>
              <a:t>. 645 (2012)</a:t>
            </a:r>
            <a:endParaRPr lang="en-US" b="1" i="1" dirty="0">
              <a:solidFill>
                <a:srgbClr val="00B0F0"/>
              </a:solidFill>
            </a:endParaRPr>
          </a:p>
        </p:txBody>
      </p:sp>
      <p:sp>
        <p:nvSpPr>
          <p:cNvPr id="3" name="Content Placeholder 2"/>
          <p:cNvSpPr>
            <a:spLocks noGrp="1"/>
          </p:cNvSpPr>
          <p:nvPr>
            <p:ph idx="1"/>
          </p:nvPr>
        </p:nvSpPr>
        <p:spPr>
          <a:xfrm>
            <a:off x="759759" y="1919662"/>
            <a:ext cx="6172200" cy="4525963"/>
          </a:xfrm>
        </p:spPr>
        <p:txBody>
          <a:bodyPr>
            <a:normAutofit fontScale="92500" lnSpcReduction="10000"/>
          </a:bodyPr>
          <a:lstStyle/>
          <a:p>
            <a:r>
              <a:rPr lang="en-US" u="sng" dirty="0" smtClean="0">
                <a:solidFill>
                  <a:srgbClr val="000000"/>
                </a:solidFill>
              </a:rPr>
              <a:t>Placing a GPS device </a:t>
            </a:r>
            <a:r>
              <a:rPr lang="en-US" dirty="0" smtClean="0">
                <a:solidFill>
                  <a:srgbClr val="000000"/>
                </a:solidFill>
              </a:rPr>
              <a:t>on a vehicle and using it to </a:t>
            </a:r>
            <a:r>
              <a:rPr lang="en-US" u="sng" dirty="0" smtClean="0">
                <a:solidFill>
                  <a:srgbClr val="000000"/>
                </a:solidFill>
              </a:rPr>
              <a:t>track a vehicle’s movement </a:t>
            </a:r>
            <a:r>
              <a:rPr lang="en-US" dirty="0" smtClean="0">
                <a:solidFill>
                  <a:srgbClr val="000000"/>
                </a:solidFill>
              </a:rPr>
              <a:t>constitutes a search for 4</a:t>
            </a:r>
            <a:r>
              <a:rPr lang="en-US" baseline="30000" dirty="0" smtClean="0">
                <a:solidFill>
                  <a:srgbClr val="000000"/>
                </a:solidFill>
              </a:rPr>
              <a:t>th</a:t>
            </a:r>
            <a:r>
              <a:rPr lang="en-US" dirty="0" smtClean="0">
                <a:solidFill>
                  <a:srgbClr val="000000"/>
                </a:solidFill>
              </a:rPr>
              <a:t> Amendment purposes.</a:t>
            </a:r>
          </a:p>
          <a:p>
            <a:r>
              <a:rPr lang="en-US" dirty="0" smtClean="0">
                <a:solidFill>
                  <a:srgbClr val="000000"/>
                </a:solidFill>
              </a:rPr>
              <a:t>Agents obtained a </a:t>
            </a:r>
            <a:r>
              <a:rPr lang="en-US" u="sng" dirty="0" smtClean="0">
                <a:solidFill>
                  <a:srgbClr val="000000"/>
                </a:solidFill>
              </a:rPr>
              <a:t>warrant </a:t>
            </a:r>
            <a:r>
              <a:rPr lang="en-US" dirty="0" smtClean="0">
                <a:solidFill>
                  <a:srgbClr val="000000"/>
                </a:solidFill>
              </a:rPr>
              <a:t>to placed a GPS device on Jones’ Jeep during a drug investigation. However, Agents placed the GPS on the vehicle </a:t>
            </a:r>
            <a:r>
              <a:rPr lang="en-US" u="sng" dirty="0" smtClean="0">
                <a:solidFill>
                  <a:srgbClr val="000000"/>
                </a:solidFill>
              </a:rPr>
              <a:t>beyond the timing that the warrant allowed. </a:t>
            </a:r>
          </a:p>
        </p:txBody>
      </p:sp>
    </p:spTree>
    <p:extLst>
      <p:ext uri="{BB962C8B-B14F-4D97-AF65-F5344CB8AC3E}">
        <p14:creationId xmlns:p14="http://schemas.microsoft.com/office/powerpoint/2010/main" val="37227077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solidFill>
                  <a:srgbClr val="00B0F0"/>
                </a:solidFill>
              </a:rPr>
              <a:t>U.S. </a:t>
            </a:r>
            <a:r>
              <a:rPr lang="en-US" b="1" i="1" dirty="0" err="1" smtClean="0">
                <a:solidFill>
                  <a:srgbClr val="00B0F0"/>
                </a:solidFill>
              </a:rPr>
              <a:t>v</a:t>
            </a:r>
            <a:r>
              <a:rPr lang="en-US" b="1" i="1" dirty="0" smtClean="0">
                <a:solidFill>
                  <a:srgbClr val="00B0F0"/>
                </a:solidFill>
              </a:rPr>
              <a:t>. Jones</a:t>
            </a:r>
            <a:r>
              <a:rPr lang="en-US" b="1" dirty="0" smtClean="0">
                <a:solidFill>
                  <a:srgbClr val="00B0F0"/>
                </a:solidFill>
              </a:rPr>
              <a:t>, 132 </a:t>
            </a:r>
            <a:r>
              <a:rPr lang="en-US" b="1" dirty="0" err="1" smtClean="0">
                <a:solidFill>
                  <a:srgbClr val="00B0F0"/>
                </a:solidFill>
              </a:rPr>
              <a:t>S.Ct</a:t>
            </a:r>
            <a:r>
              <a:rPr lang="en-US" b="1" dirty="0" smtClean="0">
                <a:solidFill>
                  <a:srgbClr val="00B0F0"/>
                </a:solidFill>
              </a:rPr>
              <a:t>. 645 (2012)</a:t>
            </a:r>
            <a:endParaRPr lang="en-US" b="1" i="1" dirty="0">
              <a:solidFill>
                <a:srgbClr val="00B0F0"/>
              </a:solidFill>
            </a:endParaRPr>
          </a:p>
        </p:txBody>
      </p:sp>
      <p:sp>
        <p:nvSpPr>
          <p:cNvPr id="3" name="Content Placeholder 2"/>
          <p:cNvSpPr>
            <a:spLocks noGrp="1"/>
          </p:cNvSpPr>
          <p:nvPr>
            <p:ph idx="1"/>
          </p:nvPr>
        </p:nvSpPr>
        <p:spPr>
          <a:xfrm>
            <a:off x="640145" y="1690696"/>
            <a:ext cx="7754008" cy="4708525"/>
          </a:xfrm>
        </p:spPr>
        <p:txBody>
          <a:bodyPr>
            <a:normAutofit fontScale="92500" lnSpcReduction="10000"/>
          </a:bodyPr>
          <a:lstStyle/>
          <a:p>
            <a:r>
              <a:rPr lang="en-US" dirty="0" smtClean="0">
                <a:solidFill>
                  <a:srgbClr val="000000"/>
                </a:solidFill>
              </a:rPr>
              <a:t>Decision based on 18</a:t>
            </a:r>
            <a:r>
              <a:rPr lang="en-US" baseline="30000" dirty="0" smtClean="0">
                <a:solidFill>
                  <a:srgbClr val="000000"/>
                </a:solidFill>
              </a:rPr>
              <a:t>th</a:t>
            </a:r>
            <a:r>
              <a:rPr lang="en-US" dirty="0" smtClean="0">
                <a:solidFill>
                  <a:srgbClr val="000000"/>
                </a:solidFill>
              </a:rPr>
              <a:t> century law of </a:t>
            </a:r>
            <a:r>
              <a:rPr lang="en-US" u="sng" dirty="0" smtClean="0">
                <a:solidFill>
                  <a:srgbClr val="000000"/>
                </a:solidFill>
              </a:rPr>
              <a:t>Trespass</a:t>
            </a:r>
          </a:p>
          <a:p>
            <a:r>
              <a:rPr lang="en-US" dirty="0" smtClean="0">
                <a:solidFill>
                  <a:srgbClr val="000000"/>
                </a:solidFill>
              </a:rPr>
              <a:t>Although a </a:t>
            </a:r>
            <a:r>
              <a:rPr lang="en-US" u="sng" dirty="0" smtClean="0">
                <a:solidFill>
                  <a:srgbClr val="000000"/>
                </a:solidFill>
              </a:rPr>
              <a:t>unanimous </a:t>
            </a:r>
            <a:r>
              <a:rPr lang="en-US" dirty="0" smtClean="0">
                <a:solidFill>
                  <a:srgbClr val="000000"/>
                </a:solidFill>
              </a:rPr>
              <a:t>decision, </a:t>
            </a:r>
            <a:r>
              <a:rPr lang="en-US" u="sng" dirty="0" smtClean="0">
                <a:solidFill>
                  <a:srgbClr val="000000"/>
                </a:solidFill>
              </a:rPr>
              <a:t>5-4 split </a:t>
            </a:r>
            <a:r>
              <a:rPr lang="en-US" dirty="0" smtClean="0">
                <a:solidFill>
                  <a:srgbClr val="000000"/>
                </a:solidFill>
              </a:rPr>
              <a:t>on whether it is a violation as a </a:t>
            </a:r>
            <a:r>
              <a:rPr lang="en-US" u="sng" dirty="0" smtClean="0">
                <a:solidFill>
                  <a:srgbClr val="000000"/>
                </a:solidFill>
              </a:rPr>
              <a:t>trespass </a:t>
            </a:r>
            <a:r>
              <a:rPr lang="en-US" dirty="0" smtClean="0">
                <a:solidFill>
                  <a:srgbClr val="000000"/>
                </a:solidFill>
              </a:rPr>
              <a:t>on property </a:t>
            </a:r>
            <a:r>
              <a:rPr lang="en-US" u="sng" dirty="0" smtClean="0">
                <a:solidFill>
                  <a:srgbClr val="000000"/>
                </a:solidFill>
              </a:rPr>
              <a:t>or </a:t>
            </a:r>
            <a:r>
              <a:rPr lang="en-US" dirty="0" smtClean="0">
                <a:solidFill>
                  <a:srgbClr val="000000"/>
                </a:solidFill>
              </a:rPr>
              <a:t>a violation of </a:t>
            </a:r>
            <a:r>
              <a:rPr lang="en-US" u="sng" dirty="0" smtClean="0">
                <a:solidFill>
                  <a:srgbClr val="000000"/>
                </a:solidFill>
              </a:rPr>
              <a:t>expectation of privacy</a:t>
            </a:r>
          </a:p>
          <a:p>
            <a:r>
              <a:rPr lang="en-US" dirty="0" smtClean="0">
                <a:solidFill>
                  <a:srgbClr val="000000"/>
                </a:solidFill>
              </a:rPr>
              <a:t>Access to </a:t>
            </a:r>
            <a:r>
              <a:rPr lang="en-US" u="sng" dirty="0" smtClean="0">
                <a:solidFill>
                  <a:srgbClr val="000000"/>
                </a:solidFill>
              </a:rPr>
              <a:t>factory installed </a:t>
            </a:r>
            <a:r>
              <a:rPr lang="en-US" dirty="0" smtClean="0">
                <a:solidFill>
                  <a:srgbClr val="000000"/>
                </a:solidFill>
              </a:rPr>
              <a:t>or </a:t>
            </a:r>
            <a:r>
              <a:rPr lang="en-US" u="sng" dirty="0" smtClean="0">
                <a:solidFill>
                  <a:srgbClr val="000000"/>
                </a:solidFill>
              </a:rPr>
              <a:t>cell phone GPS </a:t>
            </a:r>
            <a:r>
              <a:rPr lang="en-US" dirty="0" smtClean="0">
                <a:solidFill>
                  <a:srgbClr val="000000"/>
                </a:solidFill>
              </a:rPr>
              <a:t>was </a:t>
            </a:r>
            <a:r>
              <a:rPr lang="en-US" u="sng" dirty="0" smtClean="0">
                <a:solidFill>
                  <a:srgbClr val="000000"/>
                </a:solidFill>
              </a:rPr>
              <a:t>not addressed </a:t>
            </a:r>
            <a:r>
              <a:rPr lang="en-US" dirty="0" smtClean="0">
                <a:solidFill>
                  <a:srgbClr val="000000"/>
                </a:solidFill>
              </a:rPr>
              <a:t>in </a:t>
            </a:r>
            <a:r>
              <a:rPr lang="en-US" i="1" dirty="0" smtClean="0">
                <a:solidFill>
                  <a:srgbClr val="000000"/>
                </a:solidFill>
              </a:rPr>
              <a:t>Jones (</a:t>
            </a:r>
            <a:r>
              <a:rPr lang="en-US" dirty="0" err="1" smtClean="0">
                <a:solidFill>
                  <a:srgbClr val="000000"/>
                </a:solidFill>
              </a:rPr>
              <a:t>Sotomayor</a:t>
            </a:r>
            <a:r>
              <a:rPr lang="en-US" dirty="0" smtClean="0">
                <a:solidFill>
                  <a:srgbClr val="000000"/>
                </a:solidFill>
              </a:rPr>
              <a:t> concurring)</a:t>
            </a:r>
          </a:p>
          <a:p>
            <a:r>
              <a:rPr lang="en-US" dirty="0" smtClean="0">
                <a:solidFill>
                  <a:srgbClr val="000000"/>
                </a:solidFill>
              </a:rPr>
              <a:t>Alito addresses Reasonable Expectation of Privacy and GPS</a:t>
            </a:r>
          </a:p>
          <a:p>
            <a:endParaRPr lang="en-US" dirty="0">
              <a:solidFill>
                <a:srgbClr val="000000"/>
              </a:solidFill>
            </a:endParaRPr>
          </a:p>
        </p:txBody>
      </p:sp>
    </p:spTree>
    <p:extLst>
      <p:ext uri="{BB962C8B-B14F-4D97-AF65-F5344CB8AC3E}">
        <p14:creationId xmlns:p14="http://schemas.microsoft.com/office/powerpoint/2010/main" val="113498448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Cell Phone Data and Records</a:t>
            </a:r>
            <a:endParaRPr lang="en-US" b="1" dirty="0">
              <a:solidFill>
                <a:srgbClr val="00B0F0"/>
              </a:solidFill>
            </a:endParaRPr>
          </a:p>
        </p:txBody>
      </p:sp>
      <p:sp>
        <p:nvSpPr>
          <p:cNvPr id="3" name="Content Placeholder 2"/>
          <p:cNvSpPr>
            <a:spLocks noGrp="1"/>
          </p:cNvSpPr>
          <p:nvPr>
            <p:ph idx="1"/>
          </p:nvPr>
        </p:nvSpPr>
        <p:spPr>
          <a:xfrm>
            <a:off x="628650" y="1807697"/>
            <a:ext cx="7886700" cy="4351339"/>
          </a:xfrm>
        </p:spPr>
        <p:txBody>
          <a:bodyPr/>
          <a:lstStyle/>
          <a:p>
            <a:r>
              <a:rPr lang="en-US" b="1" dirty="0" smtClean="0">
                <a:solidFill>
                  <a:srgbClr val="000000"/>
                </a:solidFill>
              </a:rPr>
              <a:t>Cell Phones as Tracking Devices</a:t>
            </a:r>
          </a:p>
          <a:p>
            <a:r>
              <a:rPr lang="en-US" b="1" dirty="0" smtClean="0">
                <a:solidFill>
                  <a:srgbClr val="000000"/>
                </a:solidFill>
              </a:rPr>
              <a:t>The Stored Communications Act</a:t>
            </a:r>
          </a:p>
          <a:p>
            <a:pPr marL="342900" lvl="2" indent="-342900"/>
            <a:r>
              <a:rPr lang="en-US" sz="2800" b="1" dirty="0">
                <a:solidFill>
                  <a:srgbClr val="000000"/>
                </a:solidFill>
              </a:rPr>
              <a:t>Cellular Site Location Information (CSLI)</a:t>
            </a:r>
          </a:p>
          <a:p>
            <a:pPr marL="342900" lvl="2" indent="-342900"/>
            <a:r>
              <a:rPr lang="en-US" sz="3200" b="1" dirty="0">
                <a:solidFill>
                  <a:srgbClr val="000000"/>
                </a:solidFill>
              </a:rPr>
              <a:t>Millions of Subpoena Requests by Law Enforcement</a:t>
            </a:r>
          </a:p>
          <a:p>
            <a:endParaRPr lang="en-US" b="1" dirty="0">
              <a:solidFill>
                <a:srgbClr val="000000"/>
              </a:solidFill>
            </a:endParaRPr>
          </a:p>
        </p:txBody>
      </p:sp>
    </p:spTree>
    <p:extLst>
      <p:ext uri="{BB962C8B-B14F-4D97-AF65-F5344CB8AC3E}">
        <p14:creationId xmlns:p14="http://schemas.microsoft.com/office/powerpoint/2010/main" val="172246544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Cell Site Location Information (CSLI)</a:t>
            </a:r>
            <a:endParaRPr lang="en-US" b="1" dirty="0">
              <a:solidFill>
                <a:srgbClr val="00B0F0"/>
              </a:solidFill>
            </a:endParaRPr>
          </a:p>
        </p:txBody>
      </p:sp>
      <p:sp>
        <p:nvSpPr>
          <p:cNvPr id="3" name="Content Placeholder 2"/>
          <p:cNvSpPr>
            <a:spLocks noGrp="1"/>
          </p:cNvSpPr>
          <p:nvPr>
            <p:ph idx="1"/>
          </p:nvPr>
        </p:nvSpPr>
        <p:spPr>
          <a:xfrm>
            <a:off x="628650" y="1807697"/>
            <a:ext cx="7886700" cy="4351339"/>
          </a:xfrm>
        </p:spPr>
        <p:txBody>
          <a:bodyPr>
            <a:normAutofit fontScale="85000" lnSpcReduction="20000"/>
          </a:bodyPr>
          <a:lstStyle/>
          <a:p>
            <a:r>
              <a:rPr lang="en-US" dirty="0">
                <a:solidFill>
                  <a:srgbClr val="000000"/>
                </a:solidFill>
              </a:rPr>
              <a:t>Each time your phone registers with a cell site (i.e., cell tower), “the service provider automatically captures and retains certain information about the communication, including identification of the specific cell site and sector through which the connection is made.”  </a:t>
            </a:r>
            <a:endParaRPr lang="en-US" dirty="0" smtClean="0">
              <a:solidFill>
                <a:srgbClr val="000000"/>
              </a:solidFill>
            </a:endParaRPr>
          </a:p>
          <a:p>
            <a:pPr lvl="1"/>
            <a:r>
              <a:rPr lang="en-US" dirty="0" smtClean="0">
                <a:solidFill>
                  <a:srgbClr val="000000"/>
                </a:solidFill>
              </a:rPr>
              <a:t>	</a:t>
            </a:r>
            <a:r>
              <a:rPr lang="en-US" sz="1600" i="1" dirty="0" smtClean="0">
                <a:solidFill>
                  <a:srgbClr val="000000"/>
                </a:solidFill>
              </a:rPr>
              <a:t>United </a:t>
            </a:r>
            <a:r>
              <a:rPr lang="en-US" sz="1600" i="1" dirty="0">
                <a:solidFill>
                  <a:srgbClr val="000000"/>
                </a:solidFill>
              </a:rPr>
              <a:t>States v. Graham</a:t>
            </a:r>
            <a:r>
              <a:rPr lang="en-US" sz="1600" dirty="0">
                <a:solidFill>
                  <a:srgbClr val="000000"/>
                </a:solidFill>
              </a:rPr>
              <a:t>, 796 F.3d 332, 343 (4th Cir.), </a:t>
            </a:r>
            <a:r>
              <a:rPr lang="en-US" sz="1600" i="1" dirty="0" err="1">
                <a:solidFill>
                  <a:srgbClr val="000000"/>
                </a:solidFill>
              </a:rPr>
              <a:t>reh’g</a:t>
            </a:r>
            <a:r>
              <a:rPr lang="en-US" sz="1600" i="1" dirty="0">
                <a:solidFill>
                  <a:srgbClr val="000000"/>
                </a:solidFill>
              </a:rPr>
              <a:t> en banc granted, opinion vacated</a:t>
            </a:r>
            <a:r>
              <a:rPr lang="en-US" sz="1600" dirty="0">
                <a:solidFill>
                  <a:srgbClr val="000000"/>
                </a:solidFill>
              </a:rPr>
              <a:t>, Nos. 12–4659 (L), 12–4825, 2015 WL 6531272 (4th Cir. Oct. 28, 2015</a:t>
            </a:r>
            <a:r>
              <a:rPr lang="en-US" sz="1600" dirty="0" smtClean="0">
                <a:solidFill>
                  <a:srgbClr val="000000"/>
                </a:solidFill>
              </a:rPr>
              <a:t>)</a:t>
            </a:r>
          </a:p>
          <a:p>
            <a:pPr lvl="1"/>
            <a:endParaRPr lang="en-US" sz="2000" dirty="0">
              <a:solidFill>
                <a:srgbClr val="000000"/>
              </a:solidFill>
            </a:endParaRPr>
          </a:p>
          <a:p>
            <a:r>
              <a:rPr lang="en-US" sz="3200" dirty="0" smtClean="0">
                <a:solidFill>
                  <a:srgbClr val="000000"/>
                </a:solidFill>
              </a:rPr>
              <a:t>This data (CSLI) allows law enforcement to ”interpolate the path the cell phone, and the person carrying the phone, traveled during a given period of time.” </a:t>
            </a:r>
            <a:r>
              <a:rPr lang="en-US" sz="3200" i="1" dirty="0" smtClean="0">
                <a:solidFill>
                  <a:srgbClr val="000000"/>
                </a:solidFill>
              </a:rPr>
              <a:t>Id.</a:t>
            </a:r>
            <a:r>
              <a:rPr lang="en-US" sz="2400" dirty="0" smtClean="0">
                <a:solidFill>
                  <a:srgbClr val="000000"/>
                </a:solidFill>
              </a:rPr>
              <a:t>  </a:t>
            </a:r>
          </a:p>
        </p:txBody>
      </p:sp>
    </p:spTree>
    <p:extLst>
      <p:ext uri="{BB962C8B-B14F-4D97-AF65-F5344CB8AC3E}">
        <p14:creationId xmlns:p14="http://schemas.microsoft.com/office/powerpoint/2010/main" val="113939097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Cell Site Location Information (CSLI)</a:t>
            </a:r>
            <a:endParaRPr lang="en-US" b="1" dirty="0">
              <a:solidFill>
                <a:srgbClr val="00B0F0"/>
              </a:solidFill>
            </a:endParaRPr>
          </a:p>
        </p:txBody>
      </p:sp>
      <p:sp>
        <p:nvSpPr>
          <p:cNvPr id="3" name="Content Placeholder 2"/>
          <p:cNvSpPr>
            <a:spLocks noGrp="1"/>
          </p:cNvSpPr>
          <p:nvPr>
            <p:ph idx="1"/>
          </p:nvPr>
        </p:nvSpPr>
        <p:spPr>
          <a:xfrm>
            <a:off x="628650" y="1807697"/>
            <a:ext cx="7886700" cy="4351339"/>
          </a:xfrm>
        </p:spPr>
        <p:txBody>
          <a:bodyPr>
            <a:normAutofit/>
          </a:bodyPr>
          <a:lstStyle/>
          <a:p>
            <a:r>
              <a:rPr lang="en-US" sz="3200" dirty="0" smtClean="0">
                <a:solidFill>
                  <a:srgbClr val="000000"/>
                </a:solidFill>
              </a:rPr>
              <a:t>The issue before the courts is whether the Fourth Amendment requires a warrant based upon probable cause before the government an acquire a subscriber’s CSLI, a record created and maintained by the service provider </a:t>
            </a:r>
          </a:p>
        </p:txBody>
      </p:sp>
    </p:spTree>
    <p:extLst>
      <p:ext uri="{BB962C8B-B14F-4D97-AF65-F5344CB8AC3E}">
        <p14:creationId xmlns:p14="http://schemas.microsoft.com/office/powerpoint/2010/main" val="15099457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Cell Site Location Information (CSLI)</a:t>
            </a:r>
            <a:endParaRPr lang="en-US" b="1" dirty="0">
              <a:solidFill>
                <a:srgbClr val="00B0F0"/>
              </a:solidFill>
            </a:endParaRPr>
          </a:p>
        </p:txBody>
      </p:sp>
      <p:sp>
        <p:nvSpPr>
          <p:cNvPr id="3" name="Content Placeholder 2"/>
          <p:cNvSpPr>
            <a:spLocks noGrp="1"/>
          </p:cNvSpPr>
          <p:nvPr>
            <p:ph idx="1"/>
          </p:nvPr>
        </p:nvSpPr>
        <p:spPr>
          <a:xfrm>
            <a:off x="628650" y="1807697"/>
            <a:ext cx="7886700" cy="4351339"/>
          </a:xfrm>
        </p:spPr>
        <p:txBody>
          <a:bodyPr>
            <a:normAutofit fontScale="92500" lnSpcReduction="20000"/>
          </a:bodyPr>
          <a:lstStyle/>
          <a:p>
            <a:r>
              <a:rPr lang="en-US" sz="3200" dirty="0" smtClean="0">
                <a:solidFill>
                  <a:srgbClr val="000000"/>
                </a:solidFill>
              </a:rPr>
              <a:t>To Date, the 3</a:t>
            </a:r>
            <a:r>
              <a:rPr lang="en-US" sz="3200" baseline="30000" dirty="0" smtClean="0">
                <a:solidFill>
                  <a:srgbClr val="000000"/>
                </a:solidFill>
              </a:rPr>
              <a:t>rd</a:t>
            </a:r>
            <a:r>
              <a:rPr lang="en-US" sz="3200" dirty="0" smtClean="0">
                <a:solidFill>
                  <a:srgbClr val="000000"/>
                </a:solidFill>
              </a:rPr>
              <a:t>, 4</a:t>
            </a:r>
            <a:r>
              <a:rPr lang="en-US" sz="3200" baseline="30000" dirty="0" smtClean="0">
                <a:solidFill>
                  <a:srgbClr val="000000"/>
                </a:solidFill>
              </a:rPr>
              <a:t>th</a:t>
            </a:r>
            <a:r>
              <a:rPr lang="en-US" sz="3200" dirty="0" smtClean="0">
                <a:solidFill>
                  <a:srgbClr val="000000"/>
                </a:solidFill>
              </a:rPr>
              <a:t>, 5</a:t>
            </a:r>
            <a:r>
              <a:rPr lang="en-US" sz="3200" baseline="30000" dirty="0" smtClean="0">
                <a:solidFill>
                  <a:srgbClr val="000000"/>
                </a:solidFill>
              </a:rPr>
              <a:t>th</a:t>
            </a:r>
            <a:r>
              <a:rPr lang="en-US" sz="3200" dirty="0" smtClean="0">
                <a:solidFill>
                  <a:srgbClr val="000000"/>
                </a:solidFill>
              </a:rPr>
              <a:t>, 7</a:t>
            </a:r>
            <a:r>
              <a:rPr lang="en-US" sz="3200" baseline="30000" dirty="0" smtClean="0">
                <a:solidFill>
                  <a:srgbClr val="000000"/>
                </a:solidFill>
              </a:rPr>
              <a:t>th</a:t>
            </a:r>
            <a:r>
              <a:rPr lang="en-US" sz="3200" dirty="0" smtClean="0">
                <a:solidFill>
                  <a:srgbClr val="000000"/>
                </a:solidFill>
              </a:rPr>
              <a:t> &amp; 11</a:t>
            </a:r>
            <a:r>
              <a:rPr lang="en-US" sz="3200" baseline="30000" dirty="0" smtClean="0">
                <a:solidFill>
                  <a:srgbClr val="000000"/>
                </a:solidFill>
              </a:rPr>
              <a:t>th</a:t>
            </a:r>
            <a:r>
              <a:rPr lang="en-US" sz="3200" dirty="0" smtClean="0">
                <a:solidFill>
                  <a:srgbClr val="000000"/>
                </a:solidFill>
              </a:rPr>
              <a:t> Circuit Court of Appeal have taken the issue</a:t>
            </a:r>
          </a:p>
          <a:p>
            <a:pPr lvl="1"/>
            <a:r>
              <a:rPr lang="en-US" sz="3200" dirty="0" smtClean="0">
                <a:solidFill>
                  <a:srgbClr val="000000"/>
                </a:solidFill>
              </a:rPr>
              <a:t>The 3</a:t>
            </a:r>
            <a:r>
              <a:rPr lang="en-US" sz="3200" baseline="30000" dirty="0" smtClean="0">
                <a:solidFill>
                  <a:srgbClr val="000000"/>
                </a:solidFill>
              </a:rPr>
              <a:t>rd</a:t>
            </a:r>
            <a:r>
              <a:rPr lang="en-US" sz="3200" dirty="0" smtClean="0">
                <a:solidFill>
                  <a:srgbClr val="000000"/>
                </a:solidFill>
              </a:rPr>
              <a:t>, 5</a:t>
            </a:r>
            <a:r>
              <a:rPr lang="en-US" sz="3200" baseline="30000" dirty="0" smtClean="0">
                <a:solidFill>
                  <a:srgbClr val="000000"/>
                </a:solidFill>
              </a:rPr>
              <a:t>th</a:t>
            </a:r>
            <a:r>
              <a:rPr lang="en-US" sz="3200" dirty="0" smtClean="0">
                <a:solidFill>
                  <a:srgbClr val="000000"/>
                </a:solidFill>
              </a:rPr>
              <a:t> and 11</a:t>
            </a:r>
            <a:r>
              <a:rPr lang="en-US" sz="3200" baseline="30000" dirty="0" smtClean="0">
                <a:solidFill>
                  <a:srgbClr val="000000"/>
                </a:solidFill>
              </a:rPr>
              <a:t>th</a:t>
            </a:r>
            <a:r>
              <a:rPr lang="en-US" sz="3200" dirty="0" smtClean="0">
                <a:solidFill>
                  <a:srgbClr val="000000"/>
                </a:solidFill>
              </a:rPr>
              <a:t> Circuits permit the warrantless collection of CSLI; </a:t>
            </a:r>
          </a:p>
          <a:p>
            <a:pPr lvl="1"/>
            <a:r>
              <a:rPr lang="en-US" sz="3200" dirty="0" smtClean="0">
                <a:solidFill>
                  <a:srgbClr val="000000"/>
                </a:solidFill>
              </a:rPr>
              <a:t>The 4</a:t>
            </a:r>
            <a:r>
              <a:rPr lang="en-US" sz="3200" baseline="30000" dirty="0" smtClean="0">
                <a:solidFill>
                  <a:srgbClr val="000000"/>
                </a:solidFill>
              </a:rPr>
              <a:t>th</a:t>
            </a:r>
            <a:r>
              <a:rPr lang="en-US" sz="3200" dirty="0" smtClean="0">
                <a:solidFill>
                  <a:srgbClr val="000000"/>
                </a:solidFill>
              </a:rPr>
              <a:t> Circuit is pending a rehearing en banc after holding in favor requiring a warrant; and </a:t>
            </a:r>
          </a:p>
          <a:p>
            <a:pPr lvl="1"/>
            <a:r>
              <a:rPr lang="en-US" sz="3200" dirty="0" smtClean="0">
                <a:solidFill>
                  <a:srgbClr val="000000"/>
                </a:solidFill>
              </a:rPr>
              <a:t>The 7</a:t>
            </a:r>
            <a:r>
              <a:rPr lang="en-US" sz="3200" baseline="30000" dirty="0" smtClean="0">
                <a:solidFill>
                  <a:srgbClr val="000000"/>
                </a:solidFill>
              </a:rPr>
              <a:t>th</a:t>
            </a:r>
            <a:r>
              <a:rPr lang="en-US" sz="3200" dirty="0" smtClean="0">
                <a:solidFill>
                  <a:srgbClr val="000000"/>
                </a:solidFill>
              </a:rPr>
              <a:t> Circuit refused to decide the matter after realizing the subscriber waived his Fourth Amendment claim </a:t>
            </a:r>
          </a:p>
        </p:txBody>
      </p:sp>
    </p:spTree>
    <p:extLst>
      <p:ext uri="{BB962C8B-B14F-4D97-AF65-F5344CB8AC3E}">
        <p14:creationId xmlns:p14="http://schemas.microsoft.com/office/powerpoint/2010/main" val="7199009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Cell Phones as Tracking Devices</a:t>
            </a:r>
            <a:endParaRPr lang="en-US" b="1" dirty="0">
              <a:solidFill>
                <a:srgbClr val="00B0F0"/>
              </a:solidFill>
            </a:endParaRPr>
          </a:p>
        </p:txBody>
      </p:sp>
      <p:sp>
        <p:nvSpPr>
          <p:cNvPr id="3" name="Content Placeholder 2"/>
          <p:cNvSpPr>
            <a:spLocks noGrp="1"/>
          </p:cNvSpPr>
          <p:nvPr>
            <p:ph idx="1"/>
          </p:nvPr>
        </p:nvSpPr>
        <p:spPr/>
        <p:txBody>
          <a:bodyPr/>
          <a:lstStyle/>
          <a:p>
            <a:r>
              <a:rPr lang="en-US" dirty="0" smtClean="0">
                <a:solidFill>
                  <a:srgbClr val="000000"/>
                </a:solidFill>
              </a:rPr>
              <a:t>Triangulation</a:t>
            </a:r>
          </a:p>
          <a:p>
            <a:r>
              <a:rPr lang="en-US" dirty="0" smtClean="0">
                <a:solidFill>
                  <a:srgbClr val="000000"/>
                </a:solidFill>
              </a:rPr>
              <a:t>New phones are GPS devices</a:t>
            </a:r>
            <a:endParaRPr lang="en-US" dirty="0">
              <a:solidFill>
                <a:srgbClr val="000000"/>
              </a:solidFill>
            </a:endParaRPr>
          </a:p>
        </p:txBody>
      </p:sp>
    </p:spTree>
    <p:extLst>
      <p:ext uri="{BB962C8B-B14F-4D97-AF65-F5344CB8AC3E}">
        <p14:creationId xmlns:p14="http://schemas.microsoft.com/office/powerpoint/2010/main" val="13971557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B0F0"/>
                </a:solidFill>
              </a:rPr>
              <a:t>Who is locating YOU?</a:t>
            </a:r>
            <a:endParaRPr lang="en-US" b="1" dirty="0">
              <a:solidFill>
                <a:srgbClr val="00B0F0"/>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16722" y="1484053"/>
            <a:ext cx="2411429" cy="482285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579876" y="1438171"/>
            <a:ext cx="2460030" cy="492006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656" y="1438176"/>
            <a:ext cx="2189988" cy="5045179"/>
          </a:xfrm>
          <a:prstGeom prst="rect">
            <a:avLst/>
          </a:prstGeom>
        </p:spPr>
      </p:pic>
    </p:spTree>
    <p:extLst>
      <p:ext uri="{BB962C8B-B14F-4D97-AF65-F5344CB8AC3E}">
        <p14:creationId xmlns:p14="http://schemas.microsoft.com/office/powerpoint/2010/main" val="209166828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Triangulation</a:t>
            </a:r>
            <a:endParaRPr lang="en-US" b="1" dirty="0">
              <a:solidFill>
                <a:srgbClr val="0070C0"/>
              </a:solidFill>
            </a:endParaRPr>
          </a:p>
        </p:txBody>
      </p:sp>
      <p:sp>
        <p:nvSpPr>
          <p:cNvPr id="3" name="Content Placeholder 2"/>
          <p:cNvSpPr>
            <a:spLocks noGrp="1"/>
          </p:cNvSpPr>
          <p:nvPr>
            <p:ph idx="1"/>
          </p:nvPr>
        </p:nvSpPr>
        <p:spPr/>
        <p:txBody>
          <a:bodyPr>
            <a:normAutofit fontScale="92500" lnSpcReduction="10000"/>
          </a:bodyPr>
          <a:lstStyle/>
          <a:p>
            <a:r>
              <a:rPr lang="en-US" dirty="0" smtClean="0">
                <a:solidFill>
                  <a:srgbClr val="000000"/>
                </a:solidFill>
              </a:rPr>
              <a:t>Since phones connect to multiple towers, </a:t>
            </a:r>
            <a:r>
              <a:rPr lang="en-US" u="sng" dirty="0" smtClean="0">
                <a:solidFill>
                  <a:srgbClr val="000000"/>
                </a:solidFill>
              </a:rPr>
              <a:t>signal strength is analyzed </a:t>
            </a:r>
            <a:r>
              <a:rPr lang="en-US" dirty="0" smtClean="0">
                <a:solidFill>
                  <a:srgbClr val="000000"/>
                </a:solidFill>
              </a:rPr>
              <a:t>and the </a:t>
            </a:r>
            <a:r>
              <a:rPr lang="en-US" u="sng" dirty="0" smtClean="0">
                <a:solidFill>
                  <a:srgbClr val="000000"/>
                </a:solidFill>
              </a:rPr>
              <a:t>distance from each tower is estimated</a:t>
            </a:r>
            <a:r>
              <a:rPr lang="en-US" dirty="0" smtClean="0">
                <a:solidFill>
                  <a:srgbClr val="000000"/>
                </a:solidFill>
              </a:rPr>
              <a:t>. </a:t>
            </a:r>
          </a:p>
          <a:p>
            <a:r>
              <a:rPr lang="en-US" dirty="0" smtClean="0">
                <a:solidFill>
                  <a:srgbClr val="000000"/>
                </a:solidFill>
              </a:rPr>
              <a:t>The </a:t>
            </a:r>
            <a:r>
              <a:rPr lang="en-US" u="sng" dirty="0" smtClean="0">
                <a:solidFill>
                  <a:srgbClr val="000000"/>
                </a:solidFill>
              </a:rPr>
              <a:t>more towers </a:t>
            </a:r>
            <a:r>
              <a:rPr lang="en-US" dirty="0" smtClean="0">
                <a:solidFill>
                  <a:srgbClr val="000000"/>
                </a:solidFill>
              </a:rPr>
              <a:t>the phone is connected to, the </a:t>
            </a:r>
            <a:r>
              <a:rPr lang="en-US" u="sng" dirty="0" smtClean="0">
                <a:solidFill>
                  <a:srgbClr val="000000"/>
                </a:solidFill>
              </a:rPr>
              <a:t>better the estimation</a:t>
            </a:r>
            <a:r>
              <a:rPr lang="en-US" dirty="0" smtClean="0">
                <a:solidFill>
                  <a:srgbClr val="000000"/>
                </a:solidFill>
              </a:rPr>
              <a:t>. </a:t>
            </a:r>
          </a:p>
          <a:p>
            <a:r>
              <a:rPr lang="en-US" dirty="0" smtClean="0">
                <a:solidFill>
                  <a:srgbClr val="000000"/>
                </a:solidFill>
              </a:rPr>
              <a:t>This method </a:t>
            </a:r>
            <a:r>
              <a:rPr lang="en-US" u="sng" dirty="0" smtClean="0">
                <a:solidFill>
                  <a:srgbClr val="000000"/>
                </a:solidFill>
              </a:rPr>
              <a:t>cannot exactly pinpoint where a phone is,</a:t>
            </a:r>
            <a:r>
              <a:rPr lang="en-US" dirty="0" smtClean="0">
                <a:solidFill>
                  <a:srgbClr val="000000"/>
                </a:solidFill>
              </a:rPr>
              <a:t> but is accurate enough to </a:t>
            </a:r>
            <a:r>
              <a:rPr lang="en-US" u="sng" dirty="0" smtClean="0">
                <a:solidFill>
                  <a:srgbClr val="000000"/>
                </a:solidFill>
              </a:rPr>
              <a:t>narrow it down to an area </a:t>
            </a:r>
            <a:r>
              <a:rPr lang="en-US" dirty="0" smtClean="0">
                <a:solidFill>
                  <a:srgbClr val="000000"/>
                </a:solidFill>
              </a:rPr>
              <a:t>the size of an average neighborhood.</a:t>
            </a:r>
          </a:p>
          <a:p>
            <a:r>
              <a:rPr lang="en-US" u="sng" dirty="0" smtClean="0">
                <a:solidFill>
                  <a:srgbClr val="000000"/>
                </a:solidFill>
              </a:rPr>
              <a:t>REAL time or Historic</a:t>
            </a:r>
            <a:endParaRPr lang="en-US" u="sng" dirty="0">
              <a:solidFill>
                <a:srgbClr val="000000"/>
              </a:solidFill>
            </a:endParaRPr>
          </a:p>
        </p:txBody>
      </p:sp>
    </p:spTree>
    <p:extLst>
      <p:ext uri="{BB962C8B-B14F-4D97-AF65-F5344CB8AC3E}">
        <p14:creationId xmlns:p14="http://schemas.microsoft.com/office/powerpoint/2010/main" val="141046033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GPS</a:t>
            </a:r>
            <a:endParaRPr lang="en-US" b="1" dirty="0">
              <a:solidFill>
                <a:srgbClr val="00B0F0"/>
              </a:solidFill>
            </a:endParaRPr>
          </a:p>
        </p:txBody>
      </p:sp>
      <p:sp>
        <p:nvSpPr>
          <p:cNvPr id="3" name="Content Placeholder 2"/>
          <p:cNvSpPr>
            <a:spLocks noGrp="1"/>
          </p:cNvSpPr>
          <p:nvPr>
            <p:ph idx="1"/>
          </p:nvPr>
        </p:nvSpPr>
        <p:spPr/>
        <p:txBody>
          <a:bodyPr>
            <a:normAutofit fontScale="85000" lnSpcReduction="10000"/>
          </a:bodyPr>
          <a:lstStyle/>
          <a:p>
            <a:r>
              <a:rPr lang="en-US" dirty="0" smtClean="0">
                <a:solidFill>
                  <a:srgbClr val="000000"/>
                </a:solidFill>
              </a:rPr>
              <a:t>Wireless service providers are </a:t>
            </a:r>
            <a:r>
              <a:rPr lang="en-US" u="sng" dirty="0" smtClean="0">
                <a:solidFill>
                  <a:srgbClr val="000000"/>
                </a:solidFill>
              </a:rPr>
              <a:t>required by law </a:t>
            </a:r>
            <a:r>
              <a:rPr lang="en-US" dirty="0" smtClean="0">
                <a:solidFill>
                  <a:srgbClr val="000000"/>
                </a:solidFill>
              </a:rPr>
              <a:t>to have the capability to </a:t>
            </a:r>
            <a:r>
              <a:rPr lang="en-US" u="sng" dirty="0" smtClean="0">
                <a:solidFill>
                  <a:srgbClr val="000000"/>
                </a:solidFill>
              </a:rPr>
              <a:t>estimate position within 328 feet. </a:t>
            </a:r>
          </a:p>
          <a:p>
            <a:r>
              <a:rPr lang="en-US" dirty="0" smtClean="0">
                <a:solidFill>
                  <a:srgbClr val="000000"/>
                </a:solidFill>
              </a:rPr>
              <a:t>These devices offer much </a:t>
            </a:r>
            <a:r>
              <a:rPr lang="en-US" u="sng" dirty="0" smtClean="0">
                <a:solidFill>
                  <a:srgbClr val="000000"/>
                </a:solidFill>
              </a:rPr>
              <a:t>higher levels of accuracy.</a:t>
            </a:r>
            <a:r>
              <a:rPr lang="en-US" dirty="0" smtClean="0">
                <a:solidFill>
                  <a:srgbClr val="000000"/>
                </a:solidFill>
              </a:rPr>
              <a:t> In principle, they work on the premise of </a:t>
            </a:r>
            <a:r>
              <a:rPr lang="en-US" u="sng" dirty="0" smtClean="0">
                <a:solidFill>
                  <a:srgbClr val="000000"/>
                </a:solidFill>
              </a:rPr>
              <a:t>triangulation</a:t>
            </a:r>
            <a:r>
              <a:rPr lang="en-US" dirty="0" smtClean="0">
                <a:solidFill>
                  <a:srgbClr val="000000"/>
                </a:solidFill>
              </a:rPr>
              <a:t>.</a:t>
            </a:r>
          </a:p>
          <a:p>
            <a:r>
              <a:rPr lang="en-US" dirty="0" smtClean="0">
                <a:solidFill>
                  <a:srgbClr val="000000"/>
                </a:solidFill>
              </a:rPr>
              <a:t>Devices receives </a:t>
            </a:r>
            <a:r>
              <a:rPr lang="en-US" u="sng" dirty="0" smtClean="0">
                <a:solidFill>
                  <a:srgbClr val="000000"/>
                </a:solidFill>
              </a:rPr>
              <a:t>signals from 12 or more satellites</a:t>
            </a:r>
            <a:r>
              <a:rPr lang="en-US" dirty="0" smtClean="0">
                <a:solidFill>
                  <a:srgbClr val="000000"/>
                </a:solidFill>
              </a:rPr>
              <a:t> in low-Earth orbit. These phones have </a:t>
            </a:r>
            <a:r>
              <a:rPr lang="en-US" u="sng" dirty="0" smtClean="0">
                <a:solidFill>
                  <a:srgbClr val="000000"/>
                </a:solidFill>
              </a:rPr>
              <a:t>software that runs in the background</a:t>
            </a:r>
            <a:r>
              <a:rPr lang="en-US" dirty="0" smtClean="0">
                <a:solidFill>
                  <a:srgbClr val="000000"/>
                </a:solidFill>
              </a:rPr>
              <a:t>, unknown to the user, that </a:t>
            </a:r>
            <a:r>
              <a:rPr lang="en-US" u="sng" dirty="0" smtClean="0">
                <a:solidFill>
                  <a:srgbClr val="000000"/>
                </a:solidFill>
              </a:rPr>
              <a:t>gives the provider accurate readings</a:t>
            </a:r>
            <a:r>
              <a:rPr lang="en-US" dirty="0" smtClean="0">
                <a:solidFill>
                  <a:srgbClr val="000000"/>
                </a:solidFill>
              </a:rPr>
              <a:t> on the customer's whereabouts.</a:t>
            </a:r>
          </a:p>
          <a:p>
            <a:r>
              <a:rPr lang="en-US" u="sng" dirty="0" smtClean="0">
                <a:solidFill>
                  <a:srgbClr val="000000"/>
                </a:solidFill>
              </a:rPr>
              <a:t>Only REAL time, not Historic (that we know of)</a:t>
            </a:r>
          </a:p>
        </p:txBody>
      </p:sp>
    </p:spTree>
    <p:extLst>
      <p:ext uri="{BB962C8B-B14F-4D97-AF65-F5344CB8AC3E}">
        <p14:creationId xmlns:p14="http://schemas.microsoft.com/office/powerpoint/2010/main" val="168240518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Four Categories of Electronic Surveillance</a:t>
            </a:r>
            <a:endParaRPr lang="en-US" b="1" dirty="0">
              <a:solidFill>
                <a:srgbClr val="00B0F0"/>
              </a:solidFill>
            </a:endParaRPr>
          </a:p>
        </p:txBody>
      </p:sp>
      <p:sp>
        <p:nvSpPr>
          <p:cNvPr id="3" name="Content Placeholder 2"/>
          <p:cNvSpPr>
            <a:spLocks noGrp="1"/>
          </p:cNvSpPr>
          <p:nvPr>
            <p:ph idx="1"/>
          </p:nvPr>
        </p:nvSpPr>
        <p:spPr/>
        <p:txBody>
          <a:bodyPr>
            <a:normAutofit fontScale="70000" lnSpcReduction="20000"/>
          </a:bodyPr>
          <a:lstStyle/>
          <a:p>
            <a:r>
              <a:rPr lang="en-US" dirty="0" smtClean="0">
                <a:solidFill>
                  <a:srgbClr val="000000"/>
                </a:solidFill>
              </a:rPr>
              <a:t>(1) </a:t>
            </a:r>
            <a:r>
              <a:rPr lang="en-US" b="1" dirty="0" smtClean="0">
                <a:solidFill>
                  <a:srgbClr val="000000"/>
                </a:solidFill>
              </a:rPr>
              <a:t>wiretaps</a:t>
            </a:r>
            <a:r>
              <a:rPr lang="en-US" dirty="0" smtClean="0">
                <a:solidFill>
                  <a:srgbClr val="000000"/>
                </a:solidFill>
              </a:rPr>
              <a:t>, which are authorized pursuant to 18 U.S.C. §§ 2510-2522, upon what could be called a “probable cause plus” showing; </a:t>
            </a:r>
          </a:p>
          <a:p>
            <a:r>
              <a:rPr lang="en-US" dirty="0" smtClean="0">
                <a:solidFill>
                  <a:srgbClr val="000000"/>
                </a:solidFill>
              </a:rPr>
              <a:t>(2) </a:t>
            </a:r>
            <a:r>
              <a:rPr lang="en-US" b="1" dirty="0" smtClean="0">
                <a:solidFill>
                  <a:srgbClr val="000000"/>
                </a:solidFill>
              </a:rPr>
              <a:t>tracking devices</a:t>
            </a:r>
            <a:r>
              <a:rPr lang="en-US" dirty="0" smtClean="0">
                <a:solidFill>
                  <a:srgbClr val="000000"/>
                </a:solidFill>
              </a:rPr>
              <a:t>, which are authorized pursuant to 18 U.S.C. § 3117, upon a Rule 41 probable cause showing; </a:t>
            </a:r>
          </a:p>
          <a:p>
            <a:r>
              <a:rPr lang="en-US" dirty="0" smtClean="0">
                <a:solidFill>
                  <a:srgbClr val="000000"/>
                </a:solidFill>
              </a:rPr>
              <a:t>(3) </a:t>
            </a:r>
            <a:r>
              <a:rPr lang="en-US" b="1" dirty="0" smtClean="0">
                <a:solidFill>
                  <a:srgbClr val="000000"/>
                </a:solidFill>
              </a:rPr>
              <a:t>stored communications and subscriber records</a:t>
            </a:r>
            <a:r>
              <a:rPr lang="en-US" dirty="0" smtClean="0">
                <a:solidFill>
                  <a:srgbClr val="000000"/>
                </a:solidFill>
              </a:rPr>
              <a:t>, which are authorized pursuant to the Stored Communication Act (SCA) upon a showing of </a:t>
            </a:r>
            <a:r>
              <a:rPr lang="en-US" u="sng" dirty="0" smtClean="0">
                <a:solidFill>
                  <a:srgbClr val="000000"/>
                </a:solidFill>
              </a:rPr>
              <a:t>specific and </a:t>
            </a:r>
            <a:r>
              <a:rPr lang="en-US" u="sng" dirty="0" err="1" smtClean="0">
                <a:solidFill>
                  <a:srgbClr val="000000"/>
                </a:solidFill>
              </a:rPr>
              <a:t>articulable</a:t>
            </a:r>
            <a:r>
              <a:rPr lang="en-US" u="sng" dirty="0" smtClean="0">
                <a:solidFill>
                  <a:srgbClr val="000000"/>
                </a:solidFill>
              </a:rPr>
              <a:t> facts </a:t>
            </a:r>
            <a:r>
              <a:rPr lang="en-US" dirty="0" smtClean="0">
                <a:solidFill>
                  <a:srgbClr val="000000"/>
                </a:solidFill>
              </a:rPr>
              <a:t>showing that there are </a:t>
            </a:r>
            <a:r>
              <a:rPr lang="en-US" u="sng" dirty="0" smtClean="0">
                <a:solidFill>
                  <a:srgbClr val="000000"/>
                </a:solidFill>
              </a:rPr>
              <a:t>reasonable grounds </a:t>
            </a:r>
            <a:r>
              <a:rPr lang="en-US" dirty="0" smtClean="0">
                <a:solidFill>
                  <a:srgbClr val="000000"/>
                </a:solidFill>
              </a:rPr>
              <a:t>to believe that the information sought is </a:t>
            </a:r>
            <a:r>
              <a:rPr lang="en-US" u="sng" dirty="0" smtClean="0">
                <a:solidFill>
                  <a:srgbClr val="000000"/>
                </a:solidFill>
              </a:rPr>
              <a:t>relevant and material </a:t>
            </a:r>
            <a:r>
              <a:rPr lang="en-US" dirty="0" smtClean="0">
                <a:solidFill>
                  <a:srgbClr val="000000"/>
                </a:solidFill>
              </a:rPr>
              <a:t>to an </a:t>
            </a:r>
            <a:r>
              <a:rPr lang="en-US" u="sng" dirty="0" smtClean="0">
                <a:solidFill>
                  <a:srgbClr val="000000"/>
                </a:solidFill>
              </a:rPr>
              <a:t>ongoing criminal investigation</a:t>
            </a:r>
            <a:r>
              <a:rPr lang="en-US" dirty="0" smtClean="0">
                <a:solidFill>
                  <a:srgbClr val="000000"/>
                </a:solidFill>
              </a:rPr>
              <a:t>; and </a:t>
            </a:r>
          </a:p>
          <a:p>
            <a:r>
              <a:rPr lang="en-US" dirty="0" smtClean="0">
                <a:solidFill>
                  <a:srgbClr val="000000"/>
                </a:solidFill>
              </a:rPr>
              <a:t>(4) </a:t>
            </a:r>
            <a:r>
              <a:rPr lang="en-US" b="1" dirty="0" smtClean="0">
                <a:solidFill>
                  <a:srgbClr val="000000"/>
                </a:solidFill>
              </a:rPr>
              <a:t>pen registers and trap and trace devices </a:t>
            </a:r>
            <a:r>
              <a:rPr lang="en-US" dirty="0" smtClean="0">
                <a:solidFill>
                  <a:srgbClr val="000000"/>
                </a:solidFill>
              </a:rPr>
              <a:t>authorized pursuant to the pen register statute (PRS), upon the government’s certification that the information sought is relevant and material to an ongoing criminal investigation</a:t>
            </a:r>
            <a:endParaRPr lang="en-US" dirty="0">
              <a:solidFill>
                <a:srgbClr val="000000"/>
              </a:solidFill>
            </a:endParaRPr>
          </a:p>
        </p:txBody>
      </p:sp>
    </p:spTree>
    <p:extLst>
      <p:ext uri="{BB962C8B-B14F-4D97-AF65-F5344CB8AC3E}">
        <p14:creationId xmlns:p14="http://schemas.microsoft.com/office/powerpoint/2010/main" val="26668021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cking1.jpg"/>
          <p:cNvPicPr>
            <a:picLocks noChangeAspect="1"/>
          </p:cNvPicPr>
          <p:nvPr/>
        </p:nvPicPr>
        <p:blipFill>
          <a:blip r:embed="rId2" cstate="print"/>
          <a:stretch>
            <a:fillRect/>
          </a:stretch>
        </p:blipFill>
        <p:spPr>
          <a:xfrm>
            <a:off x="1828800" y="0"/>
            <a:ext cx="5143500" cy="6858000"/>
          </a:xfrm>
          <a:prstGeom prst="rect">
            <a:avLst/>
          </a:prstGeom>
        </p:spPr>
      </p:pic>
    </p:spTree>
    <p:extLst>
      <p:ext uri="{BB962C8B-B14F-4D97-AF65-F5344CB8AC3E}">
        <p14:creationId xmlns:p14="http://schemas.microsoft.com/office/powerpoint/2010/main" val="29593498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B0F0"/>
                </a:solidFill>
              </a:rPr>
              <a:t>Different Standards for Different Data</a:t>
            </a:r>
            <a:endParaRPr lang="en-US" dirty="0">
              <a:solidFill>
                <a:srgbClr val="00B0F0"/>
              </a:solidFill>
            </a:endParaRPr>
          </a:p>
        </p:txBody>
      </p:sp>
      <p:sp>
        <p:nvSpPr>
          <p:cNvPr id="3" name="Content Placeholder 2"/>
          <p:cNvSpPr>
            <a:spLocks noGrp="1"/>
          </p:cNvSpPr>
          <p:nvPr>
            <p:ph idx="1"/>
          </p:nvPr>
        </p:nvSpPr>
        <p:spPr>
          <a:xfrm>
            <a:off x="457199" y="1690688"/>
            <a:ext cx="8133127" cy="5029200"/>
          </a:xfrm>
        </p:spPr>
        <p:txBody>
          <a:bodyPr>
            <a:normAutofit lnSpcReduction="10000"/>
          </a:bodyPr>
          <a:lstStyle/>
          <a:p>
            <a:r>
              <a:rPr lang="en-US" b="1" u="sng" dirty="0" smtClean="0">
                <a:solidFill>
                  <a:srgbClr val="000000"/>
                </a:solidFill>
              </a:rPr>
              <a:t>Intercepted real time electronic communications</a:t>
            </a:r>
            <a:r>
              <a:rPr lang="en-US" b="1" dirty="0" smtClean="0">
                <a:solidFill>
                  <a:srgbClr val="000000"/>
                </a:solidFill>
              </a:rPr>
              <a:t> </a:t>
            </a:r>
            <a:r>
              <a:rPr lang="en-US" dirty="0" smtClean="0">
                <a:solidFill>
                  <a:srgbClr val="000000"/>
                </a:solidFill>
              </a:rPr>
              <a:t>(Title III </a:t>
            </a:r>
            <a:r>
              <a:rPr lang="en-US" b="1" dirty="0" smtClean="0">
                <a:solidFill>
                  <a:srgbClr val="000000"/>
                </a:solidFill>
              </a:rPr>
              <a:t>Wiretap</a:t>
            </a:r>
            <a:r>
              <a:rPr lang="en-US" dirty="0" smtClean="0">
                <a:solidFill>
                  <a:srgbClr val="000000"/>
                </a:solidFill>
              </a:rPr>
              <a:t>, “super-warrants”):</a:t>
            </a:r>
          </a:p>
          <a:p>
            <a:r>
              <a:rPr lang="en-US" dirty="0" smtClean="0">
                <a:solidFill>
                  <a:srgbClr val="000000"/>
                </a:solidFill>
              </a:rPr>
              <a:t>18 U.S.C. § 2510-2522 requiring </a:t>
            </a:r>
            <a:r>
              <a:rPr lang="en-US" u="sng" dirty="0" smtClean="0">
                <a:solidFill>
                  <a:srgbClr val="000000"/>
                </a:solidFill>
              </a:rPr>
              <a:t>probable cause </a:t>
            </a:r>
            <a:r>
              <a:rPr lang="en-US" dirty="0" smtClean="0">
                <a:solidFill>
                  <a:srgbClr val="000000"/>
                </a:solidFill>
              </a:rPr>
              <a:t>to believe that a crime has been, is being, or is about to be committed; that communication is </a:t>
            </a:r>
            <a:r>
              <a:rPr lang="en-US" u="sng" dirty="0" smtClean="0">
                <a:solidFill>
                  <a:srgbClr val="000000"/>
                </a:solidFill>
              </a:rPr>
              <a:t>relevant to the crime</a:t>
            </a:r>
            <a:r>
              <a:rPr lang="en-US" dirty="0" smtClean="0">
                <a:solidFill>
                  <a:srgbClr val="000000"/>
                </a:solidFill>
              </a:rPr>
              <a:t>; that </a:t>
            </a:r>
            <a:r>
              <a:rPr lang="en-US" u="sng" dirty="0" smtClean="0">
                <a:solidFill>
                  <a:srgbClr val="000000"/>
                </a:solidFill>
              </a:rPr>
              <a:t>normal investigation procedures have been tried, but failed</a:t>
            </a:r>
            <a:r>
              <a:rPr lang="en-US" dirty="0" smtClean="0">
                <a:solidFill>
                  <a:srgbClr val="000000"/>
                </a:solidFill>
              </a:rPr>
              <a:t>; and the location of communication is </a:t>
            </a:r>
            <a:r>
              <a:rPr lang="en-US" u="sng" dirty="0" smtClean="0">
                <a:solidFill>
                  <a:srgbClr val="000000"/>
                </a:solidFill>
              </a:rPr>
              <a:t>connected to the crime</a:t>
            </a:r>
            <a:r>
              <a:rPr lang="en-US" dirty="0" smtClean="0">
                <a:solidFill>
                  <a:srgbClr val="000000"/>
                </a:solidFill>
              </a:rPr>
              <a:t>.</a:t>
            </a:r>
          </a:p>
        </p:txBody>
      </p:sp>
    </p:spTree>
    <p:extLst>
      <p:ext uri="{BB962C8B-B14F-4D97-AF65-F5344CB8AC3E}">
        <p14:creationId xmlns:p14="http://schemas.microsoft.com/office/powerpoint/2010/main" val="121415789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B0F0"/>
                </a:solidFill>
              </a:rPr>
              <a:t>Different Standards for Different Data</a:t>
            </a:r>
            <a:endParaRPr lang="en-US" dirty="0">
              <a:solidFill>
                <a:srgbClr val="00B0F0"/>
              </a:solidFill>
            </a:endParaRPr>
          </a:p>
        </p:txBody>
      </p:sp>
      <p:sp>
        <p:nvSpPr>
          <p:cNvPr id="3" name="Content Placeholder 2"/>
          <p:cNvSpPr>
            <a:spLocks noGrp="1"/>
          </p:cNvSpPr>
          <p:nvPr>
            <p:ph idx="1"/>
          </p:nvPr>
        </p:nvSpPr>
        <p:spPr>
          <a:xfrm>
            <a:off x="457200" y="2241179"/>
            <a:ext cx="8040202" cy="4083424"/>
          </a:xfrm>
        </p:spPr>
        <p:txBody>
          <a:bodyPr>
            <a:normAutofit/>
          </a:bodyPr>
          <a:lstStyle/>
          <a:p>
            <a:r>
              <a:rPr lang="en-US" sz="3200" b="1" u="sng" dirty="0" smtClean="0">
                <a:solidFill>
                  <a:srgbClr val="000000"/>
                </a:solidFill>
              </a:rPr>
              <a:t>Tracking Device</a:t>
            </a:r>
            <a:r>
              <a:rPr lang="en-US" sz="3200" dirty="0" smtClean="0">
                <a:solidFill>
                  <a:srgbClr val="000000"/>
                </a:solidFill>
              </a:rPr>
              <a:t> installed GPS devices and Beepers</a:t>
            </a:r>
          </a:p>
          <a:p>
            <a:r>
              <a:rPr lang="en-US" sz="3200" dirty="0" smtClean="0">
                <a:solidFill>
                  <a:srgbClr val="000000"/>
                </a:solidFill>
              </a:rPr>
              <a:t>Magistrate must issue the warrant if there is </a:t>
            </a:r>
            <a:r>
              <a:rPr lang="en-US" sz="3200" u="sng" dirty="0" smtClean="0">
                <a:solidFill>
                  <a:srgbClr val="000000"/>
                </a:solidFill>
              </a:rPr>
              <a:t>probable cause </a:t>
            </a:r>
            <a:r>
              <a:rPr lang="en-US" sz="3200" dirty="0" smtClean="0">
                <a:solidFill>
                  <a:srgbClr val="000000"/>
                </a:solidFill>
              </a:rPr>
              <a:t>to search for and seize a person or property or to</a:t>
            </a:r>
            <a:r>
              <a:rPr lang="en-US" sz="3200" u="sng" dirty="0" smtClean="0">
                <a:solidFill>
                  <a:srgbClr val="000000"/>
                </a:solidFill>
              </a:rPr>
              <a:t> install and use a tracking device.</a:t>
            </a:r>
            <a:r>
              <a:rPr lang="en-US" sz="3200" dirty="0" smtClean="0">
                <a:solidFill>
                  <a:srgbClr val="000000"/>
                </a:solidFill>
              </a:rPr>
              <a:t> Rule 41, Fed Rules Crim. Pro.</a:t>
            </a:r>
            <a:endParaRPr lang="en-US" sz="3200" u="sng" dirty="0" smtClean="0">
              <a:solidFill>
                <a:srgbClr val="000000"/>
              </a:solidFill>
            </a:endParaRPr>
          </a:p>
        </p:txBody>
      </p:sp>
    </p:spTree>
    <p:extLst>
      <p:ext uri="{BB962C8B-B14F-4D97-AF65-F5344CB8AC3E}">
        <p14:creationId xmlns:p14="http://schemas.microsoft.com/office/powerpoint/2010/main" val="96217789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B0F0"/>
                </a:solidFill>
              </a:rPr>
              <a:t>Different Standards for Different Data</a:t>
            </a:r>
            <a:endParaRPr lang="en-US" dirty="0">
              <a:solidFill>
                <a:srgbClr val="00B0F0"/>
              </a:solidFill>
            </a:endParaRPr>
          </a:p>
        </p:txBody>
      </p:sp>
      <p:sp>
        <p:nvSpPr>
          <p:cNvPr id="3" name="Content Placeholder 2"/>
          <p:cNvSpPr>
            <a:spLocks noGrp="1"/>
          </p:cNvSpPr>
          <p:nvPr>
            <p:ph idx="1"/>
          </p:nvPr>
        </p:nvSpPr>
        <p:spPr>
          <a:xfrm>
            <a:off x="457200" y="1690691"/>
            <a:ext cx="8081502" cy="4633912"/>
          </a:xfrm>
        </p:spPr>
        <p:txBody>
          <a:bodyPr>
            <a:normAutofit lnSpcReduction="10000"/>
          </a:bodyPr>
          <a:lstStyle/>
          <a:p>
            <a:r>
              <a:rPr lang="en-US" sz="3200" b="1" u="sng" dirty="0" smtClean="0">
                <a:solidFill>
                  <a:srgbClr val="000000"/>
                </a:solidFill>
              </a:rPr>
              <a:t>Stored communications and subscriber or customer account records</a:t>
            </a:r>
            <a:r>
              <a:rPr lang="en-US" sz="3200" b="1" dirty="0" smtClean="0">
                <a:solidFill>
                  <a:srgbClr val="000000"/>
                </a:solidFill>
              </a:rPr>
              <a:t> </a:t>
            </a:r>
            <a:r>
              <a:rPr lang="en-US" sz="3200" dirty="0" smtClean="0">
                <a:solidFill>
                  <a:srgbClr val="000000"/>
                </a:solidFill>
              </a:rPr>
              <a:t>(Billing records and ID information as well as Historic Cell Location information): </a:t>
            </a:r>
          </a:p>
          <a:p>
            <a:r>
              <a:rPr lang="en-US" sz="3200" dirty="0" smtClean="0">
                <a:solidFill>
                  <a:srgbClr val="000000"/>
                </a:solidFill>
              </a:rPr>
              <a:t> </a:t>
            </a:r>
            <a:r>
              <a:rPr lang="en-US" sz="3200" u="sng" dirty="0" smtClean="0">
                <a:solidFill>
                  <a:srgbClr val="000000"/>
                </a:solidFill>
              </a:rPr>
              <a:t>Subpoena </a:t>
            </a:r>
            <a:r>
              <a:rPr lang="en-US" sz="3200" dirty="0" smtClean="0">
                <a:solidFill>
                  <a:srgbClr val="000000"/>
                </a:solidFill>
              </a:rPr>
              <a:t>requiring an application to a Federal Court including </a:t>
            </a:r>
            <a:r>
              <a:rPr lang="en-US" sz="3200" u="sng" dirty="0" smtClean="0">
                <a:solidFill>
                  <a:srgbClr val="000000"/>
                </a:solidFill>
              </a:rPr>
              <a:t>specific and articulable facts showing reasonable grounds for relevancy and materiality</a:t>
            </a:r>
            <a:r>
              <a:rPr lang="en-US" sz="3200" dirty="0" smtClean="0">
                <a:solidFill>
                  <a:srgbClr val="000000"/>
                </a:solidFill>
              </a:rPr>
              <a:t> to ongoing investigation. 18 USC 2703(d) “Stored Communications Act”</a:t>
            </a:r>
          </a:p>
        </p:txBody>
      </p:sp>
    </p:spTree>
    <p:extLst>
      <p:ext uri="{BB962C8B-B14F-4D97-AF65-F5344CB8AC3E}">
        <p14:creationId xmlns:p14="http://schemas.microsoft.com/office/powerpoint/2010/main" val="771968934"/>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424026" y="3029274"/>
            <a:ext cx="1091337" cy="957143"/>
          </a:xfrm>
          <a:prstGeom prst="rect">
            <a:avLst/>
          </a:prstGeom>
        </p:spPr>
      </p:pic>
      <p:pic>
        <p:nvPicPr>
          <p:cNvPr id="10" name="Picture 9"/>
          <p:cNvPicPr>
            <a:picLocks noChangeAspect="1"/>
          </p:cNvPicPr>
          <p:nvPr/>
        </p:nvPicPr>
        <p:blipFill>
          <a:blip r:embed="rId3"/>
          <a:stretch>
            <a:fillRect/>
          </a:stretch>
        </p:blipFill>
        <p:spPr>
          <a:xfrm>
            <a:off x="628674" y="2890193"/>
            <a:ext cx="1235269" cy="1235269"/>
          </a:xfrm>
          <a:prstGeom prst="rect">
            <a:avLst/>
          </a:prstGeom>
        </p:spPr>
      </p:pic>
      <p:sp>
        <p:nvSpPr>
          <p:cNvPr id="3" name="Content Placeholder 2"/>
          <p:cNvSpPr>
            <a:spLocks noGrp="1"/>
          </p:cNvSpPr>
          <p:nvPr>
            <p:ph idx="1"/>
          </p:nvPr>
        </p:nvSpPr>
        <p:spPr/>
        <p:txBody>
          <a:bodyPr>
            <a:normAutofit/>
          </a:bodyPr>
          <a:lstStyle/>
          <a:p>
            <a:pPr algn="ctr">
              <a:buNone/>
            </a:pPr>
            <a:r>
              <a:rPr lang="en-US" sz="11500" dirty="0">
                <a:solidFill>
                  <a:srgbClr val="00B0F0"/>
                </a:solidFill>
              </a:rPr>
              <a:t>Third Party Records</a:t>
            </a:r>
          </a:p>
        </p:txBody>
      </p:sp>
      <p:pic>
        <p:nvPicPr>
          <p:cNvPr id="4" name="Picture 3"/>
          <p:cNvPicPr>
            <a:picLocks noChangeAspect="1"/>
          </p:cNvPicPr>
          <p:nvPr/>
        </p:nvPicPr>
        <p:blipFill>
          <a:blip r:embed="rId4"/>
          <a:stretch>
            <a:fillRect/>
          </a:stretch>
        </p:blipFill>
        <p:spPr>
          <a:xfrm>
            <a:off x="1124436" y="234965"/>
            <a:ext cx="1804376" cy="1355139"/>
          </a:xfrm>
          <a:prstGeom prst="rect">
            <a:avLst/>
          </a:prstGeom>
        </p:spPr>
      </p:pic>
      <p:pic>
        <p:nvPicPr>
          <p:cNvPr id="5" name="Picture 4"/>
          <p:cNvPicPr>
            <a:picLocks noChangeAspect="1"/>
          </p:cNvPicPr>
          <p:nvPr/>
        </p:nvPicPr>
        <p:blipFill>
          <a:blip r:embed="rId5"/>
          <a:stretch>
            <a:fillRect/>
          </a:stretch>
        </p:blipFill>
        <p:spPr>
          <a:xfrm>
            <a:off x="6909685" y="208052"/>
            <a:ext cx="1307485" cy="1162208"/>
          </a:xfrm>
          <a:prstGeom prst="rect">
            <a:avLst/>
          </a:prstGeom>
        </p:spPr>
      </p:pic>
      <p:pic>
        <p:nvPicPr>
          <p:cNvPr id="6" name="Picture 5"/>
          <p:cNvPicPr>
            <a:picLocks noChangeAspect="1"/>
          </p:cNvPicPr>
          <p:nvPr/>
        </p:nvPicPr>
        <p:blipFill>
          <a:blip r:embed="rId6"/>
          <a:stretch>
            <a:fillRect/>
          </a:stretch>
        </p:blipFill>
        <p:spPr>
          <a:xfrm>
            <a:off x="7105706" y="5414703"/>
            <a:ext cx="895319" cy="1443335"/>
          </a:xfrm>
          <a:prstGeom prst="rect">
            <a:avLst/>
          </a:prstGeom>
        </p:spPr>
      </p:pic>
      <p:pic>
        <p:nvPicPr>
          <p:cNvPr id="7" name="Picture 6"/>
          <p:cNvPicPr>
            <a:picLocks noChangeAspect="1"/>
          </p:cNvPicPr>
          <p:nvPr/>
        </p:nvPicPr>
        <p:blipFill>
          <a:blip r:embed="rId7"/>
          <a:stretch>
            <a:fillRect/>
          </a:stretch>
        </p:blipFill>
        <p:spPr>
          <a:xfrm>
            <a:off x="3598048" y="5105228"/>
            <a:ext cx="2001968" cy="1542257"/>
          </a:xfrm>
          <a:prstGeom prst="rect">
            <a:avLst/>
          </a:prstGeom>
        </p:spPr>
      </p:pic>
      <p:pic>
        <p:nvPicPr>
          <p:cNvPr id="8" name="Picture 7"/>
          <p:cNvPicPr>
            <a:picLocks noChangeAspect="1"/>
          </p:cNvPicPr>
          <p:nvPr/>
        </p:nvPicPr>
        <p:blipFill>
          <a:blip r:embed="rId8"/>
          <a:stretch>
            <a:fillRect/>
          </a:stretch>
        </p:blipFill>
        <p:spPr>
          <a:xfrm>
            <a:off x="3598072" y="234967"/>
            <a:ext cx="1756997" cy="862005"/>
          </a:xfrm>
          <a:prstGeom prst="rect">
            <a:avLst/>
          </a:prstGeom>
        </p:spPr>
      </p:pic>
      <p:pic>
        <p:nvPicPr>
          <p:cNvPr id="9" name="Picture 8"/>
          <p:cNvPicPr>
            <a:picLocks noChangeAspect="1"/>
          </p:cNvPicPr>
          <p:nvPr/>
        </p:nvPicPr>
        <p:blipFill>
          <a:blip r:embed="rId9"/>
          <a:stretch>
            <a:fillRect/>
          </a:stretch>
        </p:blipFill>
        <p:spPr>
          <a:xfrm>
            <a:off x="1143025" y="5663027"/>
            <a:ext cx="1190705" cy="1194972"/>
          </a:xfrm>
          <a:prstGeom prst="rect">
            <a:avLst/>
          </a:prstGeom>
        </p:spPr>
      </p:pic>
    </p:spTree>
    <p:extLst>
      <p:ext uri="{BB962C8B-B14F-4D97-AF65-F5344CB8AC3E}">
        <p14:creationId xmlns:p14="http://schemas.microsoft.com/office/powerpoint/2010/main" val="59979789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Third Party Records</a:t>
            </a:r>
            <a:endParaRPr lang="en-US" b="1" dirty="0">
              <a:solidFill>
                <a:srgbClr val="00B0F0"/>
              </a:solidFill>
            </a:endParaRPr>
          </a:p>
        </p:txBody>
      </p:sp>
      <p:sp>
        <p:nvSpPr>
          <p:cNvPr id="3" name="Content Placeholder 2"/>
          <p:cNvSpPr>
            <a:spLocks noGrp="1"/>
          </p:cNvSpPr>
          <p:nvPr>
            <p:ph idx="1"/>
          </p:nvPr>
        </p:nvSpPr>
        <p:spPr/>
        <p:txBody>
          <a:bodyPr>
            <a:normAutofit/>
          </a:bodyPr>
          <a:lstStyle/>
          <a:p>
            <a:r>
              <a:rPr lang="en-US" sz="3200" dirty="0" smtClean="0">
                <a:solidFill>
                  <a:srgbClr val="000000"/>
                </a:solidFill>
              </a:rPr>
              <a:t>BIG QUESTIONS!</a:t>
            </a:r>
          </a:p>
          <a:p>
            <a:r>
              <a:rPr lang="en-US" sz="3200" u="sng" dirty="0" smtClean="0">
                <a:solidFill>
                  <a:srgbClr val="000000"/>
                </a:solidFill>
              </a:rPr>
              <a:t>Content of stored communication </a:t>
            </a:r>
            <a:r>
              <a:rPr lang="en-US" sz="3200" dirty="0" smtClean="0">
                <a:solidFill>
                  <a:srgbClr val="000000"/>
                </a:solidFill>
              </a:rPr>
              <a:t>rather than subscriber or billing records</a:t>
            </a:r>
          </a:p>
          <a:p>
            <a:r>
              <a:rPr lang="en-US" sz="3200" dirty="0" smtClean="0">
                <a:solidFill>
                  <a:srgbClr val="000000"/>
                </a:solidFill>
              </a:rPr>
              <a:t>i.e. – Your </a:t>
            </a:r>
            <a:r>
              <a:rPr lang="en-US" sz="3200" u="sng" dirty="0" smtClean="0">
                <a:solidFill>
                  <a:srgbClr val="000000"/>
                </a:solidFill>
              </a:rPr>
              <a:t>Emails </a:t>
            </a:r>
            <a:r>
              <a:rPr lang="en-US" sz="3200" dirty="0" smtClean="0">
                <a:solidFill>
                  <a:srgbClr val="000000"/>
                </a:solidFill>
              </a:rPr>
              <a:t>and </a:t>
            </a:r>
            <a:r>
              <a:rPr lang="en-US" sz="3200" u="sng" dirty="0" smtClean="0">
                <a:solidFill>
                  <a:srgbClr val="000000"/>
                </a:solidFill>
              </a:rPr>
              <a:t>Texts</a:t>
            </a:r>
          </a:p>
          <a:p>
            <a:r>
              <a:rPr lang="en-US" sz="3200" dirty="0" smtClean="0">
                <a:solidFill>
                  <a:srgbClr val="000000"/>
                </a:solidFill>
              </a:rPr>
              <a:t>Not just the date and time of transmission.</a:t>
            </a:r>
          </a:p>
          <a:p>
            <a:r>
              <a:rPr lang="en-US" sz="3200" i="1" dirty="0" smtClean="0">
                <a:solidFill>
                  <a:srgbClr val="000000"/>
                </a:solidFill>
              </a:rPr>
              <a:t>U.S. </a:t>
            </a:r>
            <a:r>
              <a:rPr lang="en-US" sz="3200" i="1" dirty="0" err="1" smtClean="0">
                <a:solidFill>
                  <a:srgbClr val="000000"/>
                </a:solidFill>
              </a:rPr>
              <a:t>v</a:t>
            </a:r>
            <a:r>
              <a:rPr lang="en-US" sz="3200" i="1" dirty="0" smtClean="0">
                <a:solidFill>
                  <a:srgbClr val="000000"/>
                </a:solidFill>
              </a:rPr>
              <a:t>. Miller,</a:t>
            </a:r>
            <a:r>
              <a:rPr lang="en-US" sz="3200" dirty="0" smtClean="0">
                <a:solidFill>
                  <a:srgbClr val="000000"/>
                </a:solidFill>
              </a:rPr>
              <a:t> 425 U.S. 436 (1976) </a:t>
            </a:r>
            <a:r>
              <a:rPr lang="en-US" sz="3200" i="1" dirty="0" smtClean="0">
                <a:solidFill>
                  <a:srgbClr val="000000"/>
                </a:solidFill>
              </a:rPr>
              <a:t> </a:t>
            </a:r>
            <a:r>
              <a:rPr lang="en-US" sz="3200" dirty="0" smtClean="0">
                <a:solidFill>
                  <a:srgbClr val="000000"/>
                </a:solidFill>
              </a:rPr>
              <a:t>says no expectation of privacy in Third Party Records</a:t>
            </a:r>
          </a:p>
          <a:p>
            <a:pPr lvl="1"/>
            <a:r>
              <a:rPr lang="en-US" sz="2800" dirty="0" smtClean="0">
                <a:solidFill>
                  <a:srgbClr val="000000"/>
                </a:solidFill>
              </a:rPr>
              <a:t>i.e.: Bank Records, etc. </a:t>
            </a:r>
            <a:endParaRPr lang="en-US" sz="2800" dirty="0">
              <a:solidFill>
                <a:srgbClr val="000000"/>
              </a:solidFill>
            </a:endParaRPr>
          </a:p>
        </p:txBody>
      </p:sp>
    </p:spTree>
    <p:extLst>
      <p:ext uri="{BB962C8B-B14F-4D97-AF65-F5344CB8AC3E}">
        <p14:creationId xmlns:p14="http://schemas.microsoft.com/office/powerpoint/2010/main" val="140883164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B0F0"/>
                </a:solidFill>
              </a:rPr>
              <a:t>Different Standards for Different Data</a:t>
            </a:r>
            <a:endParaRPr lang="en-US" dirty="0">
              <a:solidFill>
                <a:srgbClr val="00B0F0"/>
              </a:solidFill>
            </a:endParaRPr>
          </a:p>
        </p:txBody>
      </p:sp>
      <p:sp>
        <p:nvSpPr>
          <p:cNvPr id="3" name="Content Placeholder 2"/>
          <p:cNvSpPr>
            <a:spLocks noGrp="1"/>
          </p:cNvSpPr>
          <p:nvPr>
            <p:ph idx="1"/>
          </p:nvPr>
        </p:nvSpPr>
        <p:spPr>
          <a:xfrm>
            <a:off x="457200" y="1828811"/>
            <a:ext cx="8143452" cy="4554071"/>
          </a:xfrm>
        </p:spPr>
        <p:txBody>
          <a:bodyPr>
            <a:normAutofit/>
          </a:bodyPr>
          <a:lstStyle/>
          <a:p>
            <a:r>
              <a:rPr lang="en-US" sz="3200" b="1" u="sng" dirty="0" smtClean="0">
                <a:solidFill>
                  <a:srgbClr val="000000"/>
                </a:solidFill>
              </a:rPr>
              <a:t>Pen register and trap and trace device</a:t>
            </a:r>
            <a:r>
              <a:rPr lang="en-US" sz="3200" b="1" dirty="0" smtClean="0">
                <a:solidFill>
                  <a:srgbClr val="000000"/>
                </a:solidFill>
              </a:rPr>
              <a:t> </a:t>
            </a:r>
            <a:r>
              <a:rPr lang="en-US" sz="3200" dirty="0" smtClean="0">
                <a:solidFill>
                  <a:srgbClr val="000000"/>
                </a:solidFill>
              </a:rPr>
              <a:t>(incoming and outgoing numbers, data sent and received): Court order requiring an application to a Federal Court showing that the information to be obtained is likely to be “</a:t>
            </a:r>
            <a:r>
              <a:rPr lang="en-US" sz="3200" u="sng" dirty="0" smtClean="0">
                <a:solidFill>
                  <a:srgbClr val="000000"/>
                </a:solidFill>
              </a:rPr>
              <a:t>relevant to an ongoing criminal investigation</a:t>
            </a:r>
            <a:r>
              <a:rPr lang="en-US" sz="3200" dirty="0" smtClean="0">
                <a:solidFill>
                  <a:srgbClr val="000000"/>
                </a:solidFill>
              </a:rPr>
              <a:t>” 18 USC 3122(b)(2)</a:t>
            </a:r>
          </a:p>
        </p:txBody>
      </p:sp>
    </p:spTree>
    <p:extLst>
      <p:ext uri="{BB962C8B-B14F-4D97-AF65-F5344CB8AC3E}">
        <p14:creationId xmlns:p14="http://schemas.microsoft.com/office/powerpoint/2010/main" val="5726427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1678</TotalTime>
  <Words>5620</Words>
  <Application>Microsoft Macintosh PowerPoint</Application>
  <PresentationFormat>On-screen Show (4:3)</PresentationFormat>
  <Paragraphs>448</Paragraphs>
  <Slides>147</Slides>
  <Notes>0</Notes>
  <HiddenSlides>0</HiddenSlides>
  <MMClips>1</MMClips>
  <ScaleCrop>false</ScaleCrop>
  <HeadingPairs>
    <vt:vector size="4" baseType="variant">
      <vt:variant>
        <vt:lpstr>Theme</vt:lpstr>
      </vt:variant>
      <vt:variant>
        <vt:i4>1</vt:i4>
      </vt:variant>
      <vt:variant>
        <vt:lpstr>Slide Titles</vt:lpstr>
      </vt:variant>
      <vt:variant>
        <vt:i4>147</vt:i4>
      </vt:variant>
    </vt:vector>
  </HeadingPairs>
  <TitlesOfParts>
    <vt:vector size="148" baseType="lpstr">
      <vt:lpstr>Office Theme</vt:lpstr>
      <vt:lpstr>Bill of Rights: HBCA Criminal Law Conference Concept SR-22 &amp; Hidalgo County Bar Association  January 29, 2016</vt:lpstr>
      <vt:lpstr>Government Surveillance, Cell Towers &amp; K-9 Searches  Presented by:  Donald H. Flanary, III Goldstein, Goldstein and Hilley</vt:lpstr>
      <vt:lpstr>PowerPoint Presentation</vt:lpstr>
      <vt:lpstr>Edward Snowden: the whistleblower behind the NSA surveillance revelations Guardian.co.uk – By: Glenn Greenwald, Ewan MacAskill, Laura Poltras – June 8, 2013</vt:lpstr>
      <vt:lpstr>PowerPoint Presentation</vt:lpstr>
      <vt:lpstr>Revelations about NSA</vt:lpstr>
      <vt:lpstr>Revelations about NSA</vt:lpstr>
      <vt:lpstr>PowerPoint Presentation</vt:lpstr>
      <vt:lpstr>Who is locating YOU?</vt:lpstr>
      <vt:lpstr>Is your cellphone always LISTENING to you?</vt:lpstr>
      <vt:lpstr>Is your TEVLEVISON listening to you?</vt:lpstr>
      <vt:lpstr>SAMSUNG’S ”PRIVACY” POLICY…</vt:lpstr>
      <vt:lpstr>Anything Else? </vt:lpstr>
      <vt:lpstr>JUST CELL PHONE ISSUES</vt:lpstr>
      <vt:lpstr>Cell Phone Statistics:</vt:lpstr>
      <vt:lpstr>PowerPoint Presentation</vt:lpstr>
      <vt:lpstr>Warrantless Search of Cell Phones Incident to Arrest</vt:lpstr>
      <vt:lpstr>Back to the Basics - Search Incident to Arrest</vt:lpstr>
      <vt:lpstr>Search Incident to Arrest</vt:lpstr>
      <vt:lpstr>Search Incident to Arrest</vt:lpstr>
      <vt:lpstr>Search Incident to Arrest</vt:lpstr>
      <vt:lpstr>Search Incident to Arrest</vt:lpstr>
      <vt:lpstr>Search Incident to Arrest</vt:lpstr>
      <vt:lpstr>Search Incident to Arrest</vt:lpstr>
      <vt:lpstr>Search Incident to Arrest</vt:lpstr>
      <vt:lpstr>Search Incident to Arrest</vt:lpstr>
      <vt:lpstr>Cell Phone Search Incident to Arrest</vt:lpstr>
      <vt:lpstr>United States v. Wurie Riley v. California 134 S. Ct. 2473 (2014)</vt:lpstr>
      <vt:lpstr>Riley and Wurie</vt:lpstr>
      <vt:lpstr>Riley and Wurie</vt:lpstr>
      <vt:lpstr>Riley and Wurie</vt:lpstr>
      <vt:lpstr>Cell Phone searches in Texas</vt:lpstr>
      <vt:lpstr>State v. Granville,  423 S.W.3d 399 (Tex Crim App 2014)</vt:lpstr>
      <vt:lpstr>State v. Granville</vt:lpstr>
      <vt:lpstr>State v. Granville</vt:lpstr>
      <vt:lpstr>State v. Granville</vt:lpstr>
      <vt:lpstr>State v. Granville</vt:lpstr>
      <vt:lpstr>Other Electronic Devices </vt:lpstr>
      <vt:lpstr>Nuts and Bolts of Cell Phones </vt:lpstr>
      <vt:lpstr>Nuts and Bolts of Cell Phones </vt:lpstr>
      <vt:lpstr>Basic Cell Phone Location  Technology</vt:lpstr>
      <vt:lpstr>WHAT IS A CELL? </vt:lpstr>
      <vt:lpstr>WHAT IS A CELL? </vt:lpstr>
      <vt:lpstr>WHAT IS A CELL? </vt:lpstr>
      <vt:lpstr>The Core Idea: Cellular Concept</vt:lpstr>
      <vt:lpstr>3 Core Principles</vt:lpstr>
      <vt:lpstr>Tessellation (Cont’d)</vt:lpstr>
      <vt:lpstr>Circles Don’t Tessellate</vt:lpstr>
      <vt:lpstr>Thus the Name Cellular</vt:lpstr>
      <vt:lpstr>Handoffs</vt:lpstr>
      <vt:lpstr>A Handoff (Cont’d)</vt:lpstr>
      <vt:lpstr>Example of Frequency Reuse</vt:lpstr>
      <vt:lpstr>Directional Antenna</vt:lpstr>
      <vt:lpstr>Directional Antenna at Base Station</vt:lpstr>
      <vt:lpstr>Cellular Network  with Directional Antennas</vt:lpstr>
      <vt:lpstr>120 Degree Antenna Towers</vt:lpstr>
      <vt:lpstr>CELL PHONE CODES </vt:lpstr>
      <vt:lpstr>PURPOSE OF CODES </vt:lpstr>
      <vt:lpstr>Cell Phones as Tracking Devices</vt:lpstr>
      <vt:lpstr>Areas of Concern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Electronic Tracking Post-Jones</vt:lpstr>
      <vt:lpstr>U.S. v. Jones,  132 S.Ct. 645 (2012)</vt:lpstr>
      <vt:lpstr>U.S. v. Jones, 132 S.Ct. 645 (2012)</vt:lpstr>
      <vt:lpstr>Cell Phone Data and Records</vt:lpstr>
      <vt:lpstr>Cell Site Location Information (CSLI)</vt:lpstr>
      <vt:lpstr>Cell Site Location Information (CSLI)</vt:lpstr>
      <vt:lpstr>Cell Site Location Information (CSLI)</vt:lpstr>
      <vt:lpstr>Cell Phones as Tracking Devices</vt:lpstr>
      <vt:lpstr>Triangulation</vt:lpstr>
      <vt:lpstr>GPS</vt:lpstr>
      <vt:lpstr>Four Categories of Electronic Surveillance</vt:lpstr>
      <vt:lpstr>PowerPoint Presentation</vt:lpstr>
      <vt:lpstr>Different Standards for Different Data</vt:lpstr>
      <vt:lpstr>Different Standards for Different Data</vt:lpstr>
      <vt:lpstr>Different Standards for Different Data</vt:lpstr>
      <vt:lpstr>PowerPoint Presentation</vt:lpstr>
      <vt:lpstr>Third Party Records</vt:lpstr>
      <vt:lpstr>Different Standards for Different Data</vt:lpstr>
      <vt:lpstr>In Re U.S. for Historical Cell Cite Data,  724 F. 3d 600 (5th Cir. 2013)</vt:lpstr>
      <vt:lpstr>United States v. Guerrero –  768 F. 3d 351 (5th Cir. 2014)</vt:lpstr>
      <vt:lpstr>The Warrantless Collection of CSLI in Texas</vt:lpstr>
      <vt:lpstr>Technologies Used by the Gov to Collect Information</vt:lpstr>
      <vt:lpstr>Cell Phone Software Extractors</vt:lpstr>
      <vt:lpstr>PowerPoint Presentation</vt:lpstr>
      <vt:lpstr>PowerPoint Presentation</vt:lpstr>
      <vt:lpstr>Stingray and Kingfish Cell Phone Tracking Devices</vt:lpstr>
      <vt:lpstr>PowerPoint Presentation</vt:lpstr>
      <vt:lpstr>PowerPoint Presentation</vt:lpstr>
      <vt:lpstr>PowerPoint Presentation</vt:lpstr>
      <vt:lpstr>PowerPoint Presentation</vt:lpstr>
      <vt:lpstr>PowerPoint Presentation</vt:lpstr>
      <vt:lpstr>NEW POLICY FOR USING STINGRAYS</vt:lpstr>
      <vt:lpstr>NEW POLICY FOR USING STINGRAYS</vt:lpstr>
      <vt:lpstr>Carrier IQ</vt:lpstr>
      <vt:lpstr>Carrier IQ</vt:lpstr>
      <vt:lpstr>Things to Remember</vt:lpstr>
      <vt:lpstr>Get a Blackphone!</vt:lpstr>
      <vt:lpstr>ABA Journal</vt:lpstr>
      <vt:lpstr>Blackphone</vt:lpstr>
      <vt:lpstr>Get a Faraday Bag (Radio wave sheild)</vt:lpstr>
      <vt:lpstr>K-9 SEARCHES</vt:lpstr>
      <vt:lpstr>The war on DRUGS?</vt:lpstr>
      <vt:lpstr>United States v Place – 462 U.S. 696 (1983)</vt:lpstr>
      <vt:lpstr>Illinois v. Caballes – 543 U.S. 405 (2005)</vt:lpstr>
      <vt:lpstr>Rodriguez v. United States – 135 S. Ct 1609 (2015)</vt:lpstr>
      <vt:lpstr>Rodriguez v. United States – 135 S. Ct 1609 (2015)</vt:lpstr>
      <vt:lpstr>Rodriguez v. United States – 135 S. Ct 1609 (2015)</vt:lpstr>
      <vt:lpstr>Rodriguez v. United States – 135 S. Ct 1609 (2015)</vt:lpstr>
      <vt:lpstr>Trespass on Curtilage by a K9 Team can Constitute a Search </vt:lpstr>
      <vt:lpstr>Florida v. Jardines, 133 S. Ct. 1409 (2013)</vt:lpstr>
      <vt:lpstr>Totality of the Circumstances</vt:lpstr>
      <vt:lpstr>Florida v. Harris, 133 S. Ct. 1050 (2013)</vt:lpstr>
      <vt:lpstr>How do you Litigate a Dog Sniff Case?</vt:lpstr>
      <vt:lpstr>Focus On-</vt:lpstr>
      <vt:lpstr>Top 10 Things to Look for on a K-9 Video </vt:lpstr>
      <vt:lpstr>Top 10 Things to Look for on a K-9 Video </vt:lpstr>
      <vt:lpstr>Top 10 Things to Look for on a K-9 Video </vt:lpstr>
      <vt:lpstr>Top 10 Things to Look for on a K-9 Video </vt:lpstr>
      <vt:lpstr>Top 10 Things to Look for on a K-9 Video </vt:lpstr>
      <vt:lpstr>Top 10 Things to Look for on a K-9 Video </vt:lpstr>
      <vt:lpstr>Top 10 Things to Look for on a K-9 Video </vt:lpstr>
      <vt:lpstr>Top 10 Things to Look for on a K-9 Video </vt:lpstr>
      <vt:lpstr>Top 10 Things to Look for on a K-9 Video </vt:lpstr>
      <vt:lpstr>Top 10 Things to Look for on a K-9 Video </vt:lpstr>
      <vt:lpstr>Top 10 Things to Look for on a K-9 Video </vt:lpstr>
      <vt:lpstr>The End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Government Surveillance, Cell Towers &amp; K-9 Searches  Presented by: Donald H. Flanary, III Goldstein, Goldstein and Hilley</dc:title>
  <dc:creator>Hernandez, Amanda</dc:creator>
  <cp:lastModifiedBy>Don Flanary</cp:lastModifiedBy>
  <cp:revision>44</cp:revision>
  <dcterms:created xsi:type="dcterms:W3CDTF">2016-01-28T16:20:03Z</dcterms:created>
  <dcterms:modified xsi:type="dcterms:W3CDTF">2017-05-01T21:47:44Z</dcterms:modified>
</cp:coreProperties>
</file>