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50"/>
  </p:notesMasterIdLst>
  <p:sldIdLst>
    <p:sldId id="256" r:id="rId2"/>
    <p:sldId id="294" r:id="rId3"/>
    <p:sldId id="312" r:id="rId4"/>
    <p:sldId id="313" r:id="rId5"/>
    <p:sldId id="315" r:id="rId6"/>
    <p:sldId id="257" r:id="rId7"/>
    <p:sldId id="259" r:id="rId8"/>
    <p:sldId id="258" r:id="rId9"/>
    <p:sldId id="269" r:id="rId10"/>
    <p:sldId id="303" r:id="rId11"/>
    <p:sldId id="302" r:id="rId12"/>
    <p:sldId id="304" r:id="rId13"/>
    <p:sldId id="310" r:id="rId14"/>
    <p:sldId id="336" r:id="rId15"/>
    <p:sldId id="311" r:id="rId16"/>
    <p:sldId id="334" r:id="rId17"/>
    <p:sldId id="335" r:id="rId18"/>
    <p:sldId id="297" r:id="rId19"/>
    <p:sldId id="260" r:id="rId20"/>
    <p:sldId id="291" r:id="rId21"/>
    <p:sldId id="261" r:id="rId22"/>
    <p:sldId id="262" r:id="rId23"/>
    <p:sldId id="346" r:id="rId24"/>
    <p:sldId id="316" r:id="rId25"/>
    <p:sldId id="331" r:id="rId26"/>
    <p:sldId id="319" r:id="rId27"/>
    <p:sldId id="327" r:id="rId28"/>
    <p:sldId id="328" r:id="rId29"/>
    <p:sldId id="329" r:id="rId30"/>
    <p:sldId id="330" r:id="rId31"/>
    <p:sldId id="318" r:id="rId32"/>
    <p:sldId id="326" r:id="rId33"/>
    <p:sldId id="320" r:id="rId34"/>
    <p:sldId id="332" r:id="rId35"/>
    <p:sldId id="333" r:id="rId36"/>
    <p:sldId id="342" r:id="rId37"/>
    <p:sldId id="344" r:id="rId38"/>
    <p:sldId id="322" r:id="rId39"/>
    <p:sldId id="324" r:id="rId40"/>
    <p:sldId id="325" r:id="rId41"/>
    <p:sldId id="339" r:id="rId42"/>
    <p:sldId id="340" r:id="rId43"/>
    <p:sldId id="341" r:id="rId44"/>
    <p:sldId id="343" r:id="rId45"/>
    <p:sldId id="321" r:id="rId46"/>
    <p:sldId id="338" r:id="rId47"/>
    <p:sldId id="345" r:id="rId48"/>
    <p:sldId id="28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328"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33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945DFF-7664-48EC-90A4-92F4CC05248F}" type="datetimeFigureOut">
              <a:rPr lang="en-US" smtClean="0"/>
              <a:t>8/28/15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7AA992-32FF-49AF-BC8A-408FF19B47B8}" type="slidenum">
              <a:rPr lang="en-US" smtClean="0"/>
              <a:t>‹#›</a:t>
            </a:fld>
            <a:endParaRPr lang="en-US"/>
          </a:p>
        </p:txBody>
      </p:sp>
    </p:spTree>
    <p:extLst>
      <p:ext uri="{BB962C8B-B14F-4D97-AF65-F5344CB8AC3E}">
        <p14:creationId xmlns:p14="http://schemas.microsoft.com/office/powerpoint/2010/main" val="402184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7AA992-32FF-49AF-BC8A-408FF19B47B8}"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7AA992-32FF-49AF-BC8A-408FF19B47B8}" type="slidenum">
              <a:rPr lang="en-US" smtClean="0"/>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7AA992-32FF-49AF-BC8A-408FF19B47B8}" type="slidenum">
              <a:rPr lang="en-US" smtClean="0"/>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7AA992-32FF-49AF-BC8A-408FF19B47B8}" type="slidenum">
              <a:rPr lang="en-US" smtClean="0"/>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7AA992-32FF-49AF-BC8A-408FF19B47B8}"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7AA992-32FF-49AF-BC8A-408FF19B47B8}" type="slidenum">
              <a:rPr lang="en-US" smtClean="0"/>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7AA992-32FF-49AF-BC8A-408FF19B47B8}"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7AA992-32FF-49AF-BC8A-408FF19B47B8}" type="slidenum">
              <a:rPr lang="en-US" smtClean="0"/>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AA992-32FF-49AF-BC8A-408FF19B47B8}" type="slidenum">
              <a:rPr lang="en-US" smtClean="0"/>
              <a:t>13</a:t>
            </a:fld>
            <a:endParaRPr lang="en-US"/>
          </a:p>
        </p:txBody>
      </p:sp>
    </p:spTree>
    <p:extLst>
      <p:ext uri="{BB962C8B-B14F-4D97-AF65-F5344CB8AC3E}">
        <p14:creationId xmlns:p14="http://schemas.microsoft.com/office/powerpoint/2010/main" val="3065787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AA992-32FF-49AF-BC8A-408FF19B47B8}" type="slidenum">
              <a:rPr lang="en-US" smtClean="0"/>
              <a:t>15</a:t>
            </a:fld>
            <a:endParaRPr lang="en-US"/>
          </a:p>
        </p:txBody>
      </p:sp>
    </p:spTree>
    <p:extLst>
      <p:ext uri="{BB962C8B-B14F-4D97-AF65-F5344CB8AC3E}">
        <p14:creationId xmlns:p14="http://schemas.microsoft.com/office/powerpoint/2010/main" val="306578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7AA992-32FF-49AF-BC8A-408FF19B47B8}" type="slidenum">
              <a:rPr lang="en-US" smtClean="0"/>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AA992-32FF-49AF-BC8A-408FF19B47B8}" type="slidenum">
              <a:rPr lang="en-US" smtClean="0"/>
              <a:t>20</a:t>
            </a:fld>
            <a:endParaRPr lang="en-US"/>
          </a:p>
        </p:txBody>
      </p:sp>
    </p:spTree>
    <p:extLst>
      <p:ext uri="{BB962C8B-B14F-4D97-AF65-F5344CB8AC3E}">
        <p14:creationId xmlns:p14="http://schemas.microsoft.com/office/powerpoint/2010/main" val="210772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A5E57C-3830-4957-BC39-074EEA8550A3}" type="datetimeFigureOut">
              <a:rPr lang="en-US" smtClean="0"/>
              <a:pPr/>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8CC00-90B4-4465-944A-C7BE000A68DC}" type="slidenum">
              <a:rPr lang="en-US" smtClean="0"/>
              <a:pPr/>
              <a:t>‹#›</a:t>
            </a:fld>
            <a:endParaRPr lang="en-US"/>
          </a:p>
        </p:txBody>
      </p:sp>
    </p:spTree>
    <p:extLst>
      <p:ext uri="{BB962C8B-B14F-4D97-AF65-F5344CB8AC3E}">
        <p14:creationId xmlns:p14="http://schemas.microsoft.com/office/powerpoint/2010/main" val="248108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A5E57C-3830-4957-BC39-074EEA8550A3}" type="datetimeFigureOut">
              <a:rPr lang="en-US" smtClean="0"/>
              <a:pPr/>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8CC00-90B4-4465-944A-C7BE000A68DC}" type="slidenum">
              <a:rPr lang="en-US" smtClean="0"/>
              <a:pPr/>
              <a:t>‹#›</a:t>
            </a:fld>
            <a:endParaRPr lang="en-US"/>
          </a:p>
        </p:txBody>
      </p:sp>
    </p:spTree>
    <p:extLst>
      <p:ext uri="{BB962C8B-B14F-4D97-AF65-F5344CB8AC3E}">
        <p14:creationId xmlns:p14="http://schemas.microsoft.com/office/powerpoint/2010/main" val="90183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A5E57C-3830-4957-BC39-074EEA8550A3}" type="datetimeFigureOut">
              <a:rPr lang="en-US" smtClean="0"/>
              <a:pPr/>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8CC00-90B4-4465-944A-C7BE000A68DC}" type="slidenum">
              <a:rPr lang="en-US" smtClean="0"/>
              <a:pPr/>
              <a:t>‹#›</a:t>
            </a:fld>
            <a:endParaRPr lang="en-US"/>
          </a:p>
        </p:txBody>
      </p:sp>
    </p:spTree>
    <p:extLst>
      <p:ext uri="{BB962C8B-B14F-4D97-AF65-F5344CB8AC3E}">
        <p14:creationId xmlns:p14="http://schemas.microsoft.com/office/powerpoint/2010/main" val="245155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A5E57C-3830-4957-BC39-074EEA8550A3}" type="datetimeFigureOut">
              <a:rPr lang="en-US" smtClean="0"/>
              <a:pPr/>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8CC00-90B4-4465-944A-C7BE000A68DC}" type="slidenum">
              <a:rPr lang="en-US" smtClean="0"/>
              <a:pPr/>
              <a:t>‹#›</a:t>
            </a:fld>
            <a:endParaRPr lang="en-US"/>
          </a:p>
        </p:txBody>
      </p:sp>
    </p:spTree>
    <p:extLst>
      <p:ext uri="{BB962C8B-B14F-4D97-AF65-F5344CB8AC3E}">
        <p14:creationId xmlns:p14="http://schemas.microsoft.com/office/powerpoint/2010/main" val="370648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5E57C-3830-4957-BC39-074EEA8550A3}" type="datetimeFigureOut">
              <a:rPr lang="en-US" smtClean="0"/>
              <a:pPr/>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8CC00-90B4-4465-944A-C7BE000A68DC}" type="slidenum">
              <a:rPr lang="en-US" smtClean="0"/>
              <a:pPr/>
              <a:t>‹#›</a:t>
            </a:fld>
            <a:endParaRPr lang="en-US"/>
          </a:p>
        </p:txBody>
      </p:sp>
    </p:spTree>
    <p:extLst>
      <p:ext uri="{BB962C8B-B14F-4D97-AF65-F5344CB8AC3E}">
        <p14:creationId xmlns:p14="http://schemas.microsoft.com/office/powerpoint/2010/main" val="76536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A5E57C-3830-4957-BC39-074EEA8550A3}" type="datetimeFigureOut">
              <a:rPr lang="en-US" smtClean="0"/>
              <a:pPr/>
              <a:t>8/28/15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8CC00-90B4-4465-944A-C7BE000A68DC}" type="slidenum">
              <a:rPr lang="en-US" smtClean="0"/>
              <a:pPr/>
              <a:t>‹#›</a:t>
            </a:fld>
            <a:endParaRPr lang="en-US"/>
          </a:p>
        </p:txBody>
      </p:sp>
    </p:spTree>
    <p:extLst>
      <p:ext uri="{BB962C8B-B14F-4D97-AF65-F5344CB8AC3E}">
        <p14:creationId xmlns:p14="http://schemas.microsoft.com/office/powerpoint/2010/main" val="3177759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A5E57C-3830-4957-BC39-074EEA8550A3}" type="datetimeFigureOut">
              <a:rPr lang="en-US" smtClean="0"/>
              <a:pPr/>
              <a:t>8/28/15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48CC00-90B4-4465-944A-C7BE000A68DC}" type="slidenum">
              <a:rPr lang="en-US" smtClean="0"/>
              <a:pPr/>
              <a:t>‹#›</a:t>
            </a:fld>
            <a:endParaRPr lang="en-US"/>
          </a:p>
        </p:txBody>
      </p:sp>
    </p:spTree>
    <p:extLst>
      <p:ext uri="{BB962C8B-B14F-4D97-AF65-F5344CB8AC3E}">
        <p14:creationId xmlns:p14="http://schemas.microsoft.com/office/powerpoint/2010/main" val="303997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A5E57C-3830-4957-BC39-074EEA8550A3}" type="datetimeFigureOut">
              <a:rPr lang="en-US" smtClean="0"/>
              <a:pPr/>
              <a:t>8/28/15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48CC00-90B4-4465-944A-C7BE000A68DC}" type="slidenum">
              <a:rPr lang="en-US" smtClean="0"/>
              <a:pPr/>
              <a:t>‹#›</a:t>
            </a:fld>
            <a:endParaRPr lang="en-US"/>
          </a:p>
        </p:txBody>
      </p:sp>
    </p:spTree>
    <p:extLst>
      <p:ext uri="{BB962C8B-B14F-4D97-AF65-F5344CB8AC3E}">
        <p14:creationId xmlns:p14="http://schemas.microsoft.com/office/powerpoint/2010/main" val="334259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A5E57C-3830-4957-BC39-074EEA8550A3}" type="datetimeFigureOut">
              <a:rPr lang="en-US" smtClean="0"/>
              <a:pPr/>
              <a:t>8/28/15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48CC00-90B4-4465-944A-C7BE000A68DC}" type="slidenum">
              <a:rPr lang="en-US" smtClean="0"/>
              <a:pPr/>
              <a:t>‹#›</a:t>
            </a:fld>
            <a:endParaRPr lang="en-US"/>
          </a:p>
        </p:txBody>
      </p:sp>
    </p:spTree>
    <p:extLst>
      <p:ext uri="{BB962C8B-B14F-4D97-AF65-F5344CB8AC3E}">
        <p14:creationId xmlns:p14="http://schemas.microsoft.com/office/powerpoint/2010/main" val="219281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5E57C-3830-4957-BC39-074EEA8550A3}" type="datetimeFigureOut">
              <a:rPr lang="en-US" smtClean="0"/>
              <a:pPr/>
              <a:t>8/28/15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8CC00-90B4-4465-944A-C7BE000A68DC}" type="slidenum">
              <a:rPr lang="en-US" smtClean="0"/>
              <a:pPr/>
              <a:t>‹#›</a:t>
            </a:fld>
            <a:endParaRPr lang="en-US"/>
          </a:p>
        </p:txBody>
      </p:sp>
    </p:spTree>
    <p:extLst>
      <p:ext uri="{BB962C8B-B14F-4D97-AF65-F5344CB8AC3E}">
        <p14:creationId xmlns:p14="http://schemas.microsoft.com/office/powerpoint/2010/main" val="19127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5E57C-3830-4957-BC39-074EEA8550A3}" type="datetimeFigureOut">
              <a:rPr lang="en-US" smtClean="0"/>
              <a:pPr/>
              <a:t>8/28/15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8CC00-90B4-4465-944A-C7BE000A68DC}" type="slidenum">
              <a:rPr lang="en-US" smtClean="0"/>
              <a:pPr/>
              <a:t>‹#›</a:t>
            </a:fld>
            <a:endParaRPr lang="en-US"/>
          </a:p>
        </p:txBody>
      </p:sp>
    </p:spTree>
    <p:extLst>
      <p:ext uri="{BB962C8B-B14F-4D97-AF65-F5344CB8AC3E}">
        <p14:creationId xmlns:p14="http://schemas.microsoft.com/office/powerpoint/2010/main" val="34266663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5E57C-3830-4957-BC39-074EEA8550A3}" type="datetimeFigureOut">
              <a:rPr lang="en-US" smtClean="0"/>
              <a:pPr/>
              <a:t>8/28/15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8CC00-90B4-4465-944A-C7BE000A68DC}" type="slidenum">
              <a:rPr lang="en-US" smtClean="0"/>
              <a:pPr/>
              <a:t>‹#›</a:t>
            </a:fld>
            <a:endParaRPr lang="en-US"/>
          </a:p>
        </p:txBody>
      </p:sp>
    </p:spTree>
    <p:extLst>
      <p:ext uri="{BB962C8B-B14F-4D97-AF65-F5344CB8AC3E}">
        <p14:creationId xmlns:p14="http://schemas.microsoft.com/office/powerpoint/2010/main" val="355438515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atutes.legis.state.tx.us/GetStatute.aspx?Code=PE&amp;Value=71.01&amp;Date=7/18/2015"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7400"/>
            <a:ext cx="9144000" cy="381001"/>
          </a:xfrm>
        </p:spPr>
        <p:txBody>
          <a:bodyPr>
            <a:noAutofit/>
          </a:bodyPr>
          <a:lstStyle/>
          <a:p>
            <a:r>
              <a:rPr lang="en-US" sz="3600" b="1" dirty="0" smtClean="0">
                <a:solidFill>
                  <a:srgbClr val="4F81BD"/>
                </a:solidFill>
              </a:rPr>
              <a:t>Guerilla Trial Tactics</a:t>
            </a:r>
            <a:r>
              <a:rPr lang="en-US" sz="3600" dirty="0" smtClean="0">
                <a:solidFill>
                  <a:srgbClr val="4F81BD"/>
                </a:solidFill>
              </a:rPr>
              <a:t/>
            </a:r>
            <a:br>
              <a:rPr lang="en-US" sz="3600" dirty="0" smtClean="0">
                <a:solidFill>
                  <a:srgbClr val="4F81BD"/>
                </a:solidFill>
              </a:rPr>
            </a:br>
            <a:r>
              <a:rPr lang="en-US" sz="3600" dirty="0" smtClean="0">
                <a:solidFill>
                  <a:srgbClr val="4F81BD"/>
                </a:solidFill>
              </a:rPr>
              <a:t>The Pretrial </a:t>
            </a:r>
            <a:r>
              <a:rPr lang="en-US" sz="3600" dirty="0" smtClean="0">
                <a:solidFill>
                  <a:srgbClr val="4F81BD"/>
                </a:solidFill>
              </a:rPr>
              <a:t>Writs—</a:t>
            </a:r>
            <a:r>
              <a:rPr lang="en-US" sz="3600" dirty="0" smtClean="0">
                <a:solidFill>
                  <a:srgbClr val="4F81BD"/>
                </a:solidFill>
              </a:rPr>
              <a:t>A Sword, Not A Shield, That Kills The Case . . . </a:t>
            </a:r>
            <a:r>
              <a:rPr lang="en-US" sz="3600" dirty="0" smtClean="0">
                <a:solidFill>
                  <a:srgbClr val="4F81BD"/>
                </a:solidFill>
              </a:rPr>
              <a:t/>
            </a:r>
            <a:br>
              <a:rPr lang="en-US" sz="3600" dirty="0" smtClean="0">
                <a:solidFill>
                  <a:srgbClr val="4F81BD"/>
                </a:solidFill>
              </a:rPr>
            </a:br>
            <a:r>
              <a:rPr lang="en-US" sz="3600" dirty="0">
                <a:solidFill>
                  <a:srgbClr val="4F81BD"/>
                </a:solidFill>
              </a:rPr>
              <a:t/>
            </a:r>
            <a:br>
              <a:rPr lang="en-US" sz="3600" dirty="0">
                <a:solidFill>
                  <a:srgbClr val="4F81BD"/>
                </a:solidFill>
              </a:rPr>
            </a:br>
            <a:r>
              <a:rPr lang="en-US" sz="3600" b="1" dirty="0" smtClean="0">
                <a:solidFill>
                  <a:srgbClr val="4F81BD"/>
                </a:solidFill>
              </a:rPr>
              <a:t>Against All Odds</a:t>
            </a:r>
            <a:br>
              <a:rPr lang="en-US" sz="3600" b="1" dirty="0" smtClean="0">
                <a:solidFill>
                  <a:srgbClr val="4F81BD"/>
                </a:solidFill>
              </a:rPr>
            </a:br>
            <a:r>
              <a:rPr lang="en-US" sz="3600" b="1" dirty="0" smtClean="0">
                <a:solidFill>
                  <a:srgbClr val="4F81BD"/>
                </a:solidFill>
              </a:rPr>
              <a:t>TCDLA</a:t>
            </a:r>
            <a:endParaRPr lang="en-US" sz="3600" b="1" dirty="0">
              <a:solidFill>
                <a:srgbClr val="4F81BD"/>
              </a:solidFill>
            </a:endParaRPr>
          </a:p>
        </p:txBody>
      </p:sp>
      <p:sp>
        <p:nvSpPr>
          <p:cNvPr id="5" name="Subtitle 2"/>
          <p:cNvSpPr>
            <a:spLocks noGrp="1"/>
          </p:cNvSpPr>
          <p:nvPr>
            <p:ph type="subTitle" idx="1"/>
          </p:nvPr>
        </p:nvSpPr>
        <p:spPr>
          <a:xfrm>
            <a:off x="1371600" y="4267200"/>
            <a:ext cx="6400800" cy="1752600"/>
          </a:xfrm>
        </p:spPr>
        <p:txBody>
          <a:bodyPr/>
          <a:lstStyle/>
          <a:p>
            <a:r>
              <a:rPr lang="en-US" b="1" dirty="0" smtClean="0">
                <a:solidFill>
                  <a:srgbClr val="FF0000"/>
                </a:solidFill>
              </a:rPr>
              <a:t>Donald H. Flanary, III</a:t>
            </a:r>
          </a:p>
          <a:p>
            <a:r>
              <a:rPr lang="en-US" b="1" dirty="0" smtClean="0">
                <a:solidFill>
                  <a:srgbClr val="FF0000"/>
                </a:solidFill>
              </a:rPr>
              <a:t>Goldstein Goldstein and Hilley</a:t>
            </a:r>
            <a:endParaRPr lang="en-US" b="1"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1"/>
                </a:solidFill>
              </a:rPr>
              <a:t>As Applied Challenges Not Cognizable</a:t>
            </a:r>
            <a:endParaRPr lang="en-US" dirty="0"/>
          </a:p>
        </p:txBody>
      </p:sp>
      <p:sp>
        <p:nvSpPr>
          <p:cNvPr id="3" name="Content Placeholder 2"/>
          <p:cNvSpPr>
            <a:spLocks noGrp="1"/>
          </p:cNvSpPr>
          <p:nvPr>
            <p:ph idx="1"/>
          </p:nvPr>
        </p:nvSpPr>
        <p:spPr>
          <a:xfrm>
            <a:off x="914400" y="1447800"/>
            <a:ext cx="7772400" cy="4876800"/>
          </a:xfrm>
        </p:spPr>
        <p:txBody>
          <a:bodyPr>
            <a:normAutofit fontScale="92500" lnSpcReduction="10000"/>
          </a:bodyPr>
          <a:lstStyle/>
          <a:p>
            <a:pPr lvl="1" algn="just"/>
            <a:r>
              <a:rPr lang="en-US" dirty="0"/>
              <a:t>As Applied Challenge</a:t>
            </a:r>
          </a:p>
          <a:p>
            <a:pPr lvl="2" algn="just"/>
            <a:r>
              <a:rPr lang="en-US" dirty="0"/>
              <a:t>A claim that a </a:t>
            </a:r>
            <a:r>
              <a:rPr lang="en-US" b="1" dirty="0"/>
              <a:t>statute is </a:t>
            </a:r>
            <a:r>
              <a:rPr lang="en-US" b="1" dirty="0" smtClean="0"/>
              <a:t>unconstitutional </a:t>
            </a:r>
            <a:r>
              <a:rPr lang="en-US" b="1" dirty="0"/>
              <a:t>“as applied</a:t>
            </a:r>
            <a:r>
              <a:rPr lang="en-US" dirty="0"/>
              <a:t>” is a claim that the statute </a:t>
            </a:r>
            <a:r>
              <a:rPr lang="en-US" b="1" dirty="0"/>
              <a:t>operates unconstitutionally with respect to the claimant </a:t>
            </a:r>
            <a:r>
              <a:rPr lang="en-US" dirty="0"/>
              <a:t>because of his particular circumstances.  </a:t>
            </a:r>
            <a:r>
              <a:rPr lang="en-US" i="1" dirty="0"/>
              <a:t>Id</a:t>
            </a:r>
            <a:r>
              <a:rPr lang="en-US" dirty="0"/>
              <a:t>. at n. 3. </a:t>
            </a:r>
            <a:endParaRPr lang="en-US" dirty="0" smtClean="0"/>
          </a:p>
          <a:p>
            <a:pPr lvl="1" algn="just"/>
            <a:r>
              <a:rPr lang="en-US" dirty="0"/>
              <a:t>As applied challenges are </a:t>
            </a:r>
            <a:r>
              <a:rPr lang="en-US" b="1" dirty="0">
                <a:solidFill>
                  <a:srgbClr val="FF0000"/>
                </a:solidFill>
              </a:rPr>
              <a:t>fact specific and must be brought on a case-by-case basis.  </a:t>
            </a:r>
            <a:r>
              <a:rPr lang="en-US" i="1" dirty="0"/>
              <a:t>Combs v. STP Nuclear Operating Co</a:t>
            </a:r>
            <a:r>
              <a:rPr lang="en-US" dirty="0"/>
              <a:t>., 239 S.W.3d 264, 272 (Tex. App.—Austin 2007, pet. denied).  </a:t>
            </a:r>
            <a:endParaRPr lang="en-US" dirty="0" smtClean="0"/>
          </a:p>
          <a:p>
            <a:pPr lvl="2" algn="just"/>
            <a:r>
              <a:rPr lang="en-US" dirty="0" smtClean="0"/>
              <a:t>Therefore</a:t>
            </a:r>
            <a:r>
              <a:rPr lang="en-US" dirty="0"/>
              <a:t>, they are not cognizable in a pretrial writ application because </a:t>
            </a:r>
            <a:r>
              <a:rPr lang="en-US" b="1" dirty="0">
                <a:solidFill>
                  <a:srgbClr val="FF0000"/>
                </a:solidFill>
              </a:rPr>
              <a:t>the facts and circumstances </a:t>
            </a:r>
            <a:r>
              <a:rPr lang="en-US" dirty="0"/>
              <a:t>specific to the defendant’s particular situation </a:t>
            </a:r>
            <a:r>
              <a:rPr lang="en-US" b="1" dirty="0">
                <a:solidFill>
                  <a:srgbClr val="FF0000"/>
                </a:solidFill>
              </a:rPr>
              <a:t>have not been developed. </a:t>
            </a:r>
          </a:p>
          <a:p>
            <a:pPr lvl="2" algn="just"/>
            <a:endParaRPr lang="en-US" dirty="0"/>
          </a:p>
          <a:p>
            <a:pPr marL="320040" lvl="1" indent="0" algn="just">
              <a:buNone/>
            </a:pPr>
            <a:endParaRPr lang="en-US" dirty="0"/>
          </a:p>
        </p:txBody>
      </p:sp>
    </p:spTree>
    <p:extLst>
      <p:ext uri="{BB962C8B-B14F-4D97-AF65-F5344CB8AC3E}">
        <p14:creationId xmlns:p14="http://schemas.microsoft.com/office/powerpoint/2010/main" val="3442178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1"/>
                </a:solidFill>
              </a:rPr>
              <a:t>Facial Challenges</a:t>
            </a:r>
            <a:endParaRPr lang="en-US" dirty="0"/>
          </a:p>
        </p:txBody>
      </p:sp>
      <p:sp>
        <p:nvSpPr>
          <p:cNvPr id="3" name="Content Placeholder 2"/>
          <p:cNvSpPr>
            <a:spLocks noGrp="1"/>
          </p:cNvSpPr>
          <p:nvPr>
            <p:ph idx="1"/>
          </p:nvPr>
        </p:nvSpPr>
        <p:spPr>
          <a:xfrm>
            <a:off x="914400" y="1447800"/>
            <a:ext cx="7772400" cy="4876800"/>
          </a:xfrm>
        </p:spPr>
        <p:txBody>
          <a:bodyPr>
            <a:normAutofit fontScale="85000" lnSpcReduction="20000"/>
          </a:bodyPr>
          <a:lstStyle/>
          <a:p>
            <a:pPr algn="just"/>
            <a:r>
              <a:rPr lang="en-US" dirty="0"/>
              <a:t>Facial Challenge</a:t>
            </a:r>
          </a:p>
          <a:p>
            <a:pPr lvl="1" algn="just"/>
            <a:r>
              <a:rPr lang="en-US" dirty="0"/>
              <a:t>When a claim is made that a statute is unconstitutional on its face, the </a:t>
            </a:r>
            <a:r>
              <a:rPr lang="en-US" b="1" dirty="0">
                <a:solidFill>
                  <a:srgbClr val="FF0000"/>
                </a:solidFill>
              </a:rPr>
              <a:t>claimant is asserting the statute, by its terms, always operates unconstitutionally.  </a:t>
            </a:r>
            <a:r>
              <a:rPr lang="en-US" i="1" dirty="0"/>
              <a:t>Scott</a:t>
            </a:r>
            <a:r>
              <a:rPr lang="en-US" dirty="0"/>
              <a:t>, 322 S.W.3d at 677 n. 2. </a:t>
            </a:r>
            <a:endParaRPr lang="en-US" dirty="0" smtClean="0"/>
          </a:p>
          <a:p>
            <a:pPr lvl="1" algn="just"/>
            <a:r>
              <a:rPr lang="en-US" dirty="0" smtClean="0"/>
              <a:t>A party </a:t>
            </a:r>
            <a:r>
              <a:rPr lang="en-US" dirty="0"/>
              <a:t>raising a facial challenge to the constitutionality of a statute must demonstrate that the statute </a:t>
            </a:r>
            <a:r>
              <a:rPr lang="en-US" b="1" dirty="0">
                <a:solidFill>
                  <a:srgbClr val="FF0000"/>
                </a:solidFill>
              </a:rPr>
              <a:t>operates unconstitutionally in all of its applications. </a:t>
            </a:r>
            <a:r>
              <a:rPr lang="en-US" dirty="0">
                <a:solidFill>
                  <a:srgbClr val="FF0000"/>
                </a:solidFill>
              </a:rPr>
              <a:t> </a:t>
            </a:r>
            <a:r>
              <a:rPr lang="en-US" i="1" dirty="0"/>
              <a:t>State ex rel. </a:t>
            </a:r>
            <a:r>
              <a:rPr lang="en-US" i="1" dirty="0" err="1"/>
              <a:t>Lykos</a:t>
            </a:r>
            <a:r>
              <a:rPr lang="en-US" i="1" dirty="0"/>
              <a:t> v. Fine</a:t>
            </a:r>
            <a:r>
              <a:rPr lang="en-US" dirty="0"/>
              <a:t>, 330 S.W.3d 904 (Tex. Crim. App. 2011).  </a:t>
            </a:r>
            <a:endParaRPr lang="en-US" dirty="0" smtClean="0"/>
          </a:p>
          <a:p>
            <a:pPr lvl="1" algn="just"/>
            <a:r>
              <a:rPr lang="en-US" dirty="0" smtClean="0"/>
              <a:t>The </a:t>
            </a:r>
            <a:r>
              <a:rPr lang="en-US" dirty="0"/>
              <a:t>challenger must establish that </a:t>
            </a:r>
            <a:r>
              <a:rPr lang="en-US" b="1" dirty="0">
                <a:solidFill>
                  <a:srgbClr val="FF0000"/>
                </a:solidFill>
              </a:rPr>
              <a:t>no set of circumstances exists under which the statute will be valid. </a:t>
            </a:r>
            <a:r>
              <a:rPr lang="en-US" dirty="0"/>
              <a:t> </a:t>
            </a:r>
            <a:r>
              <a:rPr lang="en-US" i="1" dirty="0" err="1"/>
              <a:t>Retzlaff</a:t>
            </a:r>
            <a:r>
              <a:rPr lang="en-US" i="1" dirty="0"/>
              <a:t> v. </a:t>
            </a:r>
            <a:r>
              <a:rPr lang="en-US" i="1" dirty="0" err="1"/>
              <a:t>GoAmerica</a:t>
            </a:r>
            <a:r>
              <a:rPr lang="en-US" i="1" dirty="0"/>
              <a:t> Communications Corp.</a:t>
            </a:r>
            <a:r>
              <a:rPr lang="en-US" dirty="0"/>
              <a:t>, 356 S.W.3d 689, 702 (Tex. App. —El Paso 2011, no pet.</a:t>
            </a:r>
            <a:r>
              <a:rPr lang="en-US" dirty="0" smtClean="0"/>
              <a:t>) </a:t>
            </a:r>
            <a:r>
              <a:rPr lang="en-US" dirty="0"/>
              <a:t> </a:t>
            </a:r>
            <a:endParaRPr lang="en-US" sz="2200" dirty="0"/>
          </a:p>
          <a:p>
            <a:pPr lvl="2" algn="just"/>
            <a:endParaRPr lang="en-US" dirty="0"/>
          </a:p>
          <a:p>
            <a:pPr marL="320040" lvl="1" indent="0" algn="just">
              <a:buNone/>
            </a:pPr>
            <a:endParaRPr lang="en-US" dirty="0" smtClean="0"/>
          </a:p>
        </p:txBody>
      </p:sp>
    </p:spTree>
    <p:extLst>
      <p:ext uri="{BB962C8B-B14F-4D97-AF65-F5344CB8AC3E}">
        <p14:creationId xmlns:p14="http://schemas.microsoft.com/office/powerpoint/2010/main" val="3442178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1"/>
                </a:solidFill>
              </a:rPr>
              <a:t>Raising a Facially Unconstitutional Claim</a:t>
            </a:r>
            <a:endParaRPr lang="en-US" dirty="0"/>
          </a:p>
        </p:txBody>
      </p:sp>
      <p:sp>
        <p:nvSpPr>
          <p:cNvPr id="3" name="Content Placeholder 2"/>
          <p:cNvSpPr>
            <a:spLocks noGrp="1"/>
          </p:cNvSpPr>
          <p:nvPr>
            <p:ph idx="1"/>
          </p:nvPr>
        </p:nvSpPr>
        <p:spPr>
          <a:xfrm>
            <a:off x="914400" y="1447800"/>
            <a:ext cx="7772400" cy="4876800"/>
          </a:xfrm>
        </p:spPr>
        <p:txBody>
          <a:bodyPr>
            <a:normAutofit/>
          </a:bodyPr>
          <a:lstStyle/>
          <a:p>
            <a:r>
              <a:rPr lang="en-US" dirty="0"/>
              <a:t>A pre-trial writ of habeas corpus is an appropriate avenue for relief when that relief is based upon the assertion that the indictment relies on a statute, which is </a:t>
            </a:r>
            <a:r>
              <a:rPr lang="en-US" b="1" dirty="0">
                <a:solidFill>
                  <a:srgbClr val="FF0000"/>
                </a:solidFill>
              </a:rPr>
              <a:t>unconstitutionally vague, and unconstitutionally overbroad</a:t>
            </a:r>
            <a:r>
              <a:rPr lang="en-US" dirty="0"/>
              <a:t>—facially unconstitutional.  </a:t>
            </a:r>
            <a:r>
              <a:rPr lang="en-US" i="1" dirty="0"/>
              <a:t>See Ex parte Matthews</a:t>
            </a:r>
            <a:r>
              <a:rPr lang="en-US" dirty="0"/>
              <a:t>, 873 S.W.2d 40 (Tex. Crim. App. 1994).   </a:t>
            </a:r>
            <a:endParaRPr lang="en-US" dirty="0" smtClean="0"/>
          </a:p>
          <a:p>
            <a:pPr algn="just"/>
            <a:endParaRPr lang="en-US" dirty="0"/>
          </a:p>
          <a:p>
            <a:pPr algn="just"/>
            <a:endParaRPr lang="en-US" dirty="0"/>
          </a:p>
        </p:txBody>
      </p:sp>
    </p:spTree>
    <p:extLst>
      <p:ext uri="{BB962C8B-B14F-4D97-AF65-F5344CB8AC3E}">
        <p14:creationId xmlns:p14="http://schemas.microsoft.com/office/powerpoint/2010/main" val="3442178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b="1" dirty="0">
                <a:solidFill>
                  <a:schemeClr val="accent1"/>
                </a:solidFill>
              </a:rPr>
              <a:t>Raising a Facially Unconstitutional </a:t>
            </a:r>
            <a:r>
              <a:rPr lang="en-US" b="1" dirty="0" smtClean="0">
                <a:solidFill>
                  <a:schemeClr val="accent1"/>
                </a:solidFill>
              </a:rPr>
              <a:t>Claim (cont.)</a:t>
            </a:r>
            <a:endParaRPr lang="en-US" dirty="0">
              <a:solidFill>
                <a:schemeClr val="accent1"/>
              </a:solidFill>
            </a:endParaRPr>
          </a:p>
        </p:txBody>
      </p:sp>
      <p:sp>
        <p:nvSpPr>
          <p:cNvPr id="3" name="Content Placeholder 2"/>
          <p:cNvSpPr>
            <a:spLocks noGrp="1"/>
          </p:cNvSpPr>
          <p:nvPr>
            <p:ph idx="1"/>
          </p:nvPr>
        </p:nvSpPr>
        <p:spPr/>
        <p:txBody>
          <a:bodyPr>
            <a:normAutofit/>
          </a:bodyPr>
          <a:lstStyle/>
          <a:p>
            <a:pPr algn="just"/>
            <a:r>
              <a:rPr lang="en-US" b="1" dirty="0" smtClean="0"/>
              <a:t>Unconstitutionally Vague </a:t>
            </a:r>
          </a:p>
          <a:p>
            <a:pPr lvl="1" algn="just"/>
            <a:r>
              <a:rPr lang="en-US" dirty="0" smtClean="0"/>
              <a:t>Defendants </a:t>
            </a:r>
            <a:r>
              <a:rPr lang="en-US" dirty="0"/>
              <a:t>possess a constitutional right to know the “nature and cause of the accusation” against them. </a:t>
            </a:r>
            <a:r>
              <a:rPr lang="en-US" i="1" dirty="0"/>
              <a:t>See</a:t>
            </a:r>
            <a:r>
              <a:rPr lang="en-US" dirty="0"/>
              <a:t> U.S. Const. amend. VI; Tex. Const. art. I, § 10. </a:t>
            </a:r>
            <a:endParaRPr lang="en-US" dirty="0" smtClean="0"/>
          </a:p>
        </p:txBody>
      </p:sp>
      <p:pic>
        <p:nvPicPr>
          <p:cNvPr id="4" name="Picture 3"/>
          <p:cNvPicPr>
            <a:picLocks noChangeAspect="1"/>
          </p:cNvPicPr>
          <p:nvPr/>
        </p:nvPicPr>
        <p:blipFill>
          <a:blip r:embed="rId3">
            <a:alphaModFix amt="13000"/>
          </a:blip>
          <a:stretch>
            <a:fillRect/>
          </a:stretch>
        </p:blipFill>
        <p:spPr>
          <a:xfrm>
            <a:off x="2209800" y="1524000"/>
            <a:ext cx="4406900" cy="4394200"/>
          </a:xfrm>
          <a:prstGeom prst="rect">
            <a:avLst/>
          </a:prstGeom>
        </p:spPr>
      </p:pic>
    </p:spTree>
    <p:extLst>
      <p:ext uri="{BB962C8B-B14F-4D97-AF65-F5344CB8AC3E}">
        <p14:creationId xmlns:p14="http://schemas.microsoft.com/office/powerpoint/2010/main" val="114351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solidFill>
              </a:rPr>
              <a:t>Raising a Facially Unconstitutional Claim (cont.)</a:t>
            </a:r>
            <a:endParaRPr lang="en-US" dirty="0"/>
          </a:p>
        </p:txBody>
      </p:sp>
      <p:sp>
        <p:nvSpPr>
          <p:cNvPr id="3" name="Content Placeholder 2"/>
          <p:cNvSpPr>
            <a:spLocks noGrp="1"/>
          </p:cNvSpPr>
          <p:nvPr>
            <p:ph idx="1"/>
          </p:nvPr>
        </p:nvSpPr>
        <p:spPr/>
        <p:txBody>
          <a:bodyPr>
            <a:normAutofit fontScale="85000" lnSpcReduction="20000"/>
          </a:bodyPr>
          <a:lstStyle/>
          <a:p>
            <a:pPr lvl="2" algn="just"/>
            <a:r>
              <a:rPr lang="en-US" dirty="0" smtClean="0"/>
              <a:t>To challenge a statute as unconstitutionally vague, the challenging party must show that </a:t>
            </a:r>
            <a:r>
              <a:rPr lang="en-US" b="1" dirty="0" smtClean="0"/>
              <a:t>“in its operation the statute is unconstitutional to him in his situation</a:t>
            </a:r>
            <a:r>
              <a:rPr lang="en-US" dirty="0" smtClean="0"/>
              <a:t>.” </a:t>
            </a:r>
            <a:r>
              <a:rPr lang="en-US" i="1" dirty="0" smtClean="0"/>
              <a:t>Bynum v. State</a:t>
            </a:r>
            <a:r>
              <a:rPr lang="en-US" dirty="0" smtClean="0"/>
              <a:t>, 767 S.W.2d 769, 774 (Tex. Crim. App. 1989).  </a:t>
            </a:r>
          </a:p>
          <a:p>
            <a:pPr lvl="2" algn="just"/>
            <a:r>
              <a:rPr lang="en-US" dirty="0" smtClean="0"/>
              <a:t>“</a:t>
            </a:r>
            <a:r>
              <a:rPr lang="en-US" b="1" dirty="0" smtClean="0"/>
              <a:t>A vague law impermissibly delegates basic policy matters to policemen, judges, an juries for resolution on an ad hoc and subjective basis, with the attendant dangers of arbitrary and discriminatory application.</a:t>
            </a:r>
            <a:r>
              <a:rPr lang="en-US" dirty="0" smtClean="0"/>
              <a:t>”  </a:t>
            </a:r>
            <a:r>
              <a:rPr lang="en-US" i="1" dirty="0" err="1" smtClean="0"/>
              <a:t>Grayned</a:t>
            </a:r>
            <a:r>
              <a:rPr lang="en-US" i="1" dirty="0" smtClean="0"/>
              <a:t> v. City of Rockford</a:t>
            </a:r>
            <a:r>
              <a:rPr lang="en-US" dirty="0" smtClean="0"/>
              <a:t>, 408 U.S. 104, 108 (1972).</a:t>
            </a:r>
          </a:p>
          <a:p>
            <a:pPr lvl="2" algn="just"/>
            <a:r>
              <a:rPr lang="en-US" dirty="0" smtClean="0"/>
              <a:t> </a:t>
            </a:r>
            <a:r>
              <a:rPr lang="en-US" b="1" dirty="0" smtClean="0"/>
              <a:t>Prohibitions contained within a statute must be clearly defined</a:t>
            </a:r>
            <a:r>
              <a:rPr lang="en-US" dirty="0" smtClean="0"/>
              <a:t>; otherwise, the statute is void for vagueness and violates the basic principle of due process.  </a:t>
            </a:r>
            <a:r>
              <a:rPr lang="en-US" i="1" dirty="0" smtClean="0"/>
              <a:t>Id</a:t>
            </a:r>
            <a:r>
              <a:rPr lang="en-US" dirty="0" smtClean="0"/>
              <a:t>. at 108-09. </a:t>
            </a:r>
          </a:p>
          <a:p>
            <a:pPr lvl="2" algn="just"/>
            <a:r>
              <a:rPr lang="en-US" b="1" dirty="0" smtClean="0"/>
              <a:t>All criminal laws must give fair notice as to what activity is made criminal so that the people have fair warning of what is forbidden</a:t>
            </a:r>
            <a:r>
              <a:rPr lang="en-US" dirty="0" smtClean="0"/>
              <a:t>. </a:t>
            </a:r>
            <a:r>
              <a:rPr lang="en-US" i="1" dirty="0" smtClean="0"/>
              <a:t>State v. River Forest Dev. Co.</a:t>
            </a:r>
            <a:r>
              <a:rPr lang="en-US" dirty="0" smtClean="0"/>
              <a:t>, 315 S.W.3d 128, 131 (Tex. App.—Houston [1st Dist.] 2010, no pet.) (citing </a:t>
            </a:r>
            <a:r>
              <a:rPr lang="en-US" i="1" dirty="0" smtClean="0"/>
              <a:t>Bynum v. State</a:t>
            </a:r>
            <a:r>
              <a:rPr lang="en-US" dirty="0" smtClean="0"/>
              <a:t>, 767 S.W.2d 769, 774 (Tex. Crim. App. 1989)). </a:t>
            </a:r>
          </a:p>
          <a:p>
            <a:endParaRPr lang="en-US" dirty="0"/>
          </a:p>
        </p:txBody>
      </p:sp>
    </p:spTree>
    <p:extLst>
      <p:ext uri="{BB962C8B-B14F-4D97-AF65-F5344CB8AC3E}">
        <p14:creationId xmlns:p14="http://schemas.microsoft.com/office/powerpoint/2010/main" val="2618806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1"/>
                </a:solidFill>
              </a:rPr>
              <a:t>Raising a Facially Unconstitutional </a:t>
            </a:r>
            <a:r>
              <a:rPr lang="en-US" b="1" dirty="0" smtClean="0">
                <a:solidFill>
                  <a:schemeClr val="accent1"/>
                </a:solidFill>
              </a:rPr>
              <a:t>Claim (cont.)</a:t>
            </a:r>
            <a:endParaRPr lang="en-US" dirty="0">
              <a:solidFill>
                <a:schemeClr val="accent1"/>
              </a:solidFill>
            </a:endParaRPr>
          </a:p>
        </p:txBody>
      </p:sp>
      <p:sp>
        <p:nvSpPr>
          <p:cNvPr id="3" name="Content Placeholder 2"/>
          <p:cNvSpPr>
            <a:spLocks noGrp="1"/>
          </p:cNvSpPr>
          <p:nvPr>
            <p:ph idx="1"/>
          </p:nvPr>
        </p:nvSpPr>
        <p:spPr/>
        <p:txBody>
          <a:bodyPr>
            <a:normAutofit fontScale="85000" lnSpcReduction="20000"/>
          </a:bodyPr>
          <a:lstStyle/>
          <a:p>
            <a:r>
              <a:rPr lang="en-US" b="1" dirty="0" smtClean="0"/>
              <a:t>Unconstitutionally Overbroad </a:t>
            </a:r>
          </a:p>
          <a:p>
            <a:pPr lvl="1" algn="just"/>
            <a:r>
              <a:rPr lang="en-US" sz="2600" dirty="0"/>
              <a:t>A statute or ordinance may be overbroad if </a:t>
            </a:r>
            <a:r>
              <a:rPr lang="en-US" sz="2600" b="1" dirty="0"/>
              <a:t>in its reach it reaches a substantial amount of protected conduct</a:t>
            </a:r>
            <a:r>
              <a:rPr lang="en-US" sz="2600" dirty="0"/>
              <a:t>. </a:t>
            </a:r>
            <a:r>
              <a:rPr lang="en-US" sz="2600" i="1" dirty="0"/>
              <a:t>See </a:t>
            </a:r>
            <a:r>
              <a:rPr lang="en-US" sz="2600" i="1" dirty="0" smtClean="0"/>
              <a:t>Village </a:t>
            </a:r>
            <a:r>
              <a:rPr lang="en-US" sz="2600" i="1" dirty="0"/>
              <a:t>of Hoffman Estates v. Flipside, Hoffman Estates, Inc.</a:t>
            </a:r>
            <a:r>
              <a:rPr lang="en-US" sz="2600" dirty="0"/>
              <a:t>, 455 U.S. 489, 494, 102 </a:t>
            </a:r>
            <a:r>
              <a:rPr lang="en-US" sz="2600" dirty="0" err="1"/>
              <a:t>S.Ct</a:t>
            </a:r>
            <a:r>
              <a:rPr lang="en-US" sz="2600" dirty="0"/>
              <a:t>. 1186, 1191, 71 L.Ed.2d 362 (1982), </a:t>
            </a:r>
            <a:r>
              <a:rPr lang="en-US" sz="2600" i="1" dirty="0"/>
              <a:t>and </a:t>
            </a:r>
            <a:r>
              <a:rPr lang="en-US" sz="2600" i="1" dirty="0" err="1"/>
              <a:t>Byrum</a:t>
            </a:r>
            <a:r>
              <a:rPr lang="en-US" sz="2600" i="1" dirty="0"/>
              <a:t> v. State</a:t>
            </a:r>
            <a:r>
              <a:rPr lang="en-US" sz="2600" dirty="0"/>
              <a:t>, 762 S.W.2d 685, 687 (</a:t>
            </a:r>
            <a:r>
              <a:rPr lang="en-US" sz="2600" dirty="0" err="1"/>
              <a:t>Tex.App</a:t>
            </a:r>
            <a:r>
              <a:rPr lang="en-US" sz="2600" dirty="0"/>
              <a:t>.–Houston [14th Dist.] 1988, no pet.)). </a:t>
            </a:r>
            <a:endParaRPr lang="en-US" sz="2600" dirty="0" smtClean="0"/>
          </a:p>
          <a:p>
            <a:pPr lvl="1" algn="just"/>
            <a:r>
              <a:rPr lang="en-US" sz="2600" dirty="0" smtClean="0"/>
              <a:t>“</a:t>
            </a:r>
            <a:r>
              <a:rPr lang="en-US" sz="2600" dirty="0"/>
              <a:t>A statute will not be invalidated for </a:t>
            </a:r>
            <a:r>
              <a:rPr lang="en-US" sz="2600" dirty="0" err="1"/>
              <a:t>overbreadth</a:t>
            </a:r>
            <a:r>
              <a:rPr lang="en-US" sz="2600" dirty="0"/>
              <a:t> merely because it is possible to imagine some unconstitutional applications; therefore, </a:t>
            </a:r>
            <a:r>
              <a:rPr lang="en-US" sz="2600" dirty="0" smtClean="0"/>
              <a:t>the reviewing court will </a:t>
            </a:r>
            <a:r>
              <a:rPr lang="en-US" sz="2600" dirty="0"/>
              <a:t>not strike down a statute for </a:t>
            </a:r>
            <a:r>
              <a:rPr lang="en-US" sz="2600" dirty="0" err="1"/>
              <a:t>overbreadth</a:t>
            </a:r>
            <a:r>
              <a:rPr lang="en-US" sz="2600" dirty="0"/>
              <a:t> unless there is </a:t>
            </a:r>
            <a:r>
              <a:rPr lang="en-US" sz="2600" b="1" dirty="0"/>
              <a:t>a “realistic danger that the statute itself will significantly compromise recognized First Amendment protections of parties not before the Court.” </a:t>
            </a:r>
            <a:r>
              <a:rPr lang="en-US" sz="2600" b="1" dirty="0" smtClean="0"/>
              <a:t> </a:t>
            </a:r>
            <a:r>
              <a:rPr lang="en-US" sz="2600" i="1" dirty="0" smtClean="0"/>
              <a:t>See State </a:t>
            </a:r>
            <a:r>
              <a:rPr lang="en-US" sz="2600" i="1" dirty="0"/>
              <a:t>v. Holcombe</a:t>
            </a:r>
            <a:r>
              <a:rPr lang="en-US" sz="2600" dirty="0"/>
              <a:t>, 145 S.W.3d 246, 250 (</a:t>
            </a:r>
            <a:r>
              <a:rPr lang="en-US" sz="2600" dirty="0" smtClean="0"/>
              <a:t>Tex. App.—Fort </a:t>
            </a:r>
            <a:r>
              <a:rPr lang="en-US" sz="2600" dirty="0"/>
              <a:t>Worth </a:t>
            </a:r>
            <a:r>
              <a:rPr lang="en-US" sz="2600" dirty="0" smtClean="0"/>
              <a:t>2004).</a:t>
            </a:r>
          </a:p>
          <a:p>
            <a:pPr lvl="1"/>
            <a:endParaRPr lang="en-US" dirty="0" smtClean="0"/>
          </a:p>
          <a:p>
            <a:endParaRPr lang="en-US" dirty="0"/>
          </a:p>
        </p:txBody>
      </p:sp>
    </p:spTree>
    <p:extLst>
      <p:ext uri="{BB962C8B-B14F-4D97-AF65-F5344CB8AC3E}">
        <p14:creationId xmlns:p14="http://schemas.microsoft.com/office/powerpoint/2010/main" val="13835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Vagueness Challenges</a:t>
            </a:r>
            <a:endParaRPr lang="en-US" dirty="0"/>
          </a:p>
        </p:txBody>
      </p:sp>
      <p:sp>
        <p:nvSpPr>
          <p:cNvPr id="3" name="Content Placeholder 2"/>
          <p:cNvSpPr>
            <a:spLocks noGrp="1"/>
          </p:cNvSpPr>
          <p:nvPr>
            <p:ph idx="1"/>
          </p:nvPr>
        </p:nvSpPr>
        <p:spPr/>
        <p:txBody>
          <a:bodyPr>
            <a:normAutofit/>
          </a:bodyPr>
          <a:lstStyle/>
          <a:p>
            <a:r>
              <a:rPr lang="en-US" i="1" dirty="0" smtClean="0"/>
              <a:t>Long </a:t>
            </a:r>
            <a:r>
              <a:rPr lang="en-US" i="1" dirty="0"/>
              <a:t>v. State</a:t>
            </a:r>
            <a:r>
              <a:rPr lang="en-US" dirty="0"/>
              <a:t>, 931 S.W.2d 285 (Tex. Crim. App. 1996</a:t>
            </a:r>
            <a:r>
              <a:rPr lang="en-US" dirty="0" smtClean="0"/>
              <a:t>)</a:t>
            </a:r>
          </a:p>
          <a:p>
            <a:r>
              <a:rPr lang="en-US" dirty="0" smtClean="0"/>
              <a:t>In </a:t>
            </a:r>
            <a:r>
              <a:rPr lang="en-US" i="1" dirty="0"/>
              <a:t>Long</a:t>
            </a:r>
            <a:r>
              <a:rPr lang="en-US" dirty="0"/>
              <a:t>, the Court established that a criminal statute is vague and overbroad if it does not meet at least all three prongs of the following test: </a:t>
            </a:r>
          </a:p>
          <a:p>
            <a:endParaRPr lang="en-US" dirty="0"/>
          </a:p>
        </p:txBody>
      </p:sp>
    </p:spTree>
    <p:extLst>
      <p:ext uri="{BB962C8B-B14F-4D97-AF65-F5344CB8AC3E}">
        <p14:creationId xmlns:p14="http://schemas.microsoft.com/office/powerpoint/2010/main" val="3711026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Long</a:t>
            </a:r>
            <a:r>
              <a:rPr lang="en-US" b="1" dirty="0" smtClean="0">
                <a:solidFill>
                  <a:schemeClr val="accent1"/>
                </a:solidFill>
              </a:rPr>
              <a:t> Test</a:t>
            </a:r>
            <a:endParaRPr lang="en-US" b="1" dirty="0">
              <a:solidFill>
                <a:schemeClr val="accent1"/>
              </a:solidFill>
            </a:endParaRPr>
          </a:p>
        </p:txBody>
      </p:sp>
      <p:sp>
        <p:nvSpPr>
          <p:cNvPr id="3" name="Content Placeholder 2"/>
          <p:cNvSpPr>
            <a:spLocks noGrp="1"/>
          </p:cNvSpPr>
          <p:nvPr>
            <p:ph idx="1"/>
          </p:nvPr>
        </p:nvSpPr>
        <p:spPr/>
        <p:txBody>
          <a:bodyPr>
            <a:normAutofit lnSpcReduction="10000"/>
          </a:bodyPr>
          <a:lstStyle/>
          <a:p>
            <a:pPr lvl="0"/>
            <a:r>
              <a:rPr lang="en-US" dirty="0" smtClean="0"/>
              <a:t>First, </a:t>
            </a:r>
            <a:r>
              <a:rPr lang="en-US" b="1" dirty="0" smtClean="0"/>
              <a:t>a person of ordinary intelligence must be given a reasonable opportunity to know what is prohibited. </a:t>
            </a:r>
          </a:p>
          <a:p>
            <a:pPr lvl="0"/>
            <a:r>
              <a:rPr lang="en-US" dirty="0" smtClean="0"/>
              <a:t>Second, the </a:t>
            </a:r>
            <a:r>
              <a:rPr lang="en-US" b="1" dirty="0" smtClean="0"/>
              <a:t>law must establish determinate guidelines for law enforcement</a:t>
            </a:r>
            <a:r>
              <a:rPr lang="en-US" dirty="0" smtClean="0"/>
              <a:t>. </a:t>
            </a:r>
          </a:p>
          <a:p>
            <a:pPr lvl="0"/>
            <a:r>
              <a:rPr lang="en-US" dirty="0" smtClean="0"/>
              <a:t>Finally, </a:t>
            </a:r>
            <a:r>
              <a:rPr lang="en-US" b="1" dirty="0" smtClean="0"/>
              <a:t>where First Amendment freedoms are implicated, the law must be sufficiently definite to avoid chilling protected expression</a:t>
            </a:r>
            <a:r>
              <a:rPr lang="en-US" dirty="0" smtClean="0"/>
              <a:t>. </a:t>
            </a:r>
            <a:endParaRPr lang="en-US" dirty="0"/>
          </a:p>
        </p:txBody>
      </p:sp>
    </p:spTree>
    <p:extLst>
      <p:ext uri="{BB962C8B-B14F-4D97-AF65-F5344CB8AC3E}">
        <p14:creationId xmlns:p14="http://schemas.microsoft.com/office/powerpoint/2010/main" val="1626156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chemeClr val="accent1"/>
                </a:solidFill>
              </a:rPr>
              <a:t>Appeal</a:t>
            </a:r>
            <a:endParaRPr lang="en-US" dirty="0">
              <a:solidFill>
                <a:schemeClr val="accent1"/>
              </a:solidFill>
            </a:endParaRPr>
          </a:p>
        </p:txBody>
      </p:sp>
      <p:pic>
        <p:nvPicPr>
          <p:cNvPr id="2" name="Picture 1"/>
          <p:cNvPicPr>
            <a:picLocks noChangeAspect="1"/>
          </p:cNvPicPr>
          <p:nvPr/>
        </p:nvPicPr>
        <p:blipFill>
          <a:blip r:embed="rId2"/>
          <a:stretch>
            <a:fillRect/>
          </a:stretch>
        </p:blipFill>
        <p:spPr>
          <a:xfrm>
            <a:off x="609599" y="228600"/>
            <a:ext cx="7870151" cy="6610927"/>
          </a:xfrm>
          <a:prstGeom prst="rect">
            <a:avLst/>
          </a:prstGeom>
        </p:spPr>
      </p:pic>
    </p:spTree>
    <p:extLst>
      <p:ext uri="{BB962C8B-B14F-4D97-AF65-F5344CB8AC3E}">
        <p14:creationId xmlns:p14="http://schemas.microsoft.com/office/powerpoint/2010/main" val="2100701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solidFill>
              </a:rPr>
              <a:t>What if we Lose?</a:t>
            </a:r>
            <a:endParaRPr lang="en-US" b="1" dirty="0">
              <a:solidFill>
                <a:schemeClr val="accent1"/>
              </a:solidFill>
            </a:endParaRPr>
          </a:p>
        </p:txBody>
      </p:sp>
      <p:sp>
        <p:nvSpPr>
          <p:cNvPr id="3" name="Content Placeholder 2"/>
          <p:cNvSpPr>
            <a:spLocks noGrp="1"/>
          </p:cNvSpPr>
          <p:nvPr>
            <p:ph idx="1"/>
          </p:nvPr>
        </p:nvSpPr>
        <p:spPr/>
        <p:txBody>
          <a:bodyPr>
            <a:normAutofit fontScale="85000" lnSpcReduction="20000"/>
          </a:bodyPr>
          <a:lstStyle/>
          <a:p>
            <a:pPr algn="just"/>
            <a:r>
              <a:rPr lang="en-US" dirty="0"/>
              <a:t>A meritorious pre-trial motion is entitled to immediate relief and if denied, a </a:t>
            </a:r>
            <a:r>
              <a:rPr lang="en-US" b="1" dirty="0"/>
              <a:t>defendant is then entitled to immediate interlocutory appeal of that decision, rather than waiting for conviction </a:t>
            </a:r>
            <a:r>
              <a:rPr lang="en-US" dirty="0"/>
              <a:t>and arguing the issue on direct appeal.  </a:t>
            </a:r>
            <a:r>
              <a:rPr lang="en-US" i="1" dirty="0"/>
              <a:t>Id.</a:t>
            </a:r>
            <a:r>
              <a:rPr lang="en-US" dirty="0"/>
              <a:t> at </a:t>
            </a:r>
            <a:r>
              <a:rPr lang="en-US" dirty="0" smtClean="0"/>
              <a:t>801. </a:t>
            </a:r>
          </a:p>
          <a:p>
            <a:pPr algn="just"/>
            <a:r>
              <a:rPr lang="en-US" dirty="0" smtClean="0"/>
              <a:t>An unsuccessful Applicant is also </a:t>
            </a:r>
            <a:r>
              <a:rPr lang="en-US" b="1" dirty="0" smtClean="0"/>
              <a:t>entitled to stay further proceedings i</a:t>
            </a:r>
            <a:r>
              <a:rPr lang="en-US" dirty="0" smtClean="0"/>
              <a:t>n the trial court while the pretrial writ works its way through the appellate courts.  </a:t>
            </a:r>
            <a:r>
              <a:rPr lang="en-US" i="1" dirty="0" smtClean="0"/>
              <a:t>See</a:t>
            </a:r>
            <a:r>
              <a:rPr lang="en-US" dirty="0" smtClean="0"/>
              <a:t> </a:t>
            </a:r>
            <a:r>
              <a:rPr lang="en-US" i="1" dirty="0"/>
              <a:t>Flores v. State</a:t>
            </a:r>
            <a:r>
              <a:rPr lang="en-US" dirty="0"/>
              <a:t>, 04-97-00989-CR, 1999 WL 15929, at *2 (Tex. App.—San Antonio Jan. 13, 1999, pet. </a:t>
            </a:r>
            <a:r>
              <a:rPr lang="en-US" dirty="0" err="1"/>
              <a:t>ref'd</a:t>
            </a:r>
            <a:r>
              <a:rPr lang="en-US" dirty="0"/>
              <a:t>) </a:t>
            </a:r>
            <a:r>
              <a:rPr lang="en-US" dirty="0" smtClean="0"/>
              <a:t>(</a:t>
            </a:r>
            <a:r>
              <a:rPr lang="en-US" dirty="0"/>
              <a:t>citing </a:t>
            </a:r>
            <a:r>
              <a:rPr lang="en-US" i="1" dirty="0"/>
              <a:t>Williams v. White</a:t>
            </a:r>
            <a:r>
              <a:rPr lang="en-US" dirty="0"/>
              <a:t>, 856 S.W.2d 847, 848 (Tex. App.—Fort Worth 1993, orig. proceeding</a:t>
            </a:r>
            <a:r>
              <a:rPr lang="en-US" dirty="0" smtClean="0"/>
              <a:t>)</a:t>
            </a:r>
            <a:r>
              <a:rPr lang="en-US" dirty="0"/>
              <a:t>.</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685800"/>
            <a:ext cx="7772400" cy="1362075"/>
          </a:xfrm>
        </p:spPr>
        <p:txBody>
          <a:bodyPr/>
          <a:lstStyle/>
          <a:p>
            <a:pPr algn="ctr"/>
            <a:r>
              <a:rPr lang="en-US" dirty="0" smtClean="0">
                <a:solidFill>
                  <a:schemeClr val="accent1"/>
                </a:solidFill>
              </a:rPr>
              <a:t>The Pretrial Writ</a:t>
            </a:r>
            <a:endParaRPr lang="en-US" dirty="0">
              <a:solidFill>
                <a:schemeClr val="accent1"/>
              </a:solidFill>
            </a:endParaRPr>
          </a:p>
        </p:txBody>
      </p:sp>
      <p:pic>
        <p:nvPicPr>
          <p:cNvPr id="2" name="Picture 1"/>
          <p:cNvPicPr>
            <a:picLocks noChangeAspect="1"/>
          </p:cNvPicPr>
          <p:nvPr/>
        </p:nvPicPr>
        <p:blipFill>
          <a:blip r:embed="rId2"/>
          <a:stretch>
            <a:fillRect/>
          </a:stretch>
        </p:blipFill>
        <p:spPr>
          <a:xfrm>
            <a:off x="3200400" y="2743200"/>
            <a:ext cx="5715000" cy="3568700"/>
          </a:xfrm>
          <a:prstGeom prst="rect">
            <a:avLst/>
          </a:prstGeom>
        </p:spPr>
      </p:pic>
    </p:spTree>
    <p:extLst>
      <p:ext uri="{BB962C8B-B14F-4D97-AF65-F5344CB8AC3E}">
        <p14:creationId xmlns:p14="http://schemas.microsoft.com/office/powerpoint/2010/main" val="26346883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accent1"/>
                </a:solidFill>
              </a:rPr>
              <a:t>Must Be Decided on the Merits</a:t>
            </a:r>
            <a:endParaRPr lang="en-US" dirty="0">
              <a:solidFill>
                <a:schemeClr val="accent1"/>
              </a:solidFill>
            </a:endParaRPr>
          </a:p>
        </p:txBody>
      </p:sp>
      <p:sp>
        <p:nvSpPr>
          <p:cNvPr id="3" name="Content Placeholder 2"/>
          <p:cNvSpPr>
            <a:spLocks noGrp="1"/>
          </p:cNvSpPr>
          <p:nvPr>
            <p:ph idx="1"/>
          </p:nvPr>
        </p:nvSpPr>
        <p:spPr/>
        <p:txBody>
          <a:bodyPr>
            <a:normAutofit fontScale="70000" lnSpcReduction="20000"/>
          </a:bodyPr>
          <a:lstStyle/>
          <a:p>
            <a:pPr algn="just"/>
            <a:r>
              <a:rPr lang="en-US" dirty="0"/>
              <a:t>For the Court of Appeals to be vested with jurisdiction the trial </a:t>
            </a:r>
            <a:r>
              <a:rPr lang="en-US" b="1" dirty="0"/>
              <a:t>court must decide the pretrial writ application on the merits</a:t>
            </a:r>
            <a:r>
              <a:rPr lang="en-US" dirty="0"/>
              <a:t>.  </a:t>
            </a:r>
            <a:r>
              <a:rPr lang="en-US" i="1" dirty="0"/>
              <a:t>Ex parte </a:t>
            </a:r>
            <a:r>
              <a:rPr lang="en-US" i="1" dirty="0" err="1"/>
              <a:t>Hargett</a:t>
            </a:r>
            <a:r>
              <a:rPr lang="en-US" dirty="0"/>
              <a:t>, 819 S.W.2d 866, 869 (Tex. Crim. App. 1991).  </a:t>
            </a:r>
            <a:endParaRPr lang="en-US" dirty="0" smtClean="0"/>
          </a:p>
          <a:p>
            <a:pPr lvl="1" algn="just"/>
            <a:r>
              <a:rPr lang="en-US" b="1" dirty="0" smtClean="0">
                <a:solidFill>
                  <a:srgbClr val="FF0000"/>
                </a:solidFill>
              </a:rPr>
              <a:t>Simply </a:t>
            </a:r>
            <a:r>
              <a:rPr lang="en-US" b="1" dirty="0">
                <a:solidFill>
                  <a:srgbClr val="FF0000"/>
                </a:solidFill>
              </a:rPr>
              <a:t>getting the trial court to grant or deny an application without a hearing is insufficient to vest the court with jurisdiction. </a:t>
            </a:r>
            <a:r>
              <a:rPr lang="en-US" dirty="0"/>
              <a:t> </a:t>
            </a:r>
            <a:r>
              <a:rPr lang="en-US" i="1" dirty="0"/>
              <a:t>Id</a:t>
            </a:r>
            <a:r>
              <a:rPr lang="en-US" dirty="0"/>
              <a:t>.  There is a distinction between the issuance of a writ of habeas corpus and the granting of relief on the claims set forth in an application for that writ.  </a:t>
            </a:r>
            <a:r>
              <a:rPr lang="en-US" i="1" dirty="0"/>
              <a:t>Ex parte Bowers</a:t>
            </a:r>
            <a:r>
              <a:rPr lang="en-US" dirty="0"/>
              <a:t>, 36 S.W.3d 926, 927 (Tex. App.—Dallas 2001, pet. </a:t>
            </a:r>
            <a:r>
              <a:rPr lang="en-US" dirty="0" err="1"/>
              <a:t>ref'd</a:t>
            </a:r>
            <a:r>
              <a:rPr lang="en-US" dirty="0"/>
              <a:t>) (citing </a:t>
            </a:r>
            <a:r>
              <a:rPr lang="en-US" i="1" dirty="0"/>
              <a:t>Ex parte </a:t>
            </a:r>
            <a:r>
              <a:rPr lang="en-US" i="1" dirty="0" err="1"/>
              <a:t>Hargett</a:t>
            </a:r>
            <a:r>
              <a:rPr lang="en-US" dirty="0"/>
              <a:t>, 819 S.W.2d 866, 869 (Tex. Crim. App. 1991)).  </a:t>
            </a:r>
            <a:endParaRPr lang="en-US" dirty="0" smtClean="0"/>
          </a:p>
          <a:p>
            <a:pPr lvl="1" algn="just"/>
            <a:r>
              <a:rPr lang="en-US" dirty="0" smtClean="0"/>
              <a:t>An </a:t>
            </a:r>
            <a:r>
              <a:rPr lang="en-US" dirty="0"/>
              <a:t>applicant cannot appeal from a trial court's refusal to issue or grant a writ of habeas corpus, </a:t>
            </a:r>
            <a:r>
              <a:rPr lang="en-US" i="1" dirty="0"/>
              <a:t>but may appeal the denial of relief on the merits of the application</a:t>
            </a:r>
            <a:r>
              <a:rPr lang="en-US" dirty="0"/>
              <a:t>.  </a:t>
            </a:r>
            <a:r>
              <a:rPr lang="en-US" i="1" dirty="0"/>
              <a:t>See Id.; </a:t>
            </a:r>
            <a:r>
              <a:rPr lang="en-US" i="1" dirty="0" err="1"/>
              <a:t>Hargett</a:t>
            </a:r>
            <a:r>
              <a:rPr lang="en-US" dirty="0"/>
              <a:t>, 819 S.W.2d at 868.  Whether an order can be appealed is not determined by the form of the order alone; the court may consider the entire record. </a:t>
            </a:r>
            <a:r>
              <a:rPr lang="en-US" i="1" dirty="0"/>
              <a:t>See </a:t>
            </a:r>
            <a:r>
              <a:rPr lang="en-US" i="1" dirty="0" err="1"/>
              <a:t>Nichlos</a:t>
            </a:r>
            <a:r>
              <a:rPr lang="en-US" i="1" dirty="0"/>
              <a:t> v. State</a:t>
            </a:r>
            <a:r>
              <a:rPr lang="en-US" dirty="0"/>
              <a:t>, 158 </a:t>
            </a:r>
            <a:r>
              <a:rPr lang="en-US" dirty="0" err="1"/>
              <a:t>Tex.Crim</a:t>
            </a:r>
            <a:r>
              <a:rPr lang="en-US" dirty="0"/>
              <a:t>. 367, 255 S.W.2d 522, 526 (1952) (op. on </a:t>
            </a:r>
            <a:r>
              <a:rPr lang="en-US" dirty="0" err="1"/>
              <a:t>reh'g</a:t>
            </a:r>
            <a:r>
              <a:rPr lang="en-US" dirty="0"/>
              <a:t>).</a:t>
            </a:r>
          </a:p>
        </p:txBody>
      </p:sp>
    </p:spTree>
    <p:extLst>
      <p:ext uri="{BB962C8B-B14F-4D97-AF65-F5344CB8AC3E}">
        <p14:creationId xmlns:p14="http://schemas.microsoft.com/office/powerpoint/2010/main" val="2791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601200" cy="1143000"/>
          </a:xfrm>
        </p:spPr>
        <p:txBody>
          <a:bodyPr>
            <a:normAutofit fontScale="90000"/>
          </a:bodyPr>
          <a:lstStyle/>
          <a:p>
            <a:pPr algn="ctr"/>
            <a:r>
              <a:rPr lang="en-US" b="1" dirty="0" smtClean="0">
                <a:solidFill>
                  <a:schemeClr val="accent1"/>
                </a:solidFill>
              </a:rPr>
              <a:t>An Order Denying Relief is a “Final Judgment”</a:t>
            </a:r>
            <a:endParaRPr lang="en-US" b="1" dirty="0">
              <a:solidFill>
                <a:schemeClr val="accent1"/>
              </a:solidFill>
            </a:endParaRPr>
          </a:p>
        </p:txBody>
      </p:sp>
      <p:sp>
        <p:nvSpPr>
          <p:cNvPr id="3" name="Content Placeholder 2"/>
          <p:cNvSpPr>
            <a:spLocks noGrp="1"/>
          </p:cNvSpPr>
          <p:nvPr>
            <p:ph idx="1"/>
          </p:nvPr>
        </p:nvSpPr>
        <p:spPr/>
        <p:txBody>
          <a:bodyPr>
            <a:normAutofit fontScale="92500" lnSpcReduction="10000"/>
          </a:bodyPr>
          <a:lstStyle/>
          <a:p>
            <a:pPr marL="274320" lvl="1" indent="-274320">
              <a:spcBef>
                <a:spcPts val="580"/>
              </a:spcBef>
              <a:buClr>
                <a:schemeClr val="accent1"/>
              </a:buClr>
            </a:pPr>
            <a:r>
              <a:rPr lang="en-US" b="1" dirty="0"/>
              <a:t>An order denying relief on the merits is a final judgment </a:t>
            </a:r>
            <a:r>
              <a:rPr lang="en-US" b="1" i="1" dirty="0"/>
              <a:t>in the habeas corpus proceeding</a:t>
            </a:r>
            <a:r>
              <a:rPr lang="en-US" dirty="0"/>
              <a:t>.  </a:t>
            </a:r>
            <a:r>
              <a:rPr lang="en-US" i="1" dirty="0"/>
              <a:t>Id</a:t>
            </a:r>
            <a:r>
              <a:rPr lang="en-US" dirty="0"/>
              <a:t>. (emphasis in original).  </a:t>
            </a:r>
            <a:r>
              <a:rPr lang="en-US" b="1" dirty="0"/>
              <a:t>Therefore, it is immediately appealable by the unsuccessful petitioner.   </a:t>
            </a:r>
            <a:r>
              <a:rPr lang="en-US" i="1" dirty="0" smtClean="0"/>
              <a:t>Id</a:t>
            </a:r>
            <a:r>
              <a:rPr lang="en-US" dirty="0" smtClean="0"/>
              <a:t>.</a:t>
            </a:r>
          </a:p>
          <a:p>
            <a:pPr marL="548640" lvl="2" indent="-274320" algn="just">
              <a:spcBef>
                <a:spcPts val="580"/>
              </a:spcBef>
              <a:buClr>
                <a:schemeClr val="accent1"/>
              </a:buClr>
            </a:pPr>
            <a:r>
              <a:rPr lang="en-US" dirty="0" smtClean="0"/>
              <a:t>A </a:t>
            </a:r>
            <a:r>
              <a:rPr lang="en-US" dirty="0"/>
              <a:t>habeas corpus action is, in theory, a different litigation than the criminal prosecution . . . .  </a:t>
            </a:r>
            <a:r>
              <a:rPr lang="en-US" i="1" dirty="0"/>
              <a:t>Greenwell v. Court of Appeals for Thirteenth Judicial Dist.</a:t>
            </a:r>
            <a:r>
              <a:rPr lang="en-US" dirty="0"/>
              <a:t>, 159 S.W.3d 645, 651 (Tex. Crim. App. 2005) (citing Dix and Dawson, </a:t>
            </a:r>
            <a:r>
              <a:rPr lang="en-US" i="1" dirty="0"/>
              <a:t>Texas Practice: Criminal Practice And Procedure,</a:t>
            </a:r>
            <a:r>
              <a:rPr lang="en-US" dirty="0"/>
              <a:t> 2</a:t>
            </a:r>
            <a:r>
              <a:rPr lang="en-US" baseline="30000" dirty="0"/>
              <a:t>nd</a:t>
            </a:r>
            <a:r>
              <a:rPr lang="en-US" dirty="0"/>
              <a:t> ed., Vol. 43B, § 47.51, 219–220 (2001) (ellipsis inserted in original).  </a:t>
            </a:r>
            <a:endParaRPr lang="en-US" dirty="0" smtClean="0"/>
          </a:p>
          <a:p>
            <a:pPr lvl="1" algn="just"/>
            <a:r>
              <a:rPr lang="en-US" sz="2000" dirty="0" smtClean="0"/>
              <a:t>When </a:t>
            </a:r>
            <a:r>
              <a:rPr lang="en-US" sz="2000" dirty="0"/>
              <a:t>habeas corpus is used as a vehicle for raising matters pretrial in a pending criminal prosecution, the difference between the pending prosecution and the habeas corpus proceeding is both more subtle and more significant.  </a:t>
            </a:r>
            <a:r>
              <a:rPr lang="en-US" sz="2000" i="1" dirty="0"/>
              <a:t>Id</a:t>
            </a:r>
            <a:r>
              <a:rPr lang="en-US" sz="2000" dirty="0"/>
              <a:t>.  </a:t>
            </a:r>
            <a:endParaRPr lang="en-US" sz="2000" dirty="0" smtClean="0"/>
          </a:p>
          <a:p>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1"/>
                </a:solidFill>
              </a:rPr>
              <a:t>Texas Rules of Appellate Procedure 31</a:t>
            </a:r>
            <a:endParaRPr lang="en-US" b="1" dirty="0">
              <a:solidFill>
                <a:schemeClr val="accent1"/>
              </a:solidFill>
            </a:endParaRPr>
          </a:p>
        </p:txBody>
      </p:sp>
      <p:sp>
        <p:nvSpPr>
          <p:cNvPr id="3" name="Content Placeholder 2"/>
          <p:cNvSpPr>
            <a:spLocks noGrp="1"/>
          </p:cNvSpPr>
          <p:nvPr>
            <p:ph idx="1"/>
          </p:nvPr>
        </p:nvSpPr>
        <p:spPr>
          <a:xfrm>
            <a:off x="304800" y="1524000"/>
            <a:ext cx="8610600" cy="4572000"/>
          </a:xfrm>
        </p:spPr>
        <p:txBody>
          <a:bodyPr>
            <a:normAutofit fontScale="85000" lnSpcReduction="20000"/>
          </a:bodyPr>
          <a:lstStyle/>
          <a:p>
            <a:r>
              <a:rPr lang="en-US" dirty="0"/>
              <a:t>Rule 31.1 of the Texas Rules of Appellate Procedure provides: </a:t>
            </a:r>
          </a:p>
          <a:p>
            <a:pPr lvl="1" algn="just"/>
            <a:r>
              <a:rPr lang="en-US" dirty="0"/>
              <a:t>When written notice of appeal from a judgment or order in a habeas corpus or bail proceeding is filed, the trial court clerk must prepare and certify the clerk's record and, if the appellant requests, the court reporter must prepare and certify a reporter's record. The clerk must send the clerk's record and the court reporter must send the reporter's record to the appellate court within 15 days after the notice of appeal is filed. On reasonable explanation, the appellate court may shorten or extend the time to file the record. When the appellate court receives the </a:t>
            </a:r>
            <a:r>
              <a:rPr lang="en-US" dirty="0" smtClean="0"/>
              <a:t>record</a:t>
            </a:r>
            <a:r>
              <a:rPr lang="en-US" dirty="0"/>
              <a:t>, the court will--if it desires briefs--set the time for filing briefs, and will set the appeal for </a:t>
            </a:r>
            <a:r>
              <a:rPr lang="en-US" dirty="0" smtClean="0"/>
              <a:t>submission.  TEX</a:t>
            </a:r>
            <a:r>
              <a:rPr lang="en-US" dirty="0"/>
              <a:t>. R. APP. P. 31.1.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A Writ is a Separate Civil Action</a:t>
            </a:r>
            <a:endParaRPr lang="en-US" b="1" dirty="0">
              <a:solidFill>
                <a:schemeClr val="accent1"/>
              </a:solidFill>
            </a:endParaRPr>
          </a:p>
        </p:txBody>
      </p:sp>
      <p:sp>
        <p:nvSpPr>
          <p:cNvPr id="3" name="Content Placeholder 2"/>
          <p:cNvSpPr>
            <a:spLocks noGrp="1"/>
          </p:cNvSpPr>
          <p:nvPr>
            <p:ph idx="1"/>
          </p:nvPr>
        </p:nvSpPr>
        <p:spPr/>
        <p:txBody>
          <a:bodyPr/>
          <a:lstStyle/>
          <a:p>
            <a:r>
              <a:rPr lang="en-US" dirty="0" smtClean="0"/>
              <a:t>You must file the Writ in Criminal District filing.</a:t>
            </a:r>
          </a:p>
          <a:p>
            <a:r>
              <a:rPr lang="en-US" dirty="0" smtClean="0"/>
              <a:t>DO NOT attach the criminal cause number</a:t>
            </a:r>
          </a:p>
          <a:p>
            <a:r>
              <a:rPr lang="en-US" dirty="0" smtClean="0"/>
              <a:t>Get a new Case number from the Criminal District Clerk</a:t>
            </a:r>
          </a:p>
          <a:p>
            <a:endParaRPr lang="en-US" dirty="0"/>
          </a:p>
          <a:p>
            <a:pPr marL="0" indent="0" algn="ctr">
              <a:buNone/>
            </a:pPr>
            <a:r>
              <a:rPr lang="en-US" sz="4000" b="1" dirty="0" smtClean="0">
                <a:solidFill>
                  <a:schemeClr val="accent2"/>
                </a:solidFill>
              </a:rPr>
              <a:t>VERY IMPORTANT</a:t>
            </a:r>
          </a:p>
        </p:txBody>
      </p:sp>
    </p:spTree>
    <p:extLst>
      <p:ext uri="{BB962C8B-B14F-4D97-AF65-F5344CB8AC3E}">
        <p14:creationId xmlns:p14="http://schemas.microsoft.com/office/powerpoint/2010/main" val="576098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chemeClr val="accent1"/>
                </a:solidFill>
              </a:rPr>
              <a:t>Statutes Ripe for Attack</a:t>
            </a:r>
            <a:endParaRPr lang="en-US" b="1" dirty="0">
              <a:solidFill>
                <a:schemeClr val="accent1"/>
              </a:solidFill>
            </a:endParaRPr>
          </a:p>
        </p:txBody>
      </p:sp>
      <p:pic>
        <p:nvPicPr>
          <p:cNvPr id="7" name="Picture 6" descr="2011-12-07-att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143000"/>
            <a:ext cx="4649492" cy="6858000"/>
          </a:xfrm>
          <a:prstGeom prst="rect">
            <a:avLst/>
          </a:prstGeom>
        </p:spPr>
      </p:pic>
    </p:spTree>
    <p:extLst>
      <p:ext uri="{BB962C8B-B14F-4D97-AF65-F5344CB8AC3E}">
        <p14:creationId xmlns:p14="http://schemas.microsoft.com/office/powerpoint/2010/main" val="17809940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81BD"/>
                </a:solidFill>
              </a:rPr>
              <a:t>Ripe for Attack!</a:t>
            </a:r>
            <a:endParaRPr lang="en-US" b="1" dirty="0">
              <a:solidFill>
                <a:srgbClr val="4F81BD"/>
              </a:solidFill>
            </a:endParaRPr>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dirty="0" smtClean="0"/>
              <a:t>Online Solicitation of a Minor</a:t>
            </a:r>
            <a:br>
              <a:rPr lang="en-US" dirty="0" smtClean="0"/>
            </a:br>
            <a:r>
              <a:rPr lang="en-US" dirty="0" smtClean="0"/>
              <a:t>TPC 33. 021 Section (c)</a:t>
            </a:r>
          </a:p>
          <a:p>
            <a:r>
              <a:rPr lang="en-US" dirty="0" smtClean="0"/>
              <a:t>Racing on a Highway</a:t>
            </a:r>
            <a:br>
              <a:rPr lang="en-US" dirty="0" smtClean="0"/>
            </a:br>
            <a:r>
              <a:rPr lang="en-US" dirty="0" smtClean="0"/>
              <a:t>Tex Trans Code 545.420</a:t>
            </a:r>
          </a:p>
          <a:p>
            <a:r>
              <a:rPr lang="en-US" dirty="0" smtClean="0"/>
              <a:t>Terroristic Threats</a:t>
            </a:r>
            <a:br>
              <a:rPr lang="en-US" dirty="0" smtClean="0"/>
            </a:br>
            <a:r>
              <a:rPr lang="en-US" dirty="0" smtClean="0"/>
              <a:t>TPC 22.07 (A)(4) and (5)</a:t>
            </a:r>
          </a:p>
          <a:p>
            <a:r>
              <a:rPr lang="en-US" dirty="0" smtClean="0"/>
              <a:t>Unlawful Carrying of a Weapon</a:t>
            </a:r>
            <a:br>
              <a:rPr lang="en-US" dirty="0" smtClean="0"/>
            </a:br>
            <a:r>
              <a:rPr lang="en-US" dirty="0" smtClean="0"/>
              <a:t>TPC 46.02</a:t>
            </a:r>
          </a:p>
          <a:p>
            <a:r>
              <a:rPr lang="en-US" dirty="0" smtClean="0"/>
              <a:t>Child Pornography</a:t>
            </a:r>
            <a:br>
              <a:rPr lang="en-US" dirty="0" smtClean="0"/>
            </a:br>
            <a:r>
              <a:rPr lang="en-US" dirty="0" smtClean="0"/>
              <a:t>TPC 43.26</a:t>
            </a:r>
          </a:p>
          <a:p>
            <a:r>
              <a:rPr lang="en-US" dirty="0" smtClean="0"/>
              <a:t>Improper Photography or Visual Recording </a:t>
            </a:r>
            <a:br>
              <a:rPr lang="en-US" dirty="0" smtClean="0"/>
            </a:br>
            <a:r>
              <a:rPr lang="en-US" dirty="0" smtClean="0"/>
              <a:t>TCP 21.15 [Effective Sept 1, 2015]</a:t>
            </a:r>
            <a:r>
              <a:rPr lang="en-US" dirty="0" smtClean="0">
                <a:effectLst/>
              </a:rPr>
              <a:t> </a:t>
            </a:r>
            <a:endParaRPr lang="en-US" dirty="0" smtClean="0"/>
          </a:p>
          <a:p>
            <a:r>
              <a:rPr lang="en-US" dirty="0" smtClean="0"/>
              <a:t>Smuggling of Persons</a:t>
            </a:r>
            <a:br>
              <a:rPr lang="en-US" dirty="0" smtClean="0"/>
            </a:br>
            <a:r>
              <a:rPr lang="en-US" dirty="0" smtClean="0"/>
              <a:t>TPC 20.05 [Effective Sept 1, 2015]</a:t>
            </a:r>
            <a:r>
              <a:rPr lang="en-US" dirty="0" smtClean="0">
                <a:effectLst/>
              </a:rPr>
              <a:t> </a:t>
            </a:r>
            <a:endParaRPr lang="en-US" dirty="0" smtClean="0"/>
          </a:p>
          <a:p>
            <a:r>
              <a:rPr lang="en-US" dirty="0" smtClean="0"/>
              <a:t>Prostitution</a:t>
            </a:r>
            <a:br>
              <a:rPr lang="en-US" dirty="0" smtClean="0"/>
            </a:br>
            <a:r>
              <a:rPr lang="en-US" dirty="0" smtClean="0"/>
              <a:t>TPC 43.02</a:t>
            </a:r>
          </a:p>
          <a:p>
            <a:endParaRPr lang="en-US" dirty="0" smtClean="0"/>
          </a:p>
        </p:txBody>
      </p:sp>
    </p:spTree>
    <p:extLst>
      <p:ext uri="{BB962C8B-B14F-4D97-AF65-F5344CB8AC3E}">
        <p14:creationId xmlns:p14="http://schemas.microsoft.com/office/powerpoint/2010/main" val="3706789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4F81BD"/>
                </a:solidFill>
              </a:rPr>
              <a:t>Online Solicitation of a Minor</a:t>
            </a:r>
            <a:br>
              <a:rPr lang="en-US" b="1" dirty="0" smtClean="0">
                <a:solidFill>
                  <a:srgbClr val="4F81BD"/>
                </a:solidFill>
              </a:rPr>
            </a:br>
            <a:r>
              <a:rPr lang="en-US" b="1" dirty="0" smtClean="0">
                <a:solidFill>
                  <a:srgbClr val="4F81BD"/>
                </a:solidFill>
              </a:rPr>
              <a:t>TPC 33. 021 Section (c)</a:t>
            </a:r>
            <a:endParaRPr lang="en-US" b="1" dirty="0">
              <a:solidFill>
                <a:srgbClr val="4F81BD"/>
              </a:solidFill>
            </a:endParaRPr>
          </a:p>
        </p:txBody>
      </p:sp>
      <p:sp>
        <p:nvSpPr>
          <p:cNvPr id="3" name="Content Placeholder 2"/>
          <p:cNvSpPr>
            <a:spLocks noGrp="1"/>
          </p:cNvSpPr>
          <p:nvPr>
            <p:ph idx="1"/>
          </p:nvPr>
        </p:nvSpPr>
        <p:spPr/>
        <p:txBody>
          <a:bodyPr>
            <a:normAutofit fontScale="70000" lnSpcReduction="20000"/>
          </a:bodyPr>
          <a:lstStyle/>
          <a:p>
            <a:r>
              <a:rPr lang="en-US" dirty="0" smtClean="0"/>
              <a:t>33.021(</a:t>
            </a:r>
            <a:r>
              <a:rPr lang="en-US" dirty="0"/>
              <a:t>c) A person commits an offense if the person, over the Internet, by electronic mail or text message or other electronic message service or system, or through a commercial online service, knowingly solicits a minor to meet another person, including the actor, </a:t>
            </a:r>
            <a:r>
              <a:rPr lang="en-US" b="1" dirty="0"/>
              <a:t>with the intent that the minor will engage in sexual contact, sexual intercourse, or deviate sexual intercourse with the actor or another person.</a:t>
            </a:r>
            <a:endParaRPr lang="en-US" dirty="0"/>
          </a:p>
          <a:p>
            <a:pPr marL="0" indent="0">
              <a:buNone/>
            </a:pPr>
            <a:endParaRPr lang="en-US" dirty="0" smtClean="0"/>
          </a:p>
          <a:p>
            <a:pPr marL="0" indent="0">
              <a:buNone/>
            </a:pPr>
            <a:r>
              <a:rPr lang="en-US" dirty="0" smtClean="0"/>
              <a:t> </a:t>
            </a:r>
            <a:r>
              <a:rPr lang="en-US" dirty="0"/>
              <a:t>33.021 (d) places a limit on the types of defense a Defendant can raise.  It states that:</a:t>
            </a:r>
          </a:p>
          <a:p>
            <a:r>
              <a:rPr lang="en-US" dirty="0"/>
              <a:t>(d) It is not a defense to prosecution under Subsection (c) that: </a:t>
            </a:r>
          </a:p>
          <a:p>
            <a:r>
              <a:rPr lang="en-US" dirty="0"/>
              <a:t>	(1)	the meeting did not occur;</a:t>
            </a:r>
          </a:p>
          <a:p>
            <a:r>
              <a:rPr lang="en-US" dirty="0"/>
              <a:t>	(2)	</a:t>
            </a:r>
            <a:r>
              <a:rPr lang="en-US" b="1" dirty="0"/>
              <a:t>the actor did not intend for the meeting to occur; or</a:t>
            </a:r>
            <a:endParaRPr lang="en-US" dirty="0"/>
          </a:p>
          <a:p>
            <a:r>
              <a:rPr lang="en-US" dirty="0"/>
              <a:t>	(3)	</a:t>
            </a:r>
            <a:r>
              <a:rPr lang="en-US" b="1" dirty="0"/>
              <a:t>the actor was engaged in a fantasy at the time of commission of the </a:t>
            </a:r>
            <a:r>
              <a:rPr lang="en-US" b="1" dirty="0" smtClean="0"/>
              <a:t>offense.</a:t>
            </a:r>
            <a:endParaRPr lang="en-US" dirty="0"/>
          </a:p>
        </p:txBody>
      </p:sp>
    </p:spTree>
    <p:extLst>
      <p:ext uri="{BB962C8B-B14F-4D97-AF65-F5344CB8AC3E}">
        <p14:creationId xmlns:p14="http://schemas.microsoft.com/office/powerpoint/2010/main" val="1848388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4F81BD"/>
                </a:solidFill>
              </a:rPr>
              <a:t>Online Solicitation of a Minor</a:t>
            </a:r>
            <a:endParaRPr lang="en-US" dirty="0">
              <a:solidFill>
                <a:srgbClr val="4F81BD"/>
              </a:solidFill>
            </a:endParaRPr>
          </a:p>
        </p:txBody>
      </p:sp>
      <p:sp>
        <p:nvSpPr>
          <p:cNvPr id="3" name="Content Placeholder 2"/>
          <p:cNvSpPr>
            <a:spLocks noGrp="1"/>
          </p:cNvSpPr>
          <p:nvPr>
            <p:ph idx="1"/>
          </p:nvPr>
        </p:nvSpPr>
        <p:spPr/>
        <p:txBody>
          <a:bodyPr>
            <a:normAutofit fontScale="92500" lnSpcReduction="20000"/>
          </a:bodyPr>
          <a:lstStyle/>
          <a:p>
            <a:pPr lvl="0"/>
            <a:r>
              <a:rPr lang="en-US" dirty="0" smtClean="0"/>
              <a:t>Violates </a:t>
            </a:r>
            <a:r>
              <a:rPr lang="en-US" dirty="0"/>
              <a:t>the Fifth and Fourteenth Amendment’s right to </a:t>
            </a:r>
            <a:r>
              <a:rPr lang="en-US" b="1" dirty="0"/>
              <a:t>Due Process and the Sixth Amendment </a:t>
            </a:r>
            <a:r>
              <a:rPr lang="en-US" dirty="0"/>
              <a:t>Right to present a defense because Subsection (c), on one hand, </a:t>
            </a:r>
            <a:r>
              <a:rPr lang="en-US" b="1" dirty="0"/>
              <a:t>criminalizes the act of soliciting a minor to meet another to engage in sex</a:t>
            </a:r>
            <a:r>
              <a:rPr lang="en-US" dirty="0"/>
              <a:t>, while Subsection (d), on the other hand, </a:t>
            </a:r>
            <a:r>
              <a:rPr lang="en-US" b="1" dirty="0"/>
              <a:t>negates the </a:t>
            </a:r>
            <a:r>
              <a:rPr lang="en-US" b="1" i="1" dirty="0" err="1"/>
              <a:t>mens</a:t>
            </a:r>
            <a:r>
              <a:rPr lang="en-US" b="1" i="1" dirty="0"/>
              <a:t> </a:t>
            </a:r>
            <a:r>
              <a:rPr lang="en-US" b="1" i="1" dirty="0" err="1"/>
              <a:t>rea</a:t>
            </a:r>
            <a:r>
              <a:rPr lang="en-US" b="1" i="1" dirty="0"/>
              <a:t> </a:t>
            </a:r>
            <a:r>
              <a:rPr lang="en-US" b="1" dirty="0"/>
              <a:t>requirement that the actor intent </a:t>
            </a:r>
            <a:r>
              <a:rPr lang="en-US" dirty="0"/>
              <a:t>for the meeting to actually occur by </a:t>
            </a:r>
            <a:r>
              <a:rPr lang="en-US" b="1" dirty="0"/>
              <a:t>denying the actor the opportunity to present as a defense </a:t>
            </a:r>
            <a:r>
              <a:rPr lang="en-US" dirty="0"/>
              <a:t>that he did not intend to solicit a minor to meet another for sex.  </a:t>
            </a:r>
          </a:p>
          <a:p>
            <a:endParaRPr lang="en-US" dirty="0"/>
          </a:p>
        </p:txBody>
      </p:sp>
    </p:spTree>
    <p:extLst>
      <p:ext uri="{BB962C8B-B14F-4D97-AF65-F5344CB8AC3E}">
        <p14:creationId xmlns:p14="http://schemas.microsoft.com/office/powerpoint/2010/main" val="1549621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81BD"/>
                </a:solidFill>
              </a:rPr>
              <a:t>Online Solicitation of a Minor</a:t>
            </a:r>
            <a:endParaRPr lang="en-US" dirty="0">
              <a:solidFill>
                <a:srgbClr val="4F81BD"/>
              </a:solidFill>
            </a:endParaRPr>
          </a:p>
        </p:txBody>
      </p:sp>
      <p:sp>
        <p:nvSpPr>
          <p:cNvPr id="3" name="Content Placeholder 2"/>
          <p:cNvSpPr>
            <a:spLocks noGrp="1"/>
          </p:cNvSpPr>
          <p:nvPr>
            <p:ph idx="1"/>
          </p:nvPr>
        </p:nvSpPr>
        <p:spPr/>
        <p:txBody>
          <a:bodyPr>
            <a:normAutofit/>
          </a:bodyPr>
          <a:lstStyle/>
          <a:p>
            <a:pPr lvl="0"/>
            <a:r>
              <a:rPr lang="en-US" dirty="0" smtClean="0"/>
              <a:t>Unconstitutionally overbroad on its face under the First Amendment because it is a </a:t>
            </a:r>
            <a:r>
              <a:rPr lang="en-US" b="1" dirty="0" smtClean="0"/>
              <a:t>content-based restriction that severely criminalizes a substantial amount of speech </a:t>
            </a:r>
            <a:r>
              <a:rPr lang="en-US" dirty="0" smtClean="0"/>
              <a:t>protected under the First Amendment.</a:t>
            </a:r>
          </a:p>
          <a:p>
            <a:endParaRPr lang="en-US" dirty="0"/>
          </a:p>
        </p:txBody>
      </p:sp>
    </p:spTree>
    <p:extLst>
      <p:ext uri="{BB962C8B-B14F-4D97-AF65-F5344CB8AC3E}">
        <p14:creationId xmlns:p14="http://schemas.microsoft.com/office/powerpoint/2010/main" val="1765037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81BD"/>
                </a:solidFill>
              </a:rPr>
              <a:t>Online Solicitation of a Minor</a:t>
            </a:r>
            <a:endParaRPr lang="en-US" dirty="0">
              <a:solidFill>
                <a:srgbClr val="4F81BD"/>
              </a:solidFill>
            </a:endParaRPr>
          </a:p>
        </p:txBody>
      </p:sp>
      <p:sp>
        <p:nvSpPr>
          <p:cNvPr id="3" name="Content Placeholder 2"/>
          <p:cNvSpPr>
            <a:spLocks noGrp="1"/>
          </p:cNvSpPr>
          <p:nvPr>
            <p:ph idx="1"/>
          </p:nvPr>
        </p:nvSpPr>
        <p:spPr/>
        <p:txBody>
          <a:bodyPr/>
          <a:lstStyle/>
          <a:p>
            <a:pPr lvl="0"/>
            <a:r>
              <a:rPr lang="en-US" dirty="0" smtClean="0"/>
              <a:t>Unconstitutionally vague under the Fifth and Fourteenth Amendments because </a:t>
            </a:r>
            <a:r>
              <a:rPr lang="en-US" b="1" dirty="0" smtClean="0"/>
              <a:t>men of common intelligence must necessarily guess at its meaning and differ as to its application</a:t>
            </a:r>
            <a:r>
              <a:rPr lang="en-US" dirty="0" smtClean="0"/>
              <a:t>.</a:t>
            </a:r>
          </a:p>
          <a:p>
            <a:endParaRPr lang="en-US" dirty="0"/>
          </a:p>
        </p:txBody>
      </p:sp>
    </p:spTree>
    <p:extLst>
      <p:ext uri="{BB962C8B-B14F-4D97-AF65-F5344CB8AC3E}">
        <p14:creationId xmlns:p14="http://schemas.microsoft.com/office/powerpoint/2010/main" val="86517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fontScale="90000"/>
          </a:bodyPr>
          <a:lstStyle/>
          <a:p>
            <a:pPr algn="ctr"/>
            <a:r>
              <a:rPr lang="en-US" b="1" dirty="0" smtClean="0">
                <a:solidFill>
                  <a:srgbClr val="4F81BD"/>
                </a:solidFill>
              </a:rPr>
              <a:t>Everyday your not in Jail </a:t>
            </a:r>
            <a:br>
              <a:rPr lang="en-US" b="1" dirty="0" smtClean="0">
                <a:solidFill>
                  <a:srgbClr val="4F81BD"/>
                </a:solidFill>
              </a:rPr>
            </a:br>
            <a:r>
              <a:rPr lang="en-US" b="1" dirty="0" smtClean="0">
                <a:solidFill>
                  <a:srgbClr val="4F81BD"/>
                </a:solidFill>
              </a:rPr>
              <a:t>is a Good Day </a:t>
            </a:r>
            <a:endParaRPr lang="en-US" b="1" dirty="0">
              <a:solidFill>
                <a:srgbClr val="4F81BD"/>
              </a:solidFill>
            </a:endParaRPr>
          </a:p>
        </p:txBody>
      </p:sp>
      <p:sp>
        <p:nvSpPr>
          <p:cNvPr id="3" name="Content Placeholder 2"/>
          <p:cNvSpPr>
            <a:spLocks noGrp="1"/>
          </p:cNvSpPr>
          <p:nvPr>
            <p:ph idx="1"/>
          </p:nvPr>
        </p:nvSpPr>
        <p:spPr>
          <a:xfrm>
            <a:off x="914400" y="2286000"/>
            <a:ext cx="7772400" cy="4572000"/>
          </a:xfrm>
        </p:spPr>
        <p:txBody>
          <a:bodyPr/>
          <a:lstStyle/>
          <a:p>
            <a:r>
              <a:rPr lang="en-US" dirty="0" smtClean="0"/>
              <a:t>Every day your not in jail is a good day!</a:t>
            </a:r>
          </a:p>
          <a:p>
            <a:pPr lvl="2"/>
            <a:r>
              <a:rPr lang="en-US" dirty="0" smtClean="0"/>
              <a:t>(</a:t>
            </a:r>
            <a:r>
              <a:rPr lang="en-US" dirty="0" err="1" smtClean="0"/>
              <a:t>ev</a:t>
            </a:r>
            <a:endParaRPr lang="en-US" dirty="0"/>
          </a:p>
        </p:txBody>
      </p:sp>
      <p:pic>
        <p:nvPicPr>
          <p:cNvPr id="4" name="Picture 3" descr="o-BLACK-PERSON-PRISON-face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0"/>
            <a:ext cx="9144000" cy="4572000"/>
          </a:xfrm>
          <a:prstGeom prst="rect">
            <a:avLst/>
          </a:prstGeom>
        </p:spPr>
      </p:pic>
    </p:spTree>
    <p:extLst>
      <p:ext uri="{BB962C8B-B14F-4D97-AF65-F5344CB8AC3E}">
        <p14:creationId xmlns:p14="http://schemas.microsoft.com/office/powerpoint/2010/main" val="896885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81BD"/>
                </a:solidFill>
              </a:rPr>
              <a:t>Online Solicitation of a Minor</a:t>
            </a:r>
            <a:endParaRPr lang="en-US" dirty="0">
              <a:solidFill>
                <a:srgbClr val="4F81BD"/>
              </a:solidFill>
            </a:endParaRPr>
          </a:p>
        </p:txBody>
      </p:sp>
      <p:sp>
        <p:nvSpPr>
          <p:cNvPr id="3" name="Content Placeholder 2"/>
          <p:cNvSpPr>
            <a:spLocks noGrp="1"/>
          </p:cNvSpPr>
          <p:nvPr>
            <p:ph idx="1"/>
          </p:nvPr>
        </p:nvSpPr>
        <p:spPr/>
        <p:txBody>
          <a:bodyPr/>
          <a:lstStyle/>
          <a:p>
            <a:pPr lvl="0"/>
            <a:r>
              <a:rPr lang="en-US" dirty="0" smtClean="0"/>
              <a:t>Violates the </a:t>
            </a:r>
            <a:r>
              <a:rPr lang="en-US" b="1" dirty="0" smtClean="0"/>
              <a:t>Dormant Commerce Clause </a:t>
            </a:r>
            <a:r>
              <a:rPr lang="en-US" dirty="0" smtClean="0"/>
              <a:t>because it unduly burdens interstate commerce by attempting to place </a:t>
            </a:r>
            <a:r>
              <a:rPr lang="en-US" b="1" dirty="0" smtClean="0"/>
              <a:t>regulations on the entirety of the Internet.</a:t>
            </a:r>
          </a:p>
          <a:p>
            <a:endParaRPr lang="en-US" dirty="0"/>
          </a:p>
        </p:txBody>
      </p:sp>
    </p:spTree>
    <p:extLst>
      <p:ext uri="{BB962C8B-B14F-4D97-AF65-F5344CB8AC3E}">
        <p14:creationId xmlns:p14="http://schemas.microsoft.com/office/powerpoint/2010/main" val="542770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4F81BD"/>
                </a:solidFill>
              </a:rPr>
              <a:t>Racing on a Highway</a:t>
            </a:r>
            <a:br>
              <a:rPr lang="en-US" b="1" dirty="0" smtClean="0">
                <a:solidFill>
                  <a:srgbClr val="4F81BD"/>
                </a:solidFill>
              </a:rPr>
            </a:br>
            <a:r>
              <a:rPr lang="en-US" b="1" dirty="0" smtClean="0">
                <a:solidFill>
                  <a:srgbClr val="4F81BD"/>
                </a:solidFill>
              </a:rPr>
              <a:t>Tex Trans Code 545.420</a:t>
            </a:r>
            <a:endParaRPr lang="en-US" b="1" dirty="0">
              <a:solidFill>
                <a:srgbClr val="4F81BD"/>
              </a:solidFill>
            </a:endParaRPr>
          </a:p>
        </p:txBody>
      </p:sp>
      <p:sp>
        <p:nvSpPr>
          <p:cNvPr id="3" name="Content Placeholder 2"/>
          <p:cNvSpPr>
            <a:spLocks noGrp="1"/>
          </p:cNvSpPr>
          <p:nvPr>
            <p:ph idx="1"/>
          </p:nvPr>
        </p:nvSpPr>
        <p:spPr/>
        <p:txBody>
          <a:bodyPr>
            <a:normAutofit fontScale="55000" lnSpcReduction="20000"/>
          </a:bodyPr>
          <a:lstStyle/>
          <a:p>
            <a:r>
              <a:rPr lang="en-US" dirty="0"/>
              <a:t>(a)	A person may not participate in any manner in:</a:t>
            </a:r>
          </a:p>
          <a:p>
            <a:pPr lvl="0"/>
            <a:r>
              <a:rPr lang="en-US" b="1" dirty="0"/>
              <a:t>a race</a:t>
            </a:r>
            <a:r>
              <a:rPr lang="en-US" dirty="0"/>
              <a:t>;</a:t>
            </a:r>
          </a:p>
          <a:p>
            <a:pPr lvl="0"/>
            <a:r>
              <a:rPr lang="en-US" dirty="0"/>
              <a:t>a vehicle speed competition or contest;</a:t>
            </a:r>
          </a:p>
          <a:p>
            <a:pPr lvl="0"/>
            <a:r>
              <a:rPr lang="en-US" dirty="0"/>
              <a:t>a drag race or acceleration contest;</a:t>
            </a:r>
          </a:p>
          <a:p>
            <a:pPr lvl="0"/>
            <a:r>
              <a:rPr lang="en-US" dirty="0"/>
              <a:t>a test of physical endurance of the operator of a vehicle; or</a:t>
            </a:r>
          </a:p>
          <a:p>
            <a:pPr lvl="0"/>
            <a:r>
              <a:rPr lang="en-US" dirty="0"/>
              <a:t>in connection with a drag race, an exhibition of vehicle speed or acceleration or to make a vehicle speed record.</a:t>
            </a:r>
          </a:p>
          <a:p>
            <a:r>
              <a:rPr lang="en-US" dirty="0"/>
              <a:t> </a:t>
            </a:r>
          </a:p>
          <a:p>
            <a:r>
              <a:rPr lang="en-US" dirty="0"/>
              <a:t>(b)	In this section:</a:t>
            </a:r>
          </a:p>
          <a:p>
            <a:pPr lvl="0"/>
            <a:r>
              <a:rPr lang="en-US" dirty="0"/>
              <a:t>“Race” means the use of one or more vehicles in an attempt to:</a:t>
            </a:r>
          </a:p>
          <a:p>
            <a:pPr lvl="1"/>
            <a:r>
              <a:rPr lang="en-US" b="1" dirty="0"/>
              <a:t>outgain or outdistance another vehicle or prevent another vehicle from passing</a:t>
            </a:r>
            <a:r>
              <a:rPr lang="en-US" dirty="0"/>
              <a:t>; </a:t>
            </a:r>
          </a:p>
          <a:p>
            <a:pPr lvl="1"/>
            <a:r>
              <a:rPr lang="en-US" b="1" dirty="0"/>
              <a:t>arrive at a given destination ahead of another vehicle or vehicles; or </a:t>
            </a:r>
          </a:p>
          <a:p>
            <a:pPr lvl="1"/>
            <a:r>
              <a:rPr lang="en-US" b="1" dirty="0"/>
              <a:t>test the physical stamina or endurance of an operator over a long-distance driving route.  </a:t>
            </a:r>
          </a:p>
          <a:p>
            <a:r>
              <a:rPr lang="en-US" i="1" dirty="0"/>
              <a:t>Tex. Transp. Code § 545.420 (a)(1) and (b)(2)(A). (emphasis supplied).  </a:t>
            </a:r>
            <a:endParaRPr lang="en-US" dirty="0"/>
          </a:p>
          <a:p>
            <a:endParaRPr lang="en-US" dirty="0"/>
          </a:p>
        </p:txBody>
      </p:sp>
    </p:spTree>
    <p:extLst>
      <p:ext uri="{BB962C8B-B14F-4D97-AF65-F5344CB8AC3E}">
        <p14:creationId xmlns:p14="http://schemas.microsoft.com/office/powerpoint/2010/main" val="1223521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81BD"/>
                </a:solidFill>
              </a:rPr>
              <a:t>Racing on a Highway</a:t>
            </a:r>
            <a:endParaRPr lang="en-US" dirty="0">
              <a:solidFill>
                <a:srgbClr val="4F81BD"/>
              </a:solidFill>
            </a:endParaRPr>
          </a:p>
        </p:txBody>
      </p:sp>
      <p:sp>
        <p:nvSpPr>
          <p:cNvPr id="3" name="Content Placeholder 2"/>
          <p:cNvSpPr>
            <a:spLocks noGrp="1"/>
          </p:cNvSpPr>
          <p:nvPr>
            <p:ph idx="1"/>
          </p:nvPr>
        </p:nvSpPr>
        <p:spPr/>
        <p:txBody>
          <a:bodyPr>
            <a:normAutofit/>
          </a:bodyPr>
          <a:lstStyle/>
          <a:p>
            <a:r>
              <a:rPr lang="en-US" b="1" dirty="0" smtClean="0">
                <a:solidFill>
                  <a:srgbClr val="FF0000"/>
                </a:solidFill>
              </a:rPr>
              <a:t>A </a:t>
            </a:r>
            <a:r>
              <a:rPr lang="en-US" b="1" dirty="0">
                <a:solidFill>
                  <a:srgbClr val="FF0000"/>
                </a:solidFill>
              </a:rPr>
              <a:t>scenario where the driver of a vehicle attempts to outgain or outdistance another vehicle with his vehicle necessarily always occurs while operating a motor vehicle on a highway.  </a:t>
            </a:r>
            <a:endParaRPr lang="en-US" b="1" dirty="0" smtClean="0">
              <a:solidFill>
                <a:srgbClr val="FF0000"/>
              </a:solidFill>
            </a:endParaRPr>
          </a:p>
          <a:p>
            <a:endParaRPr lang="en-US" dirty="0"/>
          </a:p>
          <a:p>
            <a:r>
              <a:rPr lang="en-US" dirty="0" smtClean="0"/>
              <a:t>Exiting a highway</a:t>
            </a:r>
          </a:p>
          <a:p>
            <a:r>
              <a:rPr lang="en-US" dirty="0" smtClean="0"/>
              <a:t>Entering a highway</a:t>
            </a:r>
          </a:p>
          <a:p>
            <a:pPr marL="0" indent="0">
              <a:buNone/>
            </a:pPr>
            <a:endParaRPr lang="en-US" dirty="0" smtClean="0"/>
          </a:p>
        </p:txBody>
      </p:sp>
    </p:spTree>
    <p:extLst>
      <p:ext uri="{BB962C8B-B14F-4D97-AF65-F5344CB8AC3E}">
        <p14:creationId xmlns:p14="http://schemas.microsoft.com/office/powerpoint/2010/main" val="3352534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4F81BD"/>
                </a:solidFill>
              </a:rPr>
              <a:t>Terroristic Threats</a:t>
            </a:r>
            <a:br>
              <a:rPr lang="en-US" b="1" dirty="0" smtClean="0">
                <a:solidFill>
                  <a:srgbClr val="4F81BD"/>
                </a:solidFill>
              </a:rPr>
            </a:br>
            <a:r>
              <a:rPr lang="en-US" b="1" dirty="0" smtClean="0">
                <a:solidFill>
                  <a:srgbClr val="4F81BD"/>
                </a:solidFill>
              </a:rPr>
              <a:t>TPC 22.07 (A)(4) and (5)</a:t>
            </a:r>
            <a:endParaRPr lang="en-US" b="1" dirty="0">
              <a:solidFill>
                <a:srgbClr val="4F81BD"/>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(A) A </a:t>
            </a:r>
            <a:r>
              <a:rPr lang="en-US" dirty="0"/>
              <a:t>person commits an offense if he threatens to commit any offense involving violence to any person or property with intent to:</a:t>
            </a:r>
          </a:p>
          <a:p>
            <a:r>
              <a:rPr lang="en-US" dirty="0" smtClean="0"/>
              <a:t>(</a:t>
            </a:r>
            <a:r>
              <a:rPr lang="en-US" dirty="0"/>
              <a:t>4) cause impairment or interruption of public communications, public transportation, public water, gas, or power supply or other public service;</a:t>
            </a:r>
          </a:p>
          <a:p>
            <a:r>
              <a:rPr lang="en-US" dirty="0"/>
              <a:t>(5) place the public or a substantial group of the public in fear of serious bodily injury; or</a:t>
            </a:r>
          </a:p>
          <a:p>
            <a:endParaRPr lang="en-US" dirty="0"/>
          </a:p>
        </p:txBody>
      </p:sp>
    </p:spTree>
    <p:extLst>
      <p:ext uri="{BB962C8B-B14F-4D97-AF65-F5344CB8AC3E}">
        <p14:creationId xmlns:p14="http://schemas.microsoft.com/office/powerpoint/2010/main" val="2957082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81BD"/>
                </a:solidFill>
              </a:rPr>
              <a:t>Terroristic Threats</a:t>
            </a:r>
            <a:endParaRPr lang="en-US" b="1" dirty="0">
              <a:solidFill>
                <a:srgbClr val="4F81BD"/>
              </a:solidFill>
            </a:endParaRPr>
          </a:p>
        </p:txBody>
      </p:sp>
      <p:sp>
        <p:nvSpPr>
          <p:cNvPr id="3" name="Content Placeholder 2"/>
          <p:cNvSpPr>
            <a:spLocks noGrp="1"/>
          </p:cNvSpPr>
          <p:nvPr>
            <p:ph idx="1"/>
          </p:nvPr>
        </p:nvSpPr>
        <p:spPr/>
        <p:txBody>
          <a:bodyPr>
            <a:normAutofit/>
          </a:bodyPr>
          <a:lstStyle/>
          <a:p>
            <a:r>
              <a:rPr lang="en-US" dirty="0"/>
              <a:t>Section 22.07(a)(4) </a:t>
            </a:r>
            <a:r>
              <a:rPr lang="en-US" dirty="0" smtClean="0"/>
              <a:t>lists </a:t>
            </a:r>
            <a:r>
              <a:rPr lang="en-US" dirty="0"/>
              <a:t>a number of types of public utilities that it is an offense to impair or interrupt by using threats to persons or property. The provision finishes with a catch-all stating, “other public service.</a:t>
            </a:r>
            <a:r>
              <a:rPr lang="en-US" b="1" dirty="0"/>
              <a:t>”  This catch-all phrase renders this provision unconstitutionally vague and overbroad on its face as it does not clearly define what is a public service. </a:t>
            </a:r>
          </a:p>
        </p:txBody>
      </p:sp>
    </p:spTree>
    <p:extLst>
      <p:ext uri="{BB962C8B-B14F-4D97-AF65-F5344CB8AC3E}">
        <p14:creationId xmlns:p14="http://schemas.microsoft.com/office/powerpoint/2010/main" val="1865510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Terroristic Threats</a:t>
            </a:r>
            <a:endParaRPr lang="en-US" dirty="0">
              <a:solidFill>
                <a:schemeClr val="accent1"/>
              </a:solidFill>
            </a:endParaRPr>
          </a:p>
        </p:txBody>
      </p:sp>
      <p:sp>
        <p:nvSpPr>
          <p:cNvPr id="3" name="Content Placeholder 2"/>
          <p:cNvSpPr>
            <a:spLocks noGrp="1"/>
          </p:cNvSpPr>
          <p:nvPr>
            <p:ph idx="1"/>
          </p:nvPr>
        </p:nvSpPr>
        <p:spPr/>
        <p:txBody>
          <a:bodyPr>
            <a:normAutofit fontScale="85000" lnSpcReduction="20000"/>
          </a:bodyPr>
          <a:lstStyle/>
          <a:p>
            <a:r>
              <a:rPr lang="en-US" dirty="0" smtClean="0"/>
              <a:t>Section 22.07(a)(5) states that it is an offense to use a threat to persons or property to “place the public or a substantial group of the public in fear of serious bodily injury.” </a:t>
            </a:r>
          </a:p>
          <a:p>
            <a:r>
              <a:rPr lang="en-US" dirty="0" smtClean="0"/>
              <a:t>The definition of “public” as utilized in the statute is unclear as to its meaning and there is no way for a reasonable person to understand which “public” the statute is referring to in terms of jurisdiction much less how many citizens are required to suffice as a “substantial group of the public”. This lack of clarity likewise renders this provision unconstitutionally vague and overbroad on its face.</a:t>
            </a:r>
            <a:endParaRPr lang="en-US" dirty="0"/>
          </a:p>
        </p:txBody>
      </p:sp>
    </p:spTree>
    <p:extLst>
      <p:ext uri="{BB962C8B-B14F-4D97-AF65-F5344CB8AC3E}">
        <p14:creationId xmlns:p14="http://schemas.microsoft.com/office/powerpoint/2010/main" val="1081174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4F81BD"/>
                </a:solidFill>
              </a:rPr>
              <a:t>Unlawful Carrying of a Weapon</a:t>
            </a:r>
            <a:br>
              <a:rPr lang="en-US" b="1" dirty="0" smtClean="0">
                <a:solidFill>
                  <a:srgbClr val="4F81BD"/>
                </a:solidFill>
              </a:rPr>
            </a:br>
            <a:r>
              <a:rPr lang="en-US" b="1" dirty="0" smtClean="0">
                <a:solidFill>
                  <a:srgbClr val="4F81BD"/>
                </a:solidFill>
              </a:rPr>
              <a:t>TPC 46.02</a:t>
            </a:r>
            <a:endParaRPr lang="en-US" b="1" dirty="0">
              <a:solidFill>
                <a:srgbClr val="4F81BD"/>
              </a:solidFill>
            </a:endParaRPr>
          </a:p>
        </p:txBody>
      </p:sp>
      <p:sp>
        <p:nvSpPr>
          <p:cNvPr id="3" name="Content Placeholder 2"/>
          <p:cNvSpPr>
            <a:spLocks noGrp="1"/>
          </p:cNvSpPr>
          <p:nvPr>
            <p:ph idx="1"/>
          </p:nvPr>
        </p:nvSpPr>
        <p:spPr/>
        <p:txBody>
          <a:bodyPr>
            <a:normAutofit fontScale="70000" lnSpcReduction="20000"/>
          </a:bodyPr>
          <a:lstStyle/>
          <a:p>
            <a:r>
              <a:rPr lang="en-US" dirty="0"/>
              <a:t> A person commits an offense if the person intentionally, knowingly, or recklessly carries on or about his or her person a handgun in a motor vehicle or watercraft that is owned by the person or under the person's control at any time in which:</a:t>
            </a:r>
          </a:p>
          <a:p>
            <a:r>
              <a:rPr lang="en-US" dirty="0"/>
              <a:t>(1)  the handgun is in plain view; or</a:t>
            </a:r>
          </a:p>
          <a:p>
            <a:r>
              <a:rPr lang="en-US" dirty="0"/>
              <a:t>(2)  the person is:</a:t>
            </a:r>
          </a:p>
          <a:p>
            <a:r>
              <a:rPr lang="en-US" dirty="0"/>
              <a:t>(A)  engaged in criminal activity, other than a Class C misdemeanor that is a violation of a law or ordinance regulating traffic or boating;</a:t>
            </a:r>
          </a:p>
          <a:p>
            <a:r>
              <a:rPr lang="en-US" dirty="0"/>
              <a:t>(B)  prohibited by law from possessing a firearm; or</a:t>
            </a:r>
          </a:p>
          <a:p>
            <a:r>
              <a:rPr lang="en-US" dirty="0"/>
              <a:t>(C)  a member of a criminal street gang, as defined by Section </a:t>
            </a:r>
            <a:r>
              <a:rPr lang="en-US" dirty="0">
                <a:hlinkClick r:id="rId2"/>
              </a:rPr>
              <a:t>71.01</a:t>
            </a:r>
            <a:r>
              <a:rPr lang="en-US" dirty="0" smtClean="0">
                <a:hlinkClick r:id="rId2"/>
              </a:rPr>
              <a:t>.</a:t>
            </a:r>
            <a:endParaRPr lang="en-US" dirty="0" smtClean="0"/>
          </a:p>
          <a:p>
            <a:r>
              <a:rPr lang="en-US" dirty="0"/>
              <a:t> "Criminal street gang" means three or more persons having a common identifying sign or symbol or an identifiable leadership who continuously or regularly associate in the commission of criminal activities.</a:t>
            </a:r>
          </a:p>
        </p:txBody>
      </p:sp>
    </p:spTree>
    <p:extLst>
      <p:ext uri="{BB962C8B-B14F-4D97-AF65-F5344CB8AC3E}">
        <p14:creationId xmlns:p14="http://schemas.microsoft.com/office/powerpoint/2010/main" val="3372434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4F81BD"/>
                </a:solidFill>
              </a:rPr>
              <a:t>Unlawful Carrying of a Weapon</a:t>
            </a:r>
            <a:br>
              <a:rPr lang="en-US" b="1" dirty="0" smtClean="0">
                <a:solidFill>
                  <a:srgbClr val="4F81BD"/>
                </a:solidFill>
              </a:rPr>
            </a:br>
            <a:endParaRPr lang="en-US" dirty="0"/>
          </a:p>
        </p:txBody>
      </p:sp>
      <p:sp>
        <p:nvSpPr>
          <p:cNvPr id="3" name="Content Placeholder 2"/>
          <p:cNvSpPr>
            <a:spLocks noGrp="1"/>
          </p:cNvSpPr>
          <p:nvPr>
            <p:ph idx="1"/>
          </p:nvPr>
        </p:nvSpPr>
        <p:spPr/>
        <p:txBody>
          <a:bodyPr/>
          <a:lstStyle/>
          <a:p>
            <a:r>
              <a:rPr lang="en-US" dirty="0" smtClean="0"/>
              <a:t>The definition of “criminal street gang” is </a:t>
            </a:r>
            <a:r>
              <a:rPr lang="en-US" b="1" dirty="0" smtClean="0"/>
              <a:t>overbroad</a:t>
            </a:r>
            <a:r>
              <a:rPr lang="en-US" dirty="0" smtClean="0"/>
              <a:t> and violates the </a:t>
            </a:r>
            <a:r>
              <a:rPr lang="en-US" b="1" dirty="0" smtClean="0"/>
              <a:t>free association clause of the 1</a:t>
            </a:r>
            <a:r>
              <a:rPr lang="en-US" b="1" baseline="30000" dirty="0" smtClean="0"/>
              <a:t>st</a:t>
            </a:r>
            <a:r>
              <a:rPr lang="en-US" b="1" dirty="0" smtClean="0"/>
              <a:t> Amendment </a:t>
            </a:r>
            <a:r>
              <a:rPr lang="en-US" dirty="0" smtClean="0"/>
              <a:t>because it </a:t>
            </a:r>
            <a:r>
              <a:rPr lang="en-US" b="1" dirty="0" smtClean="0"/>
              <a:t>criminalizes participation in political groups </a:t>
            </a:r>
            <a:r>
              <a:rPr lang="en-US" dirty="0" smtClean="0"/>
              <a:t>that use </a:t>
            </a:r>
            <a:r>
              <a:rPr lang="en-US" b="1" dirty="0" smtClean="0"/>
              <a:t>non-violent civil disobedience </a:t>
            </a:r>
            <a:r>
              <a:rPr lang="en-US" dirty="0" smtClean="0"/>
              <a:t>as a form of </a:t>
            </a:r>
            <a:r>
              <a:rPr lang="en-US" b="1" dirty="0" smtClean="0"/>
              <a:t>protest</a:t>
            </a:r>
            <a:r>
              <a:rPr lang="en-US" dirty="0" smtClean="0"/>
              <a:t>.</a:t>
            </a:r>
            <a:endParaRPr lang="en-US" dirty="0"/>
          </a:p>
        </p:txBody>
      </p:sp>
    </p:spTree>
    <p:extLst>
      <p:ext uri="{BB962C8B-B14F-4D97-AF65-F5344CB8AC3E}">
        <p14:creationId xmlns:p14="http://schemas.microsoft.com/office/powerpoint/2010/main" val="2494920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4F81BD"/>
                </a:solidFill>
              </a:rPr>
              <a:t>Child Pornography</a:t>
            </a:r>
            <a:r>
              <a:rPr lang="en-US" b="1" dirty="0" smtClean="0">
                <a:solidFill>
                  <a:srgbClr val="4F81BD"/>
                </a:solidFill>
              </a:rPr>
              <a:t/>
            </a:r>
            <a:br>
              <a:rPr lang="en-US" b="1" dirty="0" smtClean="0">
                <a:solidFill>
                  <a:srgbClr val="4F81BD"/>
                </a:solidFill>
              </a:rPr>
            </a:br>
            <a:r>
              <a:rPr lang="en-US" b="1" dirty="0" smtClean="0">
                <a:solidFill>
                  <a:srgbClr val="4F81BD"/>
                </a:solidFill>
              </a:rPr>
              <a:t>TPC</a:t>
            </a:r>
            <a:r>
              <a:rPr lang="en-US" b="1" dirty="0" smtClean="0">
                <a:solidFill>
                  <a:srgbClr val="4F81BD"/>
                </a:solidFill>
              </a:rPr>
              <a:t> 43.26</a:t>
            </a:r>
            <a:endParaRPr lang="en-US" b="1" dirty="0">
              <a:solidFill>
                <a:srgbClr val="4F81BD"/>
              </a:solidFill>
            </a:endParaRPr>
          </a:p>
        </p:txBody>
      </p:sp>
      <p:sp>
        <p:nvSpPr>
          <p:cNvPr id="3" name="Content Placeholder 2"/>
          <p:cNvSpPr>
            <a:spLocks noGrp="1"/>
          </p:cNvSpPr>
          <p:nvPr>
            <p:ph idx="1"/>
          </p:nvPr>
        </p:nvSpPr>
        <p:spPr/>
        <p:txBody>
          <a:bodyPr>
            <a:normAutofit fontScale="77500" lnSpcReduction="20000"/>
          </a:bodyPr>
          <a:lstStyle/>
          <a:p>
            <a:r>
              <a:rPr lang="en-US" dirty="0"/>
              <a:t>(a) A person commits an offense if the person: (1) knowingly or intentionally possess visual material that visually depicts a child younger than 18 years of age at the time the image of the child was made who is engaging in </a:t>
            </a:r>
            <a:r>
              <a:rPr lang="en-US" i="1" dirty="0"/>
              <a:t>sexual conduct</a:t>
            </a:r>
            <a:r>
              <a:rPr lang="en-US" dirty="0"/>
              <a:t>;</a:t>
            </a:r>
          </a:p>
          <a:p>
            <a:endParaRPr lang="en-US" dirty="0" smtClean="0"/>
          </a:p>
          <a:p>
            <a:r>
              <a:rPr lang="en-US" dirty="0" smtClean="0"/>
              <a:t>"</a:t>
            </a:r>
            <a:r>
              <a:rPr lang="en-US" dirty="0"/>
              <a:t>Sexual conduct" means sexual contact, actual or simulated sexual intercourse, deviate sexual intercourse, sexual bestiality, masturbation, </a:t>
            </a:r>
            <a:r>
              <a:rPr lang="en-US" dirty="0" err="1"/>
              <a:t>sado</a:t>
            </a:r>
            <a:r>
              <a:rPr lang="en-US" dirty="0"/>
              <a:t>-masochistic abuse, or </a:t>
            </a:r>
            <a:r>
              <a:rPr lang="en-US" i="1" dirty="0"/>
              <a:t>lewd </a:t>
            </a:r>
            <a:r>
              <a:rPr lang="en-US" dirty="0"/>
              <a:t>exhibition of the genitals, the anus, or any portion of the female breast below the top of the areola.</a:t>
            </a:r>
          </a:p>
          <a:p>
            <a:r>
              <a:rPr lang="en-US" dirty="0"/>
              <a:t>Tex. Pen. Code § 43.25(a)(2), emphasis added.</a:t>
            </a:r>
          </a:p>
          <a:p>
            <a:endParaRPr lang="en-US" dirty="0"/>
          </a:p>
        </p:txBody>
      </p:sp>
    </p:spTree>
    <p:extLst>
      <p:ext uri="{BB962C8B-B14F-4D97-AF65-F5344CB8AC3E}">
        <p14:creationId xmlns:p14="http://schemas.microsoft.com/office/powerpoint/2010/main" val="2374149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4F81BD"/>
                </a:solidFill>
              </a:rPr>
              <a:t>Child Pornography</a:t>
            </a:r>
            <a:endParaRPr lang="en-US" dirty="0">
              <a:solidFill>
                <a:srgbClr val="4F81BD"/>
              </a:solidFill>
            </a:endParaRPr>
          </a:p>
        </p:txBody>
      </p:sp>
      <p:sp>
        <p:nvSpPr>
          <p:cNvPr id="3" name="Content Placeholder 2"/>
          <p:cNvSpPr>
            <a:spLocks noGrp="1"/>
          </p:cNvSpPr>
          <p:nvPr>
            <p:ph idx="1"/>
          </p:nvPr>
        </p:nvSpPr>
        <p:spPr/>
        <p:txBody>
          <a:bodyPr>
            <a:normAutofit/>
          </a:bodyPr>
          <a:lstStyle/>
          <a:p>
            <a:r>
              <a:rPr lang="en-US" dirty="0" smtClean="0"/>
              <a:t>The </a:t>
            </a:r>
            <a:r>
              <a:rPr lang="en-US" dirty="0"/>
              <a:t>word </a:t>
            </a:r>
            <a:r>
              <a:rPr lang="en-US" i="1" dirty="0"/>
              <a:t>lewd</a:t>
            </a:r>
            <a:r>
              <a:rPr lang="en-US" dirty="0"/>
              <a:t> is not defined in Section 43.26 or 43.25 leaving the statute overly broad and vague thereby making it unconstitutional</a:t>
            </a:r>
            <a:r>
              <a:rPr lang="en-US" dirty="0" smtClean="0"/>
              <a:t>.</a:t>
            </a:r>
          </a:p>
          <a:p>
            <a:pPr marL="0" indent="0">
              <a:buNone/>
            </a:pPr>
            <a:endParaRPr lang="en-US" dirty="0"/>
          </a:p>
        </p:txBody>
      </p:sp>
    </p:spTree>
    <p:extLst>
      <p:ext uri="{BB962C8B-B14F-4D97-AF65-F5344CB8AC3E}">
        <p14:creationId xmlns:p14="http://schemas.microsoft.com/office/powerpoint/2010/main" val="121793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lstStyle/>
          <a:p>
            <a:pPr algn="ctr"/>
            <a:r>
              <a:rPr lang="en-US" b="1" dirty="0" smtClean="0">
                <a:solidFill>
                  <a:srgbClr val="4F81BD"/>
                </a:solidFill>
              </a:rPr>
              <a:t>Get your Client out of Jail </a:t>
            </a:r>
            <a:endParaRPr lang="en-US" b="1" dirty="0">
              <a:solidFill>
                <a:srgbClr val="4F81BD"/>
              </a:solidFill>
            </a:endParaRPr>
          </a:p>
        </p:txBody>
      </p:sp>
      <p:pic>
        <p:nvPicPr>
          <p:cNvPr id="7" name="Content Placeholder 6" descr="get-out-of-jail-free-card.jpg"/>
          <p:cNvPicPr>
            <a:picLocks noGrp="1" noChangeAspect="1"/>
          </p:cNvPicPr>
          <p:nvPr>
            <p:ph idx="1"/>
          </p:nvPr>
        </p:nvPicPr>
        <p:blipFill>
          <a:blip r:embed="rId2">
            <a:extLst>
              <a:ext uri="{28A0092B-C50C-407E-A947-70E740481C1C}">
                <a14:useLocalDpi xmlns:a14="http://schemas.microsoft.com/office/drawing/2010/main" val="0"/>
              </a:ext>
            </a:extLst>
          </a:blip>
          <a:srcRect t="14479" b="14479"/>
          <a:stretch>
            <a:fillRect/>
          </a:stretch>
        </p:blipFill>
        <p:spPr/>
      </p:pic>
    </p:spTree>
    <p:extLst>
      <p:ext uri="{BB962C8B-B14F-4D97-AF65-F5344CB8AC3E}">
        <p14:creationId xmlns:p14="http://schemas.microsoft.com/office/powerpoint/2010/main" val="2095215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4F81BD"/>
                </a:solidFill>
              </a:rPr>
              <a:t>Child Pornography</a:t>
            </a:r>
            <a:endParaRPr lang="en-US" dirty="0">
              <a:solidFill>
                <a:srgbClr val="4F81BD"/>
              </a:solidFill>
            </a:endParaRPr>
          </a:p>
        </p:txBody>
      </p:sp>
      <p:sp>
        <p:nvSpPr>
          <p:cNvPr id="3" name="Content Placeholder 2"/>
          <p:cNvSpPr>
            <a:spLocks noGrp="1"/>
          </p:cNvSpPr>
          <p:nvPr>
            <p:ph idx="1"/>
          </p:nvPr>
        </p:nvSpPr>
        <p:spPr/>
        <p:txBody>
          <a:bodyPr/>
          <a:lstStyle/>
          <a:p>
            <a:r>
              <a:rPr lang="en-US" dirty="0" smtClean="0"/>
              <a:t>[W]hen a child is the subject of a photograph, lewdness is not to be considered as a characteristic of the child, but rather as a characteristic of the photograph itself. </a:t>
            </a:r>
            <a:r>
              <a:rPr lang="en-US" b="1" u="sng" dirty="0" smtClean="0"/>
              <a:t>[W]</a:t>
            </a:r>
            <a:r>
              <a:rPr lang="en-US" b="1" u="sng" dirty="0" err="1" smtClean="0"/>
              <a:t>hether</a:t>
            </a:r>
            <a:r>
              <a:rPr lang="en-US" b="1" u="sng" dirty="0" smtClean="0"/>
              <a:t> the content of the photograph constitutes a lewd </a:t>
            </a:r>
            <a:r>
              <a:rPr lang="en-US" dirty="0" smtClean="0"/>
              <a:t>or lascivious </a:t>
            </a:r>
            <a:r>
              <a:rPr lang="en-US" b="1" u="sng" dirty="0" smtClean="0"/>
              <a:t>exhibition of a child’s genitals </a:t>
            </a:r>
            <a:r>
              <a:rPr lang="en-US" dirty="0" smtClean="0"/>
              <a:t>depends on </a:t>
            </a:r>
            <a:r>
              <a:rPr lang="en-US" b="1" u="sng" dirty="0" smtClean="0">
                <a:solidFill>
                  <a:srgbClr val="FF0000"/>
                </a:solidFill>
              </a:rPr>
              <a:t>the intent of the photographer. </a:t>
            </a:r>
          </a:p>
          <a:p>
            <a:endParaRPr lang="en-US" dirty="0"/>
          </a:p>
        </p:txBody>
      </p:sp>
    </p:spTree>
    <p:extLst>
      <p:ext uri="{BB962C8B-B14F-4D97-AF65-F5344CB8AC3E}">
        <p14:creationId xmlns:p14="http://schemas.microsoft.com/office/powerpoint/2010/main" val="1897056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4F81BD"/>
                </a:solidFill>
              </a:rPr>
              <a:t>Improper Photography </a:t>
            </a:r>
            <a:br>
              <a:rPr lang="en-US" b="1" dirty="0" smtClean="0">
                <a:solidFill>
                  <a:srgbClr val="4F81BD"/>
                </a:solidFill>
              </a:rPr>
            </a:br>
            <a:r>
              <a:rPr lang="en-US" b="1" dirty="0" smtClean="0">
                <a:solidFill>
                  <a:srgbClr val="4F81BD"/>
                </a:solidFill>
              </a:rPr>
              <a:t>TCP 21.15 </a:t>
            </a:r>
            <a:r>
              <a:rPr lang="en-US" dirty="0" smtClean="0">
                <a:solidFill>
                  <a:srgbClr val="4F81BD"/>
                </a:solidFill>
              </a:rPr>
              <a:t>[E</a:t>
            </a:r>
            <a:r>
              <a:rPr lang="en-US" dirty="0" smtClean="0">
                <a:solidFill>
                  <a:srgbClr val="4F81BD"/>
                </a:solidFill>
              </a:rPr>
              <a:t>ffective Sept 1,2015]</a:t>
            </a:r>
            <a:endParaRPr lang="en-US" dirty="0">
              <a:solidFill>
                <a:srgbClr val="4F81BD"/>
              </a:solidFill>
            </a:endParaRPr>
          </a:p>
        </p:txBody>
      </p:sp>
      <p:sp>
        <p:nvSpPr>
          <p:cNvPr id="3" name="Content Placeholder 2"/>
          <p:cNvSpPr>
            <a:spLocks noGrp="1"/>
          </p:cNvSpPr>
          <p:nvPr>
            <p:ph idx="1"/>
          </p:nvPr>
        </p:nvSpPr>
        <p:spPr>
          <a:xfrm>
            <a:off x="457200" y="1981200"/>
            <a:ext cx="8229600" cy="4525963"/>
          </a:xfrm>
        </p:spPr>
        <p:txBody>
          <a:bodyPr>
            <a:normAutofit fontScale="25000" lnSpcReduction="20000"/>
          </a:bodyPr>
          <a:lstStyle/>
          <a:p>
            <a:pPr marL="0" indent="0">
              <a:buNone/>
            </a:pPr>
            <a:r>
              <a:rPr lang="en-US" sz="9600" dirty="0"/>
              <a:t>(a) In this section: </a:t>
            </a:r>
            <a:endParaRPr lang="en-US" sz="9600" dirty="0" smtClean="0"/>
          </a:p>
          <a:p>
            <a:pPr marL="0" indent="0">
              <a:buNone/>
            </a:pPr>
            <a:r>
              <a:rPr lang="en-US" sz="9600" dirty="0" smtClean="0"/>
              <a:t>	(</a:t>
            </a:r>
            <a:r>
              <a:rPr lang="en-US" sz="9600" dirty="0"/>
              <a:t>1)  “Female breast” means any portion of the female breast below the top of the areola “ </a:t>
            </a:r>
          </a:p>
          <a:p>
            <a:pPr marL="0" indent="0">
              <a:buNone/>
            </a:pPr>
            <a:r>
              <a:rPr lang="en-US" sz="9600" dirty="0" smtClean="0"/>
              <a:t>	(</a:t>
            </a:r>
            <a:r>
              <a:rPr lang="en-US" sz="9600" dirty="0"/>
              <a:t>2) “Intimate area” means the </a:t>
            </a:r>
            <a:r>
              <a:rPr lang="en-US" sz="9600" b="1" dirty="0"/>
              <a:t>naked or undergarment-clad </a:t>
            </a:r>
            <a:r>
              <a:rPr lang="en-US" sz="9600" dirty="0"/>
              <a:t>genitals, pubic area, anus, buttocks, or female breast of a person  </a:t>
            </a:r>
          </a:p>
          <a:p>
            <a:pPr marL="0" indent="0">
              <a:buNone/>
            </a:pPr>
            <a:r>
              <a:rPr lang="en-US" sz="9600" dirty="0" smtClean="0"/>
              <a:t>	(</a:t>
            </a:r>
            <a:r>
              <a:rPr lang="en-US" sz="9600" dirty="0"/>
              <a:t>3) “</a:t>
            </a:r>
            <a:r>
              <a:rPr lang="en-US" sz="9600" b="1" dirty="0"/>
              <a:t>Place in which a person has a reasonable expectation of privacy” </a:t>
            </a:r>
            <a:r>
              <a:rPr lang="en-US" sz="9600" dirty="0"/>
              <a:t>means a place in which a reasonable </a:t>
            </a:r>
            <a:r>
              <a:rPr lang="en-US" sz="9600" b="1" dirty="0"/>
              <a:t>person would believe that the person could disrobe in privacy</a:t>
            </a:r>
            <a:r>
              <a:rPr lang="en-US" sz="9600" dirty="0"/>
              <a:t>, without being concerned that the act of undressing would be photographed or filmed by another. </a:t>
            </a:r>
          </a:p>
          <a:p>
            <a:pPr marL="0" indent="0">
              <a:buNone/>
            </a:pPr>
            <a:r>
              <a:rPr lang="en-US" sz="9600" dirty="0" smtClean="0"/>
              <a:t>	(</a:t>
            </a:r>
            <a:r>
              <a:rPr lang="en-US" sz="9600" dirty="0"/>
              <a:t>4) “Promote” has the meaning assigned by Section 43.21. </a:t>
            </a:r>
            <a:endParaRPr lang="en-US" sz="9600" dirty="0" smtClean="0"/>
          </a:p>
          <a:p>
            <a:endParaRPr lang="en-US" dirty="0"/>
          </a:p>
        </p:txBody>
      </p:sp>
    </p:spTree>
    <p:extLst>
      <p:ext uri="{BB962C8B-B14F-4D97-AF65-F5344CB8AC3E}">
        <p14:creationId xmlns:p14="http://schemas.microsoft.com/office/powerpoint/2010/main" val="211256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4F81BD"/>
                </a:solidFill>
              </a:rPr>
              <a:t>Improper Photography</a:t>
            </a:r>
            <a:endParaRPr lang="en-US" dirty="0">
              <a:solidFill>
                <a:srgbClr val="4F81BD"/>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(b) A person commits an offense if, without the other person’s consent and with intent to invade the privacy of the other person, the person: </a:t>
            </a:r>
          </a:p>
          <a:p>
            <a:pPr marL="0" indent="0">
              <a:buNone/>
            </a:pPr>
            <a:r>
              <a:rPr lang="en-US" dirty="0" smtClean="0"/>
              <a:t>	(1) photographs or by videotape or other electronic means records, broadcasts, or transmits a visual image of an intimate area of another person </a:t>
            </a:r>
            <a:r>
              <a:rPr lang="en-US" b="1" dirty="0" smtClean="0"/>
              <a:t>under circumstances in which the other person has a reasonable expectation of privacy, </a:t>
            </a:r>
            <a:r>
              <a:rPr lang="en-US" b="1" dirty="0" smtClean="0">
                <a:solidFill>
                  <a:srgbClr val="FF0000"/>
                </a:solidFill>
              </a:rPr>
              <a:t>regardless of whether the other person is in a public </a:t>
            </a:r>
            <a:r>
              <a:rPr lang="en-US" dirty="0" smtClean="0"/>
              <a:t>or private place;</a:t>
            </a:r>
          </a:p>
          <a:p>
            <a:pPr marL="0" indent="0">
              <a:buNone/>
            </a:pPr>
            <a:r>
              <a:rPr lang="en-US" dirty="0" smtClean="0"/>
              <a:t>	(2) photographs or by videotape or other electronic means records, broadcasts, or transmits a </a:t>
            </a:r>
            <a:r>
              <a:rPr lang="en-US" b="1" dirty="0" smtClean="0"/>
              <a:t>visual image of another person in a place in which the other person has a reasonable expectation of privacy</a:t>
            </a:r>
            <a:r>
              <a:rPr lang="en-US" dirty="0" smtClean="0"/>
              <a:t>; or</a:t>
            </a:r>
          </a:p>
          <a:p>
            <a:pPr marL="0" indent="0">
              <a:buNone/>
            </a:pPr>
            <a:r>
              <a:rPr lang="en-US" dirty="0" smtClean="0"/>
              <a:t>	(3) knowing the character and content of the photograph, recording, broadcast, or transmission, promotes a photograph, recording, broadcast, or transmission described by Subdivision (1) or (2).</a:t>
            </a:r>
          </a:p>
          <a:p>
            <a:endParaRPr lang="en-US" dirty="0"/>
          </a:p>
        </p:txBody>
      </p:sp>
    </p:spTree>
    <p:extLst>
      <p:ext uri="{BB962C8B-B14F-4D97-AF65-F5344CB8AC3E}">
        <p14:creationId xmlns:p14="http://schemas.microsoft.com/office/powerpoint/2010/main" val="3925199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4F81BD"/>
                </a:solidFill>
              </a:rPr>
              <a:t>Smuggling </a:t>
            </a:r>
            <a:r>
              <a:rPr lang="en-US" b="1" dirty="0">
                <a:solidFill>
                  <a:srgbClr val="4F81BD"/>
                </a:solidFill>
              </a:rPr>
              <a:t>of </a:t>
            </a:r>
            <a:r>
              <a:rPr lang="en-US" b="1" dirty="0" smtClean="0">
                <a:solidFill>
                  <a:srgbClr val="4F81BD"/>
                </a:solidFill>
              </a:rPr>
              <a:t>Persons</a:t>
            </a:r>
            <a:br>
              <a:rPr lang="en-US" b="1" dirty="0" smtClean="0">
                <a:solidFill>
                  <a:srgbClr val="4F81BD"/>
                </a:solidFill>
              </a:rPr>
            </a:br>
            <a:r>
              <a:rPr lang="en-US" b="1" dirty="0" smtClean="0">
                <a:solidFill>
                  <a:srgbClr val="4F81BD"/>
                </a:solidFill>
              </a:rPr>
              <a:t>TPC 20.05 [Effective Sept </a:t>
            </a:r>
            <a:r>
              <a:rPr lang="en-US" b="1" dirty="0">
                <a:solidFill>
                  <a:srgbClr val="4F81BD"/>
                </a:solidFill>
              </a:rPr>
              <a:t>1, </a:t>
            </a:r>
            <a:r>
              <a:rPr lang="en-US" b="1" dirty="0" smtClean="0">
                <a:solidFill>
                  <a:srgbClr val="4F81BD"/>
                </a:solidFill>
              </a:rPr>
              <a:t>2015]</a:t>
            </a:r>
            <a:r>
              <a:rPr lang="en-US" b="1" dirty="0" smtClean="0">
                <a:solidFill>
                  <a:srgbClr val="4F81BD"/>
                </a:solidFill>
                <a:effectLst/>
              </a:rPr>
              <a:t> </a:t>
            </a:r>
            <a:endParaRPr lang="en-US" b="1" dirty="0">
              <a:solidFill>
                <a:srgbClr val="4F81BD"/>
              </a:solidFill>
            </a:endParaRPr>
          </a:p>
        </p:txBody>
      </p:sp>
      <p:sp>
        <p:nvSpPr>
          <p:cNvPr id="3" name="Content Placeholder 2"/>
          <p:cNvSpPr>
            <a:spLocks noGrp="1"/>
          </p:cNvSpPr>
          <p:nvPr>
            <p:ph idx="1"/>
          </p:nvPr>
        </p:nvSpPr>
        <p:spPr/>
        <p:txBody>
          <a:bodyPr>
            <a:normAutofit fontScale="85000" lnSpcReduction="20000"/>
          </a:bodyPr>
          <a:lstStyle/>
          <a:p>
            <a:pPr marL="0" lvl="0" indent="0">
              <a:buNone/>
            </a:pPr>
            <a:r>
              <a:rPr lang="en-US" b="1" dirty="0"/>
              <a:t>(a) </a:t>
            </a:r>
            <a:r>
              <a:rPr lang="en-US" dirty="0"/>
              <a:t> A person commits an offense if the person, with the intent to obtain a pecuniary benefit, knowingly</a:t>
            </a:r>
            <a:r>
              <a:rPr lang="en-US" dirty="0" smtClean="0"/>
              <a:t>:</a:t>
            </a:r>
            <a:endParaRPr lang="en-US" dirty="0"/>
          </a:p>
          <a:p>
            <a:pPr marL="457200" lvl="1" indent="0">
              <a:buNone/>
            </a:pPr>
            <a:r>
              <a:rPr lang="en-US" b="1" dirty="0" smtClean="0"/>
              <a:t>(</a:t>
            </a:r>
            <a:r>
              <a:rPr lang="en-US" b="1" dirty="0"/>
              <a:t>1) </a:t>
            </a:r>
            <a:r>
              <a:rPr lang="en-US" dirty="0"/>
              <a:t>  uses a motor vehicle, aircraft, watercraft, or other means of conveyance to transport an individual with the intent to</a:t>
            </a:r>
            <a:r>
              <a:rPr lang="en-US" dirty="0" smtClean="0"/>
              <a:t>:</a:t>
            </a:r>
          </a:p>
          <a:p>
            <a:pPr marL="457200" lvl="1" indent="0">
              <a:buNone/>
            </a:pPr>
            <a:r>
              <a:rPr lang="en-US" b="1" dirty="0"/>
              <a:t>	</a:t>
            </a:r>
            <a:r>
              <a:rPr lang="en-US" b="1" dirty="0" smtClean="0"/>
              <a:t>(</a:t>
            </a:r>
            <a:r>
              <a:rPr lang="en-US" b="1" dirty="0"/>
              <a:t>A)  </a:t>
            </a:r>
            <a:r>
              <a:rPr lang="en-US" dirty="0"/>
              <a:t> </a:t>
            </a:r>
            <a:r>
              <a:rPr lang="en-US" b="1" dirty="0"/>
              <a:t>conceal the individual from a peace officer or special investigator</a:t>
            </a:r>
            <a:r>
              <a:rPr lang="en-US" dirty="0"/>
              <a:t>; </a:t>
            </a:r>
            <a:r>
              <a:rPr lang="en-US" dirty="0" smtClean="0"/>
              <a:t>or</a:t>
            </a:r>
          </a:p>
          <a:p>
            <a:pPr marL="457200" lvl="1" indent="0">
              <a:buNone/>
            </a:pPr>
            <a:r>
              <a:rPr lang="en-US" b="1" dirty="0"/>
              <a:t>	</a:t>
            </a:r>
            <a:r>
              <a:rPr lang="en-US" b="1" dirty="0" smtClean="0"/>
              <a:t>(</a:t>
            </a:r>
            <a:r>
              <a:rPr lang="en-US" b="1" dirty="0"/>
              <a:t>B)  </a:t>
            </a:r>
            <a:r>
              <a:rPr lang="en-US" dirty="0"/>
              <a:t> flee from a person the actor knows is a peace officer or special investigator attempting to lawfully arrest or detain the actor; </a:t>
            </a:r>
            <a:r>
              <a:rPr lang="en-US" dirty="0" smtClean="0"/>
              <a:t>or</a:t>
            </a:r>
          </a:p>
          <a:p>
            <a:pPr marL="457200" lvl="1" indent="0">
              <a:buNone/>
            </a:pPr>
            <a:r>
              <a:rPr lang="en-US" b="1" dirty="0" smtClean="0"/>
              <a:t>(</a:t>
            </a:r>
            <a:r>
              <a:rPr lang="en-US" b="1" dirty="0"/>
              <a:t>2) </a:t>
            </a:r>
            <a:r>
              <a:rPr lang="en-US" dirty="0"/>
              <a:t> encourages or induces a person to enter or remain in this country in violation of federal law by concealing, harboring, or shielding that person from </a:t>
            </a:r>
            <a:r>
              <a:rPr lang="en-US" dirty="0" smtClean="0"/>
              <a:t>detection</a:t>
            </a:r>
            <a:r>
              <a:rPr lang="en-US" dirty="0"/>
              <a:t>.</a:t>
            </a:r>
          </a:p>
        </p:txBody>
      </p:sp>
    </p:spTree>
    <p:extLst>
      <p:ext uri="{BB962C8B-B14F-4D97-AF65-F5344CB8AC3E}">
        <p14:creationId xmlns:p14="http://schemas.microsoft.com/office/powerpoint/2010/main" val="2581180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81BD"/>
                </a:solidFill>
              </a:rPr>
              <a:t>Smuggling of Persons</a:t>
            </a:r>
            <a:endParaRPr lang="en-US" dirty="0"/>
          </a:p>
        </p:txBody>
      </p:sp>
      <p:sp>
        <p:nvSpPr>
          <p:cNvPr id="3" name="Content Placeholder 2"/>
          <p:cNvSpPr>
            <a:spLocks noGrp="1"/>
          </p:cNvSpPr>
          <p:nvPr>
            <p:ph idx="1"/>
          </p:nvPr>
        </p:nvSpPr>
        <p:spPr/>
        <p:txBody>
          <a:bodyPr/>
          <a:lstStyle/>
          <a:p>
            <a:pPr marL="342900" lvl="1" indent="-342900">
              <a:buFont typeface="Arial"/>
              <a:buChar char="•"/>
            </a:pPr>
            <a:r>
              <a:rPr lang="en-US" dirty="0" smtClean="0"/>
              <a:t>“C</a:t>
            </a:r>
            <a:r>
              <a:rPr lang="en-US" dirty="0" smtClean="0"/>
              <a:t>onceal the individual”</a:t>
            </a:r>
          </a:p>
          <a:p>
            <a:r>
              <a:rPr lang="en-US" dirty="0" smtClean="0"/>
              <a:t>Violates 4</a:t>
            </a:r>
            <a:r>
              <a:rPr lang="en-US" baseline="30000" dirty="0" smtClean="0"/>
              <a:t>th</a:t>
            </a:r>
            <a:r>
              <a:rPr lang="en-US" dirty="0" smtClean="0"/>
              <a:t> Amendment</a:t>
            </a:r>
          </a:p>
          <a:p>
            <a:r>
              <a:rPr lang="en-US" dirty="0" smtClean="0"/>
              <a:t>1</a:t>
            </a:r>
            <a:r>
              <a:rPr lang="en-US" baseline="30000" dirty="0" smtClean="0"/>
              <a:t>st</a:t>
            </a:r>
            <a:r>
              <a:rPr lang="en-US" dirty="0" smtClean="0"/>
              <a:t> Amendment right to free association</a:t>
            </a:r>
          </a:p>
          <a:p>
            <a:r>
              <a:rPr lang="en-US" dirty="0" smtClean="0"/>
              <a:t>1</a:t>
            </a:r>
            <a:r>
              <a:rPr lang="en-US" baseline="30000" dirty="0" smtClean="0"/>
              <a:t>st</a:t>
            </a:r>
            <a:r>
              <a:rPr lang="en-US" dirty="0" smtClean="0"/>
              <a:t> Amendment right to travel</a:t>
            </a:r>
          </a:p>
          <a:p>
            <a:endParaRPr lang="en-US" dirty="0"/>
          </a:p>
        </p:txBody>
      </p:sp>
    </p:spTree>
    <p:extLst>
      <p:ext uri="{BB962C8B-B14F-4D97-AF65-F5344CB8AC3E}">
        <p14:creationId xmlns:p14="http://schemas.microsoft.com/office/powerpoint/2010/main" val="456417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4F81BD"/>
                </a:solidFill>
              </a:rPr>
              <a:t>Prostitution</a:t>
            </a:r>
            <a:br>
              <a:rPr lang="en-US" b="1" dirty="0" smtClean="0">
                <a:solidFill>
                  <a:srgbClr val="4F81BD"/>
                </a:solidFill>
              </a:rPr>
            </a:br>
            <a:r>
              <a:rPr lang="en-US" b="1" dirty="0" smtClean="0">
                <a:solidFill>
                  <a:srgbClr val="4F81BD"/>
                </a:solidFill>
              </a:rPr>
              <a:t>TPC 43.02</a:t>
            </a:r>
            <a:endParaRPr lang="en-US" b="1" dirty="0">
              <a:solidFill>
                <a:srgbClr val="4F81BD"/>
              </a:solidFill>
            </a:endParaRPr>
          </a:p>
        </p:txBody>
      </p:sp>
      <p:sp>
        <p:nvSpPr>
          <p:cNvPr id="3" name="Content Placeholder 2"/>
          <p:cNvSpPr>
            <a:spLocks noGrp="1"/>
          </p:cNvSpPr>
          <p:nvPr>
            <p:ph idx="1"/>
          </p:nvPr>
        </p:nvSpPr>
        <p:spPr/>
        <p:txBody>
          <a:bodyPr>
            <a:normAutofit fontScale="92500" lnSpcReduction="10000"/>
          </a:bodyPr>
          <a:lstStyle/>
          <a:p>
            <a:r>
              <a:rPr lang="en-US" dirty="0"/>
              <a:t>(a) A person commits an offense if he knowingly:</a:t>
            </a:r>
          </a:p>
          <a:p>
            <a:pPr lvl="1"/>
            <a:r>
              <a:rPr lang="en-US" dirty="0"/>
              <a:t>(1) offers to engage, agrees to engage, or engages in sexual conduct for a fee; or</a:t>
            </a:r>
          </a:p>
          <a:p>
            <a:pPr lvl="1"/>
            <a:r>
              <a:rPr lang="en-US" dirty="0"/>
              <a:t>(2) solicits another in a public place to engage with him in sexual conduct for hire.</a:t>
            </a:r>
          </a:p>
          <a:p>
            <a:r>
              <a:rPr lang="en-US" dirty="0"/>
              <a:t>(b) An offense is established under Subsection (a)(1) whether the actor is to receive or pay a fee. An offense is established under Subsection (a)(2) whether the actor solicits a person to hire him or offers to hire the person solicited.</a:t>
            </a:r>
          </a:p>
          <a:p>
            <a:pPr marL="0" indent="0">
              <a:buNone/>
            </a:pPr>
            <a:endParaRPr lang="en-US" dirty="0"/>
          </a:p>
        </p:txBody>
      </p:sp>
    </p:spTree>
    <p:extLst>
      <p:ext uri="{BB962C8B-B14F-4D97-AF65-F5344CB8AC3E}">
        <p14:creationId xmlns:p14="http://schemas.microsoft.com/office/powerpoint/2010/main" val="1696874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81BD"/>
                </a:solidFill>
              </a:rPr>
              <a:t>Prostitution</a:t>
            </a:r>
            <a:endParaRPr lang="en-US" b="1" dirty="0">
              <a:solidFill>
                <a:srgbClr val="4F81BD"/>
              </a:solidFill>
            </a:endParaRPr>
          </a:p>
        </p:txBody>
      </p:sp>
      <p:sp>
        <p:nvSpPr>
          <p:cNvPr id="3" name="Content Placeholder 2"/>
          <p:cNvSpPr>
            <a:spLocks noGrp="1"/>
          </p:cNvSpPr>
          <p:nvPr>
            <p:ph idx="1"/>
          </p:nvPr>
        </p:nvSpPr>
        <p:spPr/>
        <p:txBody>
          <a:bodyPr/>
          <a:lstStyle/>
          <a:p>
            <a:r>
              <a:rPr lang="en-US" dirty="0" smtClean="0"/>
              <a:t>Statute violates the </a:t>
            </a:r>
            <a:r>
              <a:rPr lang="en-US" b="1" dirty="0" smtClean="0"/>
              <a:t>fundamental right </a:t>
            </a:r>
            <a:r>
              <a:rPr lang="en-US" dirty="0" smtClean="0"/>
              <a:t>to privacy as outlined in </a:t>
            </a:r>
            <a:r>
              <a:rPr lang="en-US" i="1" dirty="0" smtClean="0"/>
              <a:t>Lawrence v. Texas</a:t>
            </a:r>
            <a:r>
              <a:rPr lang="en-US" dirty="0" smtClean="0"/>
              <a:t>. </a:t>
            </a:r>
            <a:endParaRPr lang="en-US" dirty="0"/>
          </a:p>
          <a:p>
            <a:r>
              <a:rPr lang="en-US" dirty="0" smtClean="0"/>
              <a:t>Under </a:t>
            </a:r>
            <a:r>
              <a:rPr lang="en-US" b="1" dirty="0"/>
              <a:t>Strict </a:t>
            </a:r>
            <a:r>
              <a:rPr lang="en-US" b="1" dirty="0" smtClean="0"/>
              <a:t>Scrutiny</a:t>
            </a:r>
            <a:r>
              <a:rPr lang="en-US" dirty="0" smtClean="0"/>
              <a:t>, complete prohibition is </a:t>
            </a:r>
            <a:r>
              <a:rPr lang="en-US" i="1" dirty="0" smtClean="0"/>
              <a:t>not narrowly tailored </a:t>
            </a:r>
            <a:r>
              <a:rPr lang="en-US" dirty="0" smtClean="0"/>
              <a:t>to achieve the result of:</a:t>
            </a:r>
          </a:p>
          <a:p>
            <a:pPr lvl="1"/>
            <a:r>
              <a:rPr lang="en-US" dirty="0" smtClean="0"/>
              <a:t>Preventing crime</a:t>
            </a:r>
          </a:p>
          <a:p>
            <a:pPr lvl="1"/>
            <a:r>
              <a:rPr lang="en-US" dirty="0" smtClean="0"/>
              <a:t>STDS</a:t>
            </a:r>
          </a:p>
          <a:p>
            <a:pPr lvl="1"/>
            <a:r>
              <a:rPr lang="en-US" dirty="0" err="1" smtClean="0"/>
              <a:t>Explotation</a:t>
            </a:r>
            <a:r>
              <a:rPr lang="en-US" dirty="0" smtClean="0"/>
              <a:t> of women and children</a:t>
            </a:r>
          </a:p>
          <a:p>
            <a:endParaRPr lang="en-US" dirty="0"/>
          </a:p>
        </p:txBody>
      </p:sp>
    </p:spTree>
    <p:extLst>
      <p:ext uri="{BB962C8B-B14F-4D97-AF65-F5344CB8AC3E}">
        <p14:creationId xmlns:p14="http://schemas.microsoft.com/office/powerpoint/2010/main" val="2328554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81BD"/>
                </a:solidFill>
              </a:rPr>
              <a:t>Prostitution</a:t>
            </a:r>
            <a:endParaRPr lang="en-US" dirty="0"/>
          </a:p>
        </p:txBody>
      </p:sp>
      <p:sp>
        <p:nvSpPr>
          <p:cNvPr id="3" name="Content Placeholder 2"/>
          <p:cNvSpPr>
            <a:spLocks noGrp="1"/>
          </p:cNvSpPr>
          <p:nvPr>
            <p:ph idx="1"/>
          </p:nvPr>
        </p:nvSpPr>
        <p:spPr/>
        <p:txBody>
          <a:bodyPr/>
          <a:lstStyle/>
          <a:p>
            <a:r>
              <a:rPr lang="en-US" dirty="0" smtClean="0"/>
              <a:t>Even under </a:t>
            </a:r>
            <a:r>
              <a:rPr lang="en-US" b="1" dirty="0"/>
              <a:t>Intermediate </a:t>
            </a:r>
            <a:r>
              <a:rPr lang="en-US" b="1" dirty="0" smtClean="0"/>
              <a:t>Scrutiny</a:t>
            </a:r>
            <a:r>
              <a:rPr lang="en-US" dirty="0" smtClean="0"/>
              <a:t>, </a:t>
            </a:r>
            <a:r>
              <a:rPr lang="en-US" dirty="0" smtClean="0"/>
              <a:t>complete prohibition is </a:t>
            </a:r>
            <a:r>
              <a:rPr lang="en-US" i="1" dirty="0" smtClean="0"/>
              <a:t>not substantially </a:t>
            </a:r>
            <a:r>
              <a:rPr lang="en-US" dirty="0" smtClean="0"/>
              <a:t>related to an </a:t>
            </a:r>
            <a:r>
              <a:rPr lang="en-US" i="1" dirty="0" smtClean="0"/>
              <a:t>important government objective</a:t>
            </a:r>
          </a:p>
          <a:p>
            <a:r>
              <a:rPr lang="en-US" dirty="0" smtClean="0"/>
              <a:t>And even under </a:t>
            </a:r>
            <a:r>
              <a:rPr lang="en-US" b="1" dirty="0"/>
              <a:t>Rational Basis </a:t>
            </a:r>
            <a:r>
              <a:rPr lang="en-US" b="1" dirty="0" smtClean="0"/>
              <a:t>Review</a:t>
            </a:r>
            <a:r>
              <a:rPr lang="en-US" dirty="0" smtClean="0"/>
              <a:t>, there is not </a:t>
            </a:r>
            <a:r>
              <a:rPr lang="en-US" i="1" dirty="0"/>
              <a:t>no reasonable, rational </a:t>
            </a:r>
            <a:r>
              <a:rPr lang="en-US" i="1" dirty="0" smtClean="0"/>
              <a:t>link </a:t>
            </a:r>
            <a:r>
              <a:rPr lang="en-US" dirty="0" smtClean="0"/>
              <a:t>of complete prohibition of prostitution.</a:t>
            </a:r>
            <a:endParaRPr lang="en-US" dirty="0"/>
          </a:p>
        </p:txBody>
      </p:sp>
    </p:spTree>
    <p:extLst>
      <p:ext uri="{BB962C8B-B14F-4D97-AF65-F5344CB8AC3E}">
        <p14:creationId xmlns:p14="http://schemas.microsoft.com/office/powerpoint/2010/main" val="3681473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81200"/>
            <a:ext cx="7772400" cy="3048000"/>
          </a:xfrm>
        </p:spPr>
        <p:txBody>
          <a:bodyPr>
            <a:normAutofit fontScale="90000"/>
          </a:bodyPr>
          <a:lstStyle/>
          <a:p>
            <a:pPr algn="ctr"/>
            <a:r>
              <a:rPr lang="en-US" sz="6000" b="1" dirty="0" smtClean="0">
                <a:solidFill>
                  <a:schemeClr val="accent1"/>
                </a:solidFill>
              </a:rPr>
              <a:t>Happy Hunting!!!</a:t>
            </a:r>
            <a:br>
              <a:rPr lang="en-US" sz="6000" b="1" dirty="0" smtClean="0">
                <a:solidFill>
                  <a:schemeClr val="accent1"/>
                </a:solidFill>
              </a:rPr>
            </a:br>
            <a:r>
              <a:rPr lang="en-US" sz="6000" b="1" dirty="0" smtClean="0">
                <a:solidFill>
                  <a:schemeClr val="accent1"/>
                </a:solidFill>
              </a:rPr>
              <a:t/>
            </a:r>
            <a:br>
              <a:rPr lang="en-US" sz="6000" b="1" dirty="0" smtClean="0">
                <a:solidFill>
                  <a:schemeClr val="accent1"/>
                </a:solidFill>
              </a:rPr>
            </a:br>
            <a:r>
              <a:rPr lang="en-US" sz="2400" b="1" dirty="0" smtClean="0">
                <a:solidFill>
                  <a:schemeClr val="accent1"/>
                </a:solidFill>
              </a:rPr>
              <a:t>Don </a:t>
            </a:r>
            <a:r>
              <a:rPr lang="en-US" sz="2400" b="1" dirty="0" smtClean="0">
                <a:solidFill>
                  <a:schemeClr val="accent1"/>
                </a:solidFill>
              </a:rPr>
              <a:t>Flanary III,</a:t>
            </a:r>
            <a:br>
              <a:rPr lang="en-US" sz="2400" b="1" dirty="0" smtClean="0">
                <a:solidFill>
                  <a:schemeClr val="accent1"/>
                </a:solidFill>
              </a:rPr>
            </a:br>
            <a:r>
              <a:rPr lang="en-US" sz="2400" b="1" dirty="0" smtClean="0">
                <a:solidFill>
                  <a:schemeClr val="accent1"/>
                </a:solidFill>
              </a:rPr>
              <a:t>Attorney at Law</a:t>
            </a:r>
            <a:br>
              <a:rPr lang="en-US" sz="2400" b="1" dirty="0" smtClean="0">
                <a:solidFill>
                  <a:schemeClr val="accent1"/>
                </a:solidFill>
              </a:rPr>
            </a:br>
            <a:r>
              <a:rPr lang="en-US" sz="2400" b="1" dirty="0" smtClean="0">
                <a:solidFill>
                  <a:schemeClr val="accent1"/>
                </a:solidFill>
              </a:rPr>
              <a:t>Goldstein, Goldstein &amp; Hilley</a:t>
            </a:r>
            <a:r>
              <a:rPr lang="en-US" sz="2400" b="1" dirty="0">
                <a:solidFill>
                  <a:schemeClr val="accent1"/>
                </a:solidFill>
              </a:rPr>
              <a:t/>
            </a:r>
            <a:br>
              <a:rPr lang="en-US" sz="2400" b="1" dirty="0">
                <a:solidFill>
                  <a:schemeClr val="accent1"/>
                </a:solidFill>
              </a:rPr>
            </a:br>
            <a:r>
              <a:rPr lang="en-US" sz="2400" b="1" dirty="0">
                <a:solidFill>
                  <a:schemeClr val="accent1"/>
                </a:solidFill>
              </a:rPr>
              <a:t/>
            </a:r>
            <a:br>
              <a:rPr lang="en-US" sz="2400" b="1" dirty="0">
                <a:solidFill>
                  <a:schemeClr val="accent1"/>
                </a:solidFill>
              </a:rPr>
            </a:br>
            <a:r>
              <a:rPr lang="en-US" sz="2400" b="1" dirty="0" smtClean="0">
                <a:solidFill>
                  <a:schemeClr val="accent1"/>
                </a:solidFill>
              </a:rPr>
              <a:t>210-226-1463</a:t>
            </a:r>
            <a:r>
              <a:rPr lang="en-US" sz="2400" b="1" dirty="0" smtClean="0">
                <a:solidFill>
                  <a:schemeClr val="accent1"/>
                </a:solidFill>
              </a:rPr>
              <a:t/>
            </a:r>
            <a:br>
              <a:rPr lang="en-US" sz="2400" b="1" dirty="0" smtClean="0">
                <a:solidFill>
                  <a:schemeClr val="accent1"/>
                </a:solidFill>
              </a:rPr>
            </a:br>
            <a:r>
              <a:rPr lang="en-US" sz="2400" b="1" dirty="0" err="1" smtClean="0">
                <a:solidFill>
                  <a:schemeClr val="accent1"/>
                </a:solidFill>
              </a:rPr>
              <a:t>donflanary</a:t>
            </a:r>
            <a:r>
              <a:rPr lang="en-US" sz="2400" b="1" dirty="0" err="1" smtClean="0">
                <a:solidFill>
                  <a:schemeClr val="accent1"/>
                </a:solidFill>
              </a:rPr>
              <a:t>@hotmail.com</a:t>
            </a:r>
            <a:endParaRPr lang="en-US" sz="6000" b="1"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81BD"/>
                </a:solidFill>
              </a:rPr>
              <a:t>File a Bond Writ</a:t>
            </a:r>
            <a:endParaRPr lang="en-US" b="1" dirty="0">
              <a:solidFill>
                <a:srgbClr val="4F81BD"/>
              </a:solidFill>
            </a:endParaRPr>
          </a:p>
        </p:txBody>
      </p:sp>
      <p:sp>
        <p:nvSpPr>
          <p:cNvPr id="3" name="Content Placeholder 2"/>
          <p:cNvSpPr>
            <a:spLocks noGrp="1"/>
          </p:cNvSpPr>
          <p:nvPr>
            <p:ph idx="1"/>
          </p:nvPr>
        </p:nvSpPr>
        <p:spPr/>
        <p:txBody>
          <a:bodyPr/>
          <a:lstStyle/>
          <a:p>
            <a:r>
              <a:rPr lang="en-US" dirty="0" smtClean="0"/>
              <a:t>Get an investigator</a:t>
            </a:r>
          </a:p>
          <a:p>
            <a:pPr lvl="1"/>
            <a:r>
              <a:rPr lang="en-US" dirty="0" smtClean="0"/>
              <a:t>Hire or appoint </a:t>
            </a:r>
          </a:p>
          <a:p>
            <a:r>
              <a:rPr lang="en-US" dirty="0" smtClean="0"/>
              <a:t>Subpoena Trial Witness</a:t>
            </a:r>
          </a:p>
          <a:p>
            <a:r>
              <a:rPr lang="en-US" dirty="0" smtClean="0"/>
              <a:t>Make the State want that bond Lowered </a:t>
            </a:r>
          </a:p>
        </p:txBody>
      </p:sp>
    </p:spTree>
    <p:extLst>
      <p:ext uri="{BB962C8B-B14F-4D97-AF65-F5344CB8AC3E}">
        <p14:creationId xmlns:p14="http://schemas.microsoft.com/office/powerpoint/2010/main" val="82423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600200"/>
          </a:xfrm>
        </p:spPr>
        <p:txBody>
          <a:bodyPr>
            <a:normAutofit/>
          </a:bodyPr>
          <a:lstStyle/>
          <a:p>
            <a:pPr algn="ctr"/>
            <a:r>
              <a:rPr lang="en-US" sz="4800" b="1" dirty="0" smtClean="0">
                <a:solidFill>
                  <a:schemeClr val="accent1"/>
                </a:solidFill>
              </a:rPr>
              <a:t>Pretrial </a:t>
            </a:r>
            <a:r>
              <a:rPr lang="en-US" sz="4800" b="1" dirty="0" smtClean="0">
                <a:solidFill>
                  <a:schemeClr val="accent1"/>
                </a:solidFill>
              </a:rPr>
              <a:t>Writ</a:t>
            </a:r>
            <a:br>
              <a:rPr lang="en-US" sz="4800" b="1" dirty="0" smtClean="0">
                <a:solidFill>
                  <a:schemeClr val="accent1"/>
                </a:solidFill>
              </a:rPr>
            </a:br>
            <a:r>
              <a:rPr lang="en-US" sz="4800" b="1" dirty="0" smtClean="0">
                <a:solidFill>
                  <a:schemeClr val="accent1"/>
                </a:solidFill>
              </a:rPr>
              <a:t>What </a:t>
            </a:r>
            <a:r>
              <a:rPr lang="en-US" sz="4800" b="1" dirty="0" smtClean="0">
                <a:solidFill>
                  <a:schemeClr val="accent1"/>
                </a:solidFill>
              </a:rPr>
              <a:t>is it?</a:t>
            </a:r>
            <a:endParaRPr lang="en-US" sz="4800" b="1" dirty="0">
              <a:solidFill>
                <a:schemeClr val="accent1"/>
              </a:solidFill>
            </a:endParaRPr>
          </a:p>
        </p:txBody>
      </p:sp>
      <p:sp>
        <p:nvSpPr>
          <p:cNvPr id="3" name="Content Placeholder 2"/>
          <p:cNvSpPr>
            <a:spLocks noGrp="1"/>
          </p:cNvSpPr>
          <p:nvPr>
            <p:ph idx="1"/>
          </p:nvPr>
        </p:nvSpPr>
        <p:spPr>
          <a:xfrm>
            <a:off x="533400" y="2438400"/>
            <a:ext cx="8229600" cy="3459163"/>
          </a:xfrm>
        </p:spPr>
        <p:txBody>
          <a:bodyPr>
            <a:normAutofit fontScale="92500" lnSpcReduction="10000"/>
          </a:bodyPr>
          <a:lstStyle/>
          <a:p>
            <a:pPr algn="just"/>
            <a:r>
              <a:rPr lang="en-US" dirty="0" smtClean="0"/>
              <a:t>A </a:t>
            </a:r>
            <a:r>
              <a:rPr lang="en-US" dirty="0"/>
              <a:t>pretrial writ of habeas corpus is an appropriate avenue for </a:t>
            </a:r>
            <a:r>
              <a:rPr lang="en-US" dirty="0" smtClean="0"/>
              <a:t>challenging relief: </a:t>
            </a:r>
            <a:endParaRPr lang="en-US" dirty="0" smtClean="0"/>
          </a:p>
          <a:p>
            <a:pPr lvl="1" algn="just"/>
            <a:r>
              <a:rPr lang="en-US" dirty="0" smtClean="0"/>
              <a:t>1</a:t>
            </a:r>
            <a:r>
              <a:rPr lang="en-US" dirty="0"/>
              <a:t>) </a:t>
            </a:r>
            <a:r>
              <a:rPr lang="en-US" dirty="0" smtClean="0"/>
              <a:t>The State's </a:t>
            </a:r>
            <a:r>
              <a:rPr lang="en-US" dirty="0"/>
              <a:t>power to restrain a </a:t>
            </a:r>
            <a:r>
              <a:rPr lang="en-US" dirty="0" smtClean="0"/>
              <a:t>defendant,</a:t>
            </a:r>
          </a:p>
          <a:p>
            <a:pPr lvl="1" algn="just"/>
            <a:r>
              <a:rPr lang="en-US" dirty="0" smtClean="0"/>
              <a:t>2</a:t>
            </a:r>
            <a:r>
              <a:rPr lang="en-US" dirty="0"/>
              <a:t>) </a:t>
            </a:r>
            <a:r>
              <a:rPr lang="en-US" dirty="0" smtClean="0"/>
              <a:t>The </a:t>
            </a:r>
            <a:r>
              <a:rPr lang="en-US" dirty="0"/>
              <a:t>manner of his pretrial restraint, i.e., the denial of bail or conditions attached to bail, or </a:t>
            </a:r>
            <a:endParaRPr lang="en-US" dirty="0" smtClean="0"/>
          </a:p>
          <a:p>
            <a:pPr lvl="1" algn="just"/>
            <a:r>
              <a:rPr lang="en-US" dirty="0" smtClean="0"/>
              <a:t>3</a:t>
            </a:r>
            <a:r>
              <a:rPr lang="en-US" dirty="0"/>
              <a:t>) </a:t>
            </a:r>
            <a:r>
              <a:rPr lang="en-US" sz="3000" b="1" dirty="0" smtClean="0">
                <a:solidFill>
                  <a:srgbClr val="FF0000"/>
                </a:solidFill>
              </a:rPr>
              <a:t>Certain </a:t>
            </a:r>
            <a:r>
              <a:rPr lang="en-US" sz="3000" b="1" dirty="0">
                <a:solidFill>
                  <a:srgbClr val="FF0000"/>
                </a:solidFill>
              </a:rPr>
              <a:t>issues which, if meritorious, would bar prosecution or </a:t>
            </a:r>
            <a:r>
              <a:rPr lang="en-US" sz="3000" b="1" dirty="0" smtClean="0">
                <a:solidFill>
                  <a:srgbClr val="FF0000"/>
                </a:solidFill>
              </a:rPr>
              <a:t>conviction</a:t>
            </a:r>
            <a:r>
              <a:rPr lang="en-US" sz="3000" b="1" dirty="0">
                <a:solidFill>
                  <a:srgbClr val="FF0000"/>
                </a:solidFill>
              </a:rPr>
              <a:t>.  </a:t>
            </a:r>
            <a:endParaRPr lang="en-US" sz="3000" b="1" dirty="0" smtClean="0">
              <a:solidFill>
                <a:srgbClr val="FF0000"/>
              </a:solidFill>
            </a:endParaRPr>
          </a:p>
          <a:p>
            <a:pPr lvl="2" algn="just"/>
            <a:r>
              <a:rPr lang="en-US" dirty="0" smtClean="0"/>
              <a:t>The </a:t>
            </a:r>
            <a:r>
              <a:rPr lang="en-US" dirty="0"/>
              <a:t>focus of this </a:t>
            </a:r>
            <a:r>
              <a:rPr lang="en-US" dirty="0" smtClean="0"/>
              <a:t>Power Point is </a:t>
            </a:r>
            <a:r>
              <a:rPr lang="en-US" dirty="0"/>
              <a:t>the third scenario.</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1"/>
                </a:solidFill>
              </a:rPr>
              <a:t>Preliminary Matters</a:t>
            </a:r>
            <a:endParaRPr lang="en-US" b="1" dirty="0">
              <a:solidFill>
                <a:schemeClr val="accent1"/>
              </a:solidFill>
            </a:endParaRPr>
          </a:p>
        </p:txBody>
      </p:sp>
      <p:sp>
        <p:nvSpPr>
          <p:cNvPr id="3" name="Content Placeholder 2"/>
          <p:cNvSpPr>
            <a:spLocks noGrp="1"/>
          </p:cNvSpPr>
          <p:nvPr>
            <p:ph idx="1"/>
          </p:nvPr>
        </p:nvSpPr>
        <p:spPr/>
        <p:txBody>
          <a:bodyPr>
            <a:normAutofit fontScale="70000" lnSpcReduction="20000"/>
          </a:bodyPr>
          <a:lstStyle/>
          <a:p>
            <a:pPr algn="just"/>
            <a:r>
              <a:rPr lang="en-US" dirty="0" smtClean="0"/>
              <a:t>Restraint</a:t>
            </a:r>
          </a:p>
          <a:p>
            <a:pPr lvl="1" algn="just"/>
            <a:r>
              <a:rPr lang="en-US" dirty="0"/>
              <a:t>The writ is an </a:t>
            </a:r>
            <a:r>
              <a:rPr lang="en-US" b="1" dirty="0">
                <a:solidFill>
                  <a:srgbClr val="FF0000"/>
                </a:solidFill>
              </a:rPr>
              <a:t>order directed to anyone having a person in custody </a:t>
            </a:r>
            <a:r>
              <a:rPr lang="en-US" dirty="0"/>
              <a:t>to produce the person at a time and place stated in the order, and to show why the person is held in custody.  </a:t>
            </a:r>
            <a:r>
              <a:rPr lang="en-US" i="1" dirty="0"/>
              <a:t>Ex parte Williams</a:t>
            </a:r>
            <a:r>
              <a:rPr lang="en-US" dirty="0"/>
              <a:t>, 200 S.W.3d 819, 820 n. 2 (Tex. App.—Beaumont 2006, no pet.).  Neither a trial court nor an appellate court should entertain an application for writ of habeas corpus when there is an adequate remedy by appeal.  </a:t>
            </a:r>
            <a:r>
              <a:rPr lang="en-US" i="1" dirty="0"/>
              <a:t>Id</a:t>
            </a:r>
            <a:r>
              <a:rPr lang="en-US" dirty="0"/>
              <a:t>. </a:t>
            </a:r>
            <a:endParaRPr lang="en-US" dirty="0" smtClean="0"/>
          </a:p>
          <a:p>
            <a:pPr algn="just"/>
            <a:r>
              <a:rPr lang="en-US" dirty="0" smtClean="0"/>
              <a:t>Adequate Remedy by Appeal?</a:t>
            </a:r>
          </a:p>
          <a:p>
            <a:pPr lvl="1" algn="just"/>
            <a:r>
              <a:rPr lang="en-US" b="1" dirty="0">
                <a:solidFill>
                  <a:srgbClr val="FF0000"/>
                </a:solidFill>
              </a:rPr>
              <a:t>A</a:t>
            </a:r>
            <a:r>
              <a:rPr lang="en-US" b="1" dirty="0" smtClean="0">
                <a:solidFill>
                  <a:srgbClr val="FF0000"/>
                </a:solidFill>
              </a:rPr>
              <a:t>n </a:t>
            </a:r>
            <a:r>
              <a:rPr lang="en-US" b="1" dirty="0">
                <a:solidFill>
                  <a:srgbClr val="FF0000"/>
                </a:solidFill>
              </a:rPr>
              <a:t>applicant must be illegally restrained to be entitled to relief</a:t>
            </a:r>
            <a:r>
              <a:rPr lang="en-US" dirty="0"/>
              <a:t>.  </a:t>
            </a:r>
            <a:r>
              <a:rPr lang="en-US" i="1" dirty="0"/>
              <a:t>Ex parte </a:t>
            </a:r>
            <a:r>
              <a:rPr lang="en-US" i="1" dirty="0" err="1"/>
              <a:t>Strother</a:t>
            </a:r>
            <a:r>
              <a:rPr lang="en-US" dirty="0"/>
              <a:t>, 395 S.W.2d 629, 630 (Tex. Crim. App. 1965); </a:t>
            </a:r>
            <a:r>
              <a:rPr lang="en-US" i="1" dirty="0"/>
              <a:t>Ex parte Rios</a:t>
            </a:r>
            <a:r>
              <a:rPr lang="en-US" dirty="0"/>
              <a:t>, 385 S.W.2d 677, 678 (Tex. Crim. App. 1965).  A person who is subject to the conditions of a bond is restrained in his liberty within the meaning of Article 11.01.  </a:t>
            </a:r>
            <a:r>
              <a:rPr lang="en-US" i="1" dirty="0"/>
              <a:t>Ex parte Robinson</a:t>
            </a:r>
            <a:r>
              <a:rPr lang="en-US" dirty="0"/>
              <a:t>, 641 S.W.2d 552, 553-54 (Tex. Crim. App. 1982); </a:t>
            </a:r>
            <a:r>
              <a:rPr lang="en-US" i="1" dirty="0"/>
              <a:t>Ex parte </a:t>
            </a:r>
            <a:r>
              <a:rPr lang="en-US" i="1" dirty="0" err="1"/>
              <a:t>Trillo</a:t>
            </a:r>
            <a:r>
              <a:rPr lang="en-US" dirty="0"/>
              <a:t>, 540 S.W.2d 728, 731 (Tex. Cr. App. 1976). </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1"/>
                </a:solidFill>
              </a:rPr>
              <a:t>A Pretrial Writ Must Kill the Case</a:t>
            </a:r>
            <a:endParaRPr lang="en-US" b="1" dirty="0">
              <a:solidFill>
                <a:schemeClr val="accent1"/>
              </a:solidFill>
            </a:endParaRPr>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lvl="1"/>
            <a:r>
              <a:rPr lang="en-US" dirty="0"/>
              <a:t>In determining whether an issue is cognizable in a pretrial writ the court considers a variety of factors.  </a:t>
            </a:r>
            <a:r>
              <a:rPr lang="en-US" i="1" dirty="0"/>
              <a:t>Ex parte Weise</a:t>
            </a:r>
            <a:r>
              <a:rPr lang="en-US" dirty="0"/>
              <a:t>, 55 S.W.3d 617, 619 (Tex. Crim. App. 2001).  </a:t>
            </a:r>
          </a:p>
          <a:p>
            <a:pPr lvl="2" algn="just"/>
            <a:r>
              <a:rPr lang="en-US" i="1" dirty="0" smtClean="0"/>
              <a:t>Weise</a:t>
            </a:r>
            <a:r>
              <a:rPr lang="en-US" dirty="0" smtClean="0"/>
              <a:t> </a:t>
            </a:r>
            <a:r>
              <a:rPr lang="en-US" dirty="0"/>
              <a:t>can be read to support the general principle that a claim is cognizable in a pretrial writ of habeas corpus </a:t>
            </a:r>
            <a:r>
              <a:rPr lang="en-US" b="1" dirty="0">
                <a:solidFill>
                  <a:srgbClr val="FF0000"/>
                </a:solidFill>
              </a:rPr>
              <a:t>if, resolved in the defendant's favor, it would deprive the trial court of the power to proceed and result in the appellant's immediate release</a:t>
            </a:r>
            <a:r>
              <a:rPr lang="en-US" dirty="0"/>
              <a:t>.  </a:t>
            </a:r>
            <a:r>
              <a:rPr lang="en-US" i="1" dirty="0"/>
              <a:t>See Ex parte Smith</a:t>
            </a:r>
            <a:r>
              <a:rPr lang="en-US" dirty="0"/>
              <a:t>, 185 S.W.3d 887, 892 (Tex. Crim. App. 2006). </a:t>
            </a:r>
            <a:endParaRPr lang="en-US" dirty="0" smtClean="0"/>
          </a:p>
          <a:p>
            <a:pPr lvl="2" algn="just"/>
            <a:endParaRPr lang="en-US" dirty="0"/>
          </a:p>
        </p:txBody>
      </p:sp>
      <p:pic>
        <p:nvPicPr>
          <p:cNvPr id="6" name="Picture 5"/>
          <p:cNvPicPr>
            <a:picLocks noChangeAspect="1"/>
          </p:cNvPicPr>
          <p:nvPr/>
        </p:nvPicPr>
        <p:blipFill>
          <a:blip r:embed="rId3">
            <a:alphaModFix amt="15000"/>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381000" y="0"/>
            <a:ext cx="8485178"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943600" y="4191000"/>
            <a:ext cx="3028478" cy="2540000"/>
          </a:xfrm>
          <a:prstGeom prst="rect">
            <a:avLst/>
          </a:prstGeom>
        </p:spPr>
      </p:pic>
      <p:sp>
        <p:nvSpPr>
          <p:cNvPr id="3" name="Title 2"/>
          <p:cNvSpPr>
            <a:spLocks noGrp="1"/>
          </p:cNvSpPr>
          <p:nvPr>
            <p:ph type="title"/>
          </p:nvPr>
        </p:nvSpPr>
        <p:spPr/>
        <p:txBody>
          <a:bodyPr>
            <a:normAutofit fontScale="90000"/>
          </a:bodyPr>
          <a:lstStyle/>
          <a:p>
            <a:pPr algn="ctr"/>
            <a:r>
              <a:rPr lang="en-US" b="1" dirty="0" smtClean="0">
                <a:solidFill>
                  <a:schemeClr val="accent1"/>
                </a:solidFill>
              </a:rPr>
              <a:t>Constitutional Challenges in General</a:t>
            </a:r>
            <a:endParaRPr lang="en-US" b="1" dirty="0">
              <a:solidFill>
                <a:schemeClr val="accent1"/>
              </a:solidFill>
            </a:endParaRPr>
          </a:p>
        </p:txBody>
      </p:sp>
      <p:sp>
        <p:nvSpPr>
          <p:cNvPr id="2" name="Content Placeholder 1"/>
          <p:cNvSpPr>
            <a:spLocks noGrp="1"/>
          </p:cNvSpPr>
          <p:nvPr>
            <p:ph idx="1"/>
          </p:nvPr>
        </p:nvSpPr>
        <p:spPr/>
        <p:txBody>
          <a:bodyPr>
            <a:normAutofit/>
          </a:bodyPr>
          <a:lstStyle/>
          <a:p>
            <a:r>
              <a:rPr lang="en-US" dirty="0"/>
              <a:t>A statute may be challenged as unconstitutional on its </a:t>
            </a:r>
            <a:r>
              <a:rPr lang="en-US" b="1" dirty="0">
                <a:solidFill>
                  <a:srgbClr val="FF0000"/>
                </a:solidFill>
              </a:rPr>
              <a:t>face or as applied</a:t>
            </a:r>
            <a:r>
              <a:rPr lang="en-US" dirty="0"/>
              <a:t>.  </a:t>
            </a:r>
            <a:r>
              <a:rPr lang="en-US" i="1" dirty="0"/>
              <a:t>Scott v. State</a:t>
            </a:r>
            <a:r>
              <a:rPr lang="en-US" dirty="0"/>
              <a:t>, 322 S.W.3d 662, 677 n. 2 (Tex. Crim. App. 2010) </a:t>
            </a:r>
            <a:r>
              <a:rPr lang="en-US" i="1" dirty="0"/>
              <a:t>abrogated on other grounds by Wilson v. State</a:t>
            </a:r>
            <a:r>
              <a:rPr lang="en-US" dirty="0"/>
              <a:t>, 448 S.W.3d 418 (Tex. Crim. App. 2014) (citing </a:t>
            </a:r>
            <a:r>
              <a:rPr lang="en-US" i="1" dirty="0" err="1"/>
              <a:t>Gillenwaters</a:t>
            </a:r>
            <a:r>
              <a:rPr lang="en-US" i="1" dirty="0"/>
              <a:t> v. State</a:t>
            </a:r>
            <a:r>
              <a:rPr lang="en-US" dirty="0"/>
              <a:t>, 205 S.W.3d 534, 536 n. 2 (Tex. Crim. App. 2006). </a:t>
            </a:r>
            <a:endParaRPr lang="en-US" dirty="0" smtClean="0"/>
          </a:p>
          <a:p>
            <a:pPr algn="just"/>
            <a:endParaRPr lang="en-US" dirty="0"/>
          </a:p>
          <a:p>
            <a:pPr algn="just"/>
            <a:endParaRPr lang="en-US" dirty="0" smtClean="0"/>
          </a:p>
        </p:txBody>
      </p:sp>
      <p:sp>
        <p:nvSpPr>
          <p:cNvPr id="5" name="TextBox 4"/>
          <p:cNvSpPr txBox="1"/>
          <p:nvPr/>
        </p:nvSpPr>
        <p:spPr>
          <a:xfrm>
            <a:off x="2794000" y="6396182"/>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8993</TotalTime>
  <Words>3575</Words>
  <Application>Microsoft Macintosh PowerPoint</Application>
  <PresentationFormat>On-screen Show (4:3)</PresentationFormat>
  <Paragraphs>204</Paragraphs>
  <Slides>48</Slides>
  <Notes>12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Guerilla Trial Tactics The Pretrial Writs—A Sword, Not A Shield, That Kills The Case . . .   Against All Odds TCDLA</vt:lpstr>
      <vt:lpstr>The Pretrial Writ</vt:lpstr>
      <vt:lpstr>Everyday your not in Jail  is a Good Day </vt:lpstr>
      <vt:lpstr>Get your Client out of Jail </vt:lpstr>
      <vt:lpstr>File a Bond Writ</vt:lpstr>
      <vt:lpstr>Pretrial Writ What is it?</vt:lpstr>
      <vt:lpstr>Preliminary Matters</vt:lpstr>
      <vt:lpstr>A Pretrial Writ Must Kill the Case</vt:lpstr>
      <vt:lpstr>Constitutional Challenges in General</vt:lpstr>
      <vt:lpstr>As Applied Challenges Not Cognizable</vt:lpstr>
      <vt:lpstr>Facial Challenges</vt:lpstr>
      <vt:lpstr>Raising a Facially Unconstitutional Claim</vt:lpstr>
      <vt:lpstr>Raising a Facially Unconstitutional Claim (cont.)</vt:lpstr>
      <vt:lpstr>Raising a Facially Unconstitutional Claim (cont.)</vt:lpstr>
      <vt:lpstr>Raising a Facially Unconstitutional Claim (cont.)</vt:lpstr>
      <vt:lpstr>Vagueness Challenges</vt:lpstr>
      <vt:lpstr>Long Test</vt:lpstr>
      <vt:lpstr>Appeal</vt:lpstr>
      <vt:lpstr>What if we Lose?</vt:lpstr>
      <vt:lpstr>Must Be Decided on the Merits</vt:lpstr>
      <vt:lpstr>An Order Denying Relief is a “Final Judgment”</vt:lpstr>
      <vt:lpstr>Texas Rules of Appellate Procedure 31</vt:lpstr>
      <vt:lpstr>A Writ is a Separate Civil Action</vt:lpstr>
      <vt:lpstr>Statutes Ripe for Attack</vt:lpstr>
      <vt:lpstr>Ripe for Attack!</vt:lpstr>
      <vt:lpstr>Online Solicitation of a Minor TPC 33. 021 Section (c)</vt:lpstr>
      <vt:lpstr>Online Solicitation of a Minor</vt:lpstr>
      <vt:lpstr>Online Solicitation of a Minor</vt:lpstr>
      <vt:lpstr>Online Solicitation of a Minor</vt:lpstr>
      <vt:lpstr>Online Solicitation of a Minor</vt:lpstr>
      <vt:lpstr>Racing on a Highway Tex Trans Code 545.420</vt:lpstr>
      <vt:lpstr>Racing on a Highway</vt:lpstr>
      <vt:lpstr>Terroristic Threats TPC 22.07 (A)(4) and (5)</vt:lpstr>
      <vt:lpstr>Terroristic Threats</vt:lpstr>
      <vt:lpstr>Terroristic Threats</vt:lpstr>
      <vt:lpstr>Unlawful Carrying of a Weapon TPC 46.02</vt:lpstr>
      <vt:lpstr>Unlawful Carrying of a Weapon </vt:lpstr>
      <vt:lpstr>Child Pornography TPC 43.26</vt:lpstr>
      <vt:lpstr>Child Pornography</vt:lpstr>
      <vt:lpstr>Child Pornography</vt:lpstr>
      <vt:lpstr>Improper Photography  TCP 21.15 [Effective Sept 1,2015]</vt:lpstr>
      <vt:lpstr>Improper Photography</vt:lpstr>
      <vt:lpstr>Smuggling of Persons TPC 20.05 [Effective Sept 1, 2015] </vt:lpstr>
      <vt:lpstr>Smuggling of Persons</vt:lpstr>
      <vt:lpstr>Prostitution TPC 43.02</vt:lpstr>
      <vt:lpstr>Prostitution</vt:lpstr>
      <vt:lpstr>Prostitution</vt:lpstr>
      <vt:lpstr>Happy Hunting!!!  Don Flanary III, Attorney at Law Goldstein, Goldstein &amp; Hilley  210-226-1463 donflanary@hotmail.com</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Defending Sexual Assault Cases</dc:title>
  <dc:creator>Bill</dc:creator>
  <cp:lastModifiedBy>Don Flanary</cp:lastModifiedBy>
  <cp:revision>89</cp:revision>
  <dcterms:created xsi:type="dcterms:W3CDTF">2012-05-15T18:18:58Z</dcterms:created>
  <dcterms:modified xsi:type="dcterms:W3CDTF">2015-08-28T19:12:04Z</dcterms:modified>
</cp:coreProperties>
</file>