
<file path=[Content_Types].xml><?xml version="1.0" encoding="utf-8"?>
<Types xmlns="http://schemas.openxmlformats.org/package/2006/content-types">
  <Override PartName="/ppt/slides/slide41.xml" ContentType="application/vnd.openxmlformats-officedocument.presentationml.slide+xml"/>
  <Override PartName="/ppt/slideLayouts/slideLayout4.xml" ContentType="application/vnd.openxmlformats-officedocument.presentationml.slideLayout+xml"/>
  <Default Extension="mp3" ContentType="audio/unknown"/>
  <Override PartName="/ppt/slides/slide117.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media/audio2.bin" ContentType="audio/unknown"/>
  <Override PartName="/ppt/slides/slide127.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66.xml" ContentType="application/vnd.openxmlformats-officedocument.presentationml.slide+xml"/>
  <Override PartName="/ppt/theme/theme1.xml" ContentType="application/vnd.openxmlformats-officedocument.them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slides/slide112.xml" ContentType="application/vnd.openxmlformats-officedocument.presentationml.slide+xml"/>
  <Override PartName="/ppt/slides/slide13.xml" ContentType="application/vnd.openxmlformats-officedocument.presentationml.slide+xml"/>
  <Override PartName="/ppt/slides/slide1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108.xml" ContentType="application/vnd.openxmlformats-officedocument.presentationml.slide+xml"/>
  <Override PartName="/ppt/slides/slide42.xml" ContentType="application/vnd.openxmlformats-officedocument.presentationml.slide+xml"/>
  <Override PartName="/ppt/slides/slide118.xml" ContentType="application/vnd.openxmlformats-officedocument.presentationml.slide+xml"/>
  <Override PartName="/ppt/slides/slide51.xml" ContentType="application/vnd.openxmlformats-officedocument.presentationml.slide+xml"/>
  <Override PartName="/ppt/media/audio3.bin" ContentType="audio/unknown"/>
  <Override PartName="/ppt/slides/slide19.xml" ContentType="application/vnd.openxmlformats-officedocument.presentationml.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128.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slides/slide76.xml" ContentType="application/vnd.openxmlformats-officedocument.presentationml.slide+xml"/>
  <Override PartName="/ppt/slides/slide86.xml" ContentType="application/vnd.openxmlformats-officedocument.presentationml.slide+xml"/>
  <Override PartName="/ppt/slides/slide113.xml" ContentType="application/vnd.openxmlformats-officedocument.presentationml.slide+xml"/>
  <Override PartName="/ppt/slides/slide14.xml" ContentType="application/vnd.openxmlformats-officedocument.presentationml.slide+xml"/>
  <Override PartName="/ppt/slides/slide123.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tableStyles.xml" ContentType="application/vnd.openxmlformats-officedocument.presentationml.tableStyles+xml"/>
  <Override PartName="/ppt/slides/slide119.xml" ContentType="application/vnd.openxmlformats-officedocument.presentationml.slide+xml"/>
  <Override PartName="/ppt/slides/slide52.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slides/slide104.xml" ContentType="application/vnd.openxmlformats-officedocument.presentationml.slide+xml"/>
  <Override PartName="/ppt/slides/slide114.xml" ContentType="application/vnd.openxmlformats-officedocument.presentationml.slide+xml"/>
  <Override PartName="/ppt/slides/slide15.xml" ContentType="application/vnd.openxmlformats-officedocument.presentationml.slide+xml"/>
  <Override PartName="/ppt/slides/slide1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slides/slide53.xml" ContentType="application/vnd.openxmlformats-officedocument.presentationml.slide+xml"/>
  <Override PartName="/ppt/slides/slide129.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100.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05.xml" ContentType="application/vnd.openxmlformats-officedocument.presentationml.slide+xml"/>
  <Override PartName="/ppt/slides/slide11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Override PartName="/ppt/slides/slide125.xml" ContentType="application/vnd.openxmlformats-officedocument.presentationml.slide+xml"/>
  <Default Extension="rels" ContentType="application/vnd.openxmlformats-package.relationships+xml"/>
  <Override PartName="/ppt/slides/slide26.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Default Extension="wmf" ContentType="image/x-wmf"/>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slides/slide120.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slides/slide40.xml" ContentType="application/vnd.openxmlformats-officedocument.presentationml.slide+xml"/>
  <Override PartName="/ppt/slideLayouts/slideLayout3.xml" ContentType="application/vnd.openxmlformats-officedocument.presentationml.slideLayout+xml"/>
  <Override PartName="/ppt/slides/slide116.xml" ContentType="application/vnd.openxmlformats-officedocument.presentationml.slide+xml"/>
  <Override PartName="/ppt/media/audio1.bin" ContentType="audio/unknown"/>
  <Override PartName="/ppt/slides/slide17.xml" ContentType="application/vnd.openxmlformats-officedocument.presentationml.slide+xml"/>
  <Override PartName="/ppt/slides/slide1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slides/slide111.xml" ContentType="application/vnd.openxmlformats-officedocument.presentationml.slide+xml"/>
  <Override PartName="/ppt/slides/slide12.xml" ContentType="application/vnd.openxmlformats-officedocument.presentationml.slide+xml"/>
  <Override PartName="/ppt/slides/slide121.xml" ContentType="application/vnd.openxmlformats-officedocument.presentationml.slide+xml"/>
  <Override PartName="/ppt/slides/slide22.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107.xml" ContentType="application/vnd.openxmlformats-officedocument.presentationml.slide+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handoutMasterIdLst>
    <p:handoutMasterId r:id="rId131"/>
  </p:handoutMasterIdLst>
  <p:sldIdLst>
    <p:sldId id="256" r:id="rId2"/>
    <p:sldId id="257" r:id="rId3"/>
    <p:sldId id="258" r:id="rId4"/>
    <p:sldId id="372" r:id="rId5"/>
    <p:sldId id="379" r:id="rId6"/>
    <p:sldId id="373" r:id="rId7"/>
    <p:sldId id="491" r:id="rId8"/>
    <p:sldId id="374" r:id="rId9"/>
    <p:sldId id="375" r:id="rId10"/>
    <p:sldId id="454" r:id="rId11"/>
    <p:sldId id="455" r:id="rId12"/>
    <p:sldId id="471" r:id="rId13"/>
    <p:sldId id="459" r:id="rId14"/>
    <p:sldId id="466" r:id="rId15"/>
    <p:sldId id="468" r:id="rId16"/>
    <p:sldId id="469" r:id="rId17"/>
    <p:sldId id="467" r:id="rId18"/>
    <p:sldId id="492" r:id="rId19"/>
    <p:sldId id="493" r:id="rId20"/>
    <p:sldId id="490" r:id="rId21"/>
    <p:sldId id="460" r:id="rId22"/>
    <p:sldId id="495" r:id="rId23"/>
    <p:sldId id="458" r:id="rId24"/>
    <p:sldId id="472" r:id="rId25"/>
    <p:sldId id="473" r:id="rId26"/>
    <p:sldId id="470" r:id="rId27"/>
    <p:sldId id="380" r:id="rId28"/>
    <p:sldId id="499" r:id="rId29"/>
    <p:sldId id="500" r:id="rId30"/>
    <p:sldId id="456" r:id="rId31"/>
    <p:sldId id="457" r:id="rId32"/>
    <p:sldId id="464" r:id="rId33"/>
    <p:sldId id="465" r:id="rId34"/>
    <p:sldId id="474" r:id="rId35"/>
    <p:sldId id="482" r:id="rId36"/>
    <p:sldId id="483" r:id="rId37"/>
    <p:sldId id="484" r:id="rId38"/>
    <p:sldId id="475" r:id="rId39"/>
    <p:sldId id="476" r:id="rId40"/>
    <p:sldId id="477" r:id="rId41"/>
    <p:sldId id="478" r:id="rId42"/>
    <p:sldId id="479" r:id="rId43"/>
    <p:sldId id="480" r:id="rId44"/>
    <p:sldId id="481" r:id="rId45"/>
    <p:sldId id="485" r:id="rId46"/>
    <p:sldId id="486" r:id="rId47"/>
    <p:sldId id="488" r:id="rId48"/>
    <p:sldId id="489" r:id="rId49"/>
    <p:sldId id="496" r:id="rId50"/>
    <p:sldId id="497" r:id="rId51"/>
    <p:sldId id="498" r:id="rId52"/>
    <p:sldId id="279" r:id="rId53"/>
    <p:sldId id="313" r:id="rId54"/>
    <p:sldId id="352" r:id="rId55"/>
    <p:sldId id="315" r:id="rId56"/>
    <p:sldId id="314" r:id="rId57"/>
    <p:sldId id="316" r:id="rId58"/>
    <p:sldId id="328" r:id="rId59"/>
    <p:sldId id="319" r:id="rId60"/>
    <p:sldId id="320" r:id="rId61"/>
    <p:sldId id="327" r:id="rId62"/>
    <p:sldId id="322" r:id="rId63"/>
    <p:sldId id="323" r:id="rId64"/>
    <p:sldId id="324" r:id="rId65"/>
    <p:sldId id="325" r:id="rId66"/>
    <p:sldId id="326" r:id="rId67"/>
    <p:sldId id="388" r:id="rId68"/>
    <p:sldId id="387" r:id="rId69"/>
    <p:sldId id="389" r:id="rId70"/>
    <p:sldId id="394" r:id="rId71"/>
    <p:sldId id="395" r:id="rId72"/>
    <p:sldId id="399" r:id="rId73"/>
    <p:sldId id="400" r:id="rId74"/>
    <p:sldId id="401" r:id="rId75"/>
    <p:sldId id="402" r:id="rId76"/>
    <p:sldId id="403" r:id="rId77"/>
    <p:sldId id="404" r:id="rId78"/>
    <p:sldId id="405" r:id="rId79"/>
    <p:sldId id="461" r:id="rId80"/>
    <p:sldId id="462" r:id="rId81"/>
    <p:sldId id="463" r:id="rId82"/>
    <p:sldId id="406" r:id="rId83"/>
    <p:sldId id="408" r:id="rId84"/>
    <p:sldId id="409" r:id="rId85"/>
    <p:sldId id="415" r:id="rId86"/>
    <p:sldId id="410" r:id="rId87"/>
    <p:sldId id="416" r:id="rId88"/>
    <p:sldId id="421" r:id="rId89"/>
    <p:sldId id="422" r:id="rId90"/>
    <p:sldId id="442" r:id="rId91"/>
    <p:sldId id="443" r:id="rId92"/>
    <p:sldId id="444" r:id="rId93"/>
    <p:sldId id="450" r:id="rId94"/>
    <p:sldId id="452" r:id="rId95"/>
    <p:sldId id="392" r:id="rId96"/>
    <p:sldId id="393" r:id="rId97"/>
    <p:sldId id="259" r:id="rId98"/>
    <p:sldId id="347" r:id="rId99"/>
    <p:sldId id="348" r:id="rId100"/>
    <p:sldId id="349" r:id="rId101"/>
    <p:sldId id="350" r:id="rId102"/>
    <p:sldId id="365" r:id="rId103"/>
    <p:sldId id="366" r:id="rId104"/>
    <p:sldId id="367" r:id="rId105"/>
    <p:sldId id="368" r:id="rId106"/>
    <p:sldId id="369" r:id="rId107"/>
    <p:sldId id="370" r:id="rId108"/>
    <p:sldId id="371" r:id="rId109"/>
    <p:sldId id="357" r:id="rId110"/>
    <p:sldId id="358" r:id="rId111"/>
    <p:sldId id="359" r:id="rId112"/>
    <p:sldId id="360" r:id="rId113"/>
    <p:sldId id="361" r:id="rId114"/>
    <p:sldId id="362" r:id="rId115"/>
    <p:sldId id="363" r:id="rId116"/>
    <p:sldId id="501" r:id="rId117"/>
    <p:sldId id="260" r:id="rId118"/>
    <p:sldId id="304" r:id="rId119"/>
    <p:sldId id="355" r:id="rId120"/>
    <p:sldId id="305" r:id="rId121"/>
    <p:sldId id="356" r:id="rId122"/>
    <p:sldId id="453" r:id="rId123"/>
    <p:sldId id="382" r:id="rId124"/>
    <p:sldId id="261" r:id="rId125"/>
    <p:sldId id="383" r:id="rId126"/>
    <p:sldId id="384" r:id="rId127"/>
    <p:sldId id="385" r:id="rId128"/>
    <p:sldId id="386" r:id="rId129"/>
    <p:sldId id="272" r:id="rId1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outline"/>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62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752"/>
    </p:cViewPr>
  </p:sorterViewPr>
  <p:gridSpacing cx="78028800" cy="780288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handoutMaster" Target="handoutMasters/handoutMaster1.xml"/><Relationship Id="rId132" Type="http://schemas.openxmlformats.org/officeDocument/2006/relationships/printerSettings" Target="printerSettings/printerSettings1.bin"/><Relationship Id="rId133" Type="http://schemas.openxmlformats.org/officeDocument/2006/relationships/presProps" Target="presProps.xml"/><Relationship Id="rId134" Type="http://schemas.openxmlformats.org/officeDocument/2006/relationships/viewProps" Target="viewProps.xml"/><Relationship Id="rId135" Type="http://schemas.openxmlformats.org/officeDocument/2006/relationships/theme" Target="theme/theme1.xml"/><Relationship Id="rId13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A57D7D-C612-8D47-AF2D-6904B5127D70}" type="datetimeFigureOut">
              <a:rPr lang="en-US" smtClean="0"/>
              <a:pPr/>
              <a:t>10/26/12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B8E870-EBFE-B84E-8C16-6DF218BB15C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AFB079-75BD-5946-AB32-84FCFE5B01CC}" type="datetimeFigureOut">
              <a:rPr lang="en-US" smtClean="0"/>
              <a:pPr/>
              <a:t>10/26/12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FB079-75BD-5946-AB32-84FCFE5B01CC}" type="datetimeFigureOut">
              <a:rPr lang="en-US" smtClean="0"/>
              <a:pPr/>
              <a:t>10/26/12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FB079-75BD-5946-AB32-84FCFE5B01CC}" type="datetimeFigureOut">
              <a:rPr lang="en-US" smtClean="0"/>
              <a:pPr/>
              <a:t>10/26/12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FB079-75BD-5946-AB32-84FCFE5B01CC}" type="datetimeFigureOut">
              <a:rPr lang="en-US" smtClean="0"/>
              <a:pPr/>
              <a:t>10/26/12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AFB079-75BD-5946-AB32-84FCFE5B01CC}" type="datetimeFigureOut">
              <a:rPr lang="en-US" smtClean="0"/>
              <a:pPr/>
              <a:t>10/26/12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AFB079-75BD-5946-AB32-84FCFE5B01CC}" type="datetimeFigureOut">
              <a:rPr lang="en-US" smtClean="0"/>
              <a:pPr/>
              <a:t>10/26/12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AFB079-75BD-5946-AB32-84FCFE5B01CC}" type="datetimeFigureOut">
              <a:rPr lang="en-US" smtClean="0"/>
              <a:pPr/>
              <a:t>10/26/12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AFB079-75BD-5946-AB32-84FCFE5B01CC}" type="datetimeFigureOut">
              <a:rPr lang="en-US" smtClean="0"/>
              <a:pPr/>
              <a:t>10/26/12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FB079-75BD-5946-AB32-84FCFE5B01CC}" type="datetimeFigureOut">
              <a:rPr lang="en-US" smtClean="0"/>
              <a:pPr/>
              <a:t>10/26/12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FB079-75BD-5946-AB32-84FCFE5B01CC}" type="datetimeFigureOut">
              <a:rPr lang="en-US" smtClean="0"/>
              <a:pPr/>
              <a:t>10/26/12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FB079-75BD-5946-AB32-84FCFE5B01CC}" type="datetimeFigureOut">
              <a:rPr lang="en-US" smtClean="0"/>
              <a:pPr/>
              <a:t>10/26/12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A7E8B-C6D8-C04E-9525-9882120809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FB079-75BD-5946-AB32-84FCFE5B01CC}" type="datetimeFigureOut">
              <a:rPr lang="en-US" smtClean="0"/>
              <a:pPr/>
              <a:t>10/26/12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A7E8B-C6D8-C04E-9525-9882120809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wmf"/><Relationship Id="rId3" Type="http://schemas.openxmlformats.org/officeDocument/2006/relationships/image" Target="../media/image31.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microsoft.com/office/2007/relationships/media" Target="../media/media1.mp3"/><Relationship Id="rId4" Type="http://schemas.openxmlformats.org/officeDocument/2006/relationships/image" Target="../media/image34.png"/><Relationship Id="rId5" Type="http://schemas.openxmlformats.org/officeDocument/2006/relationships/image" Target="../media/image35.jpeg"/><Relationship Id="rId1" Type="http://schemas.openxmlformats.org/officeDocument/2006/relationships/audio" Target="../media/media1.mp3"/><Relationship Id="rId2"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Layout" Target="../slideLayouts/slideLayout2.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audio" Target="../media/audio2.bin"/><Relationship Id="rId2" Type="http://schemas.openxmlformats.org/officeDocument/2006/relationships/slideLayout" Target="../slideLayouts/slideLayout2.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audio" Target="../media/audio2.bin"/><Relationship Id="rId2" Type="http://schemas.openxmlformats.org/officeDocument/2006/relationships/slideLayout" Target="../slideLayouts/slideLayout2.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audio" Target="../media/audio3.bin"/><Relationship Id="rId2" Type="http://schemas.openxmlformats.org/officeDocument/2006/relationships/slideLayout" Target="../slideLayouts/slideLayout2.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audio" Target="../media/audio3.bin"/><Relationship Id="rId2" Type="http://schemas.openxmlformats.org/officeDocument/2006/relationships/slideLayout" Target="../slideLayouts/slideLayout2.xml"/><Relationship Id="rId3"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audio" Target="file://localhost/Users/donflanary/Documents/Don's%20Personal%20Folder/Speechs/Webb%20County%20Bar%20October%202012%20-%20Search%20and%20Seizure/Somebody's%20Watching%20Me%20(Chorus)%20Sound%20Clip%20and%20Quote2.mp3" TargetMode="Externa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57.xml.rels><?xml version="1.0" encoding="UTF-8" standalone="yes"?>
<Relationships xmlns="http://schemas.openxmlformats.org/package/2006/relationships"><Relationship Id="rId1" Type="http://schemas.openxmlformats.org/officeDocument/2006/relationships/video" Target="file://localhost/Users/donflanary/Documents/Don's%20Personal%20Folder/Speechs/Webb%20County%20Bar%20October%202012%20-%20Search%20and%20Seizure/Police%20Techniques%20-%20How%20To%20Kick%20Down%20A%20Door%20-%20YouTube3.wmv" TargetMode="External"/><Relationship Id="rId2" Type="http://schemas.openxmlformats.org/officeDocument/2006/relationships/slideLayout" Target="../slideLayouts/slideLayout2.xml"/><Relationship Id="rId3"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video" Target="file://localhost/Users/donflanary/Documents/Don's%20Personal%20Folder/Speechs/Webb%20County%20Bar%20October%202012%20-%20Search%20and%20Seizure/Police%20Fails%20At%20Kicking%20Down%20Door%20%20%20Sangent.wmv" TargetMode="External"/><Relationship Id="rId2" Type="http://schemas.openxmlformats.org/officeDocument/2006/relationships/slideLayout" Target="../slideLayouts/slideLayout2.xml"/><Relationship Id="rId3" Type="http://schemas.openxmlformats.org/officeDocument/2006/relationships/image" Target="../media/image23.png"/></Relationships>
</file>

<file path=ppt/slides/_rels/slide59.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Layout" Target="../slideLayouts/slideLayout2.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Layout" Target="../slideLayouts/slideLayout2.xml"/><Relationship Id="rId3"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video" Target="file://localhost/Users/donflanary/Music/iTunes/iTunes%20Music/Baha%20Men/Who%20Let%20the%20Dogs%20Out/01%20Who%20Let%20the%20Dogs%20Out.m4a" TargetMode="External"/><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video" Target="file://localhost/Applications/Microsoft%20Office%202008/Microsoft%20PowerPoint.app/Contents/MacOS//Users/donflanary/Music/iTunes/iTunes%20Music/Baha%20Men/Who%20Let%20the%20Dogs%20Out/01%20Who%20Let%20the%20Dogs%20Out.m4a" TargetMode="Externa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Autofit/>
          </a:bodyPr>
          <a:lstStyle/>
          <a:p>
            <a:r>
              <a:rPr lang="en-US" sz="5400" b="1" dirty="0" smtClean="0">
                <a:solidFill>
                  <a:srgbClr val="0000FF"/>
                </a:solidFill>
              </a:rPr>
              <a:t>Emerging Issues in</a:t>
            </a:r>
            <a:br>
              <a:rPr lang="en-US" sz="5400" b="1" dirty="0" smtClean="0">
                <a:solidFill>
                  <a:srgbClr val="0000FF"/>
                </a:solidFill>
              </a:rPr>
            </a:br>
            <a:r>
              <a:rPr lang="en-US" sz="5400" b="1" dirty="0" smtClean="0">
                <a:solidFill>
                  <a:srgbClr val="0000FF"/>
                </a:solidFill>
              </a:rPr>
              <a:t>Search and Seizure</a:t>
            </a:r>
            <a:br>
              <a:rPr lang="en-US" sz="5400" b="1" dirty="0" smtClean="0">
                <a:solidFill>
                  <a:srgbClr val="0000FF"/>
                </a:solidFill>
              </a:rPr>
            </a:br>
            <a:endParaRPr lang="en-US" sz="5400" b="1" dirty="0">
              <a:solidFill>
                <a:srgbClr val="0000FF"/>
              </a:solidFill>
            </a:endParaRPr>
          </a:p>
        </p:txBody>
      </p:sp>
      <p:sp>
        <p:nvSpPr>
          <p:cNvPr id="3" name="Subtitle 2"/>
          <p:cNvSpPr>
            <a:spLocks noGrp="1"/>
          </p:cNvSpPr>
          <p:nvPr>
            <p:ph type="subTitle" idx="1"/>
          </p:nvPr>
        </p:nvSpPr>
        <p:spPr>
          <a:xfrm>
            <a:off x="1371600" y="3524565"/>
            <a:ext cx="6400800" cy="1752600"/>
          </a:xfrm>
        </p:spPr>
        <p:txBody>
          <a:bodyPr>
            <a:normAutofit fontScale="77500" lnSpcReduction="20000"/>
          </a:bodyPr>
          <a:lstStyle/>
          <a:p>
            <a:r>
              <a:rPr lang="en-US" dirty="0" smtClean="0">
                <a:solidFill>
                  <a:srgbClr val="0000FF"/>
                </a:solidFill>
              </a:rPr>
              <a:t>Laredo-Webb County Bar Association</a:t>
            </a:r>
          </a:p>
          <a:p>
            <a:r>
              <a:rPr lang="en-US" dirty="0" smtClean="0">
                <a:solidFill>
                  <a:srgbClr val="0000FF"/>
                </a:solidFill>
              </a:rPr>
              <a:t>October 26, 2012</a:t>
            </a:r>
          </a:p>
          <a:p>
            <a:r>
              <a:rPr lang="en-US" dirty="0" smtClean="0">
                <a:solidFill>
                  <a:srgbClr val="0000FF"/>
                </a:solidFill>
              </a:rPr>
              <a:t>Presented by:</a:t>
            </a:r>
          </a:p>
          <a:p>
            <a:r>
              <a:rPr lang="en-US" sz="4400" b="1" dirty="0" smtClean="0">
                <a:solidFill>
                  <a:srgbClr val="0000FF"/>
                </a:solidFill>
              </a:rPr>
              <a:t>Donald H. Flanary, III</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Post-U.S. v. Jones</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t>In </a:t>
            </a:r>
            <a:r>
              <a:rPr lang="en-US" i="1" dirty="0" smtClean="0"/>
              <a:t>U.S. v. Hanna (S.D. Florida, post Jones)</a:t>
            </a:r>
            <a:r>
              <a:rPr lang="en-US" dirty="0" smtClean="0"/>
              <a:t>a GPS was attached to a car and </a:t>
            </a:r>
            <a:r>
              <a:rPr lang="en-US" u="sng" dirty="0" smtClean="0"/>
              <a:t>only activated to get the location</a:t>
            </a:r>
            <a:r>
              <a:rPr lang="en-US" dirty="0" smtClean="0"/>
              <a:t> for a brief moment so officers could find the car. </a:t>
            </a:r>
          </a:p>
          <a:p>
            <a:r>
              <a:rPr lang="en-US" u="sng" dirty="0" smtClean="0"/>
              <a:t>No one was in the vehicle</a:t>
            </a:r>
            <a:r>
              <a:rPr lang="en-US" dirty="0" smtClean="0"/>
              <a:t> at the time of the GPS activation either. </a:t>
            </a:r>
          </a:p>
          <a:p>
            <a:r>
              <a:rPr lang="en-US" dirty="0" smtClean="0"/>
              <a:t>Similar to </a:t>
            </a:r>
            <a:r>
              <a:rPr lang="en-US" i="1" dirty="0" smtClean="0"/>
              <a:t>Hernandez</a:t>
            </a:r>
            <a:r>
              <a:rPr lang="en-US" dirty="0" smtClean="0"/>
              <a:t> the </a:t>
            </a:r>
            <a:r>
              <a:rPr lang="en-US" u="sng" dirty="0" smtClean="0"/>
              <a:t>co-defendants did not have ownership </a:t>
            </a:r>
            <a:r>
              <a:rPr lang="en-US" dirty="0" smtClean="0"/>
              <a:t>thus no trespass violation </a:t>
            </a:r>
          </a:p>
          <a:p>
            <a:r>
              <a:rPr lang="en-US" dirty="0" smtClean="0"/>
              <a:t>Since </a:t>
            </a:r>
            <a:r>
              <a:rPr lang="en-US" u="sng" dirty="0" smtClean="0"/>
              <a:t>no one occupied the vehicle </a:t>
            </a:r>
            <a:r>
              <a:rPr lang="en-US" dirty="0" smtClean="0"/>
              <a:t>when the GPS was activated there was </a:t>
            </a:r>
            <a:r>
              <a:rPr lang="en-US" u="sng" dirty="0" smtClean="0"/>
              <a:t>no reasonable expectation of privacy</a:t>
            </a:r>
          </a:p>
          <a:p>
            <a:endParaRPr lang="en-US" dirty="0" smtClean="0"/>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U.S. v. Curtis</a:t>
            </a:r>
            <a:endParaRPr lang="en-US" i="1" dirty="0"/>
          </a:p>
        </p:txBody>
      </p:sp>
      <p:sp>
        <p:nvSpPr>
          <p:cNvPr id="3" name="Content Placeholder 2"/>
          <p:cNvSpPr>
            <a:spLocks noGrp="1"/>
          </p:cNvSpPr>
          <p:nvPr>
            <p:ph sz="quarter" idx="1"/>
          </p:nvPr>
        </p:nvSpPr>
        <p:spPr/>
        <p:txBody>
          <a:bodyPr>
            <a:normAutofit fontScale="92500"/>
          </a:bodyPr>
          <a:lstStyle/>
          <a:p>
            <a:r>
              <a:rPr lang="en-US" dirty="0" smtClean="0"/>
              <a:t>Some of the text messages searched implicated Curtis in the mortgage fraud conspiracy</a:t>
            </a:r>
          </a:p>
          <a:p>
            <a:r>
              <a:rPr lang="en-US" dirty="0" smtClean="0"/>
              <a:t>The text messages were admitted at trial against Curtis</a:t>
            </a:r>
          </a:p>
          <a:p>
            <a:r>
              <a:rPr lang="en-US" dirty="0" smtClean="0"/>
              <a:t>The Court held that the </a:t>
            </a:r>
            <a:r>
              <a:rPr lang="en-US" u="sng" dirty="0" smtClean="0"/>
              <a:t>search of the cell phone was allowed because it was incident to an arrest</a:t>
            </a:r>
          </a:p>
          <a:p>
            <a:r>
              <a:rPr lang="en-US" dirty="0" smtClean="0"/>
              <a:t>Under the Court’s analysis, </a:t>
            </a:r>
            <a:r>
              <a:rPr lang="en-US" i="1" dirty="0" smtClean="0"/>
              <a:t>U.S. v. Gant </a:t>
            </a:r>
            <a:r>
              <a:rPr lang="en-US" dirty="0" smtClean="0"/>
              <a:t>did not apply, but if it did the warrant allowed for the good faith exception to exclusionary rule</a:t>
            </a:r>
            <a:endParaRPr lang="en-US" dirty="0"/>
          </a:p>
        </p:txBody>
      </p:sp>
      <p:pic>
        <p:nvPicPr>
          <p:cNvPr id="4" name="Picture 2" descr="C:\Users\Clinton\AppData\Local\Microsoft\Windows\Temporary Internet Files\Content.IE5\250YHS2R\MC900432629[1].png"/>
          <p:cNvPicPr>
            <a:picLocks noChangeAspect="1" noChangeArrowheads="1"/>
          </p:cNvPicPr>
          <p:nvPr/>
        </p:nvPicPr>
        <p:blipFill>
          <a:blip r:embed="rId2" cstate="print"/>
          <a:srcRect/>
          <a:stretch>
            <a:fillRect/>
          </a:stretch>
        </p:blipFill>
        <p:spPr bwMode="auto">
          <a:xfrm>
            <a:off x="7353300" y="0"/>
            <a:ext cx="1485900" cy="1485900"/>
          </a:xfrm>
          <a:prstGeom prst="rect">
            <a:avLst/>
          </a:prstGeom>
          <a:noFill/>
        </p:spPr>
      </p:pic>
      <p:pic>
        <p:nvPicPr>
          <p:cNvPr id="5" name="Picture 2" descr="C:\Users\Clinton\AppData\Local\Microsoft\Windows\Temporary Internet Files\Content.IE5\250YHS2R\MC900432629[1].png"/>
          <p:cNvPicPr>
            <a:picLocks noChangeAspect="1" noChangeArrowheads="1"/>
          </p:cNvPicPr>
          <p:nvPr/>
        </p:nvPicPr>
        <p:blipFill>
          <a:blip r:embed="rId2" cstate="print"/>
          <a:srcRect/>
          <a:stretch>
            <a:fillRect/>
          </a:stretch>
        </p:blipFill>
        <p:spPr bwMode="auto">
          <a:xfrm>
            <a:off x="228600" y="0"/>
            <a:ext cx="1485900" cy="148590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Cell Phone Cases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Although a cell phone is not listed in a search warrant if the phone’s contents “can fairly be characterized as the </a:t>
            </a:r>
            <a:r>
              <a:rPr lang="en-US" u="sng" dirty="0" smtClean="0"/>
              <a:t>functional equivalent</a:t>
            </a:r>
            <a:r>
              <a:rPr lang="en-US" dirty="0" smtClean="0"/>
              <a:t>” of </a:t>
            </a:r>
            <a:r>
              <a:rPr lang="en-US" u="sng" dirty="0" smtClean="0"/>
              <a:t>items listed in the warrant </a:t>
            </a:r>
            <a:r>
              <a:rPr lang="en-US" dirty="0" smtClean="0"/>
              <a:t>such as an </a:t>
            </a:r>
            <a:r>
              <a:rPr lang="en-US" u="sng" dirty="0" smtClean="0"/>
              <a:t>address book</a:t>
            </a:r>
            <a:r>
              <a:rPr lang="en-US" dirty="0" smtClean="0"/>
              <a:t>, </a:t>
            </a:r>
            <a:r>
              <a:rPr lang="en-US" u="sng" dirty="0" smtClean="0"/>
              <a:t>correspondence</a:t>
            </a:r>
            <a:r>
              <a:rPr lang="en-US" dirty="0" smtClean="0"/>
              <a:t>, or a </a:t>
            </a:r>
            <a:r>
              <a:rPr lang="en-US" u="sng" dirty="0" smtClean="0"/>
              <a:t>telephone directory</a:t>
            </a:r>
            <a:r>
              <a:rPr lang="en-US" dirty="0" smtClean="0"/>
              <a:t>, then the cell phone can be searched. </a:t>
            </a:r>
            <a:r>
              <a:rPr lang="en-US" i="1" dirty="0" smtClean="0"/>
              <a:t>U.S. v. Aguirre.</a:t>
            </a:r>
          </a:p>
          <a:p>
            <a:r>
              <a:rPr lang="en-US" dirty="0" smtClean="0"/>
              <a:t>The contents of cell phones that will “</a:t>
            </a:r>
            <a:r>
              <a:rPr lang="en-US" u="sng" dirty="0" smtClean="0"/>
              <a:t>inevitably” be discovered </a:t>
            </a:r>
            <a:r>
              <a:rPr lang="en-US" dirty="0" smtClean="0"/>
              <a:t>pursuant to a routine vehicle inventory search following an arrest are allowed. </a:t>
            </a:r>
            <a:r>
              <a:rPr lang="en-US" i="1" dirty="0" smtClean="0"/>
              <a:t>U.S. v. Ochoa.</a:t>
            </a:r>
          </a:p>
        </p:txBody>
      </p:sp>
      <p:pic>
        <p:nvPicPr>
          <p:cNvPr id="4" name="Picture 2" descr="C:\Users\Clinton\AppData\Local\Microsoft\Windows\Temporary Internet Files\Content.IE5\250YHS2R\MC900432629[1].png"/>
          <p:cNvPicPr>
            <a:picLocks noChangeAspect="1" noChangeArrowheads="1"/>
          </p:cNvPicPr>
          <p:nvPr/>
        </p:nvPicPr>
        <p:blipFill>
          <a:blip r:embed="rId2" cstate="print"/>
          <a:srcRect/>
          <a:stretch>
            <a:fillRect/>
          </a:stretch>
        </p:blipFill>
        <p:spPr bwMode="auto">
          <a:xfrm>
            <a:off x="228600" y="0"/>
            <a:ext cx="1485900" cy="1485900"/>
          </a:xfrm>
          <a:prstGeom prst="rect">
            <a:avLst/>
          </a:prstGeom>
          <a:noFill/>
        </p:spPr>
      </p:pic>
      <p:pic>
        <p:nvPicPr>
          <p:cNvPr id="5" name="Picture 2" descr="C:\Users\Clinton\AppData\Local\Microsoft\Windows\Temporary Internet Files\Content.IE5\250YHS2R\MC900432629[1].png"/>
          <p:cNvPicPr>
            <a:picLocks noChangeAspect="1" noChangeArrowheads="1"/>
          </p:cNvPicPr>
          <p:nvPr/>
        </p:nvPicPr>
        <p:blipFill>
          <a:blip r:embed="rId2" cstate="print"/>
          <a:srcRect/>
          <a:stretch>
            <a:fillRect/>
          </a:stretch>
        </p:blipFill>
        <p:spPr bwMode="auto">
          <a:xfrm>
            <a:off x="7391400" y="0"/>
            <a:ext cx="1485900" cy="1485900"/>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Exclusionary Rule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Although the Texas DEA </a:t>
            </a:r>
            <a:r>
              <a:rPr lang="en-US" u="sng" dirty="0" smtClean="0"/>
              <a:t>communicated an incorrect address</a:t>
            </a:r>
            <a:r>
              <a:rPr lang="en-US" dirty="0" smtClean="0"/>
              <a:t> to the Los Angeles police who executed a warrant on the wrong house </a:t>
            </a:r>
            <a:r>
              <a:rPr lang="en-US" u="sng" dirty="0" smtClean="0"/>
              <a:t>“good faith</a:t>
            </a:r>
            <a:r>
              <a:rPr lang="en-US" dirty="0" smtClean="0"/>
              <a:t>” was found to deny a motion to suppress. </a:t>
            </a:r>
            <a:r>
              <a:rPr lang="en-US" i="1" dirty="0" smtClean="0"/>
              <a:t>U.S. v. Flores</a:t>
            </a:r>
            <a:r>
              <a:rPr lang="en-US" dirty="0" smtClean="0"/>
              <a:t>.</a:t>
            </a:r>
          </a:p>
          <a:p>
            <a:r>
              <a:rPr lang="en-US" dirty="0" smtClean="0"/>
              <a:t>Despite an invalid state search warrant the execution of a federal arrest warrant allowed officer to search a safe in the home where they found guns and drugs under the </a:t>
            </a:r>
            <a:r>
              <a:rPr lang="en-US" u="sng" dirty="0" smtClean="0"/>
              <a:t>inevitable discovery doctrine</a:t>
            </a:r>
            <a:r>
              <a:rPr lang="en-US" dirty="0" smtClean="0"/>
              <a:t>. </a:t>
            </a:r>
            <a:r>
              <a:rPr lang="en-US" i="1" dirty="0" smtClean="0"/>
              <a:t>U.S. v. Jackson. </a:t>
            </a:r>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Suspicion </a:t>
            </a:r>
            <a:r>
              <a:rPr lang="en-US" b="1" u="sng" dirty="0" smtClean="0"/>
              <a:t>Not</a:t>
            </a:r>
            <a:r>
              <a:rPr lang="en-US" u="sng" dirty="0" smtClean="0"/>
              <a:t> </a:t>
            </a:r>
            <a:r>
              <a:rPr lang="en-US" dirty="0" smtClean="0"/>
              <a:t>Found</a:t>
            </a:r>
            <a:endParaRPr lang="en-US" dirty="0"/>
          </a:p>
        </p:txBody>
      </p:sp>
      <p:sp>
        <p:nvSpPr>
          <p:cNvPr id="3" name="Content Placeholder 2"/>
          <p:cNvSpPr>
            <a:spLocks noGrp="1"/>
          </p:cNvSpPr>
          <p:nvPr>
            <p:ph sz="quarter" idx="1"/>
          </p:nvPr>
        </p:nvSpPr>
        <p:spPr/>
        <p:txBody>
          <a:bodyPr>
            <a:normAutofit fontScale="92500"/>
          </a:bodyPr>
          <a:lstStyle/>
          <a:p>
            <a:r>
              <a:rPr lang="en-US" dirty="0" smtClean="0"/>
              <a:t>A pickup truck driving near Midland with 5 passengers, dragging a piece of brush, and none of the passengers make eye contact with the state trooper who pulls beside them. </a:t>
            </a:r>
            <a:r>
              <a:rPr lang="en-US" i="1" dirty="0" smtClean="0"/>
              <a:t>U.S. v. </a:t>
            </a:r>
            <a:r>
              <a:rPr lang="en-US" i="1" dirty="0" err="1" smtClean="0"/>
              <a:t>Oliveres</a:t>
            </a:r>
            <a:r>
              <a:rPr lang="en-US" i="1" dirty="0" smtClean="0"/>
              <a:t>-Pacheco.</a:t>
            </a:r>
          </a:p>
          <a:p>
            <a:r>
              <a:rPr lang="en-US" dirty="0" smtClean="0"/>
              <a:t>Being arrested for “hindering apprehension” which is a misdemeanor does not allow for a strip search in jail. </a:t>
            </a:r>
            <a:r>
              <a:rPr lang="en-US" i="1" dirty="0" smtClean="0"/>
              <a:t>Jimenez v. Wood County. (subject to Florence v. Board of Freeholders, SCOTUS). </a:t>
            </a:r>
            <a:endParaRPr lang="en-US" i="1"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Suspicion Found </a:t>
            </a:r>
            <a:endParaRPr lang="en-US" dirty="0"/>
          </a:p>
        </p:txBody>
      </p:sp>
      <p:sp>
        <p:nvSpPr>
          <p:cNvPr id="3" name="Content Placeholder 2"/>
          <p:cNvSpPr>
            <a:spLocks noGrp="1"/>
          </p:cNvSpPr>
          <p:nvPr>
            <p:ph sz="quarter" idx="1"/>
          </p:nvPr>
        </p:nvSpPr>
        <p:spPr/>
        <p:txBody>
          <a:bodyPr>
            <a:normAutofit/>
          </a:bodyPr>
          <a:lstStyle/>
          <a:p>
            <a:r>
              <a:rPr lang="en-US" dirty="0" smtClean="0"/>
              <a:t>There was RS with a 911 call on a pay phone, because the officers responding to the call did not know they could not follow up on the tip after the incident. </a:t>
            </a:r>
            <a:r>
              <a:rPr lang="en-US" i="1" dirty="0" smtClean="0"/>
              <a:t>U.S. v. Gomez.</a:t>
            </a:r>
          </a:p>
          <a:p>
            <a:r>
              <a:rPr lang="en-US" dirty="0" smtClean="0"/>
              <a:t>Purchasing large or </a:t>
            </a:r>
            <a:r>
              <a:rPr lang="en-US" u="sng" dirty="0" smtClean="0"/>
              <a:t>unusual amounts of Iodine </a:t>
            </a:r>
            <a:r>
              <a:rPr lang="en-US" dirty="0" smtClean="0"/>
              <a:t>in a city 35 miles from a woman’s house allows for the stop of the suspect. </a:t>
            </a:r>
            <a:r>
              <a:rPr lang="en-US" i="1" dirty="0" smtClean="0"/>
              <a:t>U.S. v. Rains</a:t>
            </a:r>
            <a:r>
              <a:rPr lang="en-US" dirty="0" smtClean="0"/>
              <a: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Suspicion Found </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Officers who conducted a “protective sweep” to seize a shot gun when no one was in the house to use the shotgun was valid because the complainant had not told the dispatcher that </a:t>
            </a:r>
            <a:r>
              <a:rPr lang="en-US" u="sng" dirty="0" smtClean="0"/>
              <a:t>children were present and there was a past incident that involved another male </a:t>
            </a:r>
            <a:r>
              <a:rPr lang="en-US" dirty="0" smtClean="0"/>
              <a:t>at the residence. </a:t>
            </a:r>
            <a:r>
              <a:rPr lang="en-US" i="1" dirty="0" smtClean="0"/>
              <a:t>U.S. v. Rodriguez</a:t>
            </a:r>
            <a:r>
              <a:rPr lang="en-US" dirty="0" smtClean="0"/>
              <a:t>. </a:t>
            </a:r>
          </a:p>
          <a:p>
            <a:r>
              <a:rPr lang="en-US" dirty="0" smtClean="0"/>
              <a:t>A female suspect who is arrested but </a:t>
            </a:r>
            <a:r>
              <a:rPr lang="en-US" u="sng" dirty="0" smtClean="0"/>
              <a:t>requests reentry to her home </a:t>
            </a:r>
            <a:r>
              <a:rPr lang="en-US" dirty="0" smtClean="0"/>
              <a:t>to put on less revealing clothing was told that she could not reenter without police escorts, the </a:t>
            </a:r>
            <a:r>
              <a:rPr lang="en-US" u="sng" dirty="0" smtClean="0"/>
              <a:t>suspect consented</a:t>
            </a:r>
            <a:r>
              <a:rPr lang="en-US" dirty="0" smtClean="0"/>
              <a:t>, the police then conducted a valid “protective sweep” upon entering the home and arrested the defendant for guns found in plain view. </a:t>
            </a:r>
            <a:r>
              <a:rPr lang="en-US" i="1" dirty="0" smtClean="0"/>
              <a:t>U.S. v. Scroggins</a:t>
            </a:r>
            <a:r>
              <a:rPr lang="en-US" dirty="0" smtClean="0"/>
              <a:t>.</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U.S. v. Roberts</a:t>
            </a:r>
            <a:endParaRPr lang="en-US" i="1" dirty="0"/>
          </a:p>
        </p:txBody>
      </p:sp>
      <p:sp>
        <p:nvSpPr>
          <p:cNvPr id="3" name="Content Placeholder 2"/>
          <p:cNvSpPr>
            <a:spLocks noGrp="1"/>
          </p:cNvSpPr>
          <p:nvPr>
            <p:ph sz="quarter" idx="1"/>
          </p:nvPr>
        </p:nvSpPr>
        <p:spPr/>
        <p:txBody>
          <a:bodyPr>
            <a:normAutofit fontScale="85000" lnSpcReduction="20000"/>
          </a:bodyPr>
          <a:lstStyle/>
          <a:p>
            <a:r>
              <a:rPr lang="en-US" dirty="0" smtClean="0"/>
              <a:t>After receiving a tip that an armed man was selling stolen computers officers knocked on Roberts apartment door. </a:t>
            </a:r>
          </a:p>
          <a:p>
            <a:r>
              <a:rPr lang="en-US" dirty="0" smtClean="0"/>
              <a:t>Roberts answered the door but retreated into the apartment to get his ID.</a:t>
            </a:r>
          </a:p>
          <a:p>
            <a:r>
              <a:rPr lang="en-US" dirty="0" smtClean="0"/>
              <a:t>The officers entered the apartment and secured everyone in the apartment</a:t>
            </a:r>
          </a:p>
          <a:p>
            <a:r>
              <a:rPr lang="en-US" dirty="0" smtClean="0"/>
              <a:t>The officers knocked on a locked bedroom door and when opened detained the occupant and the shot gun therein plain view</a:t>
            </a:r>
          </a:p>
          <a:p>
            <a:r>
              <a:rPr lang="en-US" dirty="0" smtClean="0"/>
              <a:t>The Fifth Circuit Determined that the </a:t>
            </a:r>
            <a:r>
              <a:rPr lang="en-US" u="sng" dirty="0" smtClean="0"/>
              <a:t>officers acted reasonably</a:t>
            </a:r>
            <a:endParaRPr lang="en-US" u="sng"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U.S. v. Oliver</a:t>
            </a:r>
            <a:endParaRPr lang="en-US" i="1" dirty="0"/>
          </a:p>
        </p:txBody>
      </p:sp>
      <p:sp>
        <p:nvSpPr>
          <p:cNvPr id="3" name="Content Placeholder 2"/>
          <p:cNvSpPr>
            <a:spLocks noGrp="1"/>
          </p:cNvSpPr>
          <p:nvPr>
            <p:ph sz="quarter" idx="1"/>
          </p:nvPr>
        </p:nvSpPr>
        <p:spPr/>
        <p:txBody>
          <a:bodyPr>
            <a:normAutofit fontScale="92500" lnSpcReduction="20000"/>
          </a:bodyPr>
          <a:lstStyle/>
          <a:p>
            <a:r>
              <a:rPr lang="en-US" dirty="0" smtClean="0"/>
              <a:t>Oliver left a cardboard box and laptop at his ex-girlfriend’s house</a:t>
            </a:r>
          </a:p>
          <a:p>
            <a:r>
              <a:rPr lang="en-US" dirty="0" smtClean="0"/>
              <a:t>The girlfriend turned over the laptop to the police</a:t>
            </a:r>
          </a:p>
          <a:p>
            <a:r>
              <a:rPr lang="en-US" dirty="0" smtClean="0"/>
              <a:t>Oliver was indicted on multiple counts of mail fraud</a:t>
            </a:r>
          </a:p>
          <a:p>
            <a:r>
              <a:rPr lang="en-US" dirty="0" smtClean="0"/>
              <a:t>Fifth Circuit </a:t>
            </a:r>
            <a:r>
              <a:rPr lang="en-US" u="sng" dirty="0" smtClean="0"/>
              <a:t>rejects the argument that the police must know the extent of a private actor’s search before the private search doctrine can apply</a:t>
            </a:r>
          </a:p>
          <a:p>
            <a:r>
              <a:rPr lang="en-US" dirty="0" smtClean="0"/>
              <a:t>The subsequent search of the laptop after confession and pursuant to a warrant was lawful also</a:t>
            </a:r>
            <a:endParaRPr lang="en-US" dirty="0"/>
          </a:p>
        </p:txBody>
      </p:sp>
      <p:pic>
        <p:nvPicPr>
          <p:cNvPr id="3075" name="Picture 3" descr="C:\Users\Clinton\AppData\Local\Microsoft\Windows\Temporary Internet Files\Content.IE5\QR4DTK5G\MC900078801[1].wmf"/>
          <p:cNvPicPr>
            <a:picLocks noChangeAspect="1" noChangeArrowheads="1"/>
          </p:cNvPicPr>
          <p:nvPr/>
        </p:nvPicPr>
        <p:blipFill>
          <a:blip r:embed="rId2" cstate="print"/>
          <a:srcRect/>
          <a:stretch>
            <a:fillRect/>
          </a:stretch>
        </p:blipFill>
        <p:spPr bwMode="auto">
          <a:xfrm>
            <a:off x="457200" y="152400"/>
            <a:ext cx="997503" cy="1295400"/>
          </a:xfrm>
          <a:prstGeom prst="rect">
            <a:avLst/>
          </a:prstGeom>
          <a:noFill/>
        </p:spPr>
      </p:pic>
      <p:pic>
        <p:nvPicPr>
          <p:cNvPr id="9" name="Picture 8" descr="girlfriend.jpg"/>
          <p:cNvPicPr>
            <a:picLocks noChangeAspect="1"/>
          </p:cNvPicPr>
          <p:nvPr/>
        </p:nvPicPr>
        <p:blipFill>
          <a:blip r:embed="rId3" cstate="print"/>
          <a:stretch>
            <a:fillRect/>
          </a:stretch>
        </p:blipFill>
        <p:spPr>
          <a:xfrm>
            <a:off x="7391400" y="228600"/>
            <a:ext cx="1143000" cy="1143000"/>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Defendant Was In Custody</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After </a:t>
            </a:r>
            <a:r>
              <a:rPr lang="en-US" u="sng" dirty="0" smtClean="0"/>
              <a:t>14 agents </a:t>
            </a:r>
            <a:r>
              <a:rPr lang="en-US" dirty="0" smtClean="0"/>
              <a:t>entered the suspect’s home and put him in in </a:t>
            </a:r>
            <a:r>
              <a:rPr lang="en-US" u="sng" dirty="0" smtClean="0"/>
              <a:t>handcuffs </a:t>
            </a:r>
            <a:r>
              <a:rPr lang="en-US" dirty="0" smtClean="0"/>
              <a:t>they let him out of the handcuffs. Then they went to the suspects sons room and closed the door but informed the suspect that they wanted to conduct a “non-custodial interview” and was free to go get something to drink but no </a:t>
            </a:r>
            <a:r>
              <a:rPr lang="en-US" i="1" dirty="0" smtClean="0"/>
              <a:t>Miranda</a:t>
            </a:r>
            <a:r>
              <a:rPr lang="en-US" dirty="0" smtClean="0"/>
              <a:t> was given. </a:t>
            </a:r>
            <a:r>
              <a:rPr lang="en-US" i="1" dirty="0" smtClean="0"/>
              <a:t>U.S. v. Cavazos</a:t>
            </a:r>
            <a:r>
              <a:rPr lang="en-US" dirty="0" smtClean="0"/>
              <a:t>.</a:t>
            </a:r>
          </a:p>
          <a:p>
            <a:r>
              <a:rPr lang="en-US" u="sng" dirty="0" smtClean="0"/>
              <a:t>Committing </a:t>
            </a:r>
            <a:r>
              <a:rPr lang="en-US" dirty="0" smtClean="0"/>
              <a:t>a woman to an </a:t>
            </a:r>
            <a:r>
              <a:rPr lang="en-US" u="sng" dirty="0" smtClean="0"/>
              <a:t>emergency mental facility </a:t>
            </a:r>
            <a:r>
              <a:rPr lang="en-US" dirty="0" smtClean="0"/>
              <a:t>because she posed a “substantial risk of serious harm” after discovering her son was dead.  </a:t>
            </a:r>
            <a:r>
              <a:rPr lang="en-US" i="1" dirty="0" smtClean="0"/>
              <a:t>Cantrell v. City of Murphy</a:t>
            </a:r>
            <a:r>
              <a:rPr lang="en-US" dirty="0" smtClean="0"/>
              <a:t>. </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United States v. Ned</a:t>
            </a:r>
            <a:endParaRPr lang="en-US" i="1" dirty="0"/>
          </a:p>
        </p:txBody>
      </p:sp>
      <p:sp>
        <p:nvSpPr>
          <p:cNvPr id="3" name="Content Placeholder 2"/>
          <p:cNvSpPr>
            <a:spLocks noGrp="1"/>
          </p:cNvSpPr>
          <p:nvPr>
            <p:ph idx="1"/>
          </p:nvPr>
        </p:nvSpPr>
        <p:spPr/>
        <p:txBody>
          <a:bodyPr/>
          <a:lstStyle/>
          <a:p>
            <a:r>
              <a:rPr lang="en-US" dirty="0" smtClean="0"/>
              <a:t>Jeremy Ned’s girlfriend called the police, </a:t>
            </a:r>
            <a:r>
              <a:rPr lang="en-US" u="sng" dirty="0" smtClean="0"/>
              <a:t>informing them that they would find drugs </a:t>
            </a:r>
            <a:r>
              <a:rPr lang="en-US" dirty="0" smtClean="0"/>
              <a:t>in Ned’s Jeep, inside a Gucci bag. </a:t>
            </a:r>
          </a:p>
          <a:p>
            <a:r>
              <a:rPr lang="en-US" dirty="0" smtClean="0"/>
              <a:t>Cops went to parked Jeep, saw the bag inside the car. </a:t>
            </a:r>
          </a:p>
          <a:p>
            <a:r>
              <a:rPr lang="en-US" dirty="0" smtClean="0"/>
              <a:t>Conducted a Canine Sweep </a:t>
            </a:r>
          </a:p>
          <a:p>
            <a:r>
              <a:rPr lang="en-US" u="sng" dirty="0" smtClean="0"/>
              <a:t>Dogs alerted </a:t>
            </a:r>
            <a:r>
              <a:rPr lang="en-US" dirty="0" smtClean="0"/>
              <a:t>on outside of car</a:t>
            </a:r>
          </a:p>
          <a:p>
            <a:r>
              <a:rPr lang="en-US" dirty="0" smtClean="0"/>
              <a:t>Also </a:t>
            </a:r>
            <a:r>
              <a:rPr lang="en-US" u="sng" dirty="0" smtClean="0"/>
              <a:t>alerted on the Gucci bag.</a:t>
            </a:r>
            <a:endParaRPr lang="en-US" u="sng" dirty="0"/>
          </a:p>
        </p:txBody>
      </p:sp>
      <p:pic>
        <p:nvPicPr>
          <p:cNvPr id="5" name="Picture 4" descr="Get-Yourself-a-Gucci-Dime-Bag1-300x300.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29866" y="3843866"/>
            <a:ext cx="3014134" cy="301413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76635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688884" y="3602243"/>
            <a:ext cx="1455116" cy="957143"/>
          </a:xfrm>
          <a:prstGeom prst="rect">
            <a:avLst/>
          </a:prstGeom>
        </p:spPr>
      </p:pic>
      <p:pic>
        <p:nvPicPr>
          <p:cNvPr id="10" name="Picture 9"/>
          <p:cNvPicPr>
            <a:picLocks noChangeAspect="1"/>
          </p:cNvPicPr>
          <p:nvPr/>
        </p:nvPicPr>
        <p:blipFill>
          <a:blip r:embed="rId3"/>
          <a:stretch>
            <a:fillRect/>
          </a:stretch>
        </p:blipFill>
        <p:spPr>
          <a:xfrm>
            <a:off x="-366313" y="3052748"/>
            <a:ext cx="1647025" cy="1235269"/>
          </a:xfrm>
          <a:prstGeom prst="rect">
            <a:avLst/>
          </a:prstGeom>
        </p:spPr>
      </p:pic>
      <p:sp>
        <p:nvSpPr>
          <p:cNvPr id="3" name="Content Placeholder 2"/>
          <p:cNvSpPr>
            <a:spLocks noGrp="1"/>
          </p:cNvSpPr>
          <p:nvPr>
            <p:ph idx="1"/>
          </p:nvPr>
        </p:nvSpPr>
        <p:spPr/>
        <p:txBody>
          <a:bodyPr>
            <a:normAutofit/>
          </a:bodyPr>
          <a:lstStyle/>
          <a:p>
            <a:pPr algn="ctr">
              <a:buNone/>
            </a:pPr>
            <a:r>
              <a:rPr lang="en-US" sz="11500" dirty="0" smtClean="0"/>
              <a:t>Third Party Records</a:t>
            </a:r>
            <a:endParaRPr lang="en-US" sz="11500" dirty="0"/>
          </a:p>
        </p:txBody>
      </p:sp>
      <p:pic>
        <p:nvPicPr>
          <p:cNvPr id="4" name="Picture 3"/>
          <p:cNvPicPr>
            <a:picLocks noChangeAspect="1"/>
          </p:cNvPicPr>
          <p:nvPr/>
        </p:nvPicPr>
        <p:blipFill>
          <a:blip r:embed="rId4"/>
          <a:stretch>
            <a:fillRect/>
          </a:stretch>
        </p:blipFill>
        <p:spPr>
          <a:xfrm>
            <a:off x="0" y="1"/>
            <a:ext cx="2405834" cy="1355138"/>
          </a:xfrm>
          <a:prstGeom prst="rect">
            <a:avLst/>
          </a:prstGeom>
        </p:spPr>
      </p:pic>
      <p:pic>
        <p:nvPicPr>
          <p:cNvPr id="5" name="Picture 4"/>
          <p:cNvPicPr>
            <a:picLocks noChangeAspect="1"/>
          </p:cNvPicPr>
          <p:nvPr/>
        </p:nvPicPr>
        <p:blipFill>
          <a:blip r:embed="rId5"/>
          <a:stretch>
            <a:fillRect/>
          </a:stretch>
        </p:blipFill>
        <p:spPr>
          <a:xfrm>
            <a:off x="7400686" y="1"/>
            <a:ext cx="1743313" cy="1162208"/>
          </a:xfrm>
          <a:prstGeom prst="rect">
            <a:avLst/>
          </a:prstGeom>
        </p:spPr>
      </p:pic>
      <p:pic>
        <p:nvPicPr>
          <p:cNvPr id="6" name="Picture 5"/>
          <p:cNvPicPr>
            <a:picLocks noChangeAspect="1"/>
          </p:cNvPicPr>
          <p:nvPr/>
        </p:nvPicPr>
        <p:blipFill>
          <a:blip r:embed="rId6"/>
          <a:stretch>
            <a:fillRect/>
          </a:stretch>
        </p:blipFill>
        <p:spPr>
          <a:xfrm>
            <a:off x="7950242" y="5414665"/>
            <a:ext cx="1193758" cy="1443335"/>
          </a:xfrm>
          <a:prstGeom prst="rect">
            <a:avLst/>
          </a:prstGeom>
        </p:spPr>
      </p:pic>
      <p:pic>
        <p:nvPicPr>
          <p:cNvPr id="7" name="Picture 6"/>
          <p:cNvPicPr>
            <a:picLocks noChangeAspect="1"/>
          </p:cNvPicPr>
          <p:nvPr/>
        </p:nvPicPr>
        <p:blipFill>
          <a:blip r:embed="rId7"/>
          <a:stretch>
            <a:fillRect/>
          </a:stretch>
        </p:blipFill>
        <p:spPr>
          <a:xfrm>
            <a:off x="3520261" y="5663027"/>
            <a:ext cx="2669291" cy="1542257"/>
          </a:xfrm>
          <a:prstGeom prst="rect">
            <a:avLst/>
          </a:prstGeom>
        </p:spPr>
      </p:pic>
      <p:pic>
        <p:nvPicPr>
          <p:cNvPr id="8" name="Picture 7"/>
          <p:cNvPicPr>
            <a:picLocks noChangeAspect="1"/>
          </p:cNvPicPr>
          <p:nvPr/>
        </p:nvPicPr>
        <p:blipFill>
          <a:blip r:embed="rId8"/>
          <a:stretch>
            <a:fillRect/>
          </a:stretch>
        </p:blipFill>
        <p:spPr>
          <a:xfrm>
            <a:off x="3273396" y="234966"/>
            <a:ext cx="2342662" cy="862006"/>
          </a:xfrm>
          <a:prstGeom prst="rect">
            <a:avLst/>
          </a:prstGeom>
        </p:spPr>
      </p:pic>
      <p:pic>
        <p:nvPicPr>
          <p:cNvPr id="9" name="Picture 8"/>
          <p:cNvPicPr>
            <a:picLocks noChangeAspect="1"/>
          </p:cNvPicPr>
          <p:nvPr/>
        </p:nvPicPr>
        <p:blipFill>
          <a:blip r:embed="rId9"/>
          <a:stretch>
            <a:fillRect/>
          </a:stretch>
        </p:blipFill>
        <p:spPr>
          <a:xfrm>
            <a:off x="0" y="5663027"/>
            <a:ext cx="1587606" cy="1194972"/>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smtClean="0"/>
              <a:t>Ned was </a:t>
            </a:r>
            <a:r>
              <a:rPr lang="en-US" u="sng" dirty="0" smtClean="0"/>
              <a:t>not found near the Jeep </a:t>
            </a:r>
            <a:r>
              <a:rPr lang="en-US" dirty="0" smtClean="0"/>
              <a:t>or anywhere near the site of the search. </a:t>
            </a:r>
          </a:p>
          <a:p>
            <a:r>
              <a:rPr lang="en-US" dirty="0" smtClean="0"/>
              <a:t>5</a:t>
            </a:r>
            <a:r>
              <a:rPr lang="en-US" baseline="30000" dirty="0" smtClean="0"/>
              <a:t>th</a:t>
            </a:r>
            <a:r>
              <a:rPr lang="en-US" dirty="0" smtClean="0"/>
              <a:t> Circuit Held: </a:t>
            </a:r>
          </a:p>
          <a:p>
            <a:pPr lvl="1"/>
            <a:r>
              <a:rPr lang="en-US" dirty="0" smtClean="0"/>
              <a:t>Warrantless searches of vehicles permitted if </a:t>
            </a:r>
            <a:r>
              <a:rPr lang="en-US" u="sng" dirty="0" smtClean="0"/>
              <a:t>supported by probable cause </a:t>
            </a:r>
            <a:r>
              <a:rPr lang="en-US" dirty="0" smtClean="0"/>
              <a:t>to believe that the vehicle contains contraband/evidence of crime. </a:t>
            </a:r>
          </a:p>
          <a:p>
            <a:pPr lvl="1"/>
            <a:r>
              <a:rPr lang="en-US" dirty="0" smtClean="0"/>
              <a:t>Drug </a:t>
            </a:r>
            <a:r>
              <a:rPr lang="en-US" u="sng" dirty="0" smtClean="0"/>
              <a:t>dog alerts provide probable cause</a:t>
            </a:r>
            <a:r>
              <a:rPr lang="en-US" dirty="0" smtClean="0"/>
              <a:t> to search. </a:t>
            </a:r>
          </a:p>
          <a:p>
            <a:pPr lvl="1"/>
            <a:r>
              <a:rPr lang="en-US" u="sng" dirty="0" smtClean="0"/>
              <a:t>Affirmed the trial court’s denial </a:t>
            </a:r>
            <a:r>
              <a:rPr lang="en-US" dirty="0" smtClean="0"/>
              <a:t>of the Ned’s </a:t>
            </a:r>
            <a:r>
              <a:rPr lang="en-US" u="sng" dirty="0" smtClean="0"/>
              <a:t>motion to suppress </a:t>
            </a:r>
            <a:r>
              <a:rPr lang="en-US" dirty="0" smtClean="0"/>
              <a:t>&amp; the conviction. </a:t>
            </a:r>
          </a:p>
          <a:p>
            <a:pPr lvl="1"/>
            <a:r>
              <a:rPr lang="en-US" i="1" dirty="0" smtClean="0"/>
              <a:t>Wait for </a:t>
            </a:r>
            <a:r>
              <a:rPr lang="en-US" i="1" dirty="0" err="1" smtClean="0"/>
              <a:t>Jardines</a:t>
            </a:r>
            <a:endParaRPr lang="en-US"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436377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United States v. Hughes</a:t>
            </a:r>
            <a:endParaRPr lang="en-US" i="1" dirty="0"/>
          </a:p>
        </p:txBody>
      </p:sp>
      <p:sp>
        <p:nvSpPr>
          <p:cNvPr id="3" name="Content Placeholder 2"/>
          <p:cNvSpPr>
            <a:spLocks noGrp="1"/>
          </p:cNvSpPr>
          <p:nvPr>
            <p:ph idx="1"/>
          </p:nvPr>
        </p:nvSpPr>
        <p:spPr/>
        <p:txBody>
          <a:bodyPr>
            <a:normAutofit fontScale="85000" lnSpcReduction="20000"/>
          </a:bodyPr>
          <a:lstStyle/>
          <a:p>
            <a:r>
              <a:rPr lang="en-US" dirty="0" smtClean="0"/>
              <a:t>Officers respond to a call that David Hughes assaulted his niece &amp; her boyfriend with an axe and had driven off in his truck to get a gun to kill them.</a:t>
            </a:r>
          </a:p>
          <a:p>
            <a:r>
              <a:rPr lang="en-US" dirty="0" smtClean="0"/>
              <a:t>Cops find the truck, but find Hughes in another car with Hughes’ sister. </a:t>
            </a:r>
          </a:p>
          <a:p>
            <a:r>
              <a:rPr lang="en-US" dirty="0" smtClean="0"/>
              <a:t>Hughes refuses consent to let the cops search his truck. </a:t>
            </a:r>
          </a:p>
          <a:p>
            <a:r>
              <a:rPr lang="en-US" u="sng" dirty="0" smtClean="0"/>
              <a:t>Police claim they could see a rifle in the front passenger’s seat </a:t>
            </a:r>
            <a:r>
              <a:rPr lang="en-US" dirty="0" smtClean="0"/>
              <a:t>– Hughes denies this. </a:t>
            </a:r>
          </a:p>
          <a:p>
            <a:r>
              <a:rPr lang="en-US" dirty="0" smtClean="0"/>
              <a:t>HELD: </a:t>
            </a:r>
            <a:r>
              <a:rPr lang="en-US" u="sng" dirty="0" smtClean="0"/>
              <a:t>Trial Court did not err in choosing to believe the officer’s over Hughes’ testimony </a:t>
            </a:r>
            <a:r>
              <a:rPr lang="en-US" dirty="0" smtClean="0"/>
              <a:t>regarding the presence or absence of the rifle. Suppression was proper.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47541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United States v. Zamora</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t>Tipster tells the police that Zamora has narcotics in his house. </a:t>
            </a:r>
          </a:p>
          <a:p>
            <a:r>
              <a:rPr lang="en-US" dirty="0" smtClean="0"/>
              <a:t>Tipster had worked with the Police before</a:t>
            </a:r>
          </a:p>
          <a:p>
            <a:r>
              <a:rPr lang="en-US" dirty="0" smtClean="0"/>
              <a:t>His tip had been partially corroborated</a:t>
            </a:r>
          </a:p>
          <a:p>
            <a:r>
              <a:rPr lang="en-US" dirty="0" smtClean="0"/>
              <a:t>Police observe the house, note a suspicious tarp over the carport and Zamora’s brother’s decision to change clothes before leaving the house. </a:t>
            </a:r>
          </a:p>
          <a:p>
            <a:r>
              <a:rPr lang="en-US" dirty="0" smtClean="0"/>
              <a:t>When Zamora and his brother leave the house, the cops follow; they pull him over for a routine traffic violation.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019047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333"/>
            <a:ext cx="8229600" cy="5952067"/>
          </a:xfrm>
        </p:spPr>
        <p:txBody>
          <a:bodyPr>
            <a:normAutofit fontScale="92500" lnSpcReduction="10000"/>
          </a:bodyPr>
          <a:lstStyle/>
          <a:p>
            <a:r>
              <a:rPr lang="en-US" dirty="0" smtClean="0"/>
              <a:t>Drug dogs alert on the car, but the police don’t find drugs. </a:t>
            </a:r>
          </a:p>
          <a:p>
            <a:r>
              <a:rPr lang="en-US" dirty="0" smtClean="0"/>
              <a:t>Zamora signs a consent form for the officers to search his house, where they find a drug dealing operation. </a:t>
            </a:r>
          </a:p>
          <a:p>
            <a:r>
              <a:rPr lang="en-US" dirty="0" smtClean="0"/>
              <a:t>HELD: The Search of Zamora’s home was not the fruit of an illegal traffic stop – the officers had suspicion, based upon their tip and surveillance, to extend the stop beyond the time necessary to issue Zamora a citation. </a:t>
            </a:r>
            <a:endParaRPr lang="en-US" dirty="0"/>
          </a:p>
          <a:p>
            <a:r>
              <a:rPr lang="en-US" dirty="0" smtClean="0"/>
              <a:t>Cops who found pistol after Zamora informed them without being </a:t>
            </a:r>
            <a:r>
              <a:rPr lang="en-US" i="1" dirty="0" smtClean="0"/>
              <a:t>Mirandized </a:t>
            </a:r>
            <a:r>
              <a:rPr lang="en-US" dirty="0" smtClean="0"/>
              <a:t>was lawfully obtained.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5232817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United States v. Garcia</a:t>
            </a:r>
            <a:endParaRPr lang="en-US" i="1" dirty="0"/>
          </a:p>
        </p:txBody>
      </p:sp>
      <p:pic>
        <p:nvPicPr>
          <p:cNvPr id="7" name="Content Placeholder 6" descr="cocaine_s40_woofer.jpg"/>
          <p:cNvPicPr>
            <a:picLocks noGrp="1" noChangeAspect="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0166" r="-30166"/>
          <a:stretch>
            <a:fillRect/>
          </a:stretch>
        </p:blipFill>
        <p:spPr>
          <a:xfrm>
            <a:off x="457200" y="1600200"/>
            <a:ext cx="8229600" cy="4525963"/>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99299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4200"/>
            <a:ext cx="8229600" cy="5833533"/>
          </a:xfrm>
        </p:spPr>
        <p:txBody>
          <a:bodyPr>
            <a:normAutofit fontScale="92500" lnSpcReduction="10000"/>
          </a:bodyPr>
          <a:lstStyle/>
          <a:p>
            <a:r>
              <a:rPr lang="en-US" dirty="0" smtClean="0"/>
              <a:t>TDPS searched Garcia’s commercial truck at a weigh station. </a:t>
            </a:r>
          </a:p>
          <a:p>
            <a:r>
              <a:rPr lang="en-US" dirty="0" smtClean="0"/>
              <a:t>When selected for inspection, Garcia acted nervous, and DPS became suspicious when discussing Garcia’s log book.</a:t>
            </a:r>
          </a:p>
          <a:p>
            <a:r>
              <a:rPr lang="en-US" dirty="0" smtClean="0"/>
              <a:t>Garcia gives consent for the officers to search. </a:t>
            </a:r>
          </a:p>
          <a:p>
            <a:r>
              <a:rPr lang="en-US" dirty="0" smtClean="0"/>
              <a:t>Cops notice tool marks on some stereo speakers – find 30 Kilos of Cocaine inside. </a:t>
            </a:r>
          </a:p>
          <a:p>
            <a:r>
              <a:rPr lang="en-US" dirty="0" smtClean="0"/>
              <a:t>HELD: The search did not exceed the scope of consent. The Driver carries the responsibility to limit the scope. Absent such, the police have general authority once the driver grants consent.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432044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U.S. </a:t>
            </a:r>
            <a:r>
              <a:rPr lang="en-US" i="1" dirty="0" err="1" smtClean="0"/>
              <a:t>v</a:t>
            </a:r>
            <a:r>
              <a:rPr lang="en-US" i="1" dirty="0" smtClean="0"/>
              <a:t>. Gray	</a:t>
            </a:r>
            <a:endParaRPr lang="en-US" i="1" dirty="0"/>
          </a:p>
        </p:txBody>
      </p:sp>
      <p:sp>
        <p:nvSpPr>
          <p:cNvPr id="3" name="Content Placeholder 2"/>
          <p:cNvSpPr>
            <a:spLocks noGrp="1"/>
          </p:cNvSpPr>
          <p:nvPr>
            <p:ph idx="1"/>
          </p:nvPr>
        </p:nvSpPr>
        <p:spPr/>
        <p:txBody>
          <a:bodyPr/>
          <a:lstStyle/>
          <a:p>
            <a:r>
              <a:rPr lang="en-US" dirty="0" err="1" smtClean="0"/>
              <a:t>Proctoscopy</a:t>
            </a:r>
            <a:r>
              <a:rPr lang="en-US" dirty="0" smtClean="0"/>
              <a:t> conducted pursuant to warrant issued on probable cause violates the rights of personal privacy and dignity.</a:t>
            </a:r>
          </a:p>
          <a:p>
            <a:r>
              <a:rPr lang="en-US" dirty="0" smtClean="0"/>
              <a:t>Rectal examination yielded 9 grams </a:t>
            </a:r>
            <a:r>
              <a:rPr lang="en-US" smtClean="0"/>
              <a:t>of crack</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Texas Court of Criminal Appeals</a:t>
            </a:r>
            <a:endParaRPr lang="en-US" b="1" dirty="0"/>
          </a:p>
        </p:txBody>
      </p:sp>
      <p:sp>
        <p:nvSpPr>
          <p:cNvPr id="3" name="Content Placeholder 2"/>
          <p:cNvSpPr>
            <a:spLocks noGrp="1"/>
          </p:cNvSpPr>
          <p:nvPr>
            <p:ph idx="1"/>
          </p:nvPr>
        </p:nvSpPr>
        <p:spPr/>
        <p:txBody>
          <a:bodyPr/>
          <a:lstStyle/>
          <a:p>
            <a:r>
              <a:rPr lang="en-US" i="1" dirty="0" smtClean="0"/>
              <a:t>Scope of Consent and K-9 Sniffs</a:t>
            </a:r>
          </a:p>
          <a:p>
            <a:r>
              <a:rPr lang="en-US" i="1" dirty="0" smtClean="0"/>
              <a:t>Reasonable Suspicion Found</a:t>
            </a:r>
          </a:p>
          <a:p>
            <a:r>
              <a:rPr lang="en-US" i="1" dirty="0" smtClean="0"/>
              <a:t>Reasonable Suspicion Not Found</a:t>
            </a:r>
          </a:p>
          <a:p>
            <a:r>
              <a:rPr lang="en-US" i="1" dirty="0" smtClean="0"/>
              <a:t>Anonymous Tip with No Specific </a:t>
            </a:r>
            <a:r>
              <a:rPr lang="en-US" i="1" dirty="0" err="1" smtClean="0"/>
              <a:t>Articulable</a:t>
            </a:r>
            <a:r>
              <a:rPr lang="en-US" i="1" dirty="0" smtClean="0"/>
              <a:t> </a:t>
            </a:r>
            <a:r>
              <a:rPr lang="en-US" i="1" dirty="0" smtClean="0"/>
              <a:t>Facts</a:t>
            </a:r>
          </a:p>
          <a:p>
            <a:endParaRPr lang="en-US" i="1"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Creepy = Reasonable Suspicion </a:t>
            </a:r>
            <a:r>
              <a:rPr lang="en-US" i="1" dirty="0" smtClean="0"/>
              <a:t/>
            </a:r>
            <a:br>
              <a:rPr lang="en-US" i="1" dirty="0" smtClean="0"/>
            </a:br>
            <a:r>
              <a:rPr lang="en-US" i="1" dirty="0" err="1" smtClean="0"/>
              <a:t>Derichsweiler</a:t>
            </a:r>
            <a:r>
              <a:rPr lang="en-US" i="1" dirty="0" smtClean="0"/>
              <a:t> </a:t>
            </a:r>
            <a:r>
              <a:rPr lang="en-US" i="1" dirty="0" err="1" smtClean="0"/>
              <a:t>v</a:t>
            </a:r>
            <a:r>
              <a:rPr lang="en-US" i="1" dirty="0" smtClean="0"/>
              <a:t>. State</a:t>
            </a:r>
            <a:endParaRPr lang="en-US" i="1" dirty="0"/>
          </a:p>
        </p:txBody>
      </p:sp>
      <p:sp>
        <p:nvSpPr>
          <p:cNvPr id="3" name="Content Placeholder 2"/>
          <p:cNvSpPr>
            <a:spLocks noGrp="1"/>
          </p:cNvSpPr>
          <p:nvPr>
            <p:ph idx="1"/>
          </p:nvPr>
        </p:nvSpPr>
        <p:spPr/>
        <p:txBody>
          <a:bodyPr>
            <a:normAutofit lnSpcReduction="10000"/>
          </a:bodyPr>
          <a:lstStyle/>
          <a:p>
            <a:r>
              <a:rPr lang="en-US" dirty="0" smtClean="0"/>
              <a:t>Joe and </a:t>
            </a:r>
            <a:r>
              <a:rPr lang="en-US" dirty="0" err="1" smtClean="0"/>
              <a:t>Joanno</a:t>
            </a:r>
            <a:r>
              <a:rPr lang="en-US" dirty="0" smtClean="0"/>
              <a:t> Holden called 911 after seeing the Defendant pull beside them in the drive-thru lane of McDonalds.</a:t>
            </a:r>
          </a:p>
          <a:p>
            <a:r>
              <a:rPr lang="en-US" dirty="0" smtClean="0"/>
              <a:t>He was “just kind of grinning and just being stopped beside us… and looking straight at us”</a:t>
            </a:r>
          </a:p>
          <a:p>
            <a:r>
              <a:rPr lang="en-US" dirty="0" smtClean="0"/>
              <a:t>He lingered for a minute before driving off.</a:t>
            </a:r>
          </a:p>
          <a:p>
            <a:r>
              <a:rPr lang="en-US" dirty="0" smtClean="0"/>
              <a:t>He then blocked them in for about twenty seconds, then drove around McDonalds and did it again.</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Derichsweiler</a:t>
            </a:r>
            <a:r>
              <a:rPr lang="en-US" i="1" dirty="0" smtClean="0"/>
              <a:t> </a:t>
            </a:r>
            <a:r>
              <a:rPr lang="en-US" i="1" dirty="0" err="1" smtClean="0"/>
              <a:t>v</a:t>
            </a:r>
            <a:r>
              <a:rPr lang="en-US" i="1" dirty="0" smtClean="0"/>
              <a:t>. State</a:t>
            </a:r>
            <a:endParaRPr lang="en-US" dirty="0"/>
          </a:p>
        </p:txBody>
      </p:sp>
      <p:sp>
        <p:nvSpPr>
          <p:cNvPr id="3" name="Content Placeholder 2"/>
          <p:cNvSpPr>
            <a:spLocks noGrp="1"/>
          </p:cNvSpPr>
          <p:nvPr>
            <p:ph idx="1"/>
          </p:nvPr>
        </p:nvSpPr>
        <p:spPr/>
        <p:txBody>
          <a:bodyPr/>
          <a:lstStyle/>
          <a:p>
            <a:r>
              <a:rPr lang="en-US" dirty="0" smtClean="0"/>
              <a:t>The Holden’s felt “threatened” and “intimidated.”</a:t>
            </a:r>
          </a:p>
          <a:p>
            <a:r>
              <a:rPr lang="en-US" dirty="0" smtClean="0"/>
              <a:t>After they called 911 he was stopped and later arrested for DWI.</a:t>
            </a:r>
          </a:p>
          <a:p>
            <a:r>
              <a:rPr lang="en-US" dirty="0" smtClean="0"/>
              <a:t>Under the Totality of the Circumstances, his non-criminal behavior gave rise to reasonable suspicion that he was about to engage in criminal activity.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Standards for Different Data</a:t>
            </a:r>
            <a:endParaRPr lang="en-US" dirty="0"/>
          </a:p>
        </p:txBody>
      </p:sp>
      <p:sp>
        <p:nvSpPr>
          <p:cNvPr id="3" name="Content Placeholder 2"/>
          <p:cNvSpPr>
            <a:spLocks noGrp="1"/>
          </p:cNvSpPr>
          <p:nvPr>
            <p:ph idx="1"/>
          </p:nvPr>
        </p:nvSpPr>
        <p:spPr>
          <a:xfrm>
            <a:off x="200526" y="1295400"/>
            <a:ext cx="8702842" cy="5029200"/>
          </a:xfrm>
        </p:spPr>
        <p:txBody>
          <a:bodyPr>
            <a:normAutofit/>
          </a:bodyPr>
          <a:lstStyle/>
          <a:p>
            <a:r>
              <a:rPr lang="en-US" u="sng" dirty="0" smtClean="0"/>
              <a:t>Pen register </a:t>
            </a:r>
            <a:r>
              <a:rPr lang="en-US" dirty="0" smtClean="0"/>
              <a:t>and trap and trace device</a:t>
            </a:r>
          </a:p>
          <a:p>
            <a:r>
              <a:rPr lang="en-US" u="sng" dirty="0" smtClean="0"/>
              <a:t>Stored communications </a:t>
            </a:r>
            <a:r>
              <a:rPr lang="en-US" dirty="0" smtClean="0"/>
              <a:t>and subscriber or customer account records</a:t>
            </a:r>
          </a:p>
          <a:p>
            <a:r>
              <a:rPr lang="en-US" dirty="0" smtClean="0"/>
              <a:t>Intercepted real time </a:t>
            </a:r>
            <a:r>
              <a:rPr lang="en-US" u="sng" dirty="0" smtClean="0"/>
              <a:t>electronic communications </a:t>
            </a:r>
          </a:p>
          <a:p>
            <a:r>
              <a:rPr lang="en-US" u="sng" dirty="0" smtClean="0"/>
              <a:t>Cellular Site Location Information </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York </a:t>
            </a:r>
            <a:r>
              <a:rPr lang="en-US" i="1" dirty="0" err="1" smtClean="0"/>
              <a:t>v</a:t>
            </a:r>
            <a:r>
              <a:rPr lang="en-US" i="1" dirty="0" smtClean="0"/>
              <a:t>. State</a:t>
            </a:r>
            <a:endParaRPr lang="en-US" i="1" dirty="0"/>
          </a:p>
        </p:txBody>
      </p:sp>
      <p:sp>
        <p:nvSpPr>
          <p:cNvPr id="3" name="Content Placeholder 2"/>
          <p:cNvSpPr>
            <a:spLocks noGrp="1"/>
          </p:cNvSpPr>
          <p:nvPr>
            <p:ph idx="1"/>
          </p:nvPr>
        </p:nvSpPr>
        <p:spPr/>
        <p:txBody>
          <a:bodyPr>
            <a:normAutofit/>
          </a:bodyPr>
          <a:lstStyle/>
          <a:p>
            <a:r>
              <a:rPr lang="en-US" dirty="0" smtClean="0"/>
              <a:t>Out side of the city limits, but in the county, an officer noticed a running car, with lights on parked in front of an Exxon that had been burglarized often. </a:t>
            </a:r>
          </a:p>
          <a:p>
            <a:r>
              <a:rPr lang="en-US" dirty="0" smtClean="0"/>
              <a:t>York found asleep in the car. He smelled like alcohol but there was no evidence of burglary.</a:t>
            </a:r>
          </a:p>
          <a:p>
            <a:r>
              <a:rPr lang="en-US" dirty="0" smtClean="0"/>
              <a:t>He did not have any ID on him but a consensual search of him lead to MJ and Meth</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York </a:t>
            </a:r>
            <a:r>
              <a:rPr lang="en-US" i="1" dirty="0" err="1" smtClean="0"/>
              <a:t>v</a:t>
            </a:r>
            <a:r>
              <a:rPr lang="en-US" i="1" dirty="0" smtClean="0"/>
              <a:t>. State</a:t>
            </a:r>
            <a:endParaRPr lang="en-US" i="1" dirty="0"/>
          </a:p>
        </p:txBody>
      </p:sp>
      <p:sp>
        <p:nvSpPr>
          <p:cNvPr id="3" name="Content Placeholder 2"/>
          <p:cNvSpPr>
            <a:spLocks noGrp="1"/>
          </p:cNvSpPr>
          <p:nvPr>
            <p:ph idx="1"/>
          </p:nvPr>
        </p:nvSpPr>
        <p:spPr/>
        <p:txBody>
          <a:bodyPr/>
          <a:lstStyle/>
          <a:p>
            <a:r>
              <a:rPr lang="en-US" dirty="0" smtClean="0"/>
              <a:t>The officer </a:t>
            </a:r>
            <a:r>
              <a:rPr lang="en-US" u="sng" dirty="0" smtClean="0"/>
              <a:t>did have authority to arrest</a:t>
            </a:r>
            <a:r>
              <a:rPr lang="en-US" dirty="0" smtClean="0"/>
              <a:t> York because the Exxon station was in the </a:t>
            </a:r>
            <a:r>
              <a:rPr lang="en-US" u="sng" dirty="0" smtClean="0"/>
              <a:t>county of his jurisdiction and there was reasonable suspicion to investigate</a:t>
            </a:r>
            <a:r>
              <a:rPr lang="en-US" dirty="0" smtClean="0"/>
              <a:t> public intoxicated and burglary. </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Martinez v. State</a:t>
            </a:r>
            <a:endParaRPr lang="en-US" i="1" dirty="0"/>
          </a:p>
        </p:txBody>
      </p:sp>
      <p:sp>
        <p:nvSpPr>
          <p:cNvPr id="3" name="Content Placeholder 2"/>
          <p:cNvSpPr>
            <a:spLocks noGrp="1"/>
          </p:cNvSpPr>
          <p:nvPr>
            <p:ph idx="1"/>
          </p:nvPr>
        </p:nvSpPr>
        <p:spPr/>
        <p:txBody>
          <a:bodyPr>
            <a:normAutofit fontScale="85000" lnSpcReduction="20000"/>
          </a:bodyPr>
          <a:lstStyle/>
          <a:p>
            <a:r>
              <a:rPr lang="en-US" u="sng" dirty="0" smtClean="0"/>
              <a:t>Anonymous tip without articulable facts lacks reasonable suspicion</a:t>
            </a:r>
            <a:r>
              <a:rPr lang="en-US" dirty="0" smtClean="0"/>
              <a:t>. </a:t>
            </a:r>
          </a:p>
          <a:p>
            <a:r>
              <a:rPr lang="en-US" dirty="0" smtClean="0"/>
              <a:t>Tipster reported a blue pickup stealing bicycles. </a:t>
            </a:r>
          </a:p>
          <a:p>
            <a:r>
              <a:rPr lang="en-US" dirty="0" smtClean="0"/>
              <a:t>Officer pulled over a green pickup ¾ of a mile away – he never observed a traffic violation. </a:t>
            </a:r>
          </a:p>
          <a:p>
            <a:r>
              <a:rPr lang="en-US" dirty="0" smtClean="0"/>
              <a:t>Only after pulling over the truck did the officer see bicycles. </a:t>
            </a:r>
          </a:p>
          <a:p>
            <a:r>
              <a:rPr lang="en-US" dirty="0" smtClean="0"/>
              <a:t>Defendant was arrested for DWI and marijuana. </a:t>
            </a:r>
          </a:p>
          <a:p>
            <a:r>
              <a:rPr lang="en-US" dirty="0" smtClean="0"/>
              <a:t>HELD: Unknown reliability of tipster &amp; lack of articulable facts could not support a detention based on reasonable suspicion.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1678002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Hereford v. State</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t>Police were </a:t>
            </a:r>
            <a:r>
              <a:rPr lang="en-US" i="1" dirty="0" smtClean="0"/>
              <a:t>very</a:t>
            </a:r>
            <a:r>
              <a:rPr lang="en-US" dirty="0" smtClean="0"/>
              <a:t> eager to get whatever the Defendant was chewing out of his mouth. </a:t>
            </a:r>
          </a:p>
          <a:p>
            <a:r>
              <a:rPr lang="en-US" dirty="0" smtClean="0"/>
              <a:t>Officers </a:t>
            </a:r>
            <a:r>
              <a:rPr lang="en-US" u="sng" dirty="0" smtClean="0"/>
              <a:t>threw him into the trunk </a:t>
            </a:r>
            <a:r>
              <a:rPr lang="en-US" dirty="0" smtClean="0"/>
              <a:t>of a squad car and used a </a:t>
            </a:r>
            <a:r>
              <a:rPr lang="en-US" u="sng" dirty="0" err="1" smtClean="0"/>
              <a:t>taser</a:t>
            </a:r>
            <a:r>
              <a:rPr lang="en-US" u="sng" dirty="0" smtClean="0"/>
              <a:t> on him several times. </a:t>
            </a:r>
          </a:p>
          <a:p>
            <a:r>
              <a:rPr lang="en-US" dirty="0" smtClean="0"/>
              <a:t>When this failed, they transported Defendant to a hospital and used the </a:t>
            </a:r>
            <a:r>
              <a:rPr lang="en-US" u="sng" dirty="0" err="1" smtClean="0"/>
              <a:t>taser</a:t>
            </a:r>
            <a:r>
              <a:rPr lang="en-US" u="sng" dirty="0" smtClean="0"/>
              <a:t> on the Defendant’s groin. </a:t>
            </a:r>
          </a:p>
          <a:p>
            <a:r>
              <a:rPr lang="en-US" dirty="0" smtClean="0"/>
              <a:t>Court reversed trial court’s denial of Defendant’s motion to suppress. The </a:t>
            </a:r>
            <a:r>
              <a:rPr lang="en-US" u="sng" dirty="0" smtClean="0"/>
              <a:t>use of the </a:t>
            </a:r>
            <a:r>
              <a:rPr lang="en-US" u="sng" dirty="0" err="1" smtClean="0"/>
              <a:t>taser</a:t>
            </a:r>
            <a:r>
              <a:rPr lang="en-US" u="sng" dirty="0" smtClean="0"/>
              <a:t> was unreasonable </a:t>
            </a:r>
            <a:r>
              <a:rPr lang="en-US" dirty="0" smtClean="0"/>
              <a:t>– the defendant was not in a position (handcuffed) destroy any evidence. </a:t>
            </a:r>
            <a:endParaRPr lang="en-US" dirty="0"/>
          </a:p>
        </p:txBody>
      </p:sp>
      <p:pic>
        <p:nvPicPr>
          <p:cNvPr id="5" name="Don't Tase Me, Bro Sound Clip , Quote, MP3, and Ringtone.mp3">
            <a:hlinkClick r:id="" action="ppaction://media"/>
          </p:cNvPr>
          <p:cNvPicPr>
            <a:picLocks noChangeAspect="1"/>
          </p:cNvPicPr>
          <p:nvPr>
            <a:audioFile r:link="rId1"/>
            <p:extLst>
              <p:ext uri="{DAA4B4D4-6D71-4841-9C94-3DE7FCFB9230}">
                <p14:medi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r:embed="rId3"/>
              </p:ext>
            </p:extLst>
          </p:nvPr>
        </p:nvPicPr>
        <p:blipFill>
          <a:blip r:embed="rId4"/>
          <a:stretch>
            <a:fillRect/>
          </a:stretch>
        </p:blipFill>
        <p:spPr>
          <a:xfrm>
            <a:off x="7223347" y="465734"/>
            <a:ext cx="812800" cy="812800"/>
          </a:xfrm>
          <a:prstGeom prst="rect">
            <a:avLst/>
          </a:prstGeom>
        </p:spPr>
      </p:pic>
      <p:pic>
        <p:nvPicPr>
          <p:cNvPr id="7" name="Picture 6" descr="taser.jp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1"/>
            <a:ext cx="2189747" cy="16002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5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Lower Texas Courts of Appeals</a:t>
            </a:r>
            <a:endParaRPr lang="en-US" b="1" dirty="0"/>
          </a:p>
        </p:txBody>
      </p:sp>
      <p:sp>
        <p:nvSpPr>
          <p:cNvPr id="3" name="Content Placeholder 2"/>
          <p:cNvSpPr>
            <a:spLocks noGrp="1"/>
          </p:cNvSpPr>
          <p:nvPr>
            <p:ph idx="1"/>
          </p:nvPr>
        </p:nvSpPr>
        <p:spPr/>
        <p:txBody>
          <a:bodyPr/>
          <a:lstStyle/>
          <a:p>
            <a:r>
              <a:rPr lang="en-US" i="1" dirty="0" err="1" smtClean="0"/>
              <a:t>Zibafar</a:t>
            </a:r>
            <a:r>
              <a:rPr lang="en-US" i="1" dirty="0" smtClean="0"/>
              <a:t> </a:t>
            </a:r>
            <a:r>
              <a:rPr lang="en-US" i="1" dirty="0" err="1" smtClean="0"/>
              <a:t>v</a:t>
            </a:r>
            <a:r>
              <a:rPr lang="en-US" i="1" dirty="0" smtClean="0"/>
              <a:t>. State</a:t>
            </a:r>
          </a:p>
          <a:p>
            <a:r>
              <a:rPr lang="en-US" i="1" dirty="0" smtClean="0"/>
              <a:t>Turner </a:t>
            </a:r>
            <a:r>
              <a:rPr lang="en-US" i="1" dirty="0" err="1" smtClean="0"/>
              <a:t>v</a:t>
            </a:r>
            <a:r>
              <a:rPr lang="en-US" i="1" dirty="0" smtClean="0"/>
              <a:t>. State</a:t>
            </a:r>
          </a:p>
          <a:p>
            <a:r>
              <a:rPr lang="en-US" i="1" dirty="0" smtClean="0"/>
              <a:t>State </a:t>
            </a:r>
            <a:r>
              <a:rPr lang="en-US" i="1" dirty="0" err="1" smtClean="0"/>
              <a:t>v</a:t>
            </a:r>
            <a:r>
              <a:rPr lang="en-US" i="1" dirty="0" smtClean="0"/>
              <a:t>. </a:t>
            </a:r>
            <a:r>
              <a:rPr lang="en-US" i="1" dirty="0" err="1" smtClean="0"/>
              <a:t>Webre</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Zibafar</a:t>
            </a:r>
            <a:r>
              <a:rPr lang="en-US" i="1" dirty="0" smtClean="0"/>
              <a:t> v. State</a:t>
            </a:r>
            <a:endParaRPr lang="en-US" i="1" dirty="0"/>
          </a:p>
        </p:txBody>
      </p:sp>
      <p:sp>
        <p:nvSpPr>
          <p:cNvPr id="3" name="Content Placeholder 2"/>
          <p:cNvSpPr>
            <a:spLocks noGrp="1"/>
          </p:cNvSpPr>
          <p:nvPr>
            <p:ph idx="1"/>
          </p:nvPr>
        </p:nvSpPr>
        <p:spPr/>
        <p:txBody>
          <a:bodyPr>
            <a:normAutofit fontScale="77500" lnSpcReduction="20000"/>
          </a:bodyPr>
          <a:lstStyle/>
          <a:p>
            <a:r>
              <a:rPr lang="en-US" i="1" dirty="0" smtClean="0"/>
              <a:t>Houston 1</a:t>
            </a:r>
            <a:r>
              <a:rPr lang="en-US" i="1" baseline="30000" dirty="0" smtClean="0"/>
              <a:t>st</a:t>
            </a:r>
            <a:r>
              <a:rPr lang="en-US" i="1" dirty="0" smtClean="0"/>
              <a:t> District</a:t>
            </a:r>
          </a:p>
          <a:p>
            <a:r>
              <a:rPr lang="en-US" dirty="0" smtClean="0"/>
              <a:t>Cops received an anonymous phone call stating the Defendant was driving erratically. </a:t>
            </a:r>
          </a:p>
          <a:p>
            <a:r>
              <a:rPr lang="en-US" dirty="0" smtClean="0"/>
              <a:t>Officer observed </a:t>
            </a:r>
            <a:r>
              <a:rPr lang="en-US" dirty="0" err="1" smtClean="0"/>
              <a:t>Zibafar</a:t>
            </a:r>
            <a:r>
              <a:rPr lang="en-US" dirty="0" smtClean="0"/>
              <a:t> drive into a Burger King parking lot and pour the contents of a Styrofoam cup  onto the passenger side floorboard. </a:t>
            </a:r>
          </a:p>
          <a:p>
            <a:r>
              <a:rPr lang="en-US" dirty="0" smtClean="0"/>
              <a:t>Arrested him for DWI</a:t>
            </a:r>
          </a:p>
          <a:p>
            <a:r>
              <a:rPr lang="en-US" dirty="0" smtClean="0"/>
              <a:t>HELD: Defendant was free to leave. Officer did not use his lights, use coercive language, or display his firearm. </a:t>
            </a:r>
          </a:p>
          <a:p>
            <a:r>
              <a:rPr lang="en-US" dirty="0" smtClean="0"/>
              <a:t>HELD: The corroborated tip about the Defendant’s driving, and the Styrofoam Cup were sufficient to give the officer reasonable suspicion that the Defendant was driving while intoxicated. </a:t>
            </a:r>
            <a:endParaRPr lang="en-US" dirty="0"/>
          </a:p>
        </p:txBody>
      </p:sp>
      <p:pic>
        <p:nvPicPr>
          <p:cNvPr id="4" name="Picture 3" descr="072511_burger_king_1024.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439022" y="274638"/>
            <a:ext cx="2383330" cy="158491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056626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Turner v. State</a:t>
            </a:r>
            <a:endParaRPr lang="en-US" i="1" dirty="0"/>
          </a:p>
        </p:txBody>
      </p:sp>
      <p:sp>
        <p:nvSpPr>
          <p:cNvPr id="3" name="Content Placeholder 2"/>
          <p:cNvSpPr>
            <a:spLocks noGrp="1"/>
          </p:cNvSpPr>
          <p:nvPr>
            <p:ph idx="1"/>
          </p:nvPr>
        </p:nvSpPr>
        <p:spPr/>
        <p:txBody>
          <a:bodyPr>
            <a:normAutofit fontScale="85000" lnSpcReduction="20000"/>
          </a:bodyPr>
          <a:lstStyle/>
          <a:p>
            <a:r>
              <a:rPr lang="en-US" i="1" dirty="0" smtClean="0"/>
              <a:t>Dallas </a:t>
            </a:r>
          </a:p>
          <a:p>
            <a:r>
              <a:rPr lang="en-US" dirty="0" smtClean="0"/>
              <a:t>Officer stopped a car filled with four men after they turned on their headlights, hit their brakes, and made a left turn. </a:t>
            </a:r>
          </a:p>
          <a:p>
            <a:r>
              <a:rPr lang="en-US" dirty="0" smtClean="0"/>
              <a:t>Officer smelled marijuana, which defendant admitted was in the car. </a:t>
            </a:r>
          </a:p>
          <a:p>
            <a:r>
              <a:rPr lang="en-US" dirty="0" smtClean="0"/>
              <a:t>HELD: Officer lacked reasonable suspicion to make the traffic stop based on the totality of the circumstances. </a:t>
            </a:r>
          </a:p>
          <a:p>
            <a:r>
              <a:rPr lang="en-US" dirty="0" smtClean="0"/>
              <a:t>Because credibility of the officer was not at issue, Appellate court reviewed the issue </a:t>
            </a:r>
            <a:r>
              <a:rPr lang="en-US" i="1" dirty="0" smtClean="0"/>
              <a:t>de novo</a:t>
            </a:r>
            <a:r>
              <a:rPr lang="en-US" dirty="0" smtClean="0"/>
              <a:t>. </a:t>
            </a:r>
          </a:p>
          <a:p>
            <a:r>
              <a:rPr lang="en-US" dirty="0" smtClean="0"/>
              <a:t>No evidence men were in a burglary ring, as was the officer’s theory.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278062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State v. </a:t>
            </a:r>
            <a:r>
              <a:rPr lang="en-US" i="1" dirty="0" err="1" smtClean="0"/>
              <a:t>Webre</a:t>
            </a:r>
            <a:endParaRPr lang="en-US" i="1" dirty="0"/>
          </a:p>
        </p:txBody>
      </p:sp>
      <p:sp>
        <p:nvSpPr>
          <p:cNvPr id="3" name="Content Placeholder 2"/>
          <p:cNvSpPr>
            <a:spLocks noGrp="1"/>
          </p:cNvSpPr>
          <p:nvPr>
            <p:ph idx="1"/>
          </p:nvPr>
        </p:nvSpPr>
        <p:spPr/>
        <p:txBody>
          <a:bodyPr>
            <a:normAutofit fontScale="92500" lnSpcReduction="20000"/>
          </a:bodyPr>
          <a:lstStyle/>
          <a:p>
            <a:r>
              <a:rPr lang="en-US" i="1" dirty="0" smtClean="0"/>
              <a:t>Austin</a:t>
            </a:r>
          </a:p>
          <a:p>
            <a:r>
              <a:rPr lang="en-US" dirty="0" smtClean="0"/>
              <a:t>Cops discovered </a:t>
            </a:r>
            <a:r>
              <a:rPr lang="en-US" dirty="0" err="1" smtClean="0"/>
              <a:t>Webre</a:t>
            </a:r>
            <a:r>
              <a:rPr lang="en-US" dirty="0" smtClean="0"/>
              <a:t> behind the wheel of a car emitting plumes of smoke on I-35. He had bloodshot eyes, staggered gate, slurred speech, disheveled clothing, signs of </a:t>
            </a:r>
            <a:r>
              <a:rPr lang="en-US" dirty="0" err="1" smtClean="0"/>
              <a:t>nystagmus</a:t>
            </a:r>
            <a:r>
              <a:rPr lang="en-US" dirty="0" smtClean="0"/>
              <a:t>, and smelled of alcohol. </a:t>
            </a:r>
          </a:p>
          <a:p>
            <a:r>
              <a:rPr lang="en-US" dirty="0" smtClean="0"/>
              <a:t>Refused breath, blood, and FST’s </a:t>
            </a:r>
          </a:p>
          <a:p>
            <a:r>
              <a:rPr lang="en-US" dirty="0" smtClean="0"/>
              <a:t>Trial Court suppressed blood evidence on grounds that the affidavit in support of the blood warrant failed to specify the purpose of drawing defendant’s blood. </a:t>
            </a:r>
          </a:p>
          <a:p>
            <a:pPr marL="0" indent="0">
              <a:buNone/>
            </a:pP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914696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1481"/>
            <a:ext cx="8229600" cy="3994059"/>
          </a:xfrm>
        </p:spPr>
        <p:txBody>
          <a:bodyPr>
            <a:normAutofit fontScale="92500" lnSpcReduction="20000"/>
          </a:bodyPr>
          <a:lstStyle/>
          <a:p>
            <a:r>
              <a:rPr lang="en-US" dirty="0" smtClean="0"/>
              <a:t>Court of Appeals Held: </a:t>
            </a:r>
          </a:p>
          <a:p>
            <a:pPr lvl="1"/>
            <a:r>
              <a:rPr lang="en-US" dirty="0" smtClean="0"/>
              <a:t>Four corners must specify the affiant’s reasonable belief that a particular crime has occurred. </a:t>
            </a:r>
          </a:p>
          <a:p>
            <a:pPr lvl="1"/>
            <a:r>
              <a:rPr lang="en-US" dirty="0" smtClean="0"/>
              <a:t>That search will lead to evidence of this crime.</a:t>
            </a:r>
          </a:p>
          <a:p>
            <a:pPr lvl="1"/>
            <a:r>
              <a:rPr lang="en-US" dirty="0" smtClean="0"/>
              <a:t>Evidence is located in the designated place</a:t>
            </a:r>
          </a:p>
          <a:p>
            <a:pPr lvl="1"/>
            <a:r>
              <a:rPr lang="en-US" dirty="0" smtClean="0"/>
              <a:t>The affiant need not specify exactly how blood warrants will lead to useful evidence. Common sense dictates the purpose of the blood draw, and magistrates can use common sense. Court’s shouldn’t review magistrate decisions too </a:t>
            </a:r>
            <a:r>
              <a:rPr lang="en-US" dirty="0" err="1" smtClean="0"/>
              <a:t>hypertechnically</a:t>
            </a:r>
            <a:r>
              <a:rPr lang="en-US" dirty="0" smtClean="0"/>
              <a:t>. </a:t>
            </a:r>
            <a:endParaRPr lang="en-US" dirty="0"/>
          </a:p>
        </p:txBody>
      </p:sp>
      <p:pic>
        <p:nvPicPr>
          <p:cNvPr id="4" name="Picture 3" descr="smoking.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937007" y="4357080"/>
            <a:ext cx="3282517" cy="247934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485965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Examples of Motions to Suppress</a:t>
            </a:r>
            <a:endParaRPr lang="en-US" b="1" u="sng" dirty="0"/>
          </a:p>
        </p:txBody>
      </p:sp>
      <p:sp>
        <p:nvSpPr>
          <p:cNvPr id="3" name="Content Placeholder 2"/>
          <p:cNvSpPr>
            <a:spLocks noGrp="1"/>
          </p:cNvSpPr>
          <p:nvPr>
            <p:ph idx="1"/>
          </p:nvPr>
        </p:nvSpPr>
        <p:spPr>
          <a:xfrm>
            <a:off x="457200" y="1600200"/>
            <a:ext cx="8229600" cy="5021317"/>
          </a:xfrm>
        </p:spPr>
        <p:txBody>
          <a:bodyPr>
            <a:normAutofit fontScale="62500" lnSpcReduction="20000"/>
          </a:bodyPr>
          <a:lstStyle/>
          <a:p>
            <a:r>
              <a:rPr lang="en-US" dirty="0" smtClean="0"/>
              <a:t>Federal Motion to Suppress Marijuana</a:t>
            </a:r>
          </a:p>
          <a:p>
            <a:pPr lvl="1"/>
            <a:r>
              <a:rPr lang="en-US" dirty="0" smtClean="0"/>
              <a:t>Search of an Aircraft</a:t>
            </a:r>
          </a:p>
          <a:p>
            <a:r>
              <a:rPr lang="en-US" dirty="0" smtClean="0"/>
              <a:t>State Motion to Suppress Meth Lab</a:t>
            </a:r>
          </a:p>
          <a:p>
            <a:pPr lvl="1"/>
            <a:r>
              <a:rPr lang="en-US" dirty="0" smtClean="0"/>
              <a:t>No reasonable suspicion for traffic stop</a:t>
            </a:r>
          </a:p>
          <a:p>
            <a:pPr lvl="1"/>
            <a:r>
              <a:rPr lang="en-US" dirty="0" smtClean="0"/>
              <a:t>Consent search not voluntary</a:t>
            </a:r>
          </a:p>
          <a:p>
            <a:pPr lvl="1"/>
            <a:r>
              <a:rPr lang="en-US" dirty="0" smtClean="0"/>
              <a:t>No exigent circumstances for warrantless search of a residence</a:t>
            </a:r>
          </a:p>
          <a:p>
            <a:pPr lvl="1"/>
            <a:r>
              <a:rPr lang="en-US" dirty="0" smtClean="0"/>
              <a:t>Exigency was manufactured</a:t>
            </a:r>
          </a:p>
          <a:p>
            <a:pPr lvl="1"/>
            <a:r>
              <a:rPr lang="en-US" dirty="0" smtClean="0"/>
              <a:t>Protective sweep was not justified</a:t>
            </a:r>
          </a:p>
          <a:p>
            <a:r>
              <a:rPr lang="en-US" dirty="0" smtClean="0"/>
              <a:t>State Motion to Suppress DWI Arrest</a:t>
            </a:r>
          </a:p>
          <a:p>
            <a:pPr lvl="1"/>
            <a:r>
              <a:rPr lang="en-US" dirty="0" smtClean="0"/>
              <a:t>Arrest lacked probable cause</a:t>
            </a:r>
          </a:p>
          <a:p>
            <a:pPr lvl="1"/>
            <a:r>
              <a:rPr lang="en-US" dirty="0" smtClean="0"/>
              <a:t>Conduct of arresting officer was illegal</a:t>
            </a:r>
          </a:p>
          <a:p>
            <a:pPr lvl="1"/>
            <a:r>
              <a:rPr lang="en-US" dirty="0" smtClean="0"/>
              <a:t>Miranda violation</a:t>
            </a:r>
          </a:p>
          <a:p>
            <a:r>
              <a:rPr lang="en-US" dirty="0" smtClean="0"/>
              <a:t>State Motion to Suppress Ecstasy</a:t>
            </a:r>
          </a:p>
          <a:p>
            <a:pPr lvl="1"/>
            <a:r>
              <a:rPr lang="en-US" dirty="0" smtClean="0"/>
              <a:t>Illegal detention continued beyond scope of traffic stop</a:t>
            </a:r>
          </a:p>
          <a:p>
            <a:pPr lvl="1"/>
            <a:r>
              <a:rPr lang="en-US" dirty="0" smtClean="0"/>
              <a:t>Vehicle search lacked reasonable suspicion</a:t>
            </a:r>
          </a:p>
          <a:p>
            <a:pPr lvl="1"/>
            <a:r>
              <a:rPr lang="en-US" dirty="0" smtClean="0"/>
              <a:t>Nervousness alone cannot constitute reasonable suspicion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Standards for Different Data</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u="sng" dirty="0" smtClean="0"/>
              <a:t>Pen register and trap and trace device</a:t>
            </a:r>
            <a:r>
              <a:rPr lang="en-US" dirty="0" smtClean="0"/>
              <a:t> (incoming and outgoing numbers, data sent and received): Administrative </a:t>
            </a:r>
            <a:r>
              <a:rPr lang="en-US" u="sng" dirty="0" smtClean="0"/>
              <a:t>Subpoena </a:t>
            </a:r>
            <a:r>
              <a:rPr lang="en-US" dirty="0" smtClean="0"/>
              <a:t>requiring an application to a Federal Court showing that the information to be obtained is likely to be “</a:t>
            </a:r>
            <a:r>
              <a:rPr lang="en-US" u="sng" dirty="0" smtClean="0"/>
              <a:t>relevant to an ongoing criminal investigation</a:t>
            </a:r>
            <a:r>
              <a:rPr lang="en-US" dirty="0" smtClean="0"/>
              <a:t>” 18 USC 3122(b)(2)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Standards for Different Data</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u="sng" dirty="0" smtClean="0"/>
              <a:t>Stored communications and subscriber or customer account records</a:t>
            </a:r>
            <a:r>
              <a:rPr lang="en-US" dirty="0" smtClean="0"/>
              <a:t> (Billing records and ID information): Administrative </a:t>
            </a:r>
            <a:r>
              <a:rPr lang="en-US" u="sng" dirty="0" smtClean="0"/>
              <a:t>Subpoena </a:t>
            </a:r>
            <a:r>
              <a:rPr lang="en-US" dirty="0" smtClean="0"/>
              <a:t>requiring an application to a Federal Court including </a:t>
            </a:r>
            <a:r>
              <a:rPr lang="en-US" u="sng" dirty="0" smtClean="0"/>
              <a:t>specific and articulable facts showing reasonable grounds for relevancy and materiality</a:t>
            </a:r>
            <a:r>
              <a:rPr lang="en-US" dirty="0" smtClean="0"/>
              <a:t> to ongoing investigation. 18 USC 2703(d) “Stored Communications Act”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Subpoenas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Courts have held: </a:t>
            </a:r>
            <a:r>
              <a:rPr lang="en-US" u="sng" dirty="0" smtClean="0"/>
              <a:t>no expectation of privacy in subscriber information </a:t>
            </a:r>
            <a:r>
              <a:rPr lang="en-US" dirty="0" smtClean="0"/>
              <a:t>and, therefore, a lesser showing is required of law enforcement to obtain the information </a:t>
            </a:r>
            <a:r>
              <a:rPr lang="en-US" sz="2400" i="1" dirty="0" smtClean="0"/>
              <a:t>United States </a:t>
            </a:r>
            <a:r>
              <a:rPr lang="en-US" sz="2400" i="1" dirty="0" err="1" smtClean="0"/>
              <a:t>v</a:t>
            </a:r>
            <a:r>
              <a:rPr lang="en-US" sz="2400" i="1" dirty="0" smtClean="0"/>
              <a:t>. Bynum, 604 F.3d 161, 164 (4th Cir. 2010), United States </a:t>
            </a:r>
            <a:r>
              <a:rPr lang="en-US" sz="2400" i="1" dirty="0" err="1" smtClean="0"/>
              <a:t>v</a:t>
            </a:r>
            <a:r>
              <a:rPr lang="en-US" sz="2400" i="1" dirty="0" smtClean="0"/>
              <a:t>. Perrine, 518 F.3d 1196, 1204, </a:t>
            </a:r>
            <a:r>
              <a:rPr lang="en-US" sz="2400" dirty="0" smtClean="0"/>
              <a:t>(10th Cir. 2008); Guest </a:t>
            </a:r>
            <a:r>
              <a:rPr lang="en-US" sz="2400" dirty="0" err="1" smtClean="0"/>
              <a:t>v</a:t>
            </a:r>
            <a:r>
              <a:rPr lang="en-US" sz="2400" dirty="0" smtClean="0"/>
              <a:t>. Leis, 255 F.3d 325, 335-336 (6th Cir. 2001), United States </a:t>
            </a:r>
            <a:r>
              <a:rPr lang="en-US" sz="2400" dirty="0" err="1" smtClean="0"/>
              <a:t>v</a:t>
            </a:r>
            <a:r>
              <a:rPr lang="en-US" sz="2400" dirty="0" smtClean="0"/>
              <a:t>. Kennedy, 81 F. Supp. 2d 1103, 1110 (D. Kan. 2000).</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Subpoenas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 an administrative subpoena, therefore,  </a:t>
            </a:r>
            <a:r>
              <a:rPr lang="en-US" u="sng" dirty="0" smtClean="0"/>
              <a:t>only the recipient of the subpoena</a:t>
            </a:r>
            <a:r>
              <a:rPr lang="en-US" dirty="0" smtClean="0"/>
              <a:t>, meaning the third party company, has </a:t>
            </a:r>
            <a:r>
              <a:rPr lang="en-US" u="sng" dirty="0" smtClean="0"/>
              <a:t>cause to challenge </a:t>
            </a:r>
            <a:r>
              <a:rPr lang="en-US" dirty="0" smtClean="0"/>
              <a:t>the subpoena. </a:t>
            </a:r>
          </a:p>
          <a:p>
            <a:r>
              <a:rPr lang="en-US" dirty="0" smtClean="0"/>
              <a:t>Recently, </a:t>
            </a:r>
            <a:r>
              <a:rPr lang="en-US" u="sng" dirty="0" smtClean="0"/>
              <a:t>Twitter </a:t>
            </a:r>
            <a:r>
              <a:rPr lang="en-US" dirty="0" smtClean="0"/>
              <a:t>challenged a government subpoena served to obtain the record information of </a:t>
            </a:r>
            <a:r>
              <a:rPr lang="en-US" u="sng" dirty="0" smtClean="0"/>
              <a:t>people suspected to be members of </a:t>
            </a:r>
            <a:r>
              <a:rPr lang="en-US" u="sng" dirty="0" err="1" smtClean="0"/>
              <a:t>WikiLeaks</a:t>
            </a:r>
            <a:r>
              <a:rPr lang="en-US" dirty="0" smtClean="0"/>
              <a:t>.</a:t>
            </a:r>
            <a:r>
              <a:rPr lang="en-US" i="1" dirty="0" smtClean="0"/>
              <a:t> In re Application of the United States of America for an Order Pursuant to 18 U.S.C. § 2703(d), No. GJ3793, </a:t>
            </a:r>
            <a:r>
              <a:rPr lang="en-US" dirty="0" smtClean="0"/>
              <a:t>2011 WL 5508991 (</a:t>
            </a:r>
            <a:r>
              <a:rPr lang="en-US" dirty="0" err="1" smtClean="0"/>
              <a:t>E.D.Va</a:t>
            </a:r>
            <a:r>
              <a:rPr lang="en-US" dirty="0" smtClean="0"/>
              <a:t>. Nov. 10, 2011).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Standards for Different Data</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u="sng" dirty="0" smtClean="0"/>
              <a:t>Intercepted real time electronic communications (</a:t>
            </a:r>
            <a:r>
              <a:rPr lang="en-US" dirty="0" smtClean="0"/>
              <a:t>Title III Wiretap, “super-warrants”): 18 U.S.C. § 2510-2520 requiring </a:t>
            </a:r>
            <a:r>
              <a:rPr lang="en-US" u="sng" dirty="0" smtClean="0"/>
              <a:t>probable cause </a:t>
            </a:r>
            <a:r>
              <a:rPr lang="en-US" dirty="0" smtClean="0"/>
              <a:t>to believe that a crime has been, is being, or is about to be committed; that communication is </a:t>
            </a:r>
            <a:r>
              <a:rPr lang="en-US" u="sng" dirty="0" smtClean="0"/>
              <a:t>relevant to the crime</a:t>
            </a:r>
            <a:r>
              <a:rPr lang="en-US" dirty="0" smtClean="0"/>
              <a:t>; that </a:t>
            </a:r>
            <a:r>
              <a:rPr lang="en-US" u="sng" dirty="0" smtClean="0"/>
              <a:t>normal investigation procedures have been tried, but failed</a:t>
            </a:r>
            <a:r>
              <a:rPr lang="en-US" dirty="0" smtClean="0"/>
              <a:t>; and the location of communication is </a:t>
            </a:r>
            <a:r>
              <a:rPr lang="en-US" u="sng" dirty="0" smtClean="0"/>
              <a:t>connected to the crime</a:t>
            </a:r>
            <a:r>
              <a:rPr lang="en-US" dirty="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BIG FIGHT</a:t>
            </a:r>
            <a:endParaRPr lang="en-US" b="1" dirty="0"/>
          </a:p>
        </p:txBody>
      </p:sp>
      <p:sp>
        <p:nvSpPr>
          <p:cNvPr id="3" name="Content Placeholder 2"/>
          <p:cNvSpPr>
            <a:spLocks noGrp="1"/>
          </p:cNvSpPr>
          <p:nvPr>
            <p:ph idx="1"/>
          </p:nvPr>
        </p:nvSpPr>
        <p:spPr/>
        <p:txBody>
          <a:bodyPr/>
          <a:lstStyle/>
          <a:p>
            <a:r>
              <a:rPr lang="en-US" dirty="0" smtClean="0"/>
              <a:t>Cellular Site Location Information (CSLI)</a:t>
            </a:r>
          </a:p>
          <a:p>
            <a:pPr lvl="1"/>
            <a:r>
              <a:rPr lang="en-US" dirty="0" smtClean="0"/>
              <a:t>Gives real time or historical information of a cell phone’s location</a:t>
            </a:r>
          </a:p>
          <a:p>
            <a:r>
              <a:rPr lang="en-US" dirty="0" smtClean="0"/>
              <a:t>Turning a phone into a GPS</a:t>
            </a:r>
          </a:p>
          <a:p>
            <a:r>
              <a:rPr lang="en-US" dirty="0" smtClean="0"/>
              <a:t>Internet based privacy information</a:t>
            </a:r>
          </a:p>
          <a:p>
            <a:pPr lvl="1"/>
            <a:r>
              <a:rPr lang="en-US" dirty="0" smtClean="0"/>
              <a:t>Google Accounts, </a:t>
            </a:r>
            <a:r>
              <a:rPr lang="en-US" dirty="0" err="1" smtClean="0"/>
              <a:t>Facebook</a:t>
            </a:r>
            <a:r>
              <a:rPr lang="en-US" dirty="0" smtClean="0"/>
              <a:t> profiles, Carrier IQ data…</a:t>
            </a:r>
          </a:p>
          <a:p>
            <a:r>
              <a:rPr lang="en-US" dirty="0" smtClean="0"/>
              <a:t>What about </a:t>
            </a:r>
            <a:r>
              <a:rPr lang="en-US" i="1" dirty="0" smtClean="0"/>
              <a:t>Jones?</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Cellular Site Location Information (CSLI)</a:t>
            </a:r>
            <a:endParaRPr lang="en-US" dirty="0"/>
          </a:p>
        </p:txBody>
      </p:sp>
      <p:sp>
        <p:nvSpPr>
          <p:cNvPr id="3" name="Content Placeholder 2"/>
          <p:cNvSpPr>
            <a:spLocks noGrp="1"/>
          </p:cNvSpPr>
          <p:nvPr>
            <p:ph idx="1"/>
          </p:nvPr>
        </p:nvSpPr>
        <p:spPr>
          <a:xfrm>
            <a:off x="457200" y="1600200"/>
            <a:ext cx="8229600" cy="4883838"/>
          </a:xfrm>
        </p:spPr>
        <p:txBody>
          <a:bodyPr>
            <a:normAutofit fontScale="85000" lnSpcReduction="10000"/>
          </a:bodyPr>
          <a:lstStyle/>
          <a:p>
            <a:r>
              <a:rPr lang="en-US" dirty="0" smtClean="0"/>
              <a:t>Austin Division of Western District requires Probable Cause for CSLI (There was an informal agreement between Court and USA’s Office for probable cause)</a:t>
            </a:r>
          </a:p>
          <a:p>
            <a:r>
              <a:rPr lang="en-US" dirty="0" smtClean="0"/>
              <a:t>Agents issue Administrative Subpoena for </a:t>
            </a:r>
          </a:p>
          <a:p>
            <a:pPr lvl="1"/>
            <a:r>
              <a:rPr lang="en-US" u="sng" dirty="0" smtClean="0"/>
              <a:t>Pen register and trap and trace device</a:t>
            </a:r>
          </a:p>
          <a:p>
            <a:pPr lvl="1"/>
            <a:r>
              <a:rPr lang="en-US" u="sng" dirty="0" smtClean="0"/>
              <a:t>Stored communications and subscriber or customer account records</a:t>
            </a:r>
            <a:r>
              <a:rPr lang="en-US" dirty="0" smtClean="0"/>
              <a:t> </a:t>
            </a:r>
          </a:p>
          <a:p>
            <a:pPr lvl="1"/>
            <a:r>
              <a:rPr lang="en-US" dirty="0" smtClean="0"/>
              <a:t> *</a:t>
            </a:r>
            <a:r>
              <a:rPr lang="en-US" u="sng" dirty="0" smtClean="0"/>
              <a:t>Cellular Site Location Information (CSLI)*</a:t>
            </a:r>
          </a:p>
          <a:p>
            <a:r>
              <a:rPr lang="en-US" dirty="0" smtClean="0"/>
              <a:t>Magistrate and district court granted first two but </a:t>
            </a:r>
            <a:r>
              <a:rPr lang="en-US" u="sng" dirty="0" smtClean="0"/>
              <a:t>denied </a:t>
            </a:r>
            <a:r>
              <a:rPr lang="en-US" dirty="0" smtClean="0"/>
              <a:t>Government’s request for CSLI for 60 days of historic data because </a:t>
            </a:r>
            <a:r>
              <a:rPr lang="en-US" u="sng" dirty="0" smtClean="0"/>
              <a:t>probable cause was not shown</a:t>
            </a:r>
          </a:p>
          <a:p>
            <a:pPr lvl="1"/>
            <a:r>
              <a:rPr lang="en-US" dirty="0" smtClean="0"/>
              <a:t>the Government appealed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3140"/>
          </a:xfrm>
        </p:spPr>
        <p:txBody>
          <a:bodyPr>
            <a:normAutofit/>
          </a:bodyPr>
          <a:lstStyle/>
          <a:p>
            <a:r>
              <a:rPr lang="en-US" b="1" u="sng" dirty="0" smtClean="0"/>
              <a:t>Search and Seizure Cases </a:t>
            </a:r>
            <a:br>
              <a:rPr lang="en-US" b="1" u="sng" dirty="0" smtClean="0"/>
            </a:br>
            <a:r>
              <a:rPr lang="en-US" b="1" u="sng" dirty="0" smtClean="0"/>
              <a:t>2010 - 2012</a:t>
            </a:r>
            <a:endParaRPr lang="en-US" b="1" u="sng" dirty="0"/>
          </a:p>
        </p:txBody>
      </p:sp>
      <p:pic>
        <p:nvPicPr>
          <p:cNvPr id="5" name="Picture 4"/>
          <p:cNvPicPr>
            <a:picLocks noChangeAspect="1"/>
          </p:cNvPicPr>
          <p:nvPr/>
        </p:nvPicPr>
        <p:blipFill>
          <a:blip r:embed="rId2"/>
          <a:stretch>
            <a:fillRect/>
          </a:stretch>
        </p:blipFill>
        <p:spPr>
          <a:xfrm>
            <a:off x="2475731" y="2381795"/>
            <a:ext cx="4555531" cy="299652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spcAft>
                <a:spcPts val="600"/>
              </a:spcAft>
            </a:pPr>
            <a:r>
              <a:rPr lang="en-US" sz="3600" dirty="0" smtClean="0"/>
              <a:t>In Re: Application of the United States of America for Historical Cell-Site Data </a:t>
            </a:r>
            <a:endParaRPr lang="en-US" sz="3600" dirty="0"/>
          </a:p>
        </p:txBody>
      </p:sp>
      <p:sp>
        <p:nvSpPr>
          <p:cNvPr id="3" name="Content Placeholder 2"/>
          <p:cNvSpPr>
            <a:spLocks noGrp="1"/>
          </p:cNvSpPr>
          <p:nvPr>
            <p:ph idx="1"/>
          </p:nvPr>
        </p:nvSpPr>
        <p:spPr/>
        <p:txBody>
          <a:bodyPr>
            <a:normAutofit/>
          </a:bodyPr>
          <a:lstStyle/>
          <a:p>
            <a:r>
              <a:rPr lang="en-US" sz="2800" dirty="0" smtClean="0"/>
              <a:t>“For these reasons I arrive at by a slightly different path at the same destination as my colleagues from Pennsylvania, New York, Massachusetts, Indiana, and Austin, Texas. Compelled warrantless disclosure of cell site data violates the 4</a:t>
            </a:r>
            <a:r>
              <a:rPr lang="en-US" sz="2800" baseline="30000" dirty="0" smtClean="0"/>
              <a:t>th</a:t>
            </a:r>
            <a:r>
              <a:rPr lang="en-US" sz="2800" dirty="0" smtClean="0"/>
              <a:t> Amendment under the separate authorities of </a:t>
            </a:r>
            <a:r>
              <a:rPr lang="en-US" sz="2800" i="1" dirty="0" err="1" smtClean="0"/>
              <a:t>Karo</a:t>
            </a:r>
            <a:r>
              <a:rPr lang="en-US" sz="2800" i="1" dirty="0" smtClean="0"/>
              <a:t> </a:t>
            </a:r>
            <a:r>
              <a:rPr lang="en-US" sz="2800" dirty="0" smtClean="0"/>
              <a:t>and </a:t>
            </a:r>
            <a:r>
              <a:rPr lang="en-US" sz="2800" i="1" dirty="0" smtClean="0"/>
              <a:t>Maynard.</a:t>
            </a:r>
            <a:r>
              <a:rPr lang="en-US" sz="2800" dirty="0" smtClean="0"/>
              <a:t>”</a:t>
            </a:r>
          </a:p>
          <a:p>
            <a:r>
              <a:rPr lang="en-US" sz="2800" dirty="0" smtClean="0"/>
              <a:t>U.S. Magistrate Steve Smith, Austin Texas, Affirmed by the District Court</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Cellular Site Location Information (CSLI)</a:t>
            </a:r>
            <a:endParaRPr lang="en-US" dirty="0"/>
          </a:p>
        </p:txBody>
      </p:sp>
      <p:sp>
        <p:nvSpPr>
          <p:cNvPr id="3" name="Content Placeholder 2"/>
          <p:cNvSpPr>
            <a:spLocks noGrp="1"/>
          </p:cNvSpPr>
          <p:nvPr>
            <p:ph idx="1"/>
          </p:nvPr>
        </p:nvSpPr>
        <p:spPr>
          <a:xfrm>
            <a:off x="457200" y="1600200"/>
            <a:ext cx="8229600" cy="4883838"/>
          </a:xfrm>
        </p:spPr>
        <p:txBody>
          <a:bodyPr>
            <a:normAutofit lnSpcReduction="10000"/>
          </a:bodyPr>
          <a:lstStyle/>
          <a:p>
            <a:r>
              <a:rPr lang="en-US" dirty="0" smtClean="0"/>
              <a:t>So what is needed for the Gov to get CSLI?</a:t>
            </a:r>
          </a:p>
          <a:p>
            <a:r>
              <a:rPr lang="en-US" dirty="0" smtClean="0"/>
              <a:t>In Re: Application of the United States of America for Historical Cell-Site Data (No. 11-20884) </a:t>
            </a:r>
            <a:r>
              <a:rPr lang="en-US" i="1" dirty="0" smtClean="0"/>
              <a:t>from the Houston Division of Southern District</a:t>
            </a:r>
          </a:p>
          <a:p>
            <a:r>
              <a:rPr lang="en-US" dirty="0" smtClean="0"/>
              <a:t>5</a:t>
            </a:r>
            <a:r>
              <a:rPr lang="en-US" baseline="30000" dirty="0" smtClean="0"/>
              <a:t>th</a:t>
            </a:r>
            <a:r>
              <a:rPr lang="en-US" dirty="0" smtClean="0"/>
              <a:t> Circuit is set to rule, oral argument was held on October 2</a:t>
            </a:r>
          </a:p>
          <a:p>
            <a:r>
              <a:rPr lang="en-US" dirty="0" smtClean="0"/>
              <a:t>NACDL, ACLU, Center for Democracy and Technology and the Electronic Frontier Foundation have filed Amicus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Re: Application of the United States of America for Historical Cell-Site Data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issues presented in this case are two-fold: </a:t>
            </a:r>
          </a:p>
          <a:p>
            <a:r>
              <a:rPr lang="en-US" dirty="0" smtClean="0"/>
              <a:t>first, whether the Constitution </a:t>
            </a:r>
            <a:r>
              <a:rPr lang="en-US" u="sng" dirty="0" smtClean="0"/>
              <a:t>requires a warrant based on probable cause </a:t>
            </a:r>
            <a:r>
              <a:rPr lang="en-US" dirty="0" smtClean="0"/>
              <a:t>when the Government wants cell phone providers to turn over </a:t>
            </a:r>
            <a:r>
              <a:rPr lang="en-US" u="sng" dirty="0" smtClean="0"/>
              <a:t>data showing the location of the cell phone</a:t>
            </a:r>
            <a:r>
              <a:rPr lang="en-US" dirty="0" smtClean="0"/>
              <a:t>. (rather than a court order issued under a lesser standard provided by § 2703(d) of the Stored Communications Act) </a:t>
            </a:r>
          </a:p>
          <a:p>
            <a:r>
              <a:rPr lang="en-US" dirty="0" smtClean="0"/>
              <a:t>In other words, the issue is whether the Government needs to have probable cause to </a:t>
            </a:r>
            <a:r>
              <a:rPr lang="en-US" u="sng" dirty="0" smtClean="0"/>
              <a:t>turn cell phones into semi-specific tracking devices. </a:t>
            </a:r>
          </a:p>
          <a:p>
            <a:r>
              <a:rPr lang="en-US" dirty="0" smtClean="0"/>
              <a:t>The second issue is, assuming that cell site data is not protected by the Fourth Amendment, </a:t>
            </a:r>
            <a:r>
              <a:rPr lang="en-US" u="sng" dirty="0" smtClean="0"/>
              <a:t>whether the magistrate judge has discretion to deny the Government’s § 2703(d) application </a:t>
            </a:r>
            <a:r>
              <a:rPr lang="en-US" dirty="0" smtClean="0"/>
              <a:t>for this data and </a:t>
            </a:r>
            <a:r>
              <a:rPr lang="en-US" u="sng" dirty="0" smtClean="0"/>
              <a:t>insist upon a showing of probable cause.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Privacy Policies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Became effective </a:t>
            </a:r>
            <a:r>
              <a:rPr lang="en-US" b="1" u="sng" dirty="0" smtClean="0"/>
              <a:t>March 1, 2012</a:t>
            </a:r>
          </a:p>
          <a:p>
            <a:r>
              <a:rPr lang="en-US" dirty="0" smtClean="0"/>
              <a:t>When you use location-enabled </a:t>
            </a:r>
            <a:r>
              <a:rPr lang="en-US" dirty="0"/>
              <a:t>G</a:t>
            </a:r>
            <a:r>
              <a:rPr lang="en-US" dirty="0" smtClean="0"/>
              <a:t>oogle services </a:t>
            </a:r>
            <a:r>
              <a:rPr lang="en-US" dirty="0"/>
              <a:t>G</a:t>
            </a:r>
            <a:r>
              <a:rPr lang="en-US" dirty="0" smtClean="0"/>
              <a:t>oogle may collect you actual location</a:t>
            </a:r>
          </a:p>
          <a:p>
            <a:r>
              <a:rPr lang="en-US" dirty="0" smtClean="0"/>
              <a:t>Google may store information indefinitely even though you delete it</a:t>
            </a:r>
          </a:p>
          <a:p>
            <a:r>
              <a:rPr lang="en-US" dirty="0" smtClean="0"/>
              <a:t>Google will disclose information to meet enforceable governmental request</a:t>
            </a:r>
          </a:p>
          <a:p>
            <a:r>
              <a:rPr lang="en-US" dirty="0" smtClean="0"/>
              <a:t>OLD POLICIES required consent from user for sharing sensitive personal information, an “opt-in for sharing” between services system</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Carrier IQ</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Carrier IQ is a program for mobile devices that records every keystroke and every piece of data that comes in or out of your device.</a:t>
            </a:r>
          </a:p>
          <a:p>
            <a:r>
              <a:rPr lang="en-US" dirty="0" smtClean="0"/>
              <a:t>The data is sent back to Carrier IQ’s servers.</a:t>
            </a:r>
          </a:p>
          <a:p>
            <a:r>
              <a:rPr lang="en-US" dirty="0" smtClean="0"/>
              <a:t>The program cannot be turned off and is very hard to track.</a:t>
            </a:r>
          </a:p>
          <a:p>
            <a:r>
              <a:rPr lang="en-US" dirty="0" smtClean="0"/>
              <a:t>It is believed to be used on HTC, Android and Blackberry phones. There is some evidence that it exists on Apple products as well.</a:t>
            </a:r>
          </a:p>
          <a:p>
            <a:r>
              <a:rPr lang="en-US" dirty="0" smtClean="0"/>
              <a:t>AT&amp;T confirms that it uses the software while Verizon and Nokia deny that it exists on there phones.</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Carrier IQ</a:t>
            </a:r>
            <a:endParaRPr lang="en-US" dirty="0"/>
          </a:p>
        </p:txBody>
      </p:sp>
      <p:sp>
        <p:nvSpPr>
          <p:cNvPr id="3" name="Content Placeholder 2"/>
          <p:cNvSpPr>
            <a:spLocks noGrp="1"/>
          </p:cNvSpPr>
          <p:nvPr>
            <p:ph idx="1"/>
          </p:nvPr>
        </p:nvSpPr>
        <p:spPr/>
        <p:txBody>
          <a:bodyPr>
            <a:normAutofit fontScale="92500" lnSpcReduction="10000"/>
          </a:bodyPr>
          <a:lstStyle/>
          <a:p>
            <a:endParaRPr lang="en-US" i="1" dirty="0" smtClean="0"/>
          </a:p>
          <a:p>
            <a:r>
              <a:rPr lang="en-US" dirty="0" smtClean="0"/>
              <a:t>The rational is that the information collected will help the device manufacturers and software developers create better products and services for the consumer.  </a:t>
            </a:r>
          </a:p>
          <a:p>
            <a:r>
              <a:rPr lang="en-US" dirty="0" smtClean="0"/>
              <a:t>Problem: Can the government access this information?</a:t>
            </a:r>
          </a:p>
          <a:p>
            <a:r>
              <a:rPr lang="en-US" dirty="0" smtClean="0"/>
              <a:t>We could see class-action litigation over these issues. </a:t>
            </a:r>
          </a:p>
          <a:p>
            <a:r>
              <a:rPr lang="en-US" sz="1514" i="1" dirty="0" smtClean="0"/>
              <a:t>Source: </a:t>
            </a:r>
            <a:r>
              <a:rPr lang="en-US" sz="1514" dirty="0" smtClean="0"/>
              <a:t>http://www.washingtonpost.com/business/technology/what-is-carrier-iq/2011/12/01/gIQApql1GO_story.html</a:t>
            </a:r>
            <a:endParaRPr lang="en-US" sz="1514"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Standards for Different Data</a:t>
            </a:r>
            <a:endParaRPr lang="en-US" dirty="0"/>
          </a:p>
        </p:txBody>
      </p:sp>
      <p:sp>
        <p:nvSpPr>
          <p:cNvPr id="3" name="Content Placeholder 2"/>
          <p:cNvSpPr>
            <a:spLocks noGrp="1"/>
          </p:cNvSpPr>
          <p:nvPr>
            <p:ph idx="1"/>
          </p:nvPr>
        </p:nvSpPr>
        <p:spPr>
          <a:xfrm>
            <a:off x="457200" y="1295399"/>
            <a:ext cx="8229600" cy="5268495"/>
          </a:xfrm>
        </p:spPr>
        <p:txBody>
          <a:bodyPr>
            <a:normAutofit lnSpcReduction="10000"/>
          </a:bodyPr>
          <a:lstStyle/>
          <a:p>
            <a:r>
              <a:rPr lang="en-US" sz="3500" dirty="0" smtClean="0"/>
              <a:t>What about </a:t>
            </a:r>
            <a:r>
              <a:rPr lang="en-US" sz="3500" b="1" u="sng" dirty="0" smtClean="0"/>
              <a:t>Cellular Site Location Information</a:t>
            </a:r>
            <a:r>
              <a:rPr lang="en-US" sz="3500" b="1" dirty="0" smtClean="0"/>
              <a:t>?</a:t>
            </a:r>
          </a:p>
          <a:p>
            <a:r>
              <a:rPr lang="en-US" sz="3500" dirty="0" smtClean="0"/>
              <a:t>What about </a:t>
            </a:r>
            <a:r>
              <a:rPr lang="en-US" sz="3500" b="1" u="sng" dirty="0" smtClean="0"/>
              <a:t>Internet based private information</a:t>
            </a:r>
          </a:p>
          <a:p>
            <a:r>
              <a:rPr lang="en-US" sz="3500" dirty="0" smtClean="0"/>
              <a:t>What about </a:t>
            </a:r>
            <a:r>
              <a:rPr lang="en-US" sz="3500" b="1" u="sng" dirty="0" smtClean="0"/>
              <a:t>Cell phone based private information</a:t>
            </a:r>
          </a:p>
          <a:p>
            <a:pPr lvl="1"/>
            <a:endParaRPr lang="en-US" sz="2300" dirty="0" smtClean="0"/>
          </a:p>
          <a:p>
            <a:pPr lvl="1"/>
            <a:r>
              <a:rPr lang="en-US" sz="2700" dirty="0" smtClean="0"/>
              <a:t>Some courts say probable cause</a:t>
            </a:r>
          </a:p>
          <a:p>
            <a:pPr lvl="1"/>
            <a:r>
              <a:rPr lang="en-US" sz="2700" dirty="0" smtClean="0"/>
              <a:t>Some courts say less than probable cause</a:t>
            </a:r>
          </a:p>
          <a:p>
            <a:pPr lvl="1"/>
            <a:r>
              <a:rPr lang="en-US" sz="2700" dirty="0" smtClean="0"/>
              <a:t>Post </a:t>
            </a:r>
            <a:r>
              <a:rPr lang="en-US" sz="2700" i="1" dirty="0" smtClean="0"/>
              <a:t>Jones, </a:t>
            </a:r>
            <a:r>
              <a:rPr lang="en-US" sz="2700" dirty="0" smtClean="0"/>
              <a:t> it is questionable  </a:t>
            </a:r>
            <a:endParaRPr lang="en-US" sz="27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759"/>
          </a:xfrm>
        </p:spPr>
        <p:txBody>
          <a:bodyPr>
            <a:normAutofit fontScale="90000"/>
          </a:bodyPr>
          <a:lstStyle/>
          <a:p>
            <a:r>
              <a:rPr lang="en-US" sz="2400" b="1" dirty="0" smtClean="0"/>
              <a:t/>
            </a:r>
            <a:br>
              <a:rPr lang="en-US" sz="2400" b="1" dirty="0" smtClean="0"/>
            </a:br>
            <a:r>
              <a:rPr lang="en-US" sz="3556" b="1" dirty="0" smtClean="0">
                <a:latin typeface="Times New Roman"/>
                <a:cs typeface="Times New Roman"/>
              </a:rPr>
              <a:t>Privacy at issue as drones take on civilian task</a:t>
            </a:r>
            <a:r>
              <a:rPr lang="en-US" sz="2400" b="1" dirty="0" smtClean="0">
                <a:latin typeface="Times New Roman"/>
                <a:cs typeface="Times New Roman"/>
              </a:rPr>
              <a:t/>
            </a:r>
            <a:br>
              <a:rPr lang="en-US" sz="2400" b="1" dirty="0" smtClean="0">
                <a:latin typeface="Times New Roman"/>
                <a:cs typeface="Times New Roman"/>
              </a:rPr>
            </a:br>
            <a:r>
              <a:rPr lang="en-US" sz="2400" b="1" dirty="0" smtClean="0">
                <a:latin typeface="Times New Roman"/>
                <a:cs typeface="Times New Roman"/>
              </a:rPr>
              <a:t>San Francisco Chronicle </a:t>
            </a:r>
            <a:endParaRPr lang="en-US" sz="2400" dirty="0">
              <a:latin typeface="Times New Roman"/>
              <a:cs typeface="Times New Roman"/>
            </a:endParaRPr>
          </a:p>
        </p:txBody>
      </p:sp>
      <p:sp>
        <p:nvSpPr>
          <p:cNvPr id="3" name="Content Placeholder 2"/>
          <p:cNvSpPr>
            <a:spLocks noGrp="1"/>
          </p:cNvSpPr>
          <p:nvPr>
            <p:ph idx="1"/>
          </p:nvPr>
        </p:nvSpPr>
        <p:spPr>
          <a:xfrm>
            <a:off x="0" y="1417638"/>
            <a:ext cx="5329431" cy="5440362"/>
          </a:xfrm>
        </p:spPr>
        <p:txBody>
          <a:bodyPr>
            <a:noAutofit/>
          </a:bodyPr>
          <a:lstStyle/>
          <a:p>
            <a:pPr>
              <a:buNone/>
            </a:pPr>
            <a:r>
              <a:rPr lang="en-US" sz="1200" dirty="0" smtClean="0"/>
              <a:t>James </a:t>
            </a:r>
            <a:r>
              <a:rPr lang="en-US" sz="1200" dirty="0" err="1" smtClean="0"/>
              <a:t>TempleSunday</a:t>
            </a:r>
            <a:r>
              <a:rPr lang="en-US" sz="1200" dirty="0" smtClean="0"/>
              <a:t>, March 4, 2012</a:t>
            </a:r>
          </a:p>
          <a:p>
            <a:pPr>
              <a:buNone/>
            </a:pPr>
            <a:r>
              <a:rPr lang="en-US" sz="1200" dirty="0" smtClean="0"/>
              <a:t>	With our wars winding down and the domestic use of drones ramping up, the multibillion-dollar industry wants to upgrade its image as makers of assassins in the </a:t>
            </a:r>
            <a:r>
              <a:rPr lang="en-US" sz="1200" dirty="0" err="1" smtClean="0"/>
              <a:t>sky.After</a:t>
            </a:r>
            <a:r>
              <a:rPr lang="en-US" sz="1200" dirty="0" smtClean="0"/>
              <a:t> all, these "unmanned aerial vehicles" can also play important roles as sophisticated map makers, aerial photographers, search and rescue aids and scientific tools. Privacy advocates, however, are gravely concerned about another obvious domestic use: midair snoop. Last month</a:t>
            </a:r>
            <a:r>
              <a:rPr lang="en-US" sz="1200" u="sng" dirty="0" smtClean="0"/>
              <a:t>, President </a:t>
            </a:r>
            <a:r>
              <a:rPr lang="en-US" sz="1200" u="sng" dirty="0" smtClean="0">
                <a:solidFill>
                  <a:srgbClr val="000000"/>
                </a:solidFill>
              </a:rPr>
              <a:t>Obama signed a law that directs the Federal Aviation Administration to create a set of rules that clears the way for more use of drones by businesses and law enforcement. </a:t>
            </a:r>
            <a:r>
              <a:rPr lang="en-US" sz="1200" dirty="0" smtClean="0">
                <a:solidFill>
                  <a:srgbClr val="000000"/>
                </a:solidFill>
              </a:rPr>
              <a:t>For years, the FAA has tightly restricted their use, for fear the vehicles could collide with aircraft, considerations that are sure to be the focus of the agency's study of the </a:t>
            </a:r>
            <a:r>
              <a:rPr lang="en-US" sz="1200" u="sng" dirty="0" smtClean="0">
                <a:solidFill>
                  <a:srgbClr val="000000"/>
                </a:solidFill>
              </a:rPr>
              <a:t>matter.But the Electronic Privacy Information Center quickly issued a petition calling on the FAA to examine and address drones' "unique threat" to privacy</a:t>
            </a:r>
            <a:r>
              <a:rPr lang="en-US" sz="1200" dirty="0" smtClean="0">
                <a:solidFill>
                  <a:srgbClr val="000000"/>
                </a:solidFill>
              </a:rPr>
              <a:t>. The American Civil Liberties Union, the Electronic Frontier Foundation, Consumer Watchdog and dozens of other groups signed on.</a:t>
            </a:r>
          </a:p>
          <a:p>
            <a:pPr>
              <a:buNone/>
            </a:pPr>
            <a:r>
              <a:rPr lang="en-US" sz="1200" b="1" dirty="0" smtClean="0">
                <a:solidFill>
                  <a:srgbClr val="000000"/>
                </a:solidFill>
              </a:rPr>
              <a:t>Broad Category</a:t>
            </a:r>
          </a:p>
          <a:p>
            <a:pPr>
              <a:buNone/>
            </a:pPr>
            <a:r>
              <a:rPr lang="en-US" sz="1200" dirty="0" smtClean="0">
                <a:solidFill>
                  <a:srgbClr val="000000"/>
                </a:solidFill>
              </a:rPr>
              <a:t>	Technically, unmanned aerial vehicles (some quibble with the word drone) are remote or autonomously controlled aircraft, a broad category that can encompass military-grade weapons as well as small do-it-yourself helicopters with cameras."They raise the prospect of bringing surveillance to a whole new level," said Jay Stanley, senior policy analyst at the ACLU.Among other things, the letter noted that sophisticated drones can track up to 65 targets across 65 square miles. They can also carry high-definition cameras, heat sensors, automated license plate readers and, eventually, facial recognition technology.The petition said that law enforcement agencies and private detectives have already begun to use them, and that paparazzi, criminals and</a:t>
            </a:r>
            <a:endParaRPr lang="en-US" sz="1200" dirty="0">
              <a:solidFill>
                <a:srgbClr val="000000"/>
              </a:solidFill>
            </a:endParaRPr>
          </a:p>
        </p:txBody>
      </p:sp>
      <p:pic>
        <p:nvPicPr>
          <p:cNvPr id="4" name="Picture 3"/>
          <p:cNvPicPr>
            <a:picLocks noChangeAspect="1"/>
          </p:cNvPicPr>
          <p:nvPr/>
        </p:nvPicPr>
        <p:blipFill>
          <a:blip r:embed="rId2"/>
          <a:stretch>
            <a:fillRect/>
          </a:stretch>
        </p:blipFill>
        <p:spPr>
          <a:xfrm>
            <a:off x="5570013" y="1630250"/>
            <a:ext cx="3573987" cy="2355972"/>
          </a:xfrm>
          <a:prstGeom prst="rect">
            <a:avLst/>
          </a:prstGeom>
        </p:spPr>
      </p:pic>
      <p:sp>
        <p:nvSpPr>
          <p:cNvPr id="6" name="TextBox 5"/>
          <p:cNvSpPr txBox="1"/>
          <p:nvPr/>
        </p:nvSpPr>
        <p:spPr>
          <a:xfrm>
            <a:off x="5329431" y="4275444"/>
            <a:ext cx="3814569" cy="2400657"/>
          </a:xfrm>
          <a:prstGeom prst="rect">
            <a:avLst/>
          </a:prstGeom>
          <a:noFill/>
        </p:spPr>
        <p:txBody>
          <a:bodyPr wrap="square" rtlCol="0">
            <a:spAutoFit/>
          </a:bodyPr>
          <a:lstStyle/>
          <a:p>
            <a:pPr>
              <a:buNone/>
            </a:pPr>
            <a:r>
              <a:rPr lang="en-US" sz="1200" dirty="0" smtClean="0">
                <a:solidFill>
                  <a:srgbClr val="000000"/>
                </a:solidFill>
              </a:rPr>
              <a:t>stalkers could be next. It raised particular concerns about government use of drones, which make persistent surveillance cheap and enable law enforcement to stare through the windows and even walls that used to represent private domains.</a:t>
            </a:r>
          </a:p>
          <a:p>
            <a:pPr>
              <a:buNone/>
            </a:pPr>
            <a:r>
              <a:rPr lang="en-US" sz="1200" b="1" dirty="0" smtClean="0">
                <a:solidFill>
                  <a:srgbClr val="000000"/>
                </a:solidFill>
              </a:rPr>
              <a:t>Surveillance State?</a:t>
            </a:r>
          </a:p>
          <a:p>
            <a:pPr>
              <a:buNone/>
            </a:pPr>
            <a:r>
              <a:rPr lang="en-US" sz="1200" dirty="0" smtClean="0">
                <a:solidFill>
                  <a:srgbClr val="000000"/>
                </a:solidFill>
              </a:rPr>
              <a:t>	Ryan </a:t>
            </a:r>
            <a:r>
              <a:rPr lang="en-US" sz="1200" dirty="0" err="1" smtClean="0">
                <a:solidFill>
                  <a:srgbClr val="000000"/>
                </a:solidFill>
              </a:rPr>
              <a:t>Calo</a:t>
            </a:r>
            <a:r>
              <a:rPr lang="en-US" sz="1200" dirty="0" smtClean="0">
                <a:solidFill>
                  <a:srgbClr val="000000"/>
                </a:solidFill>
              </a:rPr>
              <a:t>, director of privacy at Stanford's Center for Internet and Society, worries that drones could nudge us closer to a surveillance state, where police shift from responding to real crimes to indiscriminately hunting for infractions and suspicious behavior.</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Drones Over American</a:t>
            </a:r>
            <a:endParaRPr lang="en-US" dirty="0"/>
          </a:p>
        </p:txBody>
      </p:sp>
      <p:pic>
        <p:nvPicPr>
          <p:cNvPr id="4" name="Content Placeholder 3" descr="drone.jpg"/>
          <p:cNvPicPr>
            <a:picLocks noGrp="1" noChangeAspect="1"/>
          </p:cNvPicPr>
          <p:nvPr>
            <p:ph idx="1"/>
          </p:nvPr>
        </p:nvPicPr>
        <p:blipFill>
          <a:blip r:embed="rId2"/>
          <a:srcRect l="-1140" r="-1140"/>
          <a:stretch>
            <a:fillRect/>
          </a:stretch>
        </p:blip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Hearings on Drones</a:t>
            </a:r>
            <a:endParaRPr lang="en-US" dirty="0"/>
          </a:p>
        </p:txBody>
      </p:sp>
      <p:sp>
        <p:nvSpPr>
          <p:cNvPr id="3" name="Content Placeholder 2"/>
          <p:cNvSpPr>
            <a:spLocks noGrp="1"/>
          </p:cNvSpPr>
          <p:nvPr>
            <p:ph idx="1"/>
          </p:nvPr>
        </p:nvSpPr>
        <p:spPr>
          <a:xfrm>
            <a:off x="457200" y="1991895"/>
            <a:ext cx="8229600" cy="4525963"/>
          </a:xfrm>
        </p:spPr>
        <p:txBody>
          <a:bodyPr>
            <a:normAutofit fontScale="77500" lnSpcReduction="20000"/>
          </a:bodyPr>
          <a:lstStyle/>
          <a:p>
            <a:r>
              <a:rPr lang="en-US" i="1" dirty="0" smtClean="0"/>
              <a:t>CNN October 26, 2012</a:t>
            </a:r>
          </a:p>
          <a:p>
            <a:r>
              <a:rPr lang="en-US" dirty="0" smtClean="0"/>
              <a:t>“Police drones circling overhead, ready to help search for lost children, rescue stranded boaters and capture criminals. Or drones equipped with lethal weapons, high-tech cameras able to see through clothing, and technology that monitors a person's visit to religious or political events. Those were divergent and tricky scenarios discussed at a congressional hearing on Thursday, as lawmakers contemplated a market that experts believe could grow to 10,000 unmanned aircraft in five years.</a:t>
            </a:r>
          </a:p>
          <a:p>
            <a:r>
              <a:rPr lang="en-US" u="sng" dirty="0" smtClean="0"/>
              <a:t>Congress has ordered the Federal Aviation Administration to develop plans to integrate them into the national airspace system used by jetliners, private and military planes, helicopters and blimps by 2015</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Supreme Court</a:t>
            </a:r>
            <a:endParaRPr lang="en-US" b="1" dirty="0"/>
          </a:p>
        </p:txBody>
      </p:sp>
      <p:sp>
        <p:nvSpPr>
          <p:cNvPr id="3" name="Content Placeholder 2"/>
          <p:cNvSpPr>
            <a:spLocks noGrp="1"/>
          </p:cNvSpPr>
          <p:nvPr>
            <p:ph idx="1"/>
          </p:nvPr>
        </p:nvSpPr>
        <p:spPr/>
        <p:txBody>
          <a:bodyPr>
            <a:normAutofit lnSpcReduction="10000"/>
          </a:bodyPr>
          <a:lstStyle/>
          <a:p>
            <a:r>
              <a:rPr lang="en-US" i="1" dirty="0" smtClean="0"/>
              <a:t>The Technological Frontier; GPS, Electronic Surveillance, and Third Party Records</a:t>
            </a:r>
          </a:p>
          <a:p>
            <a:r>
              <a:rPr lang="en-US" i="1" dirty="0" smtClean="0"/>
              <a:t>Using 42 USC 1983 Civil Rights Remedies instead of the Exclusionary Rule</a:t>
            </a:r>
          </a:p>
          <a:p>
            <a:r>
              <a:rPr lang="en-US" i="1" dirty="0" smtClean="0"/>
              <a:t>Exclusionary Rule</a:t>
            </a:r>
          </a:p>
          <a:p>
            <a:pPr lvl="1"/>
            <a:r>
              <a:rPr lang="en-US" i="1" dirty="0" smtClean="0"/>
              <a:t>Police Created Exigency</a:t>
            </a:r>
          </a:p>
          <a:p>
            <a:pPr lvl="1"/>
            <a:r>
              <a:rPr lang="en-US" i="1" dirty="0" smtClean="0"/>
              <a:t>Extending the Good Faith Exception </a:t>
            </a:r>
          </a:p>
          <a:p>
            <a:r>
              <a:rPr lang="en-US" i="1" dirty="0" smtClean="0"/>
              <a:t>K-9 Sniff is Not a Search… or is it?</a:t>
            </a:r>
          </a:p>
          <a:p>
            <a:r>
              <a:rPr lang="en-US" i="1" dirty="0" smtClean="0"/>
              <a:t>Cases Argued but not Decided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National Association of Criminal Defense Lawyers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“Electronic Surveillance &amp; Government Access to Third Party Records”</a:t>
            </a:r>
          </a:p>
          <a:p>
            <a:r>
              <a:rPr lang="en-US" dirty="0" smtClean="0"/>
              <a:t>Has </a:t>
            </a:r>
            <a:r>
              <a:rPr lang="en-US" i="1" dirty="0" smtClean="0"/>
              <a:t>Jones </a:t>
            </a:r>
            <a:r>
              <a:rPr lang="en-US" dirty="0" smtClean="0"/>
              <a:t>cast doubt on the general rule that anything you expose to the public is fair game for law enforcement?</a:t>
            </a:r>
          </a:p>
          <a:p>
            <a:r>
              <a:rPr lang="en-US" dirty="0" smtClean="0"/>
              <a:t>The Electronic Communications Privacy Act, the Stored Communications Act, the USA Patriot Act, Wiretap Act, and the Foreign Intelligence Surveillance Act all govern the standards of third party records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National Association of Criminal Defense Lawyers Recommendations</a:t>
            </a:r>
            <a:endParaRPr lang="en-US" b="1"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dirty="0" smtClean="0"/>
              <a:t>The NACDL is currently asking  Congress to re-write the provisions of law governing third party records to a standard that requires </a:t>
            </a:r>
            <a:r>
              <a:rPr lang="en-US" b="1" dirty="0" smtClean="0"/>
              <a:t>Probable Cause for:</a:t>
            </a:r>
            <a:r>
              <a:rPr lang="en-US" dirty="0" smtClean="0"/>
              <a:t> </a:t>
            </a:r>
          </a:p>
          <a:p>
            <a:pPr lvl="1"/>
            <a:r>
              <a:rPr lang="en-US" dirty="0" smtClean="0"/>
              <a:t>Content including things that demonstrate the substance of electronic communications including </a:t>
            </a:r>
            <a:r>
              <a:rPr lang="en-US" u="sng" dirty="0" smtClean="0"/>
              <a:t>clouds</a:t>
            </a:r>
            <a:r>
              <a:rPr lang="en-US" dirty="0" smtClean="0"/>
              <a:t>, </a:t>
            </a:r>
            <a:r>
              <a:rPr lang="en-US" u="sng" dirty="0" smtClean="0"/>
              <a:t>transactional search query strings</a:t>
            </a:r>
            <a:r>
              <a:rPr lang="en-US" dirty="0" smtClean="0"/>
              <a:t>, </a:t>
            </a:r>
            <a:r>
              <a:rPr lang="en-US" u="sng" dirty="0" smtClean="0"/>
              <a:t>URL’s</a:t>
            </a:r>
            <a:r>
              <a:rPr lang="en-US" dirty="0" smtClean="0"/>
              <a:t>, </a:t>
            </a:r>
            <a:r>
              <a:rPr lang="en-US" u="sng" dirty="0" smtClean="0"/>
              <a:t>browser history </a:t>
            </a:r>
            <a:r>
              <a:rPr lang="en-US" dirty="0" smtClean="0"/>
              <a:t>and </a:t>
            </a:r>
            <a:r>
              <a:rPr lang="en-US" u="sng" dirty="0" smtClean="0"/>
              <a:t>email subject lines</a:t>
            </a:r>
          </a:p>
          <a:p>
            <a:pPr lvl="1"/>
            <a:r>
              <a:rPr lang="en-US" u="sng" dirty="0" smtClean="0"/>
              <a:t>Prospective </a:t>
            </a:r>
            <a:r>
              <a:rPr lang="en-US" dirty="0" smtClean="0"/>
              <a:t>or </a:t>
            </a:r>
            <a:r>
              <a:rPr lang="en-US" u="sng" dirty="0" smtClean="0"/>
              <a:t>retrospective geo-location </a:t>
            </a:r>
            <a:r>
              <a:rPr lang="en-US" dirty="0" smtClean="0"/>
              <a:t>information through third party or GPS</a:t>
            </a:r>
          </a:p>
          <a:p>
            <a:pPr lvl="1"/>
            <a:r>
              <a:rPr lang="en-US" dirty="0" smtClean="0"/>
              <a:t>Opening Emails even on third party servers</a:t>
            </a:r>
          </a:p>
          <a:p>
            <a:r>
              <a:rPr lang="en-US" dirty="0" smtClean="0"/>
              <a:t>Extending the exclusionary rule to these searches is also necessary </a:t>
            </a:r>
          </a:p>
          <a:p>
            <a:pPr lvl="1"/>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537343" y="0"/>
            <a:ext cx="9977492" cy="7294305"/>
          </a:xfrm>
          <a:prstGeom prst="rect">
            <a:avLst/>
          </a:prstGeom>
          <a:solidFill>
            <a:schemeClr val="tx1"/>
          </a:solidFill>
        </p:spPr>
        <p:txBody>
          <a:bodyPr wrap="square" rtlCol="0">
            <a:spAutoFit/>
          </a:bodyPr>
          <a:lstStyle/>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2015039" y="0"/>
            <a:ext cx="5336798" cy="690702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4062"/>
            <a:ext cx="9144000" cy="1611852"/>
          </a:xfrm>
        </p:spPr>
        <p:txBody>
          <a:bodyPr>
            <a:normAutofit/>
          </a:bodyPr>
          <a:lstStyle/>
          <a:p>
            <a:r>
              <a:rPr lang="en-US" dirty="0" smtClean="0"/>
              <a:t>http://</a:t>
            </a:r>
            <a:r>
              <a:rPr lang="en-US" dirty="0" err="1" smtClean="0"/>
              <a:t>www.nacdl.org/reports/thirdpartyrecords</a:t>
            </a:r>
            <a:r>
              <a:rPr lang="en-US" dirty="0" smtClean="0"/>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276"/>
            <a:ext cx="9144000" cy="1464250"/>
          </a:xfrm>
        </p:spPr>
        <p:txBody>
          <a:bodyPr>
            <a:normAutofit fontScale="90000"/>
          </a:bodyPr>
          <a:lstStyle/>
          <a:p>
            <a:r>
              <a:rPr lang="en-US" b="1" dirty="0" smtClean="0"/>
              <a:t>Using 42 USC 1983 Civil Rights Remedies instead of the Exclusionary Rule</a:t>
            </a:r>
            <a:r>
              <a:rPr lang="en-US" dirty="0" smtClean="0"/>
              <a:t/>
            </a:r>
            <a:br>
              <a:rPr lang="en-US" dirty="0" smtClean="0"/>
            </a:br>
            <a:endParaRPr lang="en-US" dirty="0"/>
          </a:p>
        </p:txBody>
      </p:sp>
      <p:sp>
        <p:nvSpPr>
          <p:cNvPr id="3" name="Content Placeholder 2"/>
          <p:cNvSpPr>
            <a:spLocks noGrp="1"/>
          </p:cNvSpPr>
          <p:nvPr>
            <p:ph idx="1"/>
          </p:nvPr>
        </p:nvSpPr>
        <p:spPr>
          <a:xfrm>
            <a:off x="457200" y="1995526"/>
            <a:ext cx="8229600" cy="4130637"/>
          </a:xfrm>
        </p:spPr>
        <p:txBody>
          <a:bodyPr/>
          <a:lstStyle/>
          <a:p>
            <a:r>
              <a:rPr lang="en-US" i="1" dirty="0" smtClean="0"/>
              <a:t>City of Ontario </a:t>
            </a:r>
            <a:r>
              <a:rPr lang="en-US" i="1" dirty="0" err="1" smtClean="0"/>
              <a:t>v</a:t>
            </a:r>
            <a:r>
              <a:rPr lang="en-US" i="1" dirty="0" smtClean="0"/>
              <a:t>. </a:t>
            </a:r>
            <a:r>
              <a:rPr lang="en-US" i="1" dirty="0" err="1" smtClean="0"/>
              <a:t>Quon</a:t>
            </a:r>
            <a:endParaRPr lang="en-US" i="1" dirty="0" smtClean="0"/>
          </a:p>
          <a:p>
            <a:r>
              <a:rPr lang="en-US" i="1" dirty="0" err="1" smtClean="0"/>
              <a:t>Ryburn</a:t>
            </a:r>
            <a:r>
              <a:rPr lang="en-US" i="1" dirty="0" smtClean="0"/>
              <a:t> </a:t>
            </a:r>
            <a:r>
              <a:rPr lang="en-US" i="1" dirty="0" err="1" smtClean="0"/>
              <a:t>v</a:t>
            </a:r>
            <a:r>
              <a:rPr lang="en-US" i="1" dirty="0" smtClean="0"/>
              <a:t>. Huff</a:t>
            </a:r>
          </a:p>
          <a:p>
            <a:r>
              <a:rPr lang="en-US" i="1" dirty="0" err="1" smtClean="0"/>
              <a:t>Messerschmidt</a:t>
            </a:r>
            <a:r>
              <a:rPr lang="en-US" i="1" dirty="0" smtClean="0"/>
              <a:t> </a:t>
            </a:r>
            <a:r>
              <a:rPr lang="en-US" i="1" dirty="0" err="1" smtClean="0"/>
              <a:t>v</a:t>
            </a:r>
            <a:r>
              <a:rPr lang="en-US" i="1" dirty="0" smtClean="0"/>
              <a:t>. Millender</a:t>
            </a:r>
          </a:p>
          <a:p>
            <a:r>
              <a:rPr lang="en-US" i="1" dirty="0" smtClean="0"/>
              <a:t>Ashcroft </a:t>
            </a:r>
            <a:r>
              <a:rPr lang="en-US" i="1" dirty="0" err="1" smtClean="0"/>
              <a:t>v</a:t>
            </a:r>
            <a:r>
              <a:rPr lang="en-US" i="1" dirty="0" smtClean="0"/>
              <a:t>. Al-Kidd</a:t>
            </a:r>
          </a:p>
          <a:p>
            <a:r>
              <a:rPr lang="en-US" i="1" dirty="0" smtClean="0"/>
              <a:t>Florence </a:t>
            </a:r>
            <a:r>
              <a:rPr lang="en-US" i="1" dirty="0" err="1" smtClean="0"/>
              <a:t>v</a:t>
            </a:r>
            <a:r>
              <a:rPr lang="en-US" i="1" dirty="0" smtClean="0"/>
              <a:t>. Board of Chosen Freeholders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smtClean="0"/>
              <a:t>City of Ontario, California v. </a:t>
            </a:r>
            <a:r>
              <a:rPr lang="en-US" sz="4000" i="1" dirty="0" err="1" smtClean="0"/>
              <a:t>Quon</a:t>
            </a:r>
            <a:endParaRPr lang="en-US" sz="4000" i="1" dirty="0"/>
          </a:p>
        </p:txBody>
      </p:sp>
      <p:sp>
        <p:nvSpPr>
          <p:cNvPr id="3" name="Content Placeholder 2"/>
          <p:cNvSpPr>
            <a:spLocks noGrp="1"/>
          </p:cNvSpPr>
          <p:nvPr>
            <p:ph sz="quarter" idx="1"/>
          </p:nvPr>
        </p:nvSpPr>
        <p:spPr/>
        <p:txBody>
          <a:bodyPr/>
          <a:lstStyle/>
          <a:p>
            <a:r>
              <a:rPr lang="en-US" dirty="0" err="1" smtClean="0"/>
              <a:t>Quon</a:t>
            </a:r>
            <a:r>
              <a:rPr lang="en-US" dirty="0" smtClean="0"/>
              <a:t> is a police officer who’s </a:t>
            </a:r>
            <a:r>
              <a:rPr lang="en-US" u="sng" dirty="0" smtClean="0"/>
              <a:t>text messages were searched</a:t>
            </a:r>
            <a:r>
              <a:rPr lang="en-US" dirty="0" smtClean="0"/>
              <a:t> and who was subsequently </a:t>
            </a:r>
            <a:r>
              <a:rPr lang="en-US" u="sng" dirty="0" smtClean="0"/>
              <a:t>disciplined for sending sexually explicit text </a:t>
            </a:r>
            <a:r>
              <a:rPr lang="en-US" dirty="0" smtClean="0"/>
              <a:t>messages on his police issued pager while at work. </a:t>
            </a:r>
          </a:p>
          <a:p>
            <a:r>
              <a:rPr lang="en-US" dirty="0" smtClean="0"/>
              <a:t>The </a:t>
            </a:r>
            <a:r>
              <a:rPr lang="en-US" u="sng" dirty="0" smtClean="0"/>
              <a:t>wireless carrier </a:t>
            </a:r>
            <a:r>
              <a:rPr lang="en-US" dirty="0" smtClean="0"/>
              <a:t>turned over the actual messages from a </a:t>
            </a:r>
            <a:r>
              <a:rPr lang="en-US" u="sng" dirty="0" smtClean="0"/>
              <a:t>mere request </a:t>
            </a:r>
            <a:r>
              <a:rPr lang="en-US" dirty="0" smtClean="0"/>
              <a:t>by the city to review the contents of the messages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smtClean="0"/>
              <a:t>City of Ontario, California v. </a:t>
            </a:r>
            <a:r>
              <a:rPr lang="en-US" sz="4000" i="1" dirty="0" err="1" smtClean="0"/>
              <a:t>Quon</a:t>
            </a:r>
            <a:endParaRPr lang="en-US" sz="4000" i="1" dirty="0"/>
          </a:p>
        </p:txBody>
      </p:sp>
      <p:sp>
        <p:nvSpPr>
          <p:cNvPr id="3" name="Content Placeholder 2"/>
          <p:cNvSpPr>
            <a:spLocks noGrp="1"/>
          </p:cNvSpPr>
          <p:nvPr>
            <p:ph sz="quarter" idx="1"/>
          </p:nvPr>
        </p:nvSpPr>
        <p:spPr/>
        <p:txBody>
          <a:bodyPr/>
          <a:lstStyle/>
          <a:p>
            <a:r>
              <a:rPr lang="en-US" dirty="0" smtClean="0"/>
              <a:t>Held: The </a:t>
            </a:r>
            <a:r>
              <a:rPr lang="en-US" u="sng" dirty="0" smtClean="0"/>
              <a:t>request of the content of text </a:t>
            </a:r>
            <a:r>
              <a:rPr lang="en-US" dirty="0" smtClean="0"/>
              <a:t>messages sent on an employer owned device from the service provider </a:t>
            </a:r>
            <a:r>
              <a:rPr lang="en-US" u="sng" dirty="0" smtClean="0"/>
              <a:t>constituted a legitimate work-related purpose</a:t>
            </a:r>
            <a:r>
              <a:rPr lang="en-US" dirty="0" smtClean="0"/>
              <a:t> and was no excessive in scope, thus </a:t>
            </a:r>
            <a:r>
              <a:rPr lang="en-US" u="sng" dirty="0" smtClean="0"/>
              <a:t>no Fourth Amendment violation</a:t>
            </a:r>
            <a:endParaRPr lang="en-US" u="sn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smtClean="0"/>
              <a:t>City of Ontario, California v. </a:t>
            </a:r>
            <a:r>
              <a:rPr lang="en-US" sz="4000" i="1" dirty="0" err="1" smtClean="0"/>
              <a:t>Quon</a:t>
            </a:r>
            <a:endParaRPr lang="en-US" sz="4000" i="1" dirty="0"/>
          </a:p>
        </p:txBody>
      </p:sp>
      <p:sp>
        <p:nvSpPr>
          <p:cNvPr id="3" name="Content Placeholder 2"/>
          <p:cNvSpPr>
            <a:spLocks noGrp="1"/>
          </p:cNvSpPr>
          <p:nvPr>
            <p:ph sz="quarter" idx="1"/>
          </p:nvPr>
        </p:nvSpPr>
        <p:spPr/>
        <p:txBody>
          <a:bodyPr/>
          <a:lstStyle/>
          <a:p>
            <a:r>
              <a:rPr lang="en-US" dirty="0" smtClean="0"/>
              <a:t>Court did </a:t>
            </a:r>
            <a:r>
              <a:rPr lang="en-US" u="sng" dirty="0" smtClean="0"/>
              <a:t>not reach the question </a:t>
            </a:r>
            <a:r>
              <a:rPr lang="en-US" dirty="0" smtClean="0"/>
              <a:t>of weather </a:t>
            </a:r>
            <a:r>
              <a:rPr lang="en-US" dirty="0" err="1" smtClean="0"/>
              <a:t>Quon</a:t>
            </a:r>
            <a:r>
              <a:rPr lang="en-US" dirty="0" smtClean="0"/>
              <a:t> had a </a:t>
            </a:r>
            <a:r>
              <a:rPr lang="en-US" u="sng" dirty="0" smtClean="0"/>
              <a:t>reasonable expectation of privacy </a:t>
            </a:r>
            <a:r>
              <a:rPr lang="en-US" dirty="0" smtClean="0"/>
              <a:t>in the </a:t>
            </a:r>
            <a:r>
              <a:rPr lang="en-US" u="sng" dirty="0" smtClean="0"/>
              <a:t>workplace communications</a:t>
            </a:r>
          </a:p>
          <a:p>
            <a:r>
              <a:rPr lang="en-US" dirty="0" smtClean="0"/>
              <a:t>The Court held that even if he did there was no Fourth Amendment violation because of the </a:t>
            </a:r>
            <a:r>
              <a:rPr lang="en-US" u="sng" dirty="0" smtClean="0"/>
              <a:t>legitimate work-related precedent </a:t>
            </a:r>
            <a:r>
              <a:rPr lang="en-US" dirty="0" smtClean="0"/>
              <a:t>of </a:t>
            </a:r>
            <a:r>
              <a:rPr lang="en-US" i="1" dirty="0" smtClean="0"/>
              <a:t>O’Conner v. Ortega</a:t>
            </a:r>
            <a:endParaRPr lang="en-US"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lstStyle/>
          <a:p>
            <a:r>
              <a:rPr lang="en-US" dirty="0" smtClean="0"/>
              <a:t>Vincent Huff and his mother are </a:t>
            </a:r>
            <a:r>
              <a:rPr lang="en-US" u="sng" dirty="0" smtClean="0"/>
              <a:t>sitting at home</a:t>
            </a:r>
            <a:r>
              <a:rPr lang="en-US" dirty="0" smtClean="0"/>
              <a:t> when officers of the Burbank California Police Department </a:t>
            </a:r>
            <a:r>
              <a:rPr lang="en-US" u="sng" dirty="0" smtClean="0"/>
              <a:t>knock on their door</a:t>
            </a:r>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lstStyle/>
          <a:p>
            <a:r>
              <a:rPr lang="en-US" dirty="0" smtClean="0"/>
              <a:t>Vincent Huff and his mother are </a:t>
            </a:r>
            <a:r>
              <a:rPr lang="en-US" u="sng" dirty="0" smtClean="0"/>
              <a:t>sitting at home</a:t>
            </a:r>
            <a:r>
              <a:rPr lang="en-US" dirty="0" smtClean="0"/>
              <a:t> when officers of the Burbank California Police Department </a:t>
            </a:r>
            <a:r>
              <a:rPr lang="en-US" u="sng" dirty="0" smtClean="0"/>
              <a:t>knock on their door</a:t>
            </a:r>
          </a:p>
          <a:p>
            <a:r>
              <a:rPr lang="en-US" dirty="0" smtClean="0"/>
              <a:t>After </a:t>
            </a:r>
            <a:r>
              <a:rPr lang="en-US" u="sng" dirty="0" smtClean="0"/>
              <a:t>no one answers the door </a:t>
            </a:r>
            <a:r>
              <a:rPr lang="en-US" dirty="0" smtClean="0"/>
              <a:t>the officers called the Huff’s </a:t>
            </a:r>
            <a:r>
              <a:rPr lang="en-US" u="sng" dirty="0" smtClean="0"/>
              <a:t>home phone</a:t>
            </a:r>
          </a:p>
          <a:p>
            <a:pPr>
              <a:buNone/>
            </a:pPr>
            <a:endParaRPr lang="en-US" dirty="0" smtClean="0"/>
          </a:p>
          <a:p>
            <a:pPr>
              <a:buNone/>
            </a:pPr>
            <a:endParaRPr lang="en-US" dirty="0"/>
          </a:p>
        </p:txBody>
      </p:sp>
      <p:pic>
        <p:nvPicPr>
          <p:cNvPr id="4" name="MS900074768[1].wav">
            <a:hlinkClick r:id="" action="ppaction://media"/>
          </p:cNvPr>
          <p:cNvPicPr>
            <a:picLocks noRot="1" noChangeAspect="1"/>
          </p:cNvPicPr>
          <p:nvPr>
            <a:wavAudioFile r:embed="rId1" name="MS900074768[1].wav"/>
          </p:nvPr>
        </p:nvPicPr>
        <p:blipFill>
          <a:blip r:embed="rId3" cstate="print"/>
          <a:stretch>
            <a:fillRect/>
          </a:stretch>
        </p:blipFill>
        <p:spPr>
          <a:xfrm>
            <a:off x="4343400" y="6248400"/>
            <a:ext cx="304800" cy="3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675605"/>
            <a:ext cx="2226934" cy="2182395"/>
          </a:xfrm>
          <a:prstGeom prst="rect">
            <a:avLst/>
          </a:prstGeom>
        </p:spPr>
      </p:pic>
      <p:sp>
        <p:nvSpPr>
          <p:cNvPr id="3" name="Content Placeholder 2"/>
          <p:cNvSpPr>
            <a:spLocks noGrp="1"/>
          </p:cNvSpPr>
          <p:nvPr>
            <p:ph idx="1"/>
          </p:nvPr>
        </p:nvSpPr>
        <p:spPr>
          <a:xfrm>
            <a:off x="457200" y="867664"/>
            <a:ext cx="8229600" cy="4357459"/>
          </a:xfrm>
        </p:spPr>
        <p:txBody>
          <a:bodyPr>
            <a:normAutofit fontScale="92500" lnSpcReduction="20000"/>
          </a:bodyPr>
          <a:lstStyle/>
          <a:p>
            <a:pPr algn="ctr">
              <a:buNone/>
            </a:pPr>
            <a:r>
              <a:rPr lang="en-US" sz="9600" b="1" dirty="0" smtClean="0"/>
              <a:t>Technological Frontier</a:t>
            </a:r>
          </a:p>
          <a:p>
            <a:pPr algn="ctr">
              <a:buNone/>
            </a:pPr>
            <a:r>
              <a:rPr lang="en-US" sz="5400" dirty="0" smtClean="0"/>
              <a:t>Electronic Surveillance &amp; Government Access to Third Party Records</a:t>
            </a:r>
            <a:endParaRPr lang="en-US" sz="5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lstStyle/>
          <a:p>
            <a:r>
              <a:rPr lang="en-US" dirty="0" smtClean="0"/>
              <a:t>Vincent Huff and his mother are </a:t>
            </a:r>
            <a:r>
              <a:rPr lang="en-US" u="sng" dirty="0" smtClean="0"/>
              <a:t>sitting at home</a:t>
            </a:r>
            <a:r>
              <a:rPr lang="en-US" dirty="0" smtClean="0"/>
              <a:t> when officers of the Burbank California Police Department </a:t>
            </a:r>
            <a:r>
              <a:rPr lang="en-US" u="sng" dirty="0" smtClean="0"/>
              <a:t>knock on their door</a:t>
            </a:r>
          </a:p>
          <a:p>
            <a:r>
              <a:rPr lang="en-US" dirty="0" smtClean="0"/>
              <a:t>After </a:t>
            </a:r>
            <a:r>
              <a:rPr lang="en-US" u="sng" dirty="0" smtClean="0"/>
              <a:t>no one answers the door </a:t>
            </a:r>
            <a:r>
              <a:rPr lang="en-US" dirty="0" smtClean="0"/>
              <a:t>the officers called the Huff’s </a:t>
            </a:r>
            <a:r>
              <a:rPr lang="en-US" u="sng" dirty="0" smtClean="0"/>
              <a:t>home phone</a:t>
            </a:r>
          </a:p>
          <a:p>
            <a:r>
              <a:rPr lang="en-US" dirty="0" smtClean="0"/>
              <a:t>The officer then tried </a:t>
            </a:r>
            <a:r>
              <a:rPr lang="en-US" u="sng" dirty="0" smtClean="0"/>
              <a:t>calling Mrs. Huff’s cell </a:t>
            </a:r>
            <a:r>
              <a:rPr lang="en-US" dirty="0" smtClean="0"/>
              <a:t>phone</a:t>
            </a:r>
          </a:p>
          <a:p>
            <a:pPr>
              <a:buNone/>
            </a:pPr>
            <a:endParaRPr lang="en-US" dirty="0" smtClean="0"/>
          </a:p>
          <a:p>
            <a:pPr>
              <a:buNone/>
            </a:pPr>
            <a:endParaRPr lang="en-US" dirty="0"/>
          </a:p>
        </p:txBody>
      </p:sp>
      <p:pic>
        <p:nvPicPr>
          <p:cNvPr id="10" name="ELPHRG01.wav">
            <a:hlinkClick r:id="" action="ppaction://media"/>
          </p:cNvPr>
          <p:cNvPicPr>
            <a:picLocks noRot="1" noChangeAspect="1"/>
          </p:cNvPicPr>
          <p:nvPr>
            <a:wavAudioFile r:embed="rId1" name="ELPHRG01.wav"/>
          </p:nvPr>
        </p:nvPicPr>
        <p:blipFill>
          <a:blip r:embed="rId3" cstate="print"/>
          <a:stretch>
            <a:fillRect/>
          </a:stretch>
        </p:blipFill>
        <p:spPr>
          <a:xfrm>
            <a:off x="4495800" y="6172200"/>
            <a:ext cx="304800" cy="304800"/>
          </a:xfrm>
          <a:prstGeom prst="rect">
            <a:avLst/>
          </a:prstGeom>
        </p:spPr>
      </p:pic>
      <p:pic>
        <p:nvPicPr>
          <p:cNvPr id="11" name="ELPHRG01.wav">
            <a:hlinkClick r:id="" action="ppaction://media"/>
          </p:cNvPr>
          <p:cNvPicPr>
            <a:picLocks noRot="1" noChangeAspect="1"/>
          </p:cNvPicPr>
          <p:nvPr>
            <a:wavAudioFile r:embed="rId1" name="ELPHRG01.wav"/>
          </p:nvPr>
        </p:nvPicPr>
        <p:blipFill>
          <a:blip r:embed="rId3" cstate="print"/>
          <a:stretch>
            <a:fillRect/>
          </a:stretch>
        </p:blipFill>
        <p:spPr>
          <a:xfrm>
            <a:off x="5029200" y="6172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2" fill="hold"/>
                                        <p:tgtEl>
                                          <p:spTgt spid="10"/>
                                        </p:tgtEl>
                                      </p:cBhvr>
                                    </p:cmd>
                                  </p:childTnLst>
                                </p:cTn>
                              </p:par>
                            </p:childTnLst>
                          </p:cTn>
                        </p:par>
                        <p:par>
                          <p:cTn id="7" fill="hold">
                            <p:stCondLst>
                              <p:cond delay="3992"/>
                            </p:stCondLst>
                            <p:childTnLst>
                              <p:par>
                                <p:cTn id="8" presetID="1" presetClass="mediacall" presetSubtype="0" fill="hold" nodeType="afterEffect">
                                  <p:stCondLst>
                                    <p:cond delay="0"/>
                                  </p:stCondLst>
                                  <p:childTnLst>
                                    <p:cmd type="call" cmd="playFrom(0.0)">
                                      <p:cBhvr>
                                        <p:cTn id="9" dur="399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normAutofit lnSpcReduction="10000"/>
          </a:bodyPr>
          <a:lstStyle/>
          <a:p>
            <a:r>
              <a:rPr lang="en-US" dirty="0" smtClean="0"/>
              <a:t>Vincent Huff and his mother are </a:t>
            </a:r>
            <a:r>
              <a:rPr lang="en-US" u="sng" dirty="0" smtClean="0"/>
              <a:t>sitting at home</a:t>
            </a:r>
            <a:r>
              <a:rPr lang="en-US" dirty="0" smtClean="0"/>
              <a:t> when officers of the Burbank California Police Department </a:t>
            </a:r>
            <a:r>
              <a:rPr lang="en-US" u="sng" dirty="0" smtClean="0"/>
              <a:t>knock on their door</a:t>
            </a:r>
          </a:p>
          <a:p>
            <a:r>
              <a:rPr lang="en-US" dirty="0" smtClean="0"/>
              <a:t>After </a:t>
            </a:r>
            <a:r>
              <a:rPr lang="en-US" u="sng" dirty="0" smtClean="0"/>
              <a:t>no one answers the door </a:t>
            </a:r>
            <a:r>
              <a:rPr lang="en-US" dirty="0" smtClean="0"/>
              <a:t>the officers called the Huff’s </a:t>
            </a:r>
            <a:r>
              <a:rPr lang="en-US" u="sng" dirty="0" smtClean="0"/>
              <a:t>home phone</a:t>
            </a:r>
          </a:p>
          <a:p>
            <a:r>
              <a:rPr lang="en-US" dirty="0" smtClean="0"/>
              <a:t>The officer then tried </a:t>
            </a:r>
            <a:r>
              <a:rPr lang="en-US" u="sng" dirty="0" smtClean="0"/>
              <a:t>calling Mrs. Huff’s cell </a:t>
            </a:r>
            <a:r>
              <a:rPr lang="en-US" dirty="0" smtClean="0"/>
              <a:t>phone</a:t>
            </a:r>
          </a:p>
          <a:p>
            <a:r>
              <a:rPr lang="en-US" dirty="0" smtClean="0"/>
              <a:t>Mrs. Huff </a:t>
            </a:r>
            <a:r>
              <a:rPr lang="en-US" u="sng" dirty="0" smtClean="0"/>
              <a:t>answered </a:t>
            </a:r>
            <a:r>
              <a:rPr lang="en-US" dirty="0" smtClean="0"/>
              <a:t>and told the officers she was in the house and then </a:t>
            </a:r>
            <a:r>
              <a:rPr lang="en-US" u="sng" dirty="0" smtClean="0"/>
              <a:t>hung up the phone</a:t>
            </a:r>
          </a:p>
          <a:p>
            <a:pPr>
              <a:buNone/>
            </a:pPr>
            <a:endParaRPr lang="en-US" dirty="0" smtClean="0"/>
          </a:p>
          <a:p>
            <a:pPr>
              <a:buNone/>
            </a:pPr>
            <a:endParaRPr lang="en-US" dirty="0"/>
          </a:p>
        </p:txBody>
      </p:sp>
      <p:pic>
        <p:nvPicPr>
          <p:cNvPr id="10" name="ELPHRG01.wav">
            <a:hlinkClick r:id="" action="ppaction://media"/>
          </p:cNvPr>
          <p:cNvPicPr>
            <a:picLocks noRot="1" noChangeAspect="1"/>
          </p:cNvPicPr>
          <p:nvPr>
            <a:wavAudioFile r:embed="rId1" name="ELPHRG01.wav"/>
          </p:nvPr>
        </p:nvPicPr>
        <p:blipFill>
          <a:blip r:embed="rId3" cstate="print"/>
          <a:stretch>
            <a:fillRect/>
          </a:stretch>
        </p:blipFill>
        <p:spPr>
          <a:xfrm>
            <a:off x="4495800" y="6172200"/>
            <a:ext cx="304800" cy="304800"/>
          </a:xfrm>
          <a:prstGeom prst="rect">
            <a:avLst/>
          </a:prstGeom>
        </p:spPr>
      </p:pic>
      <p:pic>
        <p:nvPicPr>
          <p:cNvPr id="11" name="ELPHRG01.wav">
            <a:hlinkClick r:id="" action="ppaction://media"/>
          </p:cNvPr>
          <p:cNvPicPr>
            <a:picLocks noRot="1" noChangeAspect="1"/>
          </p:cNvPicPr>
          <p:nvPr>
            <a:wavAudioFile r:embed="rId1" name="ELPHRG01.wav"/>
          </p:nvPr>
        </p:nvPicPr>
        <p:blipFill>
          <a:blip r:embed="rId3" cstate="print"/>
          <a:stretch>
            <a:fillRect/>
          </a:stretch>
        </p:blipFill>
        <p:spPr>
          <a:xfrm>
            <a:off x="5029200" y="6172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2" fill="hold"/>
                                        <p:tgtEl>
                                          <p:spTgt spid="10"/>
                                        </p:tgtEl>
                                      </p:cBhvr>
                                    </p:cmd>
                                  </p:childTnLst>
                                </p:cTn>
                              </p:par>
                            </p:childTnLst>
                          </p:cTn>
                        </p:par>
                        <p:par>
                          <p:cTn id="7" fill="hold">
                            <p:stCondLst>
                              <p:cond delay="3992"/>
                            </p:stCondLst>
                            <p:childTnLst>
                              <p:par>
                                <p:cTn id="8" presetID="1" presetClass="mediacall" presetSubtype="0" fill="hold" nodeType="afterEffect">
                                  <p:stCondLst>
                                    <p:cond delay="0"/>
                                  </p:stCondLst>
                                  <p:childTnLst>
                                    <p:cmd type="call" cmd="playFrom(0.0)">
                                      <p:cBhvr>
                                        <p:cTn id="9" dur="399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lstStyle/>
          <a:p>
            <a:r>
              <a:rPr lang="en-US" dirty="0" smtClean="0"/>
              <a:t>The officer’s were there because of a </a:t>
            </a:r>
            <a:r>
              <a:rPr lang="en-US" u="sng" dirty="0" smtClean="0"/>
              <a:t>rumor </a:t>
            </a:r>
            <a:r>
              <a:rPr lang="en-US" dirty="0" smtClean="0"/>
              <a:t>at school that </a:t>
            </a:r>
            <a:r>
              <a:rPr lang="en-US" u="sng" dirty="0" smtClean="0"/>
              <a:t>Vincent was going to “shoot up</a:t>
            </a:r>
            <a:r>
              <a:rPr lang="en-US" dirty="0" smtClean="0"/>
              <a:t>” the school.</a:t>
            </a:r>
          </a:p>
          <a:p>
            <a:r>
              <a:rPr lang="en-US" dirty="0" smtClean="0"/>
              <a:t>Mrs. Huff </a:t>
            </a:r>
            <a:r>
              <a:rPr lang="en-US" u="sng" dirty="0" smtClean="0"/>
              <a:t>refused </a:t>
            </a:r>
            <a:r>
              <a:rPr lang="en-US" dirty="0" smtClean="0"/>
              <a:t>to let the officers in the house</a:t>
            </a:r>
          </a:p>
          <a:p>
            <a:r>
              <a:rPr lang="en-US" dirty="0" smtClean="0"/>
              <a:t>When </a:t>
            </a:r>
            <a:r>
              <a:rPr lang="en-US" u="sng" dirty="0" smtClean="0"/>
              <a:t>asked if there were any guns </a:t>
            </a:r>
            <a:r>
              <a:rPr lang="en-US" dirty="0" smtClean="0"/>
              <a:t>in the house Mrs. Huff immediately turned around and </a:t>
            </a:r>
            <a:r>
              <a:rPr lang="en-US" u="sng" dirty="0" smtClean="0"/>
              <a:t>ran into the house</a:t>
            </a:r>
          </a:p>
          <a:p>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lstStyle/>
          <a:p>
            <a:r>
              <a:rPr lang="en-US" dirty="0" smtClean="0"/>
              <a:t>The </a:t>
            </a:r>
            <a:r>
              <a:rPr lang="en-US" u="sng" dirty="0" smtClean="0"/>
              <a:t>officers followed </a:t>
            </a:r>
            <a:r>
              <a:rPr lang="en-US" dirty="0" smtClean="0"/>
              <a:t>her in to the house and </a:t>
            </a:r>
            <a:r>
              <a:rPr lang="en-US" u="sng" dirty="0" smtClean="0"/>
              <a:t>remained there for 5-10 minutes </a:t>
            </a:r>
            <a:r>
              <a:rPr lang="en-US" dirty="0" smtClean="0"/>
              <a:t>until Mr. Huff came home and challenged the offer’s authority to be there.</a:t>
            </a:r>
          </a:p>
          <a:p>
            <a:endParaRPr lang="en-US" dirty="0" smtClean="0"/>
          </a:p>
          <a:p>
            <a:r>
              <a:rPr lang="en-US" dirty="0" smtClean="0"/>
              <a:t>The </a:t>
            </a:r>
            <a:r>
              <a:rPr lang="en-US" u="sng" dirty="0" smtClean="0"/>
              <a:t>Huffs sued </a:t>
            </a:r>
            <a:r>
              <a:rPr lang="en-US" dirty="0" smtClean="0"/>
              <a:t>the police department</a:t>
            </a:r>
          </a:p>
          <a:p>
            <a:pPr>
              <a:buNone/>
            </a:pPr>
            <a:endParaRPr lang="en-US" dirty="0" smtClean="0"/>
          </a:p>
          <a:p>
            <a:pPr>
              <a:buNone/>
            </a:pPr>
            <a:endParaRPr lang="en-US" dirty="0"/>
          </a:p>
        </p:txBody>
      </p:sp>
      <p:pic>
        <p:nvPicPr>
          <p:cNvPr id="5" name="MS900388391[1].wav">
            <a:hlinkClick r:id="" action="ppaction://media"/>
          </p:cNvPr>
          <p:cNvPicPr>
            <a:picLocks noRot="1" noChangeAspect="1"/>
          </p:cNvPicPr>
          <p:nvPr>
            <a:wavAudioFile r:embed="rId1" name="MS900388391[1].wav"/>
          </p:nvPr>
        </p:nvPicPr>
        <p:blipFill>
          <a:blip r:embed="rId3" cstate="print"/>
          <a:stretch>
            <a:fillRect/>
          </a:stretch>
        </p:blipFill>
        <p:spPr>
          <a:xfrm>
            <a:off x="44958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Rayburn v. Huff</a:t>
            </a:r>
            <a:endParaRPr lang="en-US" i="1" dirty="0"/>
          </a:p>
        </p:txBody>
      </p:sp>
      <p:sp>
        <p:nvSpPr>
          <p:cNvPr id="3" name="Content Placeholder 2"/>
          <p:cNvSpPr>
            <a:spLocks noGrp="1"/>
          </p:cNvSpPr>
          <p:nvPr>
            <p:ph sz="quarter" idx="1"/>
          </p:nvPr>
        </p:nvSpPr>
        <p:spPr/>
        <p:txBody>
          <a:bodyPr>
            <a:normAutofit lnSpcReduction="10000"/>
          </a:bodyPr>
          <a:lstStyle/>
          <a:p>
            <a:r>
              <a:rPr lang="en-US" dirty="0" smtClean="0"/>
              <a:t>In a Per </a:t>
            </a:r>
            <a:r>
              <a:rPr lang="en-US" dirty="0" err="1" smtClean="0"/>
              <a:t>Curiam</a:t>
            </a:r>
            <a:r>
              <a:rPr lang="en-US" dirty="0" smtClean="0"/>
              <a:t> opinion the Supreme Court held that “reasonable police officers in petitioners’ position could have come to the conclusion that the Fourth Amendment permitted them to enter the Huff residence if there was </a:t>
            </a:r>
            <a:r>
              <a:rPr lang="en-US" u="sng" dirty="0" smtClean="0"/>
              <a:t>an objectively reasonable basis for fearing that violence was imminent.</a:t>
            </a:r>
            <a:r>
              <a:rPr lang="en-US" dirty="0" smtClean="0"/>
              <a:t> And a reasonable officer could have come to such a conclusion based on the facts by the District Court.” </a:t>
            </a:r>
          </a:p>
          <a:p>
            <a:pPr>
              <a:buNone/>
            </a:pPr>
            <a:endParaRPr lang="en-US" dirty="0" smtClean="0"/>
          </a:p>
          <a:p>
            <a:pPr>
              <a:buNone/>
            </a:pPr>
            <a:endParaRPr lang="en-US" dirty="0"/>
          </a:p>
        </p:txBody>
      </p:sp>
      <p:pic>
        <p:nvPicPr>
          <p:cNvPr id="5" name="MS900388391[1].wav">
            <a:hlinkClick r:id="" action="ppaction://media"/>
          </p:cNvPr>
          <p:cNvPicPr>
            <a:picLocks noRot="1" noChangeAspect="1"/>
          </p:cNvPicPr>
          <p:nvPr>
            <a:wavAudioFile r:embed="rId1" name="MS900388391[1].wav"/>
          </p:nvPr>
        </p:nvPicPr>
        <p:blipFill>
          <a:blip r:embed="rId3" cstate="print"/>
          <a:stretch>
            <a:fillRect/>
          </a:stretch>
        </p:blipFill>
        <p:spPr>
          <a:xfrm>
            <a:off x="44958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err="1" smtClean="0"/>
              <a:t>Misserschmidt</a:t>
            </a:r>
            <a:r>
              <a:rPr lang="en-US" i="1" dirty="0" smtClean="0"/>
              <a:t> v. Millender</a:t>
            </a:r>
            <a:endParaRPr lang="en-US" i="1" dirty="0"/>
          </a:p>
        </p:txBody>
      </p:sp>
      <p:sp>
        <p:nvSpPr>
          <p:cNvPr id="3" name="Content Placeholder 2"/>
          <p:cNvSpPr>
            <a:spLocks noGrp="1"/>
          </p:cNvSpPr>
          <p:nvPr>
            <p:ph sz="quarter" idx="1"/>
          </p:nvPr>
        </p:nvSpPr>
        <p:spPr/>
        <p:txBody>
          <a:bodyPr>
            <a:normAutofit lnSpcReduction="10000"/>
          </a:bodyPr>
          <a:lstStyle/>
          <a:p>
            <a:r>
              <a:rPr lang="en-US" dirty="0" err="1" smtClean="0"/>
              <a:t>Misserschmidt</a:t>
            </a:r>
            <a:r>
              <a:rPr lang="en-US" dirty="0" smtClean="0"/>
              <a:t> is a detective who </a:t>
            </a:r>
            <a:r>
              <a:rPr lang="en-US" u="sng" dirty="0" smtClean="0"/>
              <a:t>got a search warrant for Millender home  </a:t>
            </a:r>
            <a:r>
              <a:rPr lang="en-US" dirty="0" smtClean="0"/>
              <a:t>following a domestic incident where Bowen Millender’s former foster son </a:t>
            </a:r>
            <a:r>
              <a:rPr lang="en-US" u="sng" dirty="0" smtClean="0"/>
              <a:t>fired five rounds from a shotgun</a:t>
            </a:r>
          </a:p>
          <a:p>
            <a:r>
              <a:rPr lang="en-US" dirty="0" smtClean="0"/>
              <a:t>The </a:t>
            </a:r>
            <a:r>
              <a:rPr lang="en-US" u="sng" dirty="0" smtClean="0"/>
              <a:t>affidavit and warrant </a:t>
            </a:r>
            <a:r>
              <a:rPr lang="en-US" dirty="0" smtClean="0"/>
              <a:t>issued for:</a:t>
            </a:r>
          </a:p>
          <a:p>
            <a:pPr lvl="1"/>
            <a:r>
              <a:rPr lang="en-US" dirty="0" smtClean="0"/>
              <a:t>Any fire arms or ammunition</a:t>
            </a:r>
          </a:p>
          <a:p>
            <a:pPr lvl="1"/>
            <a:r>
              <a:rPr lang="en-US" dirty="0" smtClean="0"/>
              <a:t>Anything that shows or is involved in gang affiliation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err="1" smtClean="0"/>
              <a:t>Misserschmidt</a:t>
            </a:r>
            <a:r>
              <a:rPr lang="en-US" i="1" dirty="0" smtClean="0"/>
              <a:t> v. Millender</a:t>
            </a:r>
            <a:endParaRPr lang="en-US" i="1" dirty="0"/>
          </a:p>
        </p:txBody>
      </p:sp>
      <p:sp>
        <p:nvSpPr>
          <p:cNvPr id="3" name="Content Placeholder 2"/>
          <p:cNvSpPr>
            <a:spLocks noGrp="1"/>
          </p:cNvSpPr>
          <p:nvPr>
            <p:ph sz="quarter" idx="1"/>
          </p:nvPr>
        </p:nvSpPr>
        <p:spPr/>
        <p:txBody>
          <a:bodyPr>
            <a:normAutofit fontScale="92500" lnSpcReduction="20000"/>
          </a:bodyPr>
          <a:lstStyle/>
          <a:p>
            <a:r>
              <a:rPr lang="en-US" dirty="0" smtClean="0"/>
              <a:t>The Supreme Court </a:t>
            </a:r>
            <a:r>
              <a:rPr lang="en-US" u="sng" dirty="0" smtClean="0"/>
              <a:t>agrees </a:t>
            </a:r>
            <a:r>
              <a:rPr lang="en-US" dirty="0" smtClean="0"/>
              <a:t>that the warrant was </a:t>
            </a:r>
            <a:r>
              <a:rPr lang="en-US" u="sng" dirty="0" smtClean="0"/>
              <a:t>overbroad</a:t>
            </a:r>
          </a:p>
          <a:p>
            <a:r>
              <a:rPr lang="en-US" dirty="0" smtClean="0"/>
              <a:t>But they </a:t>
            </a:r>
            <a:r>
              <a:rPr lang="en-US" u="sng" dirty="0" smtClean="0"/>
              <a:t>uphold </a:t>
            </a:r>
            <a:r>
              <a:rPr lang="en-US" dirty="0" smtClean="0"/>
              <a:t>the Fourth Amendment violation on the Leon </a:t>
            </a:r>
            <a:r>
              <a:rPr lang="en-US" u="sng" dirty="0" smtClean="0"/>
              <a:t>“good faith” exception</a:t>
            </a:r>
          </a:p>
          <a:p>
            <a:pPr lvl="1"/>
            <a:r>
              <a:rPr lang="en-US" dirty="0" smtClean="0"/>
              <a:t>The officer had his </a:t>
            </a:r>
            <a:r>
              <a:rPr lang="en-US" u="sng" dirty="0" smtClean="0"/>
              <a:t>supervisor and an assistant DA review the affidavit</a:t>
            </a:r>
            <a:r>
              <a:rPr lang="en-US" dirty="0" smtClean="0"/>
              <a:t> and search warrant</a:t>
            </a:r>
          </a:p>
          <a:p>
            <a:pPr lvl="1"/>
            <a:r>
              <a:rPr lang="en-US" dirty="0" smtClean="0"/>
              <a:t>The search warrant was p</a:t>
            </a:r>
            <a:r>
              <a:rPr lang="en-US" u="sng" dirty="0" smtClean="0"/>
              <a:t>roperly issued by a magistrate</a:t>
            </a:r>
          </a:p>
          <a:p>
            <a:pPr lvl="1"/>
            <a:r>
              <a:rPr lang="en-US" dirty="0" smtClean="0"/>
              <a:t>The affidavit was </a:t>
            </a:r>
            <a:r>
              <a:rPr lang="en-US" u="sng" dirty="0" smtClean="0"/>
              <a:t>not “wholly lacking in indicia of probable cause </a:t>
            </a:r>
            <a:r>
              <a:rPr lang="en-US" dirty="0" smtClean="0"/>
              <a:t>as to render official belief in its existence entirely unreasonable”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dirty="0" smtClean="0"/>
              <a:t>Pre-text Detainment of Suspect Terror Suspects</a:t>
            </a:r>
            <a:r>
              <a:rPr lang="en-US" dirty="0" smtClean="0"/>
              <a:t/>
            </a:r>
            <a:br>
              <a:rPr lang="en-US" dirty="0" smtClean="0"/>
            </a:br>
            <a:r>
              <a:rPr lang="en-US" i="1" dirty="0" smtClean="0"/>
              <a:t>Ashcroft v. Al-Kidd</a:t>
            </a:r>
            <a:endParaRPr lang="en-US" i="1" dirty="0"/>
          </a:p>
        </p:txBody>
      </p:sp>
      <p:sp>
        <p:nvSpPr>
          <p:cNvPr id="3" name="Content Placeholder 2"/>
          <p:cNvSpPr>
            <a:spLocks noGrp="1"/>
          </p:cNvSpPr>
          <p:nvPr>
            <p:ph sz="quarter" idx="1"/>
          </p:nvPr>
        </p:nvSpPr>
        <p:spPr/>
        <p:txBody>
          <a:bodyPr>
            <a:normAutofit lnSpcReduction="10000"/>
          </a:bodyPr>
          <a:lstStyle/>
          <a:p>
            <a:r>
              <a:rPr lang="en-US" dirty="0" smtClean="0"/>
              <a:t>Can federal agents detain someone because they suspect they are a terrorist under the </a:t>
            </a:r>
            <a:r>
              <a:rPr lang="en-US" i="1" dirty="0" smtClean="0"/>
              <a:t>material witness statute</a:t>
            </a:r>
            <a:r>
              <a:rPr lang="en-US" dirty="0" smtClean="0"/>
              <a:t>?</a:t>
            </a:r>
          </a:p>
          <a:p>
            <a:r>
              <a:rPr lang="en-US" dirty="0" smtClean="0"/>
              <a:t>Al-Kidd was </a:t>
            </a:r>
            <a:r>
              <a:rPr lang="en-US" u="sng" dirty="0" smtClean="0"/>
              <a:t>arrested </a:t>
            </a:r>
            <a:r>
              <a:rPr lang="en-US" dirty="0" smtClean="0"/>
              <a:t>and </a:t>
            </a:r>
            <a:r>
              <a:rPr lang="en-US" u="sng" dirty="0" smtClean="0"/>
              <a:t>held for 16 days </a:t>
            </a:r>
            <a:r>
              <a:rPr lang="en-US" dirty="0" smtClean="0"/>
              <a:t>and on </a:t>
            </a:r>
            <a:r>
              <a:rPr lang="en-US" u="sng" dirty="0" smtClean="0"/>
              <a:t>supervised release for 14 months </a:t>
            </a:r>
            <a:r>
              <a:rPr lang="en-US" dirty="0" smtClean="0"/>
              <a:t>but was </a:t>
            </a:r>
            <a:r>
              <a:rPr lang="en-US" u="sng" dirty="0" smtClean="0"/>
              <a:t>never used as a witness </a:t>
            </a:r>
            <a:r>
              <a:rPr lang="en-US" dirty="0" smtClean="0"/>
              <a:t>in trial.</a:t>
            </a:r>
          </a:p>
          <a:p>
            <a:r>
              <a:rPr lang="en-US" dirty="0" smtClean="0"/>
              <a:t>Al-Kidd sued for the </a:t>
            </a:r>
            <a:r>
              <a:rPr lang="en-US" u="sng" dirty="0" smtClean="0"/>
              <a:t>wrongful detention </a:t>
            </a:r>
            <a:r>
              <a:rPr lang="en-US" dirty="0" smtClean="0"/>
              <a:t>and Attorney General Ashcroft argued for absolute or qualified immunity.</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Ashcroft v. Al-Kidd</a:t>
            </a:r>
            <a:endParaRPr lang="en-US" i="1" dirty="0"/>
          </a:p>
        </p:txBody>
      </p:sp>
      <p:sp>
        <p:nvSpPr>
          <p:cNvPr id="3" name="Content Placeholder 2"/>
          <p:cNvSpPr>
            <a:spLocks noGrp="1"/>
          </p:cNvSpPr>
          <p:nvPr>
            <p:ph sz="quarter" idx="1"/>
          </p:nvPr>
        </p:nvSpPr>
        <p:spPr/>
        <p:txBody>
          <a:bodyPr>
            <a:normAutofit fontScale="85000" lnSpcReduction="10000"/>
          </a:bodyPr>
          <a:lstStyle/>
          <a:p>
            <a:r>
              <a:rPr lang="en-US" dirty="0" smtClean="0"/>
              <a:t>The Court </a:t>
            </a:r>
            <a:r>
              <a:rPr lang="en-US" u="sng" dirty="0" smtClean="0"/>
              <a:t>unanimously </a:t>
            </a:r>
            <a:r>
              <a:rPr lang="en-US" dirty="0" smtClean="0"/>
              <a:t>decided that </a:t>
            </a:r>
            <a:r>
              <a:rPr lang="en-US" u="sng" dirty="0" smtClean="0"/>
              <a:t>qualified immunity shields a government official </a:t>
            </a:r>
            <a:r>
              <a:rPr lang="en-US" dirty="0" smtClean="0"/>
              <a:t>from money damages unless:</a:t>
            </a:r>
          </a:p>
          <a:p>
            <a:pPr lvl="1"/>
            <a:r>
              <a:rPr lang="en-US" dirty="0" smtClean="0"/>
              <a:t>The official </a:t>
            </a:r>
            <a:r>
              <a:rPr lang="en-US" u="sng" dirty="0" smtClean="0"/>
              <a:t>violates a statutory or constitutional right</a:t>
            </a:r>
            <a:r>
              <a:rPr lang="en-US" dirty="0" smtClean="0"/>
              <a:t>, </a:t>
            </a:r>
            <a:r>
              <a:rPr lang="en-US" u="sng" dirty="0" smtClean="0"/>
              <a:t>and</a:t>
            </a:r>
          </a:p>
          <a:p>
            <a:pPr lvl="1"/>
            <a:r>
              <a:rPr lang="en-US" dirty="0" smtClean="0"/>
              <a:t>That </a:t>
            </a:r>
            <a:r>
              <a:rPr lang="en-US" u="sng" dirty="0" smtClean="0"/>
              <a:t>right was “clearly established</a:t>
            </a:r>
            <a:r>
              <a:rPr lang="en-US" dirty="0" smtClean="0"/>
              <a:t>” at the time of the challenged conduct</a:t>
            </a:r>
          </a:p>
          <a:p>
            <a:r>
              <a:rPr lang="en-US" dirty="0" smtClean="0"/>
              <a:t>Ashcroft was immune because Al-Kidd was arrested pursuant to a valid warrant (thus no violation of rights) and there is no law that established a right that could have been violated at the time.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i="1" dirty="0" smtClean="0"/>
              <a:t>Florence v. Board of Chosen Freeholders</a:t>
            </a:r>
            <a:endParaRPr lang="en-US" sz="4400" i="1" dirty="0"/>
          </a:p>
        </p:txBody>
      </p:sp>
      <p:sp>
        <p:nvSpPr>
          <p:cNvPr id="3" name="Content Placeholder 2"/>
          <p:cNvSpPr>
            <a:spLocks noGrp="1"/>
          </p:cNvSpPr>
          <p:nvPr>
            <p:ph sz="quarter" idx="1"/>
          </p:nvPr>
        </p:nvSpPr>
        <p:spPr/>
        <p:txBody>
          <a:bodyPr>
            <a:normAutofit/>
          </a:bodyPr>
          <a:lstStyle/>
          <a:p>
            <a:r>
              <a:rPr lang="en-US" dirty="0" smtClean="0"/>
              <a:t>Albert Florence was arrested pursuant to a warrant for traffic violations, which he had already paid.</a:t>
            </a:r>
          </a:p>
          <a:p>
            <a:r>
              <a:rPr lang="en-US" dirty="0" smtClean="0"/>
              <a:t>During the 7 days he was transferred to different detention centers and at one he was made to strip naked and spread his butt cheeks.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Somebody's Watching Me (Chorus) Sound Clip and Quote2.mp3">
            <a:hlinkClick r:id="" action="ppaction://media"/>
          </p:cNvPr>
          <p:cNvPicPr>
            <a:picLocks noRot="1" noChangeAspect="1"/>
          </p:cNvPicPr>
          <p:nvPr>
            <a:audioFile r:link="rId1"/>
          </p:nvPr>
        </p:nvPicPr>
        <p:blipFill>
          <a:blip r:embed="rId3" cstate="print"/>
          <a:stretch>
            <a:fillRect/>
          </a:stretch>
        </p:blipFill>
        <p:spPr>
          <a:xfrm>
            <a:off x="4267200" y="6553200"/>
            <a:ext cx="304800" cy="304800"/>
          </a:xfrm>
          <a:prstGeom prst="rect">
            <a:avLst/>
          </a:prstGeom>
        </p:spPr>
      </p:pic>
      <p:pic>
        <p:nvPicPr>
          <p:cNvPr id="6" name="Picture 5"/>
          <p:cNvPicPr>
            <a:picLocks noChangeAspect="1"/>
          </p:cNvPicPr>
          <p:nvPr/>
        </p:nvPicPr>
        <p:blipFill>
          <a:blip r:embed="rId4"/>
          <a:stretch>
            <a:fillRect/>
          </a:stretch>
        </p:blipFill>
        <p:spPr>
          <a:xfrm>
            <a:off x="444500" y="889000"/>
            <a:ext cx="8255000" cy="508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i="1" dirty="0" smtClean="0"/>
              <a:t>Florence v. Board of Chosen Freeholders</a:t>
            </a:r>
            <a:endParaRPr lang="en-US" i="1" dirty="0"/>
          </a:p>
        </p:txBody>
      </p:sp>
      <p:sp>
        <p:nvSpPr>
          <p:cNvPr id="3" name="Content Placeholder 2"/>
          <p:cNvSpPr>
            <a:spLocks noGrp="1"/>
          </p:cNvSpPr>
          <p:nvPr>
            <p:ph sz="quarter" idx="1"/>
          </p:nvPr>
        </p:nvSpPr>
        <p:spPr/>
        <p:txBody>
          <a:bodyPr/>
          <a:lstStyle/>
          <a:p>
            <a:r>
              <a:rPr lang="en-US" dirty="0" smtClean="0"/>
              <a:t>This case received media coverage as deciding if they can strip search you for a ticket.</a:t>
            </a:r>
          </a:p>
          <a:p>
            <a:r>
              <a:rPr lang="en-US" dirty="0" smtClean="0"/>
              <a:t>Florence however was arrested and stayed in jail for </a:t>
            </a:r>
            <a:r>
              <a:rPr lang="en-US" smtClean="0"/>
              <a:t>7 days</a:t>
            </a:r>
          </a:p>
          <a:p>
            <a:pPr lvl="1"/>
            <a:r>
              <a:rPr lang="en-US" dirty="0" smtClean="0"/>
              <a:t>The security of a detention facility usually garners large deference (Third Circuit holding below)</a:t>
            </a:r>
          </a:p>
          <a:p>
            <a:pPr lvl="1"/>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Florence </a:t>
            </a:r>
            <a:r>
              <a:rPr lang="en-US" i="1" dirty="0" err="1" smtClean="0"/>
              <a:t>v</a:t>
            </a:r>
            <a:r>
              <a:rPr lang="en-US" i="1" dirty="0" smtClean="0"/>
              <a:t>. Board of Chosen Freeholders</a:t>
            </a:r>
            <a:endParaRPr lang="en-US" dirty="0"/>
          </a:p>
        </p:txBody>
      </p:sp>
      <p:sp>
        <p:nvSpPr>
          <p:cNvPr id="3" name="Content Placeholder 2"/>
          <p:cNvSpPr>
            <a:spLocks noGrp="1"/>
          </p:cNvSpPr>
          <p:nvPr>
            <p:ph idx="1"/>
          </p:nvPr>
        </p:nvSpPr>
        <p:spPr/>
        <p:txBody>
          <a:bodyPr/>
          <a:lstStyle/>
          <a:p>
            <a:r>
              <a:rPr lang="en-US" dirty="0" smtClean="0"/>
              <a:t>Supreme Court says:</a:t>
            </a:r>
          </a:p>
          <a:p>
            <a:r>
              <a:rPr lang="en-US" dirty="0" smtClean="0"/>
              <a:t>A detention facility’s ne</a:t>
            </a:r>
            <a:r>
              <a:rPr lang="en-US" u="sng" dirty="0" smtClean="0"/>
              <a:t>ed for security outweighs the individual need for privacy </a:t>
            </a:r>
            <a:r>
              <a:rPr lang="en-US" dirty="0" smtClean="0"/>
              <a:t>and the method for instituting that security policy is best left to the</a:t>
            </a:r>
            <a:r>
              <a:rPr lang="en-US" u="sng" dirty="0" smtClean="0"/>
              <a:t> facility’s discretion due to their expertise</a:t>
            </a:r>
            <a:r>
              <a:rPr lang="en-US" dirty="0" smtClean="0"/>
              <a:t>.</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Exclusionary Rule</a:t>
            </a:r>
            <a:endParaRPr lang="en-US" dirty="0"/>
          </a:p>
        </p:txBody>
      </p:sp>
      <p:sp>
        <p:nvSpPr>
          <p:cNvPr id="3" name="Content Placeholder 2"/>
          <p:cNvSpPr>
            <a:spLocks noGrp="1"/>
          </p:cNvSpPr>
          <p:nvPr>
            <p:ph idx="1"/>
          </p:nvPr>
        </p:nvSpPr>
        <p:spPr/>
        <p:txBody>
          <a:bodyPr/>
          <a:lstStyle/>
          <a:p>
            <a:r>
              <a:rPr lang="en-US" dirty="0" smtClean="0"/>
              <a:t>POLICE CREATED EXIGENT CIRCUMSTANCES</a:t>
            </a:r>
          </a:p>
          <a:p>
            <a:pPr lvl="1"/>
            <a:r>
              <a:rPr lang="en-US" i="1" dirty="0" smtClean="0"/>
              <a:t>Kentucky </a:t>
            </a:r>
            <a:r>
              <a:rPr lang="en-US" i="1" dirty="0" err="1" smtClean="0"/>
              <a:t>v</a:t>
            </a:r>
            <a:r>
              <a:rPr lang="en-US" i="1" dirty="0" smtClean="0"/>
              <a:t>. King</a:t>
            </a:r>
          </a:p>
          <a:p>
            <a:r>
              <a:rPr lang="en-US" dirty="0" smtClean="0"/>
              <a:t>EXTENDING “GOOD FAITH EXCEPTION” TO </a:t>
            </a:r>
            <a:r>
              <a:rPr lang="en-US" u="sng" dirty="0" smtClean="0"/>
              <a:t>OFFICERS RELIEANCE ON EXISTING LAW</a:t>
            </a:r>
            <a:r>
              <a:rPr lang="en-US" dirty="0" smtClean="0"/>
              <a:t> </a:t>
            </a:r>
          </a:p>
          <a:p>
            <a:pPr lvl="1"/>
            <a:r>
              <a:rPr lang="en-US" i="1" dirty="0" smtClean="0"/>
              <a:t>Davis </a:t>
            </a:r>
            <a:r>
              <a:rPr lang="en-US" i="1" dirty="0" err="1" smtClean="0"/>
              <a:t>v</a:t>
            </a:r>
            <a:r>
              <a:rPr lang="en-US" i="1" dirty="0" smtClean="0"/>
              <a:t>. United States</a:t>
            </a:r>
            <a:endParaRPr lang="en-US"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ctr">
              <a:buNone/>
            </a:pPr>
            <a:r>
              <a:rPr lang="en-US" sz="6600" b="1" dirty="0" smtClean="0"/>
              <a:t>POLICE CREATED EXIGENT CIRCUMSTANCES</a:t>
            </a:r>
            <a:endParaRPr lang="en-US" sz="66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7852"/>
          </a:xfrm>
        </p:spPr>
        <p:txBody>
          <a:bodyPr/>
          <a:lstStyle/>
          <a:p>
            <a:endParaRPr lang="en-US" dirty="0"/>
          </a:p>
        </p:txBody>
      </p:sp>
      <p:pic>
        <p:nvPicPr>
          <p:cNvPr id="4" name="Picture 3"/>
          <p:cNvPicPr>
            <a:picLocks noChangeAspect="1"/>
          </p:cNvPicPr>
          <p:nvPr/>
        </p:nvPicPr>
        <p:blipFill>
          <a:blip r:embed="rId2"/>
          <a:stretch>
            <a:fillRect/>
          </a:stretch>
        </p:blipFill>
        <p:spPr>
          <a:xfrm>
            <a:off x="457200" y="988468"/>
            <a:ext cx="8531295" cy="5869531"/>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Kentucky v. King</a:t>
            </a:r>
            <a:endParaRPr lang="en-US" i="1" dirty="0"/>
          </a:p>
        </p:txBody>
      </p:sp>
      <p:sp>
        <p:nvSpPr>
          <p:cNvPr id="3" name="Content Placeholder 2"/>
          <p:cNvSpPr>
            <a:spLocks noGrp="1"/>
          </p:cNvSpPr>
          <p:nvPr>
            <p:ph sz="quarter" idx="1"/>
          </p:nvPr>
        </p:nvSpPr>
        <p:spPr/>
        <p:txBody>
          <a:bodyPr>
            <a:normAutofit fontScale="92500" lnSpcReduction="10000"/>
          </a:bodyPr>
          <a:lstStyle/>
          <a:p>
            <a:r>
              <a:rPr lang="en-US" dirty="0" smtClean="0"/>
              <a:t>“Officers saw </a:t>
            </a:r>
            <a:r>
              <a:rPr lang="en-US" u="sng" dirty="0" smtClean="0"/>
              <a:t>two apartments</a:t>
            </a:r>
            <a:r>
              <a:rPr lang="en-US" dirty="0" smtClean="0"/>
              <a:t>, one on the </a:t>
            </a:r>
            <a:r>
              <a:rPr lang="en-US" u="sng" dirty="0" smtClean="0"/>
              <a:t>left </a:t>
            </a:r>
            <a:r>
              <a:rPr lang="en-US" dirty="0" smtClean="0"/>
              <a:t>and one on the </a:t>
            </a:r>
            <a:r>
              <a:rPr lang="en-US" u="sng" dirty="0" smtClean="0"/>
              <a:t>right</a:t>
            </a:r>
            <a:r>
              <a:rPr lang="en-US" dirty="0" smtClean="0"/>
              <a:t>, and they </a:t>
            </a:r>
            <a:r>
              <a:rPr lang="en-US" u="sng" dirty="0" smtClean="0"/>
              <a:t>did not know which apartment </a:t>
            </a:r>
            <a:r>
              <a:rPr lang="en-US" dirty="0" smtClean="0"/>
              <a:t>the suspect had entered.”</a:t>
            </a:r>
          </a:p>
          <a:p>
            <a:r>
              <a:rPr lang="en-US" dirty="0" smtClean="0"/>
              <a:t>“Because they </a:t>
            </a:r>
            <a:r>
              <a:rPr lang="en-US" u="sng" dirty="0" smtClean="0"/>
              <a:t>smelled marijuana </a:t>
            </a:r>
            <a:r>
              <a:rPr lang="en-US" dirty="0" smtClean="0"/>
              <a:t>smoke emanating from the apartment on the </a:t>
            </a:r>
            <a:r>
              <a:rPr lang="en-US" u="sng" dirty="0" smtClean="0"/>
              <a:t>left</a:t>
            </a:r>
            <a:r>
              <a:rPr lang="en-US" dirty="0" smtClean="0"/>
              <a:t>, they </a:t>
            </a:r>
            <a:r>
              <a:rPr lang="en-US" u="sng" dirty="0" smtClean="0"/>
              <a:t>approached the door </a:t>
            </a:r>
            <a:r>
              <a:rPr lang="en-US" dirty="0" smtClean="0"/>
              <a:t>of that apartment.” </a:t>
            </a:r>
          </a:p>
          <a:p>
            <a:r>
              <a:rPr lang="en-US" dirty="0" smtClean="0"/>
              <a:t>After </a:t>
            </a:r>
            <a:r>
              <a:rPr lang="en-US" u="sng" dirty="0" smtClean="0"/>
              <a:t>knocking and announcing </a:t>
            </a:r>
            <a:r>
              <a:rPr lang="en-US" dirty="0" smtClean="0"/>
              <a:t>they heard “peo</a:t>
            </a:r>
            <a:r>
              <a:rPr lang="en-US" u="sng" dirty="0" smtClean="0"/>
              <a:t>ple inside moving</a:t>
            </a:r>
            <a:r>
              <a:rPr lang="en-US" dirty="0" smtClean="0"/>
              <a:t>” and the officers announced that they “w</a:t>
            </a:r>
            <a:r>
              <a:rPr lang="en-US" u="sng" dirty="0" smtClean="0"/>
              <a:t>ere going to make entry inside the apartment</a:t>
            </a:r>
            <a:r>
              <a:rPr lang="en-US" dirty="0" smtClean="0"/>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Kentucky v. King</a:t>
            </a:r>
            <a:endParaRPr lang="en-US" i="1" dirty="0"/>
          </a:p>
        </p:txBody>
      </p:sp>
      <p:pic>
        <p:nvPicPr>
          <p:cNvPr id="4" name="Content Placeholder 3" descr="robert-mankoff-hamlet-s-duplex-scene-in-a-hallway-with-two-apartment-doors-2-b-and-new-yorker-cartoon.jpg"/>
          <p:cNvPicPr>
            <a:picLocks noGrp="1" noChangeAspect="1"/>
          </p:cNvPicPr>
          <p:nvPr>
            <p:ph sz="quarter" idx="1"/>
          </p:nvPr>
        </p:nvPicPr>
        <p:blipFill>
          <a:blip r:embed="rId2" cstate="print"/>
          <a:stretch>
            <a:fillRect/>
          </a:stretch>
        </p:blipFill>
        <p:spPr>
          <a:xfrm>
            <a:off x="1066800" y="1393721"/>
            <a:ext cx="6975990" cy="5235679"/>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One officer then kicked in the door</a:t>
            </a:r>
          </a:p>
        </p:txBody>
      </p:sp>
      <p:pic>
        <p:nvPicPr>
          <p:cNvPr id="5" name="Police Techniques - How To Kick Down A Door - YouTube3.wmv">
            <a:hlinkClick r:id="" action="ppaction://media"/>
          </p:cNvPr>
          <p:cNvPicPr/>
          <p:nvPr>
            <a:videoFile r:link="rId1"/>
          </p:nvPr>
        </p:nvPicPr>
        <p:blipFill>
          <a:blip r:embed="rId3" cstate="print"/>
          <a:stretch>
            <a:fillRect/>
          </a:stretch>
        </p:blipFill>
        <p:spPr>
          <a:xfrm>
            <a:off x="457200" y="816593"/>
            <a:ext cx="8017806" cy="60894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5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buNone/>
            </a:pPr>
            <a:endParaRPr lang="en-US" dirty="0"/>
          </a:p>
        </p:txBody>
      </p:sp>
      <p:pic>
        <p:nvPicPr>
          <p:cNvPr id="5" name="Police Fails At Kicking Down Door   Sangent.wmv">
            <a:hlinkClick r:id="" action="ppaction://media"/>
          </p:cNvPr>
          <p:cNvPicPr/>
          <p:nvPr>
            <a:videoFile r:link="rId1"/>
          </p:nvPr>
        </p:nvPicPr>
        <p:blipFill>
          <a:blip r:embed="rId3" cstate="print"/>
          <a:stretch>
            <a:fillRect/>
          </a:stretch>
        </p:blipFill>
        <p:spPr>
          <a:xfrm>
            <a:off x="592796" y="479444"/>
            <a:ext cx="8094004" cy="62261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Kentucky v. King</a:t>
            </a:r>
            <a:endParaRPr lang="en-US" i="1" dirty="0"/>
          </a:p>
        </p:txBody>
      </p:sp>
      <p:sp>
        <p:nvSpPr>
          <p:cNvPr id="6" name="Content Placeholder 5"/>
          <p:cNvSpPr>
            <a:spLocks noGrp="1"/>
          </p:cNvSpPr>
          <p:nvPr>
            <p:ph sz="quarter" idx="1"/>
          </p:nvPr>
        </p:nvSpPr>
        <p:spPr/>
        <p:txBody>
          <a:bodyPr>
            <a:normAutofit fontScale="92500" lnSpcReduction="20000"/>
          </a:bodyPr>
          <a:lstStyle/>
          <a:p>
            <a:r>
              <a:rPr lang="en-US" dirty="0" smtClean="0"/>
              <a:t>7-1 opinion by ALITO with GINSBURG  dissenting</a:t>
            </a:r>
          </a:p>
          <a:p>
            <a:r>
              <a:rPr lang="en-US" dirty="0" smtClean="0"/>
              <a:t>“In this case, </a:t>
            </a:r>
            <a:r>
              <a:rPr lang="en-US" u="sng" dirty="0" smtClean="0"/>
              <a:t>we consider whether [the “exigent circumstances” rule] applies </a:t>
            </a:r>
            <a:r>
              <a:rPr lang="en-US" dirty="0" smtClean="0"/>
              <a:t>when police, knocking on the door of a residence and announcing their presence, </a:t>
            </a:r>
            <a:r>
              <a:rPr lang="en-US" u="sng" dirty="0" smtClean="0"/>
              <a:t>cause the occupants to attempt to destroy evidence</a:t>
            </a:r>
            <a:r>
              <a:rPr lang="en-US" dirty="0" smtClean="0"/>
              <a:t>.”</a:t>
            </a:r>
          </a:p>
          <a:p>
            <a:r>
              <a:rPr lang="en-US" dirty="0" smtClean="0"/>
              <a:t>The exigent circumstances rule: “The </a:t>
            </a:r>
            <a:r>
              <a:rPr lang="en-US" u="sng" dirty="0" smtClean="0"/>
              <a:t>exigencies </a:t>
            </a:r>
            <a:r>
              <a:rPr lang="en-US" dirty="0" smtClean="0"/>
              <a:t>of the situation make the </a:t>
            </a:r>
            <a:r>
              <a:rPr lang="en-US" u="sng" dirty="0" smtClean="0"/>
              <a:t>needs of law enforcement so compelling </a:t>
            </a:r>
            <a:r>
              <a:rPr lang="en-US" dirty="0" smtClean="0"/>
              <a:t>that [a] </a:t>
            </a:r>
            <a:r>
              <a:rPr lang="en-US" u="sng" dirty="0" smtClean="0"/>
              <a:t>warrantless search is objectively reasonable</a:t>
            </a:r>
            <a:r>
              <a:rPr lang="en-US" dirty="0" smtClean="0"/>
              <a:t> under the Fourth Amendment” </a:t>
            </a:r>
          </a:p>
        </p:txBody>
      </p:sp>
      <p:pic>
        <p:nvPicPr>
          <p:cNvPr id="5" name="MS900074768[1].wav">
            <a:hlinkClick r:id="" action="ppaction://media"/>
          </p:cNvPr>
          <p:cNvPicPr>
            <a:picLocks noRot="1" noChangeAspect="1"/>
          </p:cNvPicPr>
          <p:nvPr>
            <a:wavAudioFile r:embed="rId1" name="MS900074768[1].wav"/>
          </p:nvPr>
        </p:nvPicPr>
        <p:blipFill>
          <a:blip r:embed="rId3" cstate="print"/>
          <a:stretch>
            <a:fillRect/>
          </a:stretch>
        </p:blipFill>
        <p:spPr>
          <a:xfrm>
            <a:off x="4343400" y="6400800"/>
            <a:ext cx="304800" cy="3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58526" y="4772526"/>
            <a:ext cx="2085474" cy="2085474"/>
          </a:xfrm>
          <a:prstGeom prst="rect">
            <a:avLst/>
          </a:prstGeom>
        </p:spPr>
      </p:pic>
      <p:sp>
        <p:nvSpPr>
          <p:cNvPr id="2" name="Title 1"/>
          <p:cNvSpPr>
            <a:spLocks noGrp="1"/>
          </p:cNvSpPr>
          <p:nvPr>
            <p:ph type="title"/>
          </p:nvPr>
        </p:nvSpPr>
        <p:spPr/>
        <p:txBody>
          <a:bodyPr/>
          <a:lstStyle/>
          <a:p>
            <a:r>
              <a:rPr lang="en-US" i="1" dirty="0" smtClean="0"/>
              <a:t>U.S. v. Jones</a:t>
            </a:r>
            <a:endParaRPr lang="en-US" i="1" dirty="0"/>
          </a:p>
        </p:txBody>
      </p:sp>
      <p:sp>
        <p:nvSpPr>
          <p:cNvPr id="3" name="Content Placeholder 2"/>
          <p:cNvSpPr>
            <a:spLocks noGrp="1"/>
          </p:cNvSpPr>
          <p:nvPr>
            <p:ph idx="1"/>
          </p:nvPr>
        </p:nvSpPr>
        <p:spPr>
          <a:xfrm>
            <a:off x="457200" y="1417638"/>
            <a:ext cx="8229600" cy="4525963"/>
          </a:xfrm>
        </p:spPr>
        <p:txBody>
          <a:bodyPr>
            <a:normAutofit/>
          </a:bodyPr>
          <a:lstStyle/>
          <a:p>
            <a:r>
              <a:rPr lang="en-US" u="sng" dirty="0" smtClean="0"/>
              <a:t>Placing a GPS device </a:t>
            </a:r>
            <a:r>
              <a:rPr lang="en-US" dirty="0" smtClean="0"/>
              <a:t>on a vehicle and using it to </a:t>
            </a:r>
            <a:r>
              <a:rPr lang="en-US" u="sng" dirty="0" smtClean="0"/>
              <a:t>track a vehicle’s movement </a:t>
            </a:r>
            <a:r>
              <a:rPr lang="en-US" dirty="0" smtClean="0"/>
              <a:t>constitutes a search for 4</a:t>
            </a:r>
            <a:r>
              <a:rPr lang="en-US" baseline="30000" dirty="0" smtClean="0"/>
              <a:t>th</a:t>
            </a:r>
            <a:r>
              <a:rPr lang="en-US" dirty="0" smtClean="0"/>
              <a:t> Amendment purposes.</a:t>
            </a:r>
          </a:p>
          <a:p>
            <a:r>
              <a:rPr lang="en-US" dirty="0" smtClean="0"/>
              <a:t>Agents obtained a </a:t>
            </a:r>
            <a:r>
              <a:rPr lang="en-US" u="sng" dirty="0" smtClean="0"/>
              <a:t>warrant </a:t>
            </a:r>
            <a:r>
              <a:rPr lang="en-US" dirty="0" smtClean="0"/>
              <a:t>to placed a GPS device on Jones’ Jeep during a drug investigation. However, Agents placed the GPS on the vehicle </a:t>
            </a:r>
            <a:r>
              <a:rPr lang="en-US" u="sng" dirty="0" smtClean="0"/>
              <a:t>beyond the timing that the warrant allowed.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Kentucky v. King</a:t>
            </a:r>
            <a:endParaRPr lang="en-US" i="1" dirty="0"/>
          </a:p>
        </p:txBody>
      </p:sp>
      <p:sp>
        <p:nvSpPr>
          <p:cNvPr id="6" name="Content Placeholder 5"/>
          <p:cNvSpPr>
            <a:spLocks noGrp="1"/>
          </p:cNvSpPr>
          <p:nvPr>
            <p:ph sz="quarter" idx="1"/>
          </p:nvPr>
        </p:nvSpPr>
        <p:spPr/>
        <p:txBody>
          <a:bodyPr>
            <a:normAutofit fontScale="85000" lnSpcReduction="20000"/>
          </a:bodyPr>
          <a:lstStyle/>
          <a:p>
            <a:r>
              <a:rPr lang="en-US" dirty="0" smtClean="0"/>
              <a:t> HOLD: “The exigent circumstances rule justifies a warrantless search when the conduct of the police preceding the exigency is reasonable in the same sense. Where, as here, the </a:t>
            </a:r>
            <a:r>
              <a:rPr lang="en-US" u="sng" dirty="0" smtClean="0"/>
              <a:t>police did not create the exigency by engaging or threatening to engage in conduct that violates the Fourth Amendment</a:t>
            </a:r>
            <a:r>
              <a:rPr lang="en-US" dirty="0" smtClean="0"/>
              <a:t>, warrantless entry to prevent the destruction of evidence is reasonable and thus allowed.</a:t>
            </a:r>
          </a:p>
          <a:p>
            <a:r>
              <a:rPr lang="en-US" dirty="0" smtClean="0"/>
              <a:t>Foot note 4: exigent circumstances don’t apply where police “threaten that they will enter without permission unless admitted.” (question not reached by court)</a:t>
            </a:r>
          </a:p>
          <a:p>
            <a:endParaRPr lang="en-US" dirty="0" smtClean="0"/>
          </a:p>
        </p:txBody>
      </p:sp>
      <p:pic>
        <p:nvPicPr>
          <p:cNvPr id="5" name="MS900074768[1].wav">
            <a:hlinkClick r:id="" action="ppaction://media"/>
          </p:cNvPr>
          <p:cNvPicPr>
            <a:picLocks noRot="1" noChangeAspect="1"/>
          </p:cNvPicPr>
          <p:nvPr>
            <a:wavAudioFile r:embed="rId1" name="MS900074768[1].wav"/>
          </p:nvPr>
        </p:nvPicPr>
        <p:blipFill>
          <a:blip r:embed="rId3" cstate="print"/>
          <a:stretch>
            <a:fillRect/>
          </a:stretch>
        </p:blipFill>
        <p:spPr>
          <a:xfrm>
            <a:off x="4343400" y="6400800"/>
            <a:ext cx="304800" cy="3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Kentucky v. King</a:t>
            </a:r>
            <a:endParaRPr lang="en-US" i="1" dirty="0"/>
          </a:p>
        </p:txBody>
      </p:sp>
      <p:sp>
        <p:nvSpPr>
          <p:cNvPr id="3" name="Content Placeholder 2"/>
          <p:cNvSpPr>
            <a:spLocks noGrp="1"/>
          </p:cNvSpPr>
          <p:nvPr>
            <p:ph sz="quarter" idx="1"/>
          </p:nvPr>
        </p:nvSpPr>
        <p:spPr/>
        <p:txBody>
          <a:bodyPr>
            <a:normAutofit/>
          </a:bodyPr>
          <a:lstStyle/>
          <a:p>
            <a:r>
              <a:rPr lang="en-US" dirty="0" smtClean="0"/>
              <a:t>Dissent: Ginsburg argues that </a:t>
            </a:r>
            <a:r>
              <a:rPr lang="en-US" u="sng" dirty="0" smtClean="0"/>
              <a:t>exigent circumstances must exist when the police arrive on the scene </a:t>
            </a:r>
            <a:r>
              <a:rPr lang="en-US" dirty="0" smtClean="0"/>
              <a:t>not subsequent to their arrival , prompted by their own conduct.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ctr">
              <a:buNone/>
            </a:pPr>
            <a:r>
              <a:rPr lang="en-US" sz="6600" dirty="0" smtClean="0"/>
              <a:t>THE EXCLUSIONARY RULE</a:t>
            </a:r>
          </a:p>
          <a:p>
            <a:pPr algn="ctr">
              <a:buNone/>
            </a:pPr>
            <a:endParaRPr lang="en-US" sz="4800" dirty="0" smtClean="0"/>
          </a:p>
          <a:p>
            <a:pPr algn="ctr">
              <a:buNone/>
            </a:pPr>
            <a:endParaRPr lang="en-US" sz="4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Davis v. United States</a:t>
            </a:r>
            <a:endParaRPr lang="en-US" i="1" dirty="0"/>
          </a:p>
        </p:txBody>
      </p:sp>
      <p:sp>
        <p:nvSpPr>
          <p:cNvPr id="3" name="Content Placeholder 2"/>
          <p:cNvSpPr>
            <a:spLocks noGrp="1"/>
          </p:cNvSpPr>
          <p:nvPr>
            <p:ph sz="quarter" idx="1"/>
          </p:nvPr>
        </p:nvSpPr>
        <p:spPr/>
        <p:txBody>
          <a:bodyPr>
            <a:normAutofit fontScale="85000" lnSpcReduction="20000"/>
          </a:bodyPr>
          <a:lstStyle/>
          <a:p>
            <a:r>
              <a:rPr lang="en-US" i="1" dirty="0" smtClean="0"/>
              <a:t>US v. Belton </a:t>
            </a:r>
            <a:r>
              <a:rPr lang="en-US" dirty="0" smtClean="0"/>
              <a:t>(1981): police officers, </a:t>
            </a:r>
            <a:r>
              <a:rPr lang="en-US" u="sng" dirty="0" smtClean="0"/>
              <a:t>after </a:t>
            </a:r>
            <a:r>
              <a:rPr lang="en-US" dirty="0" smtClean="0"/>
              <a:t>stopping a vehicle legally and removing the suspect from it and </a:t>
            </a:r>
            <a:r>
              <a:rPr lang="en-US" u="sng" dirty="0" smtClean="0"/>
              <a:t>making an arrest</a:t>
            </a:r>
            <a:r>
              <a:rPr lang="en-US" dirty="0" smtClean="0"/>
              <a:t>, can </a:t>
            </a:r>
            <a:r>
              <a:rPr lang="en-US" u="sng" dirty="0" smtClean="0"/>
              <a:t>search the vehicle and any containers</a:t>
            </a:r>
            <a:r>
              <a:rPr lang="en-US" dirty="0" smtClean="0"/>
              <a:t> found in it without a warrant for those further searches. </a:t>
            </a:r>
          </a:p>
          <a:p>
            <a:r>
              <a:rPr lang="en-US" i="1" dirty="0" smtClean="0"/>
              <a:t>Arizona v. Gant </a:t>
            </a:r>
            <a:r>
              <a:rPr lang="en-US" dirty="0" smtClean="0"/>
              <a:t>(2009): </a:t>
            </a:r>
            <a:r>
              <a:rPr lang="en-US" u="sng" dirty="0" smtClean="0"/>
              <a:t>Search of a car </a:t>
            </a:r>
            <a:r>
              <a:rPr lang="en-US" dirty="0" smtClean="0"/>
              <a:t>following a lawful arrest could include the passenger compartment of the vehicle </a:t>
            </a:r>
            <a:r>
              <a:rPr lang="en-US" u="sng" dirty="0" smtClean="0"/>
              <a:t>only if the suspect is not restrained </a:t>
            </a:r>
            <a:r>
              <a:rPr lang="en-US" dirty="0" smtClean="0"/>
              <a:t>and </a:t>
            </a:r>
            <a:r>
              <a:rPr lang="en-US" u="sng" dirty="0" smtClean="0"/>
              <a:t>within reaching distance of the inside of the vehicle</a:t>
            </a:r>
            <a:r>
              <a:rPr lang="en-US" dirty="0" smtClean="0"/>
              <a:t>, or if it was reasonable for the officer to believe that a </a:t>
            </a:r>
            <a:r>
              <a:rPr lang="en-US" u="sng" dirty="0" smtClean="0"/>
              <a:t>search would turn up evidence of the crime for which the arrest had been made</a:t>
            </a:r>
            <a:r>
              <a:rPr lang="en-US" dirty="0" smtClean="0"/>
              <a:t>.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Davis v. United States</a:t>
            </a:r>
            <a:endParaRPr lang="en-US" i="1" dirty="0"/>
          </a:p>
        </p:txBody>
      </p:sp>
      <p:sp>
        <p:nvSpPr>
          <p:cNvPr id="3" name="Content Placeholder 2"/>
          <p:cNvSpPr>
            <a:spLocks noGrp="1"/>
          </p:cNvSpPr>
          <p:nvPr>
            <p:ph sz="quarter" idx="1"/>
          </p:nvPr>
        </p:nvSpPr>
        <p:spPr/>
        <p:txBody>
          <a:bodyPr>
            <a:normAutofit/>
          </a:bodyPr>
          <a:lstStyle/>
          <a:p>
            <a:r>
              <a:rPr lang="en-US" dirty="0" smtClean="0"/>
              <a:t>Willie Davis: Arrested for </a:t>
            </a:r>
            <a:r>
              <a:rPr lang="en-US" u="sng" dirty="0" smtClean="0"/>
              <a:t>using a false name </a:t>
            </a:r>
            <a:r>
              <a:rPr lang="en-US" dirty="0" smtClean="0"/>
              <a:t>during a routine </a:t>
            </a:r>
            <a:r>
              <a:rPr lang="en-US" u="sng" dirty="0" smtClean="0"/>
              <a:t>traffic stop</a:t>
            </a:r>
            <a:r>
              <a:rPr lang="en-US" dirty="0" smtClean="0"/>
              <a:t>. </a:t>
            </a:r>
          </a:p>
          <a:p>
            <a:r>
              <a:rPr lang="en-US" dirty="0" smtClean="0"/>
              <a:t>Davis </a:t>
            </a:r>
            <a:r>
              <a:rPr lang="en-US" u="sng" dirty="0" smtClean="0"/>
              <a:t>removed his jacket </a:t>
            </a:r>
            <a:r>
              <a:rPr lang="en-US" dirty="0" smtClean="0"/>
              <a:t>and placed it on his passenger’s seat before </a:t>
            </a:r>
            <a:r>
              <a:rPr lang="en-US" u="sng" dirty="0" smtClean="0"/>
              <a:t>being arrested</a:t>
            </a:r>
            <a:r>
              <a:rPr lang="en-US" dirty="0" smtClean="0"/>
              <a:t>. </a:t>
            </a:r>
            <a:r>
              <a:rPr lang="en-US" u="sng" dirty="0" smtClean="0"/>
              <a:t>After arrest they found a gun in the jacket</a:t>
            </a:r>
            <a:r>
              <a:rPr lang="en-US" dirty="0" smtClean="0"/>
              <a:t> and was convicted of being a felon in possession  of a firearm.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Davis v. United States</a:t>
            </a:r>
            <a:endParaRPr lang="en-US" i="1" dirty="0"/>
          </a:p>
        </p:txBody>
      </p:sp>
      <p:sp>
        <p:nvSpPr>
          <p:cNvPr id="3" name="Content Placeholder 2"/>
          <p:cNvSpPr>
            <a:spLocks noGrp="1"/>
          </p:cNvSpPr>
          <p:nvPr>
            <p:ph sz="quarter" idx="1"/>
          </p:nvPr>
        </p:nvSpPr>
        <p:spPr/>
        <p:txBody>
          <a:bodyPr>
            <a:normAutofit/>
          </a:bodyPr>
          <a:lstStyle/>
          <a:p>
            <a:r>
              <a:rPr lang="en-US" sz="3600" dirty="0" smtClean="0"/>
              <a:t> At the </a:t>
            </a:r>
            <a:r>
              <a:rPr lang="en-US" sz="3600" u="sng" dirty="0" smtClean="0"/>
              <a:t>time of the search </a:t>
            </a:r>
            <a:r>
              <a:rPr lang="en-US" sz="3600" i="1" u="sng" dirty="0" smtClean="0"/>
              <a:t>Belton</a:t>
            </a:r>
            <a:r>
              <a:rPr lang="en-US" sz="3600" u="sng" dirty="0" smtClean="0"/>
              <a:t> </a:t>
            </a:r>
            <a:r>
              <a:rPr lang="en-US" sz="3600" dirty="0" smtClean="0"/>
              <a:t>was the law</a:t>
            </a:r>
          </a:p>
          <a:p>
            <a:r>
              <a:rPr lang="en-US" sz="3600" dirty="0" smtClean="0"/>
              <a:t>At the </a:t>
            </a:r>
            <a:r>
              <a:rPr lang="en-US" sz="3600" u="sng" dirty="0" smtClean="0"/>
              <a:t>time of the appeal </a:t>
            </a:r>
            <a:r>
              <a:rPr lang="en-US" sz="3600" i="1" u="sng" dirty="0" smtClean="0"/>
              <a:t>Gant</a:t>
            </a:r>
            <a:r>
              <a:rPr lang="en-US" sz="3600" u="sng" dirty="0" smtClean="0"/>
              <a:t> </a:t>
            </a:r>
            <a:r>
              <a:rPr lang="en-US" sz="3600" dirty="0" smtClean="0"/>
              <a:t>was the law </a:t>
            </a:r>
          </a:p>
          <a:p>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Davis v. United States</a:t>
            </a:r>
            <a:endParaRPr lang="en-US" i="1" dirty="0"/>
          </a:p>
        </p:txBody>
      </p:sp>
      <p:sp>
        <p:nvSpPr>
          <p:cNvPr id="3" name="Content Placeholder 2"/>
          <p:cNvSpPr>
            <a:spLocks noGrp="1"/>
          </p:cNvSpPr>
          <p:nvPr>
            <p:ph sz="quarter" idx="1"/>
          </p:nvPr>
        </p:nvSpPr>
        <p:spPr/>
        <p:txBody>
          <a:bodyPr>
            <a:normAutofit/>
          </a:bodyPr>
          <a:lstStyle/>
          <a:p>
            <a:r>
              <a:rPr lang="en-US" dirty="0" smtClean="0"/>
              <a:t>Davis </a:t>
            </a:r>
            <a:r>
              <a:rPr lang="en-US" u="sng" dirty="0" smtClean="0"/>
              <a:t>Extends the “good faith” exception </a:t>
            </a:r>
            <a:r>
              <a:rPr lang="en-US" dirty="0" smtClean="0"/>
              <a:t>to the exclusionary rule to include </a:t>
            </a:r>
            <a:r>
              <a:rPr lang="en-US" u="sng" dirty="0" smtClean="0"/>
              <a:t>officers reliance upon existing circuit law</a:t>
            </a:r>
          </a:p>
          <a:p>
            <a:r>
              <a:rPr lang="en-US" dirty="0" smtClean="0"/>
              <a:t>The deterrent purpose of the exclusionary rule is therefore not effectively advanced by excluding the evidence seized under the existing precedent in that circuit and Davis has no remedy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K-9 Sniff is Not a Search… or is it?</a:t>
            </a:r>
            <a:endParaRPr lang="en-US" dirty="0"/>
          </a:p>
        </p:txBody>
      </p:sp>
      <p:sp>
        <p:nvSpPr>
          <p:cNvPr id="3" name="Content Placeholder 2"/>
          <p:cNvSpPr>
            <a:spLocks noGrp="1"/>
          </p:cNvSpPr>
          <p:nvPr>
            <p:ph idx="1"/>
          </p:nvPr>
        </p:nvSpPr>
        <p:spPr/>
        <p:txBody>
          <a:bodyPr/>
          <a:lstStyle/>
          <a:p>
            <a:r>
              <a:rPr lang="en-US" dirty="0" smtClean="0"/>
              <a:t>Certiorari granted in </a:t>
            </a:r>
            <a:r>
              <a:rPr lang="en-US" i="1" dirty="0" smtClean="0"/>
              <a:t>Florida </a:t>
            </a:r>
            <a:r>
              <a:rPr lang="en-US" i="1" dirty="0" err="1" smtClean="0"/>
              <a:t>v</a:t>
            </a:r>
            <a:r>
              <a:rPr lang="en-US" i="1" dirty="0" smtClean="0"/>
              <a:t>. </a:t>
            </a:r>
            <a:r>
              <a:rPr lang="en-US" i="1" dirty="0" err="1" smtClean="0"/>
              <a:t>Jardines</a:t>
            </a:r>
            <a:endParaRPr lang="en-US" dirty="0" smtClean="0"/>
          </a:p>
          <a:p>
            <a:pPr lvl="1"/>
            <a:r>
              <a:rPr lang="en-US" i="1" dirty="0" smtClean="0"/>
              <a:t>Argument scheduled for next October 31</a:t>
            </a:r>
            <a:r>
              <a:rPr lang="en-US" i="1" baseline="30000" dirty="0" smtClean="0"/>
              <a:t>st</a:t>
            </a:r>
            <a:endParaRPr lang="en-US" i="1"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Florida v. </a:t>
            </a:r>
            <a:r>
              <a:rPr lang="en-US" i="1" dirty="0" err="1" smtClean="0"/>
              <a:t>Jardines</a:t>
            </a:r>
            <a:r>
              <a:rPr lang="en-US" i="1" dirty="0" smtClean="0"/>
              <a:t> </a:t>
            </a:r>
            <a:r>
              <a:rPr lang="en-US" dirty="0" smtClean="0"/>
              <a:t>(cert granted)</a:t>
            </a:r>
            <a:endParaRPr lang="en-US" dirty="0"/>
          </a:p>
        </p:txBody>
      </p:sp>
      <p:sp>
        <p:nvSpPr>
          <p:cNvPr id="3" name="Content Placeholder 2"/>
          <p:cNvSpPr>
            <a:spLocks noGrp="1"/>
          </p:cNvSpPr>
          <p:nvPr>
            <p:ph sz="quarter" idx="1"/>
          </p:nvPr>
        </p:nvSpPr>
        <p:spPr/>
        <p:txBody>
          <a:bodyPr>
            <a:normAutofit/>
          </a:bodyPr>
          <a:lstStyle/>
          <a:p>
            <a:r>
              <a:rPr lang="en-US" dirty="0" smtClean="0"/>
              <a:t>K-9 drug was brought to the front door of </a:t>
            </a:r>
            <a:r>
              <a:rPr lang="en-US" dirty="0" err="1" smtClean="0"/>
              <a:t>Joelis</a:t>
            </a:r>
            <a:r>
              <a:rPr lang="en-US" dirty="0" smtClean="0"/>
              <a:t> </a:t>
            </a:r>
            <a:r>
              <a:rPr lang="en-US" dirty="0" err="1" smtClean="0"/>
              <a:t>Jardines</a:t>
            </a:r>
            <a:r>
              <a:rPr lang="en-US" dirty="0" smtClean="0"/>
              <a:t> house after police received a tip that </a:t>
            </a:r>
            <a:r>
              <a:rPr lang="en-US" dirty="0" err="1" smtClean="0"/>
              <a:t>Jardines</a:t>
            </a:r>
            <a:r>
              <a:rPr lang="en-US" dirty="0" smtClean="0"/>
              <a:t> might be growing marijuana</a:t>
            </a:r>
          </a:p>
          <a:p>
            <a:r>
              <a:rPr lang="en-US" dirty="0" smtClean="0"/>
              <a:t>The dog alerted and the officers used this alert to obtain a warrant</a:t>
            </a:r>
          </a:p>
          <a:p>
            <a:r>
              <a:rPr lang="en-US" dirty="0" smtClean="0"/>
              <a:t>The Supreme Court of Florida determined that the dog sniff was a search</a:t>
            </a:r>
          </a:p>
          <a:p>
            <a:r>
              <a:rPr lang="en-US" dirty="0" smtClean="0"/>
              <a:t>The State court relied heavily on </a:t>
            </a:r>
            <a:r>
              <a:rPr lang="en-US" i="1" dirty="0" err="1" smtClean="0"/>
              <a:t>Kyllo</a:t>
            </a:r>
            <a:r>
              <a:rPr lang="en-US" i="1" dirty="0" smtClean="0"/>
              <a:t> v. U.S.  </a:t>
            </a:r>
            <a:endParaRPr lang="en-US" i="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K-9 Detection Teams</a:t>
            </a:r>
            <a:endParaRPr lang="en-US" b="1" u="sng" dirty="0"/>
          </a:p>
        </p:txBody>
      </p:sp>
      <p:sp>
        <p:nvSpPr>
          <p:cNvPr id="3" name="Content Placeholder 2"/>
          <p:cNvSpPr>
            <a:spLocks noGrp="1"/>
          </p:cNvSpPr>
          <p:nvPr>
            <p:ph idx="1"/>
          </p:nvPr>
        </p:nvSpPr>
        <p:spPr/>
        <p:txBody>
          <a:bodyPr/>
          <a:lstStyle/>
          <a:p>
            <a:r>
              <a:rPr lang="en-US" i="1" dirty="0" smtClean="0"/>
              <a:t>A Dog Sniff is Not a Search… </a:t>
            </a:r>
            <a:r>
              <a:rPr lang="en-US" i="1" smtClean="0"/>
              <a:t>for now...</a:t>
            </a:r>
          </a:p>
          <a:p>
            <a:r>
              <a:rPr lang="en-US" i="1" dirty="0" smtClean="0"/>
              <a:t>The “Alert” the Real Focus of your Motion to Suppress</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U.S. </a:t>
            </a:r>
            <a:r>
              <a:rPr lang="en-US" i="1" dirty="0" err="1" smtClean="0"/>
              <a:t>v</a:t>
            </a:r>
            <a:r>
              <a:rPr lang="en-US" i="1" dirty="0" smtClean="0"/>
              <a:t>. Jones</a:t>
            </a:r>
            <a:endParaRPr lang="en-US" i="1" dirty="0"/>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smtClean="0"/>
              <a:t>Decision based on 18</a:t>
            </a:r>
            <a:r>
              <a:rPr lang="en-US" baseline="30000" dirty="0" smtClean="0"/>
              <a:t>th</a:t>
            </a:r>
            <a:r>
              <a:rPr lang="en-US" dirty="0" smtClean="0"/>
              <a:t> century law of </a:t>
            </a:r>
            <a:r>
              <a:rPr lang="en-US" u="sng" dirty="0" smtClean="0"/>
              <a:t>Trespass</a:t>
            </a:r>
          </a:p>
          <a:p>
            <a:r>
              <a:rPr lang="en-US" dirty="0" smtClean="0"/>
              <a:t>Although a </a:t>
            </a:r>
            <a:r>
              <a:rPr lang="en-US" u="sng" dirty="0" smtClean="0"/>
              <a:t>unanimous </a:t>
            </a:r>
            <a:r>
              <a:rPr lang="en-US" dirty="0" smtClean="0"/>
              <a:t>decision, </a:t>
            </a:r>
            <a:r>
              <a:rPr lang="en-US" u="sng" dirty="0" smtClean="0"/>
              <a:t>5-4 split </a:t>
            </a:r>
            <a:r>
              <a:rPr lang="en-US" dirty="0" smtClean="0"/>
              <a:t>on whether it is a violation as a </a:t>
            </a:r>
            <a:r>
              <a:rPr lang="en-US" u="sng" dirty="0" smtClean="0"/>
              <a:t>trespass </a:t>
            </a:r>
            <a:r>
              <a:rPr lang="en-US" dirty="0" smtClean="0"/>
              <a:t>on property </a:t>
            </a:r>
            <a:r>
              <a:rPr lang="en-US" u="sng" dirty="0" smtClean="0"/>
              <a:t>or </a:t>
            </a:r>
            <a:r>
              <a:rPr lang="en-US" dirty="0" smtClean="0"/>
              <a:t>a violation of </a:t>
            </a:r>
            <a:r>
              <a:rPr lang="en-US" u="sng" dirty="0" smtClean="0"/>
              <a:t>expectation of privacy</a:t>
            </a:r>
          </a:p>
          <a:p>
            <a:r>
              <a:rPr lang="en-US" dirty="0" smtClean="0"/>
              <a:t>Access to </a:t>
            </a:r>
            <a:r>
              <a:rPr lang="en-US" u="sng" dirty="0" smtClean="0"/>
              <a:t>factory installed </a:t>
            </a:r>
            <a:r>
              <a:rPr lang="en-US" dirty="0" smtClean="0"/>
              <a:t>or </a:t>
            </a:r>
            <a:r>
              <a:rPr lang="en-US" u="sng" dirty="0" smtClean="0"/>
              <a:t>cell phone GPS </a:t>
            </a:r>
            <a:r>
              <a:rPr lang="en-US" dirty="0" smtClean="0"/>
              <a:t>was </a:t>
            </a:r>
            <a:r>
              <a:rPr lang="en-US" u="sng" dirty="0" smtClean="0"/>
              <a:t>not addressed </a:t>
            </a:r>
            <a:r>
              <a:rPr lang="en-US" dirty="0" smtClean="0"/>
              <a:t>in </a:t>
            </a:r>
            <a:r>
              <a:rPr lang="en-US" i="1" dirty="0" smtClean="0"/>
              <a:t>Jones (</a:t>
            </a:r>
            <a:r>
              <a:rPr lang="en-US" dirty="0" err="1" smtClean="0"/>
              <a:t>Sotomayor</a:t>
            </a:r>
            <a:r>
              <a:rPr lang="en-US" dirty="0" smtClean="0"/>
              <a:t> concurring)</a:t>
            </a:r>
          </a:p>
          <a:p>
            <a:r>
              <a:rPr lang="en-US" dirty="0" smtClean="0"/>
              <a:t>Alito addresses Reasonable Expectation of Privacy and GPS</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a:ea typeface="ＭＳ Ｐゴシック" pitchFamily="-84" charset="-128"/>
              <a:cs typeface="ＭＳ Ｐゴシック" pitchFamily="-84" charset="-128"/>
            </a:endParaRPr>
          </a:p>
        </p:txBody>
      </p:sp>
      <p:pic>
        <p:nvPicPr>
          <p:cNvPr id="15363" name="Picture 3" descr="/Users/donflanary/Music/iTunes/iTunes Music/Baha Men/Who Let the Dogs Out/01 Who Let the Dogs Out.m4a">
            <a:hlinkClick r:id="" action="ppaction://media"/>
          </p:cNvPr>
          <p:cNvPicPr/>
          <p:nvPr>
            <p:ph idx="1"/>
            <a:quickTimeFile r:link="rId3"/>
          </p:nvPr>
        </p:nvPicPr>
        <p:blipFill>
          <a:blip r:embed="rId4"/>
          <a:srcRect/>
          <a:stretch>
            <a:fillRect/>
          </a:stretch>
        </p:blipFill>
        <p:spPr>
          <a:xfrm>
            <a:off x="3810000" y="3513138"/>
            <a:ext cx="1524000" cy="698500"/>
          </a:xfrm>
        </p:spPr>
      </p:pic>
      <p:pic>
        <p:nvPicPr>
          <p:cNvPr id="15364" name="Picture 3"/>
          <p:cNvPicPr>
            <a:picLocks noChangeAspect="1"/>
          </p:cNvPicPr>
          <p:nvPr/>
        </p:nvPicPr>
        <p:blipFill>
          <a:blip r:embed="rId5"/>
          <a:srcRect/>
          <a:stretch>
            <a:fillRect/>
          </a:stretch>
        </p:blipFill>
        <p:spPr bwMode="auto">
          <a:xfrm>
            <a:off x="0" y="152400"/>
            <a:ext cx="9183688" cy="662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460" fill="hold"/>
                                        <p:tgtEl>
                                          <p:spTgt spid="1536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5363"/>
                </p:tgtEl>
              </p:cMediaNode>
            </p:video>
            <p:seq concurrent="1" nextAc="seek">
              <p:cTn id="8" restart="whenNotActive" fill="hold" evtFilter="cancelBubble" nodeType="interactiveSeq">
                <p:stCondLst>
                  <p:cond evt="onClick" delay="0">
                    <p:tgtEl>
                      <p:spTgt spid="1536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363"/>
                                        </p:tgtEl>
                                      </p:cBhvr>
                                    </p:cmd>
                                  </p:childTnLst>
                                </p:cTn>
                              </p:par>
                            </p:childTnLst>
                          </p:cTn>
                        </p:par>
                      </p:childTnLst>
                    </p:cTn>
                  </p:par>
                </p:childTnLst>
              </p:cTn>
              <p:nextCondLst>
                <p:cond evt="onClick" delay="0">
                  <p:tgtEl>
                    <p:spTgt spid="15363"/>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ea typeface="ＭＳ Ｐゴシック" pitchFamily="-84" charset="-128"/>
                <a:cs typeface="ＭＳ Ｐゴシック" pitchFamily="-84" charset="-128"/>
              </a:rPr>
              <a:t>THE K-9 DETECTION TEAM</a:t>
            </a:r>
          </a:p>
        </p:txBody>
      </p:sp>
      <p:sp>
        <p:nvSpPr>
          <p:cNvPr id="16387" name="Content Placeholder 2"/>
          <p:cNvSpPr>
            <a:spLocks noGrp="1"/>
          </p:cNvSpPr>
          <p:nvPr>
            <p:ph idx="1"/>
          </p:nvPr>
        </p:nvSpPr>
        <p:spPr/>
        <p:txBody>
          <a:bodyPr/>
          <a:lstStyle/>
          <a:p>
            <a:pPr eaLnBrk="1" hangingPunct="1"/>
            <a:endParaRPr lang="en-US">
              <a:ea typeface="ＭＳ Ｐゴシック" pitchFamily="-84" charset="-128"/>
              <a:cs typeface="ＭＳ Ｐゴシック" pitchFamily="-84" charset="-128"/>
            </a:endParaRPr>
          </a:p>
        </p:txBody>
      </p:sp>
      <p:pic>
        <p:nvPicPr>
          <p:cNvPr id="16388" name="Picture 3"/>
          <p:cNvPicPr>
            <a:picLocks noChangeAspect="1"/>
          </p:cNvPicPr>
          <p:nvPr/>
        </p:nvPicPr>
        <p:blipFill>
          <a:blip r:embed="rId2"/>
          <a:srcRect/>
          <a:stretch>
            <a:fillRect/>
          </a:stretch>
        </p:blipFill>
        <p:spPr bwMode="auto">
          <a:xfrm>
            <a:off x="1371600" y="1600200"/>
            <a:ext cx="5967413" cy="400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smtClean="0">
                <a:ea typeface="ＭＳ Ｐゴシック" pitchFamily="-84" charset="-128"/>
                <a:cs typeface="ＭＳ Ｐゴシック" pitchFamily="-84" charset="-128"/>
              </a:rPr>
              <a:t>Narcotics Detection Team</a:t>
            </a:r>
          </a:p>
        </p:txBody>
      </p:sp>
      <p:sp>
        <p:nvSpPr>
          <p:cNvPr id="20483" name="Content Placeholder 2"/>
          <p:cNvSpPr>
            <a:spLocks noGrp="1"/>
          </p:cNvSpPr>
          <p:nvPr>
            <p:ph idx="1"/>
          </p:nvPr>
        </p:nvSpPr>
        <p:spPr>
          <a:xfrm>
            <a:off x="457200" y="1600200"/>
            <a:ext cx="4876800" cy="4525963"/>
          </a:xfrm>
        </p:spPr>
        <p:txBody>
          <a:bodyPr/>
          <a:lstStyle/>
          <a:p>
            <a:pPr eaLnBrk="1" hangingPunct="1"/>
            <a:r>
              <a:rPr lang="en-US" smtClean="0">
                <a:ea typeface="ＭＳ Ｐゴシック" pitchFamily="-84" charset="-128"/>
                <a:cs typeface="ＭＳ Ｐゴシック" pitchFamily="-84" charset="-128"/>
              </a:rPr>
              <a:t>The Team works as a “Unit.”</a:t>
            </a:r>
          </a:p>
          <a:p>
            <a:pPr eaLnBrk="1" hangingPunct="1"/>
            <a:r>
              <a:rPr lang="en-US" smtClean="0">
                <a:ea typeface="ＭＳ Ｐゴシック" pitchFamily="-84" charset="-128"/>
                <a:cs typeface="ＭＳ Ｐゴシック" pitchFamily="-84" charset="-128"/>
              </a:rPr>
              <a:t>A trained Handler.</a:t>
            </a:r>
          </a:p>
          <a:p>
            <a:pPr eaLnBrk="1" hangingPunct="1"/>
            <a:r>
              <a:rPr lang="en-US" smtClean="0">
                <a:ea typeface="ＭＳ Ｐゴシック" pitchFamily="-84" charset="-128"/>
                <a:cs typeface="ＭＳ Ｐゴシック" pitchFamily="-84" charset="-128"/>
              </a:rPr>
              <a:t>A trained K-9.</a:t>
            </a:r>
          </a:p>
          <a:p>
            <a:pPr eaLnBrk="1" hangingPunct="1"/>
            <a:r>
              <a:rPr lang="en-US" smtClean="0">
                <a:ea typeface="ＭＳ Ｐゴシック" pitchFamily="-84" charset="-128"/>
                <a:cs typeface="ＭＳ Ｐゴシック" pitchFamily="-84" charset="-128"/>
              </a:rPr>
              <a:t>Reliable only when both are working together properly.</a:t>
            </a:r>
          </a:p>
        </p:txBody>
      </p:sp>
      <p:pic>
        <p:nvPicPr>
          <p:cNvPr id="20484" name="Picture 3"/>
          <p:cNvPicPr>
            <a:picLocks noChangeAspect="1"/>
          </p:cNvPicPr>
          <p:nvPr/>
        </p:nvPicPr>
        <p:blipFill>
          <a:blip r:embed="rId2"/>
          <a:srcRect/>
          <a:stretch>
            <a:fillRect/>
          </a:stretch>
        </p:blipFill>
        <p:spPr bwMode="auto">
          <a:xfrm>
            <a:off x="5334000" y="3048000"/>
            <a:ext cx="3619500" cy="341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smtClean="0">
                <a:ea typeface="ＭＳ Ｐゴシック" pitchFamily="-84" charset="-128"/>
                <a:cs typeface="ＭＳ Ｐゴシック" pitchFamily="-84" charset="-128"/>
              </a:rPr>
              <a:t>In General, a Sniff is not a Search</a:t>
            </a:r>
          </a:p>
        </p:txBody>
      </p:sp>
      <p:sp>
        <p:nvSpPr>
          <p:cNvPr id="21507" name="Content Placeholder 2"/>
          <p:cNvSpPr>
            <a:spLocks noGrp="1"/>
          </p:cNvSpPr>
          <p:nvPr>
            <p:ph idx="1"/>
          </p:nvPr>
        </p:nvSpPr>
        <p:spPr/>
        <p:txBody>
          <a:bodyPr/>
          <a:lstStyle/>
          <a:p>
            <a:pPr algn="just" eaLnBrk="1" hangingPunct="1"/>
            <a:r>
              <a:rPr lang="en-US" sz="3000" i="1" smtClean="0">
                <a:ea typeface="ＭＳ Ｐゴシック" pitchFamily="-84" charset="-128"/>
                <a:cs typeface="ＭＳ Ｐゴシック" pitchFamily="-84" charset="-128"/>
              </a:rPr>
              <a:t>U.S. v. Place</a:t>
            </a:r>
            <a:r>
              <a:rPr lang="en-US" sz="3000" smtClean="0">
                <a:ea typeface="ＭＳ Ｐゴシック" pitchFamily="-84" charset="-128"/>
                <a:cs typeface="ＭＳ Ｐゴシック" pitchFamily="-84" charset="-128"/>
              </a:rPr>
              <a:t>, 462 U.S. 696 (1983)</a:t>
            </a:r>
          </a:p>
          <a:p>
            <a:pPr lvl="1" algn="just" eaLnBrk="1" hangingPunct="1"/>
            <a:r>
              <a:rPr lang="en-US" sz="2600" smtClean="0"/>
              <a:t>Exposure of luggage to a </a:t>
            </a:r>
            <a:r>
              <a:rPr lang="en-US" sz="2600" u="sng" smtClean="0"/>
              <a:t>trained </a:t>
            </a:r>
            <a:r>
              <a:rPr lang="en-US" sz="2600" smtClean="0"/>
              <a:t>narcotics-detection dog is not a search for 4</a:t>
            </a:r>
            <a:r>
              <a:rPr lang="en-US" sz="2600" baseline="30000" smtClean="0"/>
              <a:t>th</a:t>
            </a:r>
            <a:r>
              <a:rPr lang="en-US" sz="2600" smtClean="0"/>
              <a:t> Amendment purposes.</a:t>
            </a:r>
          </a:p>
          <a:p>
            <a:pPr algn="just" eaLnBrk="1" hangingPunct="1"/>
            <a:r>
              <a:rPr lang="en-US" sz="3000" i="1" smtClean="0">
                <a:ea typeface="ＭＳ Ｐゴシック" pitchFamily="-84" charset="-128"/>
                <a:cs typeface="ＭＳ Ｐゴシック" pitchFamily="-84" charset="-128"/>
              </a:rPr>
              <a:t>Illinois v. Caballes</a:t>
            </a:r>
            <a:r>
              <a:rPr lang="en-US" sz="3000" smtClean="0">
                <a:ea typeface="ＭＳ Ｐゴシック" pitchFamily="-84" charset="-128"/>
                <a:cs typeface="ＭＳ Ｐゴシック" pitchFamily="-84" charset="-128"/>
              </a:rPr>
              <a:t>, 543 U.S. 405 (2005)</a:t>
            </a:r>
          </a:p>
          <a:p>
            <a:pPr lvl="1" algn="just" eaLnBrk="1" hangingPunct="1"/>
            <a:r>
              <a:rPr lang="en-US" sz="2600" smtClean="0"/>
              <a:t>Where </a:t>
            </a:r>
            <a:r>
              <a:rPr lang="en-US" sz="2600" u="sng" smtClean="0"/>
              <a:t>lawful </a:t>
            </a:r>
            <a:r>
              <a:rPr lang="en-US" sz="2600" smtClean="0"/>
              <a:t>traffic stop did not </a:t>
            </a:r>
            <a:r>
              <a:rPr lang="en-US" sz="2600" u="sng" smtClean="0"/>
              <a:t>extend beyond time necessary</a:t>
            </a:r>
            <a:r>
              <a:rPr lang="en-US" sz="2600" smtClean="0"/>
              <a:t> to issue ticket and conduct inquires incident to the stop, other officer’s arrival and use of narcotics detection dog to sniff around the </a:t>
            </a:r>
            <a:r>
              <a:rPr lang="en-US" sz="2600" u="sng" smtClean="0"/>
              <a:t>exterior </a:t>
            </a:r>
            <a:r>
              <a:rPr lang="en-US" sz="2600" smtClean="0"/>
              <a:t>of vehicle did not rise to level of infringement of 4</a:t>
            </a:r>
            <a:r>
              <a:rPr lang="en-US" sz="2600" baseline="30000" smtClean="0"/>
              <a:t>th</a:t>
            </a:r>
            <a:r>
              <a:rPr lang="en-US" sz="2600" smtClean="0"/>
              <a:t> Amendment rights.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i="1" smtClean="0">
                <a:ea typeface="ＭＳ Ｐゴシック" pitchFamily="-84" charset="-128"/>
                <a:cs typeface="ＭＳ Ｐゴシック" pitchFamily="-84" charset="-128"/>
              </a:rPr>
              <a:t>U.S. v. Place,</a:t>
            </a:r>
            <a:r>
              <a:rPr lang="en-US" smtClean="0">
                <a:ea typeface="ＭＳ Ｐゴシック" pitchFamily="-84" charset="-128"/>
                <a:cs typeface="ＭＳ Ｐゴシック" pitchFamily="-84" charset="-128"/>
              </a:rPr>
              <a:t> 462 U.S. 696 (1983)</a:t>
            </a:r>
            <a:endParaRPr lang="en-US" b="1" smtClean="0">
              <a:ea typeface="ＭＳ Ｐゴシック" pitchFamily="-84" charset="-128"/>
              <a:cs typeface="ＭＳ Ｐゴシック" pitchFamily="-84" charset="-128"/>
            </a:endParaRPr>
          </a:p>
        </p:txBody>
      </p:sp>
      <p:sp>
        <p:nvSpPr>
          <p:cNvPr id="22531"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Passenger in Miami International Airport suspected of carrying Narcotics.</a:t>
            </a:r>
          </a:p>
          <a:p>
            <a:pPr eaLnBrk="1" hangingPunct="1"/>
            <a:r>
              <a:rPr lang="en-US" smtClean="0">
                <a:ea typeface="ＭＳ Ｐゴシック" pitchFamily="-84" charset="-128"/>
                <a:cs typeface="ＭＳ Ｐゴシック" pitchFamily="-84" charset="-128"/>
              </a:rPr>
              <a:t>Passenger arrived at La Guardia and DEA seized his bags based on discrepancies on address tags and nervous behavior.</a:t>
            </a:r>
          </a:p>
          <a:p>
            <a:pPr eaLnBrk="1" hangingPunct="1"/>
            <a:r>
              <a:rPr lang="en-US" smtClean="0">
                <a:ea typeface="ＭＳ Ｐゴシック" pitchFamily="-84" charset="-128"/>
                <a:cs typeface="ＭＳ Ｐゴシック" pitchFamily="-84" charset="-128"/>
              </a:rPr>
              <a:t>Took bags to Kennedy Airport and subjected to a drug-dog sniff. </a:t>
            </a:r>
          </a:p>
          <a:p>
            <a:pPr eaLnBrk="1" hangingPunct="1"/>
            <a:r>
              <a:rPr lang="en-US" smtClean="0">
                <a:ea typeface="ＭＳ Ｐゴシック" pitchFamily="-84" charset="-128"/>
                <a:cs typeface="ＭＳ Ｐゴシック" pitchFamily="-84" charset="-128"/>
              </a:rPr>
              <a:t>Dog alerted.</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i="1" smtClean="0">
                <a:ea typeface="ＭＳ Ｐゴシック" pitchFamily="-84" charset="-128"/>
                <a:cs typeface="ＭＳ Ｐゴシック" pitchFamily="-84" charset="-128"/>
              </a:rPr>
              <a:t>U.S. v. Place,</a:t>
            </a:r>
            <a:r>
              <a:rPr lang="en-US" smtClean="0">
                <a:ea typeface="ＭＳ Ｐゴシック" pitchFamily="-84" charset="-128"/>
                <a:cs typeface="ＭＳ Ｐゴシック" pitchFamily="-84" charset="-128"/>
              </a:rPr>
              <a:t> 462 U.S. 696 (1983)</a:t>
            </a:r>
            <a:endParaRPr lang="en-US" b="1" smtClean="0">
              <a:ea typeface="ＭＳ Ｐゴシック" pitchFamily="-84" charset="-128"/>
              <a:cs typeface="ＭＳ Ｐゴシック" pitchFamily="-84" charset="-128"/>
            </a:endParaRPr>
          </a:p>
        </p:txBody>
      </p:sp>
      <p:sp>
        <p:nvSpPr>
          <p:cNvPr id="23555"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Rational:</a:t>
            </a:r>
          </a:p>
          <a:p>
            <a:pPr lvl="1" eaLnBrk="1" hangingPunct="1"/>
            <a:r>
              <a:rPr lang="en-US" smtClean="0"/>
              <a:t>The initial taking of the luggage was a reasonable temporary seizure under </a:t>
            </a:r>
            <a:r>
              <a:rPr lang="en-US" i="1" smtClean="0"/>
              <a:t>Terry</a:t>
            </a:r>
            <a:endParaRPr lang="en-US" smtClean="0"/>
          </a:p>
          <a:p>
            <a:pPr lvl="1" eaLnBrk="1" hangingPunct="1"/>
            <a:r>
              <a:rPr lang="en-US" i="1" smtClean="0"/>
              <a:t>“A K-9 sniff by a well-trained narcotics detection dog,…  </a:t>
            </a:r>
            <a:r>
              <a:rPr lang="en-US" i="1" u="sng" smtClean="0"/>
              <a:t>does not require opening the luggage</a:t>
            </a:r>
            <a:r>
              <a:rPr lang="en-US" i="1" smtClean="0"/>
              <a:t>.” </a:t>
            </a:r>
          </a:p>
          <a:p>
            <a:pPr lvl="1" eaLnBrk="1" hangingPunct="1"/>
            <a:r>
              <a:rPr lang="en-US" i="1" smtClean="0"/>
              <a:t>“It </a:t>
            </a:r>
            <a:r>
              <a:rPr lang="en-US" i="1" u="sng" smtClean="0"/>
              <a:t>does not expose non-contraband items </a:t>
            </a:r>
            <a:r>
              <a:rPr lang="en-US" i="1" smtClean="0"/>
              <a:t>that otherwise would remain </a:t>
            </a:r>
            <a:r>
              <a:rPr lang="en-US" i="1" u="sng" smtClean="0"/>
              <a:t>hidden from public view</a:t>
            </a:r>
            <a:r>
              <a:rPr lang="en-US" i="1" smtClean="0"/>
              <a:t>, as does, for example, the officers rummaging through the contents of the luggage.”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i="1" smtClean="0">
                <a:ea typeface="ＭＳ Ｐゴシック" pitchFamily="-84" charset="-128"/>
                <a:cs typeface="ＭＳ Ｐゴシック" pitchFamily="-84" charset="-128"/>
              </a:rPr>
              <a:t>U.S. v. Place,</a:t>
            </a:r>
            <a:r>
              <a:rPr lang="en-US" smtClean="0">
                <a:ea typeface="ＭＳ Ｐゴシック" pitchFamily="-84" charset="-128"/>
                <a:cs typeface="ＭＳ Ｐゴシック" pitchFamily="-84" charset="-128"/>
              </a:rPr>
              <a:t> 462 U.S. 696 (1983)</a:t>
            </a:r>
            <a:endParaRPr lang="en-US" b="1" smtClean="0">
              <a:ea typeface="ＭＳ Ｐゴシック" pitchFamily="-84" charset="-128"/>
              <a:cs typeface="ＭＳ Ｐゴシック" pitchFamily="-84" charset="-128"/>
            </a:endParaRPr>
          </a:p>
        </p:txBody>
      </p:sp>
      <p:sp>
        <p:nvSpPr>
          <p:cNvPr id="24579"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Rational:</a:t>
            </a:r>
          </a:p>
          <a:p>
            <a:pPr lvl="1" eaLnBrk="1" hangingPunct="1"/>
            <a:r>
              <a:rPr lang="en-US" smtClean="0"/>
              <a:t>The is </a:t>
            </a:r>
            <a:r>
              <a:rPr lang="en-US" i="1" smtClean="0"/>
              <a:t>“</a:t>
            </a:r>
            <a:r>
              <a:rPr lang="en-US" i="1" u="sng" smtClean="0"/>
              <a:t>much less intrusive </a:t>
            </a:r>
            <a:r>
              <a:rPr lang="en-US" i="1" smtClean="0"/>
              <a:t>than a typical search.”</a:t>
            </a:r>
          </a:p>
          <a:p>
            <a:pPr lvl="1" eaLnBrk="1" hangingPunct="1"/>
            <a:r>
              <a:rPr lang="en-US" smtClean="0"/>
              <a:t>A sniff </a:t>
            </a:r>
            <a:r>
              <a:rPr lang="en-US" u="sng" smtClean="0"/>
              <a:t>does not subject the property owner </a:t>
            </a:r>
            <a:r>
              <a:rPr lang="en-US" smtClean="0"/>
              <a:t>to “</a:t>
            </a:r>
            <a:r>
              <a:rPr lang="en-US" i="1" u="sng" smtClean="0"/>
              <a:t>embarrassment and inconvenience </a:t>
            </a:r>
            <a:r>
              <a:rPr lang="en-US" i="1" smtClean="0"/>
              <a:t>of a less discriminate and more intrusive investigation method.”</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4000" b="1" i="1" smtClean="0">
                <a:ea typeface="ＭＳ Ｐゴシック" pitchFamily="-84" charset="-128"/>
                <a:cs typeface="ＭＳ Ｐゴシック" pitchFamily="-84" charset="-128"/>
              </a:rPr>
              <a:t>Illinois v. Caballes,</a:t>
            </a:r>
            <a:r>
              <a:rPr lang="en-US" sz="4000" smtClean="0">
                <a:ea typeface="ＭＳ Ｐゴシック" pitchFamily="-84" charset="-128"/>
                <a:cs typeface="ＭＳ Ｐゴシック" pitchFamily="-84" charset="-128"/>
              </a:rPr>
              <a:t> </a:t>
            </a:r>
            <a:r>
              <a:rPr lang="en-US" sz="4000" b="1" smtClean="0">
                <a:ea typeface="ＭＳ Ｐゴシック" pitchFamily="-84" charset="-128"/>
                <a:cs typeface="ＭＳ Ｐゴシック" pitchFamily="-84" charset="-128"/>
              </a:rPr>
              <a:t>543 U.S. 405 (2005)</a:t>
            </a:r>
          </a:p>
        </p:txBody>
      </p:sp>
      <p:sp>
        <p:nvSpPr>
          <p:cNvPr id="25603"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Motorist stopped with R.S. for a lawful traffic violation.</a:t>
            </a:r>
          </a:p>
          <a:p>
            <a:pPr eaLnBrk="1" hangingPunct="1"/>
            <a:r>
              <a:rPr lang="en-US" smtClean="0">
                <a:ea typeface="ＭＳ Ｐゴシック" pitchFamily="-84" charset="-128"/>
                <a:cs typeface="ＭＳ Ｐゴシック" pitchFamily="-84" charset="-128"/>
              </a:rPr>
              <a:t>While a warning citation being written, second officer arrived with K-9 and sniffed exterior of vehicle.</a:t>
            </a:r>
          </a:p>
          <a:p>
            <a:pPr eaLnBrk="1" hangingPunct="1"/>
            <a:r>
              <a:rPr lang="en-US" smtClean="0">
                <a:ea typeface="ＭＳ Ｐゴシック" pitchFamily="-84" charset="-128"/>
                <a:cs typeface="ＭＳ Ｐゴシック" pitchFamily="-84" charset="-128"/>
              </a:rPr>
              <a:t>Stop lasted no more than 10 minutes.</a:t>
            </a:r>
          </a:p>
          <a:p>
            <a:pPr eaLnBrk="1" hangingPunct="1"/>
            <a:r>
              <a:rPr lang="en-US" smtClean="0">
                <a:ea typeface="ＭＳ Ｐゴシック" pitchFamily="-84" charset="-128"/>
                <a:cs typeface="ＭＳ Ｐゴシック" pitchFamily="-84" charset="-128"/>
              </a:rPr>
              <a:t>Dog Alerted.</a:t>
            </a:r>
          </a:p>
          <a:p>
            <a:pPr eaLnBrk="1" hangingPunct="1"/>
            <a:endParaRPr lang="en-US" smtClean="0">
              <a:ea typeface="ＭＳ Ｐゴシック" pitchFamily="-84" charset="-128"/>
              <a:cs typeface="ＭＳ Ｐゴシック" pitchFamily="-84" charset="-128"/>
            </a:endParaRPr>
          </a:p>
          <a:p>
            <a:pPr eaLnBrk="1" hangingPunct="1"/>
            <a:endParaRPr lang="en-US" smtClean="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i="1" smtClean="0">
                <a:ea typeface="ＭＳ Ｐゴシック" pitchFamily="-84" charset="-128"/>
                <a:cs typeface="ＭＳ Ｐゴシック" pitchFamily="-84" charset="-128"/>
              </a:rPr>
              <a:t>Caballes </a:t>
            </a:r>
            <a:r>
              <a:rPr lang="en-US" b="1" smtClean="0">
                <a:ea typeface="ＭＳ Ｐゴシック" pitchFamily="-84" charset="-128"/>
                <a:cs typeface="ＭＳ Ｐゴシック" pitchFamily="-84" charset="-128"/>
              </a:rPr>
              <a:t>Sniff </a:t>
            </a:r>
          </a:p>
        </p:txBody>
      </p:sp>
      <p:sp>
        <p:nvSpPr>
          <p:cNvPr id="26627" name="Content Placeholder 2"/>
          <p:cNvSpPr>
            <a:spLocks noGrp="1"/>
          </p:cNvSpPr>
          <p:nvPr>
            <p:ph idx="1"/>
          </p:nvPr>
        </p:nvSpPr>
        <p:spPr/>
        <p:txBody>
          <a:bodyPr/>
          <a:lstStyle/>
          <a:p>
            <a:pPr algn="just"/>
            <a:r>
              <a:rPr lang="en-US" u="sng" dirty="0" smtClean="0">
                <a:ea typeface="ＭＳ Ｐゴシック" pitchFamily="-84" charset="-128"/>
                <a:cs typeface="ＭＳ Ｐゴシック" pitchFamily="-84" charset="-128"/>
              </a:rPr>
              <a:t>Lawful</a:t>
            </a:r>
            <a:r>
              <a:rPr lang="en-US" dirty="0" smtClean="0">
                <a:ea typeface="ＭＳ Ｐゴシック" pitchFamily="-84" charset="-128"/>
                <a:cs typeface="ＭＳ Ｐゴシック" pitchFamily="-84" charset="-128"/>
              </a:rPr>
              <a:t> traffic stop</a:t>
            </a:r>
          </a:p>
          <a:p>
            <a:r>
              <a:rPr lang="en-US" dirty="0" smtClean="0">
                <a:ea typeface="ＭＳ Ｐゴシック" pitchFamily="-84" charset="-128"/>
                <a:cs typeface="ＭＳ Ｐゴシック" pitchFamily="-84" charset="-128"/>
              </a:rPr>
              <a:t>Traffic stop does not </a:t>
            </a:r>
            <a:r>
              <a:rPr lang="en-US" u="sng" dirty="0" smtClean="0">
                <a:ea typeface="ＭＳ Ｐゴシック" pitchFamily="-84" charset="-128"/>
                <a:cs typeface="ＭＳ Ｐゴシック" pitchFamily="-84" charset="-128"/>
              </a:rPr>
              <a:t>extended beyond time necessary</a:t>
            </a:r>
          </a:p>
          <a:p>
            <a:pPr algn="just"/>
            <a:r>
              <a:rPr lang="en-US" dirty="0" smtClean="0">
                <a:ea typeface="ＭＳ Ｐゴシック" pitchFamily="-84" charset="-128"/>
                <a:cs typeface="ＭＳ Ｐゴシック" pitchFamily="-84" charset="-128"/>
              </a:rPr>
              <a:t>Sniff around the </a:t>
            </a:r>
            <a:r>
              <a:rPr lang="en-US" u="sng" dirty="0" smtClean="0">
                <a:ea typeface="ＭＳ Ｐゴシック" pitchFamily="-84" charset="-128"/>
                <a:cs typeface="ＭＳ Ｐゴシック" pitchFamily="-84" charset="-128"/>
              </a:rPr>
              <a:t>exterior</a:t>
            </a:r>
            <a:r>
              <a:rPr lang="en-US" dirty="0" smtClean="0">
                <a:ea typeface="ＭＳ Ｐゴシック" pitchFamily="-84" charset="-128"/>
                <a:cs typeface="ＭＳ Ｐゴシック" pitchFamily="-84" charset="-128"/>
              </a:rPr>
              <a:t> of vehicle</a:t>
            </a:r>
          </a:p>
          <a:p>
            <a:pPr algn="just"/>
            <a:r>
              <a:rPr lang="en-US" u="sng" dirty="0" smtClean="0">
                <a:ea typeface="ＭＳ Ｐゴシック" pitchFamily="-84" charset="-128"/>
                <a:cs typeface="ＭＳ Ｐゴシック" pitchFamily="-84" charset="-128"/>
              </a:rPr>
              <a:t>Trained</a:t>
            </a:r>
            <a:r>
              <a:rPr lang="en-US" dirty="0" smtClean="0">
                <a:ea typeface="ＭＳ Ｐゴシック" pitchFamily="-84" charset="-128"/>
                <a:cs typeface="ＭＳ Ｐゴシック" pitchFamily="-84" charset="-128"/>
              </a:rPr>
              <a:t> narcotics detection K-9 Team </a:t>
            </a:r>
            <a:endParaRPr lang="en-US" u="sng" dirty="0" smtClean="0">
              <a:ea typeface="ＭＳ Ｐゴシック" pitchFamily="-84" charset="-128"/>
              <a:cs typeface="ＭＳ Ｐゴシック" pitchFamily="-84" charset="-128"/>
            </a:endParaRPr>
          </a:p>
          <a:p>
            <a:pPr algn="just" eaLnBrk="1" hangingPunct="1"/>
            <a:endParaRPr lang="en-US" dirty="0" smtClean="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b="1" u="sng" smtClean="0">
                <a:ea typeface="ＭＳ Ｐゴシック" pitchFamily="-84" charset="-128"/>
                <a:cs typeface="ＭＳ Ｐゴシック" pitchFamily="-84" charset="-128"/>
              </a:rPr>
              <a:t>Lawful</a:t>
            </a:r>
            <a:r>
              <a:rPr lang="en-US" b="1" smtClean="0">
                <a:ea typeface="ＭＳ Ｐゴシック" pitchFamily="-84" charset="-128"/>
                <a:cs typeface="ＭＳ Ｐゴシック" pitchFamily="-84" charset="-128"/>
              </a:rPr>
              <a:t> Traffic Stop</a:t>
            </a:r>
          </a:p>
        </p:txBody>
      </p:sp>
      <p:sp>
        <p:nvSpPr>
          <p:cNvPr id="38915" name="Content Placeholder 2"/>
          <p:cNvSpPr>
            <a:spLocks noGrp="1"/>
          </p:cNvSpPr>
          <p:nvPr>
            <p:ph idx="1"/>
          </p:nvPr>
        </p:nvSpPr>
        <p:spPr/>
        <p:txBody>
          <a:bodyPr/>
          <a:lstStyle/>
          <a:p>
            <a:pPr algn="just" eaLnBrk="1" hangingPunct="1"/>
            <a:r>
              <a:rPr lang="en-US" smtClean="0">
                <a:ea typeface="ＭＳ Ｐゴシック" pitchFamily="-84" charset="-128"/>
                <a:cs typeface="ＭＳ Ｐゴシック" pitchFamily="-84" charset="-128"/>
              </a:rPr>
              <a:t>Reasonable suspicion required of an offense for a lawful traffic stop.</a:t>
            </a:r>
          </a:p>
          <a:p>
            <a:pPr eaLnBrk="1" hangingPunct="1"/>
            <a:r>
              <a:rPr lang="en-US" smtClean="0">
                <a:ea typeface="ＭＳ Ｐゴシック" pitchFamily="-84" charset="-128"/>
                <a:cs typeface="ＭＳ Ｐゴシック" pitchFamily="-84" charset="-128"/>
              </a:rPr>
              <a:t>Lawful traffic stop at inception must remain lawful through out the stop. </a:t>
            </a:r>
            <a:r>
              <a:rPr lang="en-US" i="1" smtClean="0">
                <a:ea typeface="ＭＳ Ｐゴシック" pitchFamily="-84" charset="-128"/>
                <a:cs typeface="ＭＳ Ｐゴシック" pitchFamily="-84" charset="-128"/>
              </a:rPr>
              <a:t>See U.S. v. Jacobsen</a:t>
            </a:r>
            <a:r>
              <a:rPr lang="en-US" smtClean="0">
                <a:ea typeface="ＭＳ Ｐゴシック" pitchFamily="-84" charset="-128"/>
                <a:cs typeface="ＭＳ Ｐゴシック" pitchFamily="-84" charset="-128"/>
              </a:rPr>
              <a:t>, 466 U.S. 109 (1984)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U.S. v. Jones</a:t>
            </a:r>
            <a:endParaRPr lang="en-US" i="1" dirty="0"/>
          </a:p>
        </p:txBody>
      </p:sp>
      <p:sp>
        <p:nvSpPr>
          <p:cNvPr id="3" name="Content Placeholder 2"/>
          <p:cNvSpPr>
            <a:spLocks noGrp="1"/>
          </p:cNvSpPr>
          <p:nvPr>
            <p:ph idx="1"/>
          </p:nvPr>
        </p:nvSpPr>
        <p:spPr>
          <a:xfrm>
            <a:off x="267367" y="1600200"/>
            <a:ext cx="8649369" cy="4763168"/>
          </a:xfrm>
        </p:spPr>
        <p:txBody>
          <a:bodyPr>
            <a:normAutofit fontScale="77500" lnSpcReduction="20000"/>
          </a:bodyPr>
          <a:lstStyle/>
          <a:p>
            <a:r>
              <a:rPr lang="en-US" dirty="0" smtClean="0"/>
              <a:t>In a companion case </a:t>
            </a:r>
            <a:r>
              <a:rPr lang="en-US" i="1" dirty="0" smtClean="0"/>
              <a:t>U.S. v. Pineda-Moreno</a:t>
            </a:r>
          </a:p>
          <a:p>
            <a:pPr lvl="1"/>
            <a:r>
              <a:rPr lang="en-US" dirty="0" smtClean="0"/>
              <a:t>9th Circuit Chief Judge </a:t>
            </a:r>
            <a:r>
              <a:rPr lang="en-US" i="1" dirty="0" err="1" smtClean="0"/>
              <a:t>Kozinski</a:t>
            </a:r>
            <a:r>
              <a:rPr lang="en-US" i="1" dirty="0" smtClean="0"/>
              <a:t> </a:t>
            </a:r>
            <a:r>
              <a:rPr lang="en-US" dirty="0" smtClean="0"/>
              <a:t>dissented to the denial of </a:t>
            </a:r>
            <a:r>
              <a:rPr lang="en-US" dirty="0" err="1" smtClean="0"/>
              <a:t>rehearain</a:t>
            </a:r>
            <a:r>
              <a:rPr lang="en-US" dirty="0" smtClean="0"/>
              <a:t> en banc:</a:t>
            </a:r>
            <a:r>
              <a:rPr lang="en-US" i="1" dirty="0" smtClean="0"/>
              <a:t> </a:t>
            </a:r>
            <a:r>
              <a:rPr lang="en-US" dirty="0" smtClean="0"/>
              <a:t>“1984 may have come a bit later than predicted, but it’s here at last.”</a:t>
            </a:r>
          </a:p>
          <a:p>
            <a:r>
              <a:rPr lang="en-US" dirty="0" smtClean="0"/>
              <a:t>“</a:t>
            </a:r>
            <a:r>
              <a:rPr lang="en-US" u="sng" dirty="0" smtClean="0"/>
              <a:t>If you have a cell phone </a:t>
            </a:r>
            <a:r>
              <a:rPr lang="en-US" dirty="0" smtClean="0"/>
              <a:t>in your pocket, then the </a:t>
            </a:r>
            <a:r>
              <a:rPr lang="en-US" u="sng" dirty="0" smtClean="0"/>
              <a:t>government can watch you</a:t>
            </a:r>
            <a:r>
              <a:rPr lang="en-US" dirty="0" smtClean="0"/>
              <a:t>. At the government’s request, the phone company will send out a signal to any cell phone connected to its network, and give the police its location. Last year, law </a:t>
            </a:r>
            <a:r>
              <a:rPr lang="en-US" u="sng" dirty="0" smtClean="0"/>
              <a:t>enforcement agents pinged users </a:t>
            </a:r>
            <a:r>
              <a:rPr lang="en-US" dirty="0" smtClean="0"/>
              <a:t>of just one service provider-Sprint-over </a:t>
            </a:r>
            <a:r>
              <a:rPr lang="en-US" u="sng" dirty="0" smtClean="0"/>
              <a:t>eight million times</a:t>
            </a:r>
            <a:r>
              <a:rPr lang="en-US" dirty="0" smtClean="0"/>
              <a:t>. The volume requests grew so large that the 110-member electronic surveillance team couldn’t keep up, so Sprint automated the process by developing a web interface that gives agents direct access to users’ location data.”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pPr eaLnBrk="1" hangingPunct="1"/>
            <a:r>
              <a:rPr lang="en-US" sz="4000" b="1" smtClean="0">
                <a:ea typeface="ＭＳ Ｐゴシック" pitchFamily="-84" charset="-128"/>
                <a:cs typeface="ＭＳ Ｐゴシック" pitchFamily="-84" charset="-128"/>
              </a:rPr>
              <a:t>Traffic Stop Must Not </a:t>
            </a:r>
            <a:r>
              <a:rPr lang="en-US" sz="4000" b="1" u="sng" smtClean="0">
                <a:ea typeface="ＭＳ Ｐゴシック" pitchFamily="-84" charset="-128"/>
                <a:cs typeface="ＭＳ Ｐゴシック" pitchFamily="-84" charset="-128"/>
              </a:rPr>
              <a:t>Extend Beyond Time Necessary</a:t>
            </a:r>
            <a:endParaRPr lang="en-US" sz="4000" b="1" smtClean="0">
              <a:ea typeface="ＭＳ Ｐゴシック" pitchFamily="-84" charset="-128"/>
              <a:cs typeface="ＭＳ Ｐゴシック" pitchFamily="-84" charset="-128"/>
            </a:endParaRPr>
          </a:p>
        </p:txBody>
      </p:sp>
      <p:sp>
        <p:nvSpPr>
          <p:cNvPr id="40963" name="Content Placeholder 2"/>
          <p:cNvSpPr>
            <a:spLocks noGrp="1"/>
          </p:cNvSpPr>
          <p:nvPr>
            <p:ph idx="1"/>
          </p:nvPr>
        </p:nvSpPr>
        <p:spPr/>
        <p:txBody>
          <a:bodyPr/>
          <a:lstStyle/>
          <a:p>
            <a:pPr algn="just" eaLnBrk="1" hangingPunct="1">
              <a:lnSpc>
                <a:spcPct val="80000"/>
              </a:lnSpc>
            </a:pPr>
            <a:r>
              <a:rPr lang="en-US" sz="2700" smtClean="0">
                <a:ea typeface="ＭＳ Ｐゴシック" pitchFamily="-84" charset="-128"/>
                <a:cs typeface="ＭＳ Ｐゴシック" pitchFamily="-84" charset="-128"/>
              </a:rPr>
              <a:t>Items to Discover and Subpoena:</a:t>
            </a:r>
          </a:p>
          <a:p>
            <a:pPr algn="just" eaLnBrk="1" hangingPunct="1">
              <a:lnSpc>
                <a:spcPct val="80000"/>
              </a:lnSpc>
            </a:pPr>
            <a:r>
              <a:rPr lang="en-US" sz="2700" smtClean="0">
                <a:ea typeface="ＭＳ Ｐゴシック" pitchFamily="-84" charset="-128"/>
                <a:cs typeface="ＭＳ Ｐゴシック" pitchFamily="-84" charset="-128"/>
              </a:rPr>
              <a:t>Dispatch or radio logs and Mobile Data Terminal (MDT) records for times of:</a:t>
            </a:r>
          </a:p>
          <a:p>
            <a:pPr lvl="1" algn="just" eaLnBrk="1" hangingPunct="1">
              <a:lnSpc>
                <a:spcPct val="80000"/>
              </a:lnSpc>
            </a:pPr>
            <a:r>
              <a:rPr lang="en-US" sz="2400" smtClean="0"/>
              <a:t>Traffic Stop</a:t>
            </a:r>
          </a:p>
          <a:p>
            <a:pPr lvl="1" algn="just" eaLnBrk="1" hangingPunct="1">
              <a:lnSpc>
                <a:spcPct val="80000"/>
              </a:lnSpc>
            </a:pPr>
            <a:r>
              <a:rPr lang="en-US" sz="2400" smtClean="0"/>
              <a:t>Call for or arrival of K-9 Unit</a:t>
            </a:r>
          </a:p>
          <a:p>
            <a:pPr lvl="1" algn="just" eaLnBrk="1" hangingPunct="1">
              <a:lnSpc>
                <a:spcPct val="80000"/>
              </a:lnSpc>
            </a:pPr>
            <a:r>
              <a:rPr lang="en-US" sz="2400" smtClean="0"/>
              <a:t>Call for assisting officers</a:t>
            </a:r>
          </a:p>
          <a:p>
            <a:pPr lvl="1" algn="just" eaLnBrk="1" hangingPunct="1">
              <a:lnSpc>
                <a:spcPct val="80000"/>
              </a:lnSpc>
            </a:pPr>
            <a:r>
              <a:rPr lang="en-US" sz="2400" smtClean="0"/>
              <a:t>When the individuals identification is checked</a:t>
            </a:r>
          </a:p>
          <a:p>
            <a:pPr lvl="1" algn="just" eaLnBrk="1" hangingPunct="1">
              <a:lnSpc>
                <a:spcPct val="80000"/>
              </a:lnSpc>
            </a:pPr>
            <a:r>
              <a:rPr lang="en-US" sz="2400" smtClean="0"/>
              <a:t>Arrest of individual</a:t>
            </a:r>
          </a:p>
          <a:p>
            <a:pPr lvl="1" algn="just" eaLnBrk="1" hangingPunct="1">
              <a:lnSpc>
                <a:spcPct val="80000"/>
              </a:lnSpc>
            </a:pPr>
            <a:r>
              <a:rPr lang="en-US" sz="2400" smtClean="0"/>
              <a:t>Conclusion of traffic stop</a:t>
            </a:r>
          </a:p>
          <a:p>
            <a:pPr algn="just" eaLnBrk="1" hangingPunct="1">
              <a:lnSpc>
                <a:spcPct val="80000"/>
              </a:lnSpc>
            </a:pPr>
            <a:r>
              <a:rPr lang="en-US" sz="2700" smtClean="0">
                <a:ea typeface="ＭＳ Ｐゴシック" pitchFamily="-84" charset="-128"/>
                <a:cs typeface="ＭＳ Ｐゴシック" pitchFamily="-84" charset="-128"/>
              </a:rPr>
              <a:t>This documentation will allow a time line to be established to determine if the stop was unreasonably extended.</a:t>
            </a:r>
          </a:p>
          <a:p>
            <a:pPr eaLnBrk="1" hangingPunct="1">
              <a:lnSpc>
                <a:spcPct val="80000"/>
              </a:lnSpc>
            </a:pPr>
            <a:endParaRPr lang="en-US" sz="2700" i="1" smtClean="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z="4000" b="1" smtClean="0">
                <a:ea typeface="ＭＳ Ｐゴシック" pitchFamily="-84" charset="-128"/>
                <a:cs typeface="ＭＳ Ｐゴシック" pitchFamily="-84" charset="-128"/>
              </a:rPr>
              <a:t>Sniff Around the </a:t>
            </a:r>
            <a:r>
              <a:rPr lang="en-US" sz="4000" b="1" u="sng" smtClean="0">
                <a:ea typeface="ＭＳ Ｐゴシック" pitchFamily="-84" charset="-128"/>
                <a:cs typeface="ＭＳ Ｐゴシック" pitchFamily="-84" charset="-128"/>
              </a:rPr>
              <a:t>Exterior</a:t>
            </a:r>
            <a:r>
              <a:rPr lang="en-US" sz="4000" b="1" smtClean="0">
                <a:ea typeface="ＭＳ Ｐゴシック" pitchFamily="-84" charset="-128"/>
                <a:cs typeface="ＭＳ Ｐゴシック" pitchFamily="-84" charset="-128"/>
              </a:rPr>
              <a:t> of Vehicle  </a:t>
            </a:r>
          </a:p>
        </p:txBody>
      </p:sp>
      <p:sp>
        <p:nvSpPr>
          <p:cNvPr id="41987" name="Content Placeholder 2"/>
          <p:cNvSpPr>
            <a:spLocks noGrp="1"/>
          </p:cNvSpPr>
          <p:nvPr>
            <p:ph idx="1"/>
          </p:nvPr>
        </p:nvSpPr>
        <p:spPr/>
        <p:txBody>
          <a:bodyPr/>
          <a:lstStyle/>
          <a:p>
            <a:pPr eaLnBrk="1" hangingPunct="1">
              <a:lnSpc>
                <a:spcPct val="90000"/>
              </a:lnSpc>
            </a:pPr>
            <a:r>
              <a:rPr lang="en-US" smtClean="0">
                <a:ea typeface="ＭＳ Ｐゴシック" pitchFamily="-84" charset="-128"/>
                <a:cs typeface="ＭＳ Ｐゴシック" pitchFamily="-84" charset="-128"/>
              </a:rPr>
              <a:t>The sniff must be limited to the exterior of vehicle.</a:t>
            </a:r>
          </a:p>
          <a:p>
            <a:pPr eaLnBrk="1" hangingPunct="1">
              <a:lnSpc>
                <a:spcPct val="90000"/>
              </a:lnSpc>
            </a:pPr>
            <a:r>
              <a:rPr lang="en-US" u="sng" smtClean="0">
                <a:ea typeface="ＭＳ Ｐゴシック" pitchFamily="-84" charset="-128"/>
                <a:cs typeface="ＭＳ Ｐゴシック" pitchFamily="-84" charset="-128"/>
              </a:rPr>
              <a:t>Dog cannot be taken in to the vehicle without prior probable cause</a:t>
            </a:r>
            <a:r>
              <a:rPr lang="en-US" smtClean="0">
                <a:ea typeface="ＭＳ Ｐゴシック" pitchFamily="-84" charset="-128"/>
                <a:cs typeface="ＭＳ Ｐゴシック" pitchFamily="-84" charset="-128"/>
              </a:rPr>
              <a:t>.</a:t>
            </a:r>
          </a:p>
          <a:p>
            <a:pPr eaLnBrk="1" hangingPunct="1">
              <a:lnSpc>
                <a:spcPct val="90000"/>
              </a:lnSpc>
            </a:pPr>
            <a:r>
              <a:rPr lang="en-US" smtClean="0">
                <a:ea typeface="ＭＳ Ｐゴシック" pitchFamily="-84" charset="-128"/>
                <a:cs typeface="ＭＳ Ｐゴシック" pitchFamily="-84" charset="-128"/>
              </a:rPr>
              <a:t>*</a:t>
            </a:r>
            <a:r>
              <a:rPr lang="en-US" i="1" smtClean="0">
                <a:ea typeface="ＭＳ Ｐゴシック" pitchFamily="-84" charset="-128"/>
                <a:cs typeface="ＭＳ Ｐゴシック" pitchFamily="-84" charset="-128"/>
              </a:rPr>
              <a:t>What if the dog jumps in?</a:t>
            </a:r>
          </a:p>
          <a:p>
            <a:pPr eaLnBrk="1" hangingPunct="1">
              <a:lnSpc>
                <a:spcPct val="90000"/>
              </a:lnSpc>
            </a:pPr>
            <a:r>
              <a:rPr lang="en-US" i="1" smtClean="0">
                <a:ea typeface="ＭＳ Ｐゴシック" pitchFamily="-84" charset="-128"/>
                <a:cs typeface="ＭＳ Ｐゴシック" pitchFamily="-84" charset="-128"/>
              </a:rPr>
              <a:t>*What if the dog “breaks the plane” of the window?</a:t>
            </a:r>
          </a:p>
          <a:p>
            <a:pPr eaLnBrk="1" hangingPunct="1">
              <a:lnSpc>
                <a:spcPct val="90000"/>
              </a:lnSpc>
            </a:pPr>
            <a:r>
              <a:rPr lang="en-US" i="1" smtClean="0">
                <a:ea typeface="ＭＳ Ｐゴシック" pitchFamily="-84" charset="-128"/>
                <a:cs typeface="ＭＳ Ｐゴシック" pitchFamily="-84" charset="-128"/>
              </a:rPr>
              <a:t>*What if the officer opens the door for the dog?</a:t>
            </a:r>
            <a:endParaRPr lang="en-US" smtClean="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4000" b="1" u="sng" smtClean="0">
                <a:ea typeface="ＭＳ Ｐゴシック" pitchFamily="-84" charset="-128"/>
                <a:cs typeface="ＭＳ Ｐゴシック" pitchFamily="-84" charset="-128"/>
              </a:rPr>
              <a:t>Trained</a:t>
            </a:r>
            <a:r>
              <a:rPr lang="en-US" sz="4000" b="1" smtClean="0">
                <a:ea typeface="ＭＳ Ｐゴシック" pitchFamily="-84" charset="-128"/>
                <a:cs typeface="ＭＳ Ｐゴシック" pitchFamily="-84" charset="-128"/>
              </a:rPr>
              <a:t> Narcotics Detection K-9 Team</a:t>
            </a:r>
          </a:p>
        </p:txBody>
      </p:sp>
      <p:sp>
        <p:nvSpPr>
          <p:cNvPr id="27651" name="Content Placeholder 2"/>
          <p:cNvSpPr>
            <a:spLocks noGrp="1"/>
          </p:cNvSpPr>
          <p:nvPr>
            <p:ph idx="1"/>
          </p:nvPr>
        </p:nvSpPr>
        <p:spPr/>
        <p:txBody>
          <a:bodyPr/>
          <a:lstStyle/>
          <a:p>
            <a:pPr algn="just" eaLnBrk="1" hangingPunct="1"/>
            <a:r>
              <a:rPr lang="en-US" smtClean="0">
                <a:ea typeface="ＭＳ Ｐゴシック" pitchFamily="-84" charset="-128"/>
                <a:cs typeface="ＭＳ Ｐゴシック" pitchFamily="-84" charset="-128"/>
              </a:rPr>
              <a:t>The K-9 alert must be </a:t>
            </a:r>
            <a:r>
              <a:rPr lang="en-US" u="sng" smtClean="0">
                <a:ea typeface="ＭＳ Ｐゴシック" pitchFamily="-84" charset="-128"/>
                <a:cs typeface="ＭＳ Ｐゴシック" pitchFamily="-84" charset="-128"/>
              </a:rPr>
              <a:t>sufficiently reliable </a:t>
            </a:r>
            <a:r>
              <a:rPr lang="en-US" smtClean="0">
                <a:ea typeface="ＭＳ Ｐゴシック" pitchFamily="-84" charset="-128"/>
                <a:cs typeface="ＭＳ Ｐゴシック" pitchFamily="-84" charset="-128"/>
              </a:rPr>
              <a:t>to </a:t>
            </a:r>
            <a:r>
              <a:rPr lang="en-US" u="sng" smtClean="0">
                <a:ea typeface="ＭＳ Ｐゴシック" pitchFamily="-84" charset="-128"/>
                <a:cs typeface="ＭＳ Ｐゴシック" pitchFamily="-84" charset="-128"/>
              </a:rPr>
              <a:t>provide probable cause </a:t>
            </a:r>
            <a:r>
              <a:rPr lang="en-US" smtClean="0">
                <a:ea typeface="ＭＳ Ｐゴシック" pitchFamily="-84" charset="-128"/>
                <a:cs typeface="ＭＳ Ｐゴシック" pitchFamily="-84" charset="-128"/>
              </a:rPr>
              <a:t>to conduct the search.</a:t>
            </a:r>
          </a:p>
          <a:p>
            <a:pPr algn="just" eaLnBrk="1" hangingPunct="1"/>
            <a:r>
              <a:rPr lang="en-US" smtClean="0">
                <a:ea typeface="ＭＳ Ｐゴシック" pitchFamily="-84" charset="-128"/>
                <a:cs typeface="ＭＳ Ｐゴシック" pitchFamily="-84" charset="-128"/>
              </a:rPr>
              <a:t>Therefore, the Hander </a:t>
            </a:r>
            <a:r>
              <a:rPr lang="en-US" u="sng" smtClean="0">
                <a:ea typeface="ＭＳ Ｐゴシック" pitchFamily="-84" charset="-128"/>
                <a:cs typeface="ＭＳ Ｐゴシック" pitchFamily="-84" charset="-128"/>
              </a:rPr>
              <a:t>and</a:t>
            </a:r>
            <a:r>
              <a:rPr lang="en-US" smtClean="0">
                <a:ea typeface="ＭＳ Ｐゴシック" pitchFamily="-84" charset="-128"/>
                <a:cs typeface="ＭＳ Ｐゴシック" pitchFamily="-84" charset="-128"/>
              </a:rPr>
              <a:t> the Dog must have received proper training  and  be current in that training.</a:t>
            </a:r>
          </a:p>
          <a:p>
            <a:pPr algn="just" eaLnBrk="1" hangingPunct="1"/>
            <a:r>
              <a:rPr lang="en-US" smtClean="0">
                <a:ea typeface="ＭＳ Ｐゴシック" pitchFamily="-84" charset="-128"/>
                <a:cs typeface="ＭＳ Ｐゴシック" pitchFamily="-84" charset="-128"/>
              </a:rPr>
              <a:t>Testimony and records must support proper training.</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000" b="1" u="sng" smtClean="0">
                <a:ea typeface="ＭＳ Ｐゴシック" pitchFamily="-84" charset="-128"/>
                <a:cs typeface="ＭＳ Ｐゴシック" pitchFamily="-84" charset="-128"/>
              </a:rPr>
              <a:t>Trained</a:t>
            </a:r>
            <a:r>
              <a:rPr lang="en-US" sz="4000" b="1" smtClean="0">
                <a:ea typeface="ＭＳ Ｐゴシック" pitchFamily="-84" charset="-128"/>
                <a:cs typeface="ＭＳ Ｐゴシック" pitchFamily="-84" charset="-128"/>
              </a:rPr>
              <a:t> Narcotics Detection K-9 Team</a:t>
            </a:r>
          </a:p>
        </p:txBody>
      </p:sp>
      <p:sp>
        <p:nvSpPr>
          <p:cNvPr id="29699" name="Content Placeholder 2"/>
          <p:cNvSpPr>
            <a:spLocks noGrp="1"/>
          </p:cNvSpPr>
          <p:nvPr>
            <p:ph idx="1"/>
          </p:nvPr>
        </p:nvSpPr>
        <p:spPr/>
        <p:txBody>
          <a:bodyPr/>
          <a:lstStyle/>
          <a:p>
            <a:pPr eaLnBrk="1" hangingPunct="1"/>
            <a:r>
              <a:rPr lang="en-US" u="sng" smtClean="0">
                <a:ea typeface="ＭＳ Ｐゴシック" pitchFamily="-84" charset="-128"/>
                <a:cs typeface="ＭＳ Ｐゴシック" pitchFamily="-84" charset="-128"/>
              </a:rPr>
              <a:t>The dog </a:t>
            </a:r>
            <a:r>
              <a:rPr lang="en-US" b="1" u="sng" smtClean="0">
                <a:ea typeface="ＭＳ Ｐゴシック" pitchFamily="-84" charset="-128"/>
                <a:cs typeface="ＭＳ Ｐゴシック" pitchFamily="-84" charset="-128"/>
              </a:rPr>
              <a:t>must</a:t>
            </a:r>
            <a:r>
              <a:rPr lang="en-US" u="sng" smtClean="0">
                <a:ea typeface="ＭＳ Ｐゴシック" pitchFamily="-84" charset="-128"/>
                <a:cs typeface="ＭＳ Ｐゴシック" pitchFamily="-84" charset="-128"/>
              </a:rPr>
              <a:t> be trained, certified and reliable. </a:t>
            </a:r>
            <a:r>
              <a:rPr lang="en-US" smtClean="0">
                <a:ea typeface="ＭＳ Ｐゴシック" pitchFamily="-84" charset="-128"/>
                <a:cs typeface="ＭＳ Ｐゴシック" pitchFamily="-84" charset="-128"/>
              </a:rPr>
              <a:t>The dog does not have to be 100% accurate or perfect. The courts have recognized the fact that “false responses”, “false positives” or “false alerts” occur and </a:t>
            </a:r>
            <a:r>
              <a:rPr lang="en-US" b="1" smtClean="0">
                <a:ea typeface="ＭＳ Ｐゴシック" pitchFamily="-84" charset="-128"/>
                <a:cs typeface="ＭＳ Ｐゴシック" pitchFamily="-84" charset="-128"/>
              </a:rPr>
              <a:t>dogs can be as low as 54% accurate.</a:t>
            </a:r>
            <a:r>
              <a:rPr lang="en-US" smtClean="0">
                <a:ea typeface="ＭＳ Ｐゴシック" pitchFamily="-84" charset="-128"/>
                <a:cs typeface="ＭＳ Ｐゴシック" pitchFamily="-84" charset="-128"/>
              </a:rPr>
              <a:t> </a:t>
            </a:r>
            <a:r>
              <a:rPr lang="en-US" i="1" smtClean="0">
                <a:ea typeface="ＭＳ Ｐゴシック" pitchFamily="-84" charset="-128"/>
                <a:cs typeface="ＭＳ Ｐゴシック" pitchFamily="-84" charset="-128"/>
              </a:rPr>
              <a:t>United States v Cedano-Arellano</a:t>
            </a:r>
            <a:r>
              <a:rPr lang="en-US" smtClean="0">
                <a:ea typeface="ＭＳ Ｐゴシック" pitchFamily="-84" charset="-128"/>
                <a:cs typeface="ＭＳ Ｐゴシック" pitchFamily="-84" charset="-128"/>
              </a:rPr>
              <a:t>, 332 F. 3d 568 (9</a:t>
            </a:r>
            <a:r>
              <a:rPr lang="en-US" baseline="30000" smtClean="0">
                <a:ea typeface="ＭＳ Ｐゴシック" pitchFamily="-84" charset="-128"/>
                <a:cs typeface="ＭＳ Ｐゴシック" pitchFamily="-84" charset="-128"/>
              </a:rPr>
              <a:t>th</a:t>
            </a:r>
            <a:r>
              <a:rPr lang="en-US" smtClean="0">
                <a:ea typeface="ＭＳ Ｐゴシック" pitchFamily="-84" charset="-128"/>
                <a:cs typeface="ＭＳ Ｐゴシック" pitchFamily="-84" charset="-128"/>
              </a:rPr>
              <a:t> Cir 2003)</a:t>
            </a:r>
          </a:p>
          <a:p>
            <a:pPr eaLnBrk="1" hangingPunct="1"/>
            <a:endParaRPr lang="en-US" smtClean="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4000" b="1" u="sng" smtClean="0">
                <a:ea typeface="ＭＳ Ｐゴシック" pitchFamily="-84" charset="-128"/>
                <a:cs typeface="ＭＳ Ｐゴシック" pitchFamily="-84" charset="-128"/>
              </a:rPr>
              <a:t>Trained</a:t>
            </a:r>
            <a:r>
              <a:rPr lang="en-US" sz="4000" b="1" smtClean="0">
                <a:ea typeface="ＭＳ Ｐゴシック" pitchFamily="-84" charset="-128"/>
                <a:cs typeface="ＭＳ Ｐゴシック" pitchFamily="-84" charset="-128"/>
              </a:rPr>
              <a:t> Narcotics Detection K-9 Team</a:t>
            </a:r>
          </a:p>
        </p:txBody>
      </p:sp>
      <p:sp>
        <p:nvSpPr>
          <p:cNvPr id="30723" name="Content Placeholder 2"/>
          <p:cNvSpPr>
            <a:spLocks noGrp="1"/>
          </p:cNvSpPr>
          <p:nvPr>
            <p:ph idx="1"/>
          </p:nvPr>
        </p:nvSpPr>
        <p:spPr/>
        <p:txBody>
          <a:bodyPr/>
          <a:lstStyle/>
          <a:p>
            <a:pPr eaLnBrk="1" hangingPunct="1">
              <a:lnSpc>
                <a:spcPct val="80000"/>
              </a:lnSpc>
            </a:pPr>
            <a:r>
              <a:rPr lang="en-US" sz="3000" smtClean="0">
                <a:ea typeface="ＭＳ Ｐゴシック" pitchFamily="-84" charset="-128"/>
                <a:cs typeface="ＭＳ Ｐゴシック" pitchFamily="-84" charset="-128"/>
              </a:rPr>
              <a:t>While the vast majority of cases in most jurisdictions simply require a showing that the dog was “trained,” the following issue can provide fertile ground for cross-examination of the officer regarding the sufficiency of training:</a:t>
            </a:r>
          </a:p>
          <a:p>
            <a:pPr eaLnBrk="1" hangingPunct="1">
              <a:lnSpc>
                <a:spcPct val="80000"/>
              </a:lnSpc>
            </a:pPr>
            <a:r>
              <a:rPr lang="en-US" sz="3000" smtClean="0">
                <a:ea typeface="ＭＳ Ｐゴシック" pitchFamily="-84" charset="-128"/>
                <a:cs typeface="ＭＳ Ｐゴシック" pitchFamily="-84" charset="-128"/>
              </a:rPr>
              <a:t>Type of training.</a:t>
            </a:r>
          </a:p>
          <a:p>
            <a:pPr eaLnBrk="1" hangingPunct="1">
              <a:lnSpc>
                <a:spcPct val="80000"/>
              </a:lnSpc>
            </a:pPr>
            <a:r>
              <a:rPr lang="en-US" sz="3000" smtClean="0">
                <a:ea typeface="ＭＳ Ｐゴシック" pitchFamily="-84" charset="-128"/>
                <a:cs typeface="ＭＳ Ｐゴシック" pitchFamily="-84" charset="-128"/>
              </a:rPr>
              <a:t>Duration of training.</a:t>
            </a:r>
          </a:p>
          <a:p>
            <a:pPr eaLnBrk="1" hangingPunct="1">
              <a:lnSpc>
                <a:spcPct val="80000"/>
              </a:lnSpc>
            </a:pPr>
            <a:r>
              <a:rPr lang="en-US" sz="3000" smtClean="0">
                <a:ea typeface="ＭＳ Ｐゴシック" pitchFamily="-84" charset="-128"/>
                <a:cs typeface="ＭＳ Ｐゴシック" pitchFamily="-84" charset="-128"/>
              </a:rPr>
              <a:t>Date of last training.</a:t>
            </a:r>
          </a:p>
          <a:p>
            <a:pPr eaLnBrk="1" hangingPunct="1">
              <a:lnSpc>
                <a:spcPct val="80000"/>
              </a:lnSpc>
            </a:pPr>
            <a:r>
              <a:rPr lang="en-US" sz="3000" smtClean="0">
                <a:ea typeface="ＭＳ Ｐゴシック" pitchFamily="-84" charset="-128"/>
                <a:cs typeface="ＭＳ Ｐゴシック" pitchFamily="-84" charset="-128"/>
              </a:rPr>
              <a:t>Ability of officer to explain training.</a:t>
            </a:r>
          </a:p>
          <a:p>
            <a:pPr eaLnBrk="1" hangingPunct="1">
              <a:lnSpc>
                <a:spcPct val="80000"/>
              </a:lnSpc>
            </a:pPr>
            <a:r>
              <a:rPr lang="en-US" sz="3000" smtClean="0">
                <a:ea typeface="ＭＳ Ｐゴシック" pitchFamily="-84" charset="-128"/>
                <a:cs typeface="ＭＳ Ｐゴシック" pitchFamily="-84" charset="-128"/>
              </a:rPr>
              <a:t>Relevancy of training to actual field use.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r>
              <a:rPr lang="en-US" sz="4000" b="1" smtClean="0">
                <a:ea typeface="ＭＳ Ｐゴシック" pitchFamily="-84" charset="-128"/>
                <a:cs typeface="ＭＳ Ｐゴシック" pitchFamily="-84" charset="-128"/>
              </a:rPr>
              <a:t>Discovery of K-9 Training and Certification Materials</a:t>
            </a:r>
          </a:p>
        </p:txBody>
      </p:sp>
      <p:sp>
        <p:nvSpPr>
          <p:cNvPr id="36867" name="Content Placeholder 2"/>
          <p:cNvSpPr>
            <a:spLocks noGrp="1"/>
          </p:cNvSpPr>
          <p:nvPr>
            <p:ph idx="1"/>
          </p:nvPr>
        </p:nvSpPr>
        <p:spPr/>
        <p:txBody>
          <a:bodyPr/>
          <a:lstStyle/>
          <a:p>
            <a:pPr eaLnBrk="1" hangingPunct="1">
              <a:lnSpc>
                <a:spcPct val="80000"/>
              </a:lnSpc>
            </a:pPr>
            <a:r>
              <a:rPr lang="en-US" sz="2200" dirty="0" smtClean="0">
                <a:ea typeface="ＭＳ Ｐゴシック" pitchFamily="-84" charset="-128"/>
                <a:cs typeface="ＭＳ Ｐゴシック" pitchFamily="-84" charset="-128"/>
              </a:rPr>
              <a:t>The following should be discovered: </a:t>
            </a:r>
          </a:p>
          <a:p>
            <a:pPr eaLnBrk="1" hangingPunct="1">
              <a:lnSpc>
                <a:spcPct val="80000"/>
              </a:lnSpc>
            </a:pPr>
            <a:r>
              <a:rPr lang="en-US" sz="2200" dirty="0" smtClean="0">
                <a:ea typeface="ＭＳ Ｐゴシック" pitchFamily="-84" charset="-128"/>
                <a:cs typeface="ＭＳ Ｐゴシック" pitchFamily="-84" charset="-128"/>
              </a:rPr>
              <a:t>1. Verification that the canine was trained to detect the </a:t>
            </a:r>
            <a:r>
              <a:rPr lang="en-US" sz="2200" u="sng" dirty="0" smtClean="0">
                <a:ea typeface="ＭＳ Ｐゴシック" pitchFamily="-84" charset="-128"/>
                <a:cs typeface="ＭＳ Ｐゴシック" pitchFamily="-84" charset="-128"/>
              </a:rPr>
              <a:t>odors for the particular drug.</a:t>
            </a:r>
          </a:p>
          <a:p>
            <a:pPr eaLnBrk="1" hangingPunct="1">
              <a:lnSpc>
                <a:spcPct val="80000"/>
              </a:lnSpc>
            </a:pPr>
            <a:r>
              <a:rPr lang="en-US" sz="2200" dirty="0" smtClean="0">
                <a:ea typeface="ＭＳ Ｐゴシック" pitchFamily="-84" charset="-128"/>
                <a:cs typeface="ＭＳ Ｐゴシック" pitchFamily="-84" charset="-128"/>
              </a:rPr>
              <a:t>2. Verification of the canine’s </a:t>
            </a:r>
            <a:r>
              <a:rPr lang="en-US" sz="2200" u="sng" dirty="0" smtClean="0">
                <a:ea typeface="ＭＳ Ｐゴシック" pitchFamily="-84" charset="-128"/>
                <a:cs typeface="ＭＳ Ｐゴシック" pitchFamily="-84" charset="-128"/>
              </a:rPr>
              <a:t>success rate.</a:t>
            </a:r>
          </a:p>
          <a:p>
            <a:pPr eaLnBrk="1" hangingPunct="1">
              <a:lnSpc>
                <a:spcPct val="80000"/>
              </a:lnSpc>
            </a:pPr>
            <a:r>
              <a:rPr lang="en-US" sz="2200" dirty="0" smtClean="0">
                <a:ea typeface="ＭＳ Ｐゴシック" pitchFamily="-84" charset="-128"/>
                <a:cs typeface="ＭＳ Ｐゴシック" pitchFamily="-84" charset="-128"/>
              </a:rPr>
              <a:t>3. The </a:t>
            </a:r>
            <a:r>
              <a:rPr lang="en-US" sz="2200" u="sng" dirty="0" smtClean="0">
                <a:ea typeface="ＭＳ Ｐゴシック" pitchFamily="-84" charset="-128"/>
                <a:cs typeface="ＭＳ Ｐゴシック" pitchFamily="-84" charset="-128"/>
              </a:rPr>
              <a:t>method </a:t>
            </a:r>
            <a:r>
              <a:rPr lang="en-US" sz="2200" dirty="0" smtClean="0">
                <a:ea typeface="ＭＳ Ｐゴシック" pitchFamily="-84" charset="-128"/>
                <a:cs typeface="ＭＳ Ｐゴシック" pitchFamily="-84" charset="-128"/>
              </a:rPr>
              <a:t>used to train the canine to indicate an alert.</a:t>
            </a:r>
          </a:p>
          <a:p>
            <a:pPr eaLnBrk="1" hangingPunct="1">
              <a:lnSpc>
                <a:spcPct val="80000"/>
              </a:lnSpc>
            </a:pPr>
            <a:r>
              <a:rPr lang="en-US" sz="2200" dirty="0" smtClean="0">
                <a:ea typeface="ＭＳ Ｐゴシック" pitchFamily="-84" charset="-128"/>
                <a:cs typeface="ＭＳ Ｐゴシック" pitchFamily="-84" charset="-128"/>
              </a:rPr>
              <a:t>4. The </a:t>
            </a:r>
            <a:r>
              <a:rPr lang="en-US" sz="2200" u="sng" dirty="0" smtClean="0">
                <a:ea typeface="ＭＳ Ｐゴシック" pitchFamily="-84" charset="-128"/>
                <a:cs typeface="ＭＳ Ｐゴシック" pitchFamily="-84" charset="-128"/>
              </a:rPr>
              <a:t>type </a:t>
            </a:r>
            <a:r>
              <a:rPr lang="en-US" sz="2200" dirty="0" smtClean="0">
                <a:ea typeface="ＭＳ Ｐゴシック" pitchFamily="-84" charset="-128"/>
                <a:cs typeface="ＭＳ Ｐゴシック" pitchFamily="-84" charset="-128"/>
              </a:rPr>
              <a:t>of alert used.</a:t>
            </a:r>
          </a:p>
          <a:p>
            <a:pPr eaLnBrk="1" hangingPunct="1">
              <a:lnSpc>
                <a:spcPct val="80000"/>
              </a:lnSpc>
            </a:pPr>
            <a:r>
              <a:rPr lang="en-US" sz="2200" dirty="0" smtClean="0">
                <a:ea typeface="ＭＳ Ｐゴシック" pitchFamily="-84" charset="-128"/>
                <a:cs typeface="ＭＳ Ｐゴシック" pitchFamily="-84" charset="-128"/>
              </a:rPr>
              <a:t>5. A </a:t>
            </a:r>
            <a:r>
              <a:rPr lang="en-US" sz="2200" u="sng" dirty="0" smtClean="0">
                <a:ea typeface="ＭＳ Ｐゴシック" pitchFamily="-84" charset="-128"/>
                <a:cs typeface="ＭＳ Ｐゴシック" pitchFamily="-84" charset="-128"/>
              </a:rPr>
              <a:t>statement </a:t>
            </a:r>
            <a:r>
              <a:rPr lang="en-US" sz="2200" dirty="0" smtClean="0">
                <a:ea typeface="ＭＳ Ｐゴシック" pitchFamily="-84" charset="-128"/>
                <a:cs typeface="ＭＳ Ｐゴシック" pitchFamily="-84" charset="-128"/>
              </a:rPr>
              <a:t>showing that the canine </a:t>
            </a:r>
            <a:r>
              <a:rPr lang="en-US" sz="2200" u="sng" dirty="0" smtClean="0">
                <a:ea typeface="ＭＳ Ｐゴシック" pitchFamily="-84" charset="-128"/>
                <a:cs typeface="ＭＳ Ｐゴシック" pitchFamily="-84" charset="-128"/>
              </a:rPr>
              <a:t>positively alerted </a:t>
            </a:r>
            <a:r>
              <a:rPr lang="en-US" sz="2200" dirty="0" smtClean="0">
                <a:ea typeface="ＭＳ Ｐゴシック" pitchFamily="-84" charset="-128"/>
                <a:cs typeface="ＭＳ Ｐゴシック" pitchFamily="-84" charset="-128"/>
              </a:rPr>
              <a:t>to the presence of narcotics in the proper fashion.</a:t>
            </a:r>
          </a:p>
          <a:p>
            <a:pPr eaLnBrk="1" hangingPunct="1">
              <a:lnSpc>
                <a:spcPct val="80000"/>
              </a:lnSpc>
            </a:pPr>
            <a:r>
              <a:rPr lang="en-US" sz="2200" dirty="0" smtClean="0">
                <a:ea typeface="ＭＳ Ｐゴシック" pitchFamily="-84" charset="-128"/>
                <a:cs typeface="ＭＳ Ｐゴシック" pitchFamily="-84" charset="-128"/>
              </a:rPr>
              <a:t>6. </a:t>
            </a:r>
            <a:r>
              <a:rPr lang="en-US" sz="2200" u="sng" dirty="0" smtClean="0">
                <a:ea typeface="ＭＳ Ｐゴシック" pitchFamily="-84" charset="-128"/>
                <a:cs typeface="ＭＳ Ｐゴシック" pitchFamily="-84" charset="-128"/>
              </a:rPr>
              <a:t>Proof </a:t>
            </a:r>
            <a:r>
              <a:rPr lang="en-US" sz="2200" dirty="0" smtClean="0">
                <a:ea typeface="ＭＳ Ｐゴシック" pitchFamily="-84" charset="-128"/>
                <a:cs typeface="ＭＳ Ｐゴシック" pitchFamily="-84" charset="-128"/>
              </a:rPr>
              <a:t>of the canine’s </a:t>
            </a:r>
            <a:r>
              <a:rPr lang="en-US" sz="2200" u="sng" dirty="0" smtClean="0">
                <a:ea typeface="ＭＳ Ｐゴシック" pitchFamily="-84" charset="-128"/>
                <a:cs typeface="ＭＳ Ｐゴシック" pitchFamily="-84" charset="-128"/>
              </a:rPr>
              <a:t>certification</a:t>
            </a:r>
            <a:r>
              <a:rPr lang="en-US" sz="2200" dirty="0" smtClean="0">
                <a:ea typeface="ＭＳ Ｐゴシック" pitchFamily="-84" charset="-128"/>
                <a:cs typeface="ＭＳ Ｐゴシック" pitchFamily="-84" charset="-128"/>
              </a:rPr>
              <a:t>.</a:t>
            </a:r>
          </a:p>
          <a:p>
            <a:pPr eaLnBrk="1" hangingPunct="1">
              <a:lnSpc>
                <a:spcPct val="80000"/>
              </a:lnSpc>
            </a:pPr>
            <a:r>
              <a:rPr lang="en-US" sz="2200" dirty="0" smtClean="0">
                <a:ea typeface="ＭＳ Ｐゴシック" pitchFamily="-84" charset="-128"/>
                <a:cs typeface="ＭＳ Ｐゴシック" pitchFamily="-84" charset="-128"/>
              </a:rPr>
              <a:t>7. </a:t>
            </a:r>
            <a:r>
              <a:rPr lang="en-US" sz="2200" u="sng" dirty="0" smtClean="0">
                <a:ea typeface="ＭＳ Ｐゴシック" pitchFamily="-84" charset="-128"/>
                <a:cs typeface="ＭＳ Ｐゴシック" pitchFamily="-84" charset="-128"/>
              </a:rPr>
              <a:t>Proof </a:t>
            </a:r>
            <a:r>
              <a:rPr lang="en-US" sz="2200" dirty="0" smtClean="0">
                <a:ea typeface="ＭＳ Ｐゴシック" pitchFamily="-84" charset="-128"/>
                <a:cs typeface="ＭＳ Ｐゴシック" pitchFamily="-84" charset="-128"/>
              </a:rPr>
              <a:t>that the canine has </a:t>
            </a:r>
            <a:r>
              <a:rPr lang="en-US" sz="2200" u="sng" dirty="0" smtClean="0">
                <a:ea typeface="ＭＳ Ｐゴシック" pitchFamily="-84" charset="-128"/>
                <a:cs typeface="ＭＳ Ｐゴシック" pitchFamily="-84" charset="-128"/>
              </a:rPr>
              <a:t>continued to meet all certification </a:t>
            </a:r>
            <a:r>
              <a:rPr lang="en-US" sz="2200" dirty="0" smtClean="0">
                <a:ea typeface="ＭＳ Ｐゴシック" pitchFamily="-84" charset="-128"/>
                <a:cs typeface="ＭＳ Ｐゴシック" pitchFamily="-84" charset="-128"/>
              </a:rPr>
              <a:t>requirements and </a:t>
            </a:r>
            <a:r>
              <a:rPr lang="en-US" sz="2200" u="sng" dirty="0" smtClean="0">
                <a:ea typeface="ＭＳ Ｐゴシック" pitchFamily="-84" charset="-128"/>
                <a:cs typeface="ＭＳ Ｐゴシック" pitchFamily="-84" charset="-128"/>
              </a:rPr>
              <a:t>received necessary training </a:t>
            </a:r>
            <a:r>
              <a:rPr lang="en-US" sz="2200" dirty="0" smtClean="0">
                <a:ea typeface="ＭＳ Ｐゴシック" pitchFamily="-84" charset="-128"/>
                <a:cs typeface="ＭＳ Ｐゴシック" pitchFamily="-84" charset="-128"/>
              </a:rPr>
              <a:t>on a </a:t>
            </a:r>
            <a:r>
              <a:rPr lang="en-US" sz="2200" u="sng" dirty="0" smtClean="0">
                <a:ea typeface="ＭＳ Ｐゴシック" pitchFamily="-84" charset="-128"/>
                <a:cs typeface="ＭＳ Ｐゴシック" pitchFamily="-84" charset="-128"/>
              </a:rPr>
              <a:t>regular basis</a:t>
            </a:r>
            <a:r>
              <a:rPr lang="en-US" sz="2200" dirty="0" smtClean="0">
                <a:ea typeface="ＭＳ Ｐゴシック" pitchFamily="-84" charset="-128"/>
                <a:cs typeface="ＭＳ Ｐゴシック" pitchFamily="-84" charset="-128"/>
              </a:rPr>
              <a:t>.</a:t>
            </a:r>
          </a:p>
          <a:p>
            <a:pPr eaLnBrk="1" hangingPunct="1">
              <a:lnSpc>
                <a:spcPct val="80000"/>
              </a:lnSpc>
            </a:pPr>
            <a:r>
              <a:rPr lang="en-US" sz="2200" dirty="0" smtClean="0">
                <a:ea typeface="ＭＳ Ｐゴシック" pitchFamily="-84" charset="-128"/>
                <a:cs typeface="ＭＳ Ｐゴシック" pitchFamily="-84" charset="-128"/>
              </a:rPr>
              <a:t>8. </a:t>
            </a:r>
            <a:r>
              <a:rPr lang="en-US" sz="2200" u="sng" dirty="0" smtClean="0">
                <a:ea typeface="ＭＳ Ｐゴシック" pitchFamily="-84" charset="-128"/>
                <a:cs typeface="ＭＳ Ｐゴシック" pitchFamily="-84" charset="-128"/>
              </a:rPr>
              <a:t>Verification </a:t>
            </a:r>
            <a:r>
              <a:rPr lang="en-US" sz="2200" dirty="0" smtClean="0">
                <a:ea typeface="ＭＳ Ｐゴシック" pitchFamily="-84" charset="-128"/>
                <a:cs typeface="ＭＳ Ｐゴシック" pitchFamily="-84" charset="-128"/>
              </a:rPr>
              <a:t>that the </a:t>
            </a:r>
            <a:r>
              <a:rPr lang="en-US" sz="2200" u="sng" dirty="0" smtClean="0">
                <a:ea typeface="ＭＳ Ｐゴシック" pitchFamily="-84" charset="-128"/>
                <a:cs typeface="ＭＳ Ｐゴシック" pitchFamily="-84" charset="-128"/>
              </a:rPr>
              <a:t>handler has been trained </a:t>
            </a:r>
            <a:r>
              <a:rPr lang="en-US" sz="2200" dirty="0" smtClean="0">
                <a:ea typeface="ＭＳ Ｐゴシック" pitchFamily="-84" charset="-128"/>
                <a:cs typeface="ＭＳ Ｐゴシック" pitchFamily="-84" charset="-128"/>
              </a:rPr>
              <a:t>to handle narcotics-detection canines. </a:t>
            </a:r>
          </a:p>
          <a:p>
            <a:pPr eaLnBrk="1" hangingPunct="1">
              <a:lnSpc>
                <a:spcPct val="80000"/>
              </a:lnSpc>
            </a:pPr>
            <a:endParaRPr lang="en-US" sz="2200" dirty="0" smtClean="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US" sz="4000" b="1" smtClean="0">
                <a:ea typeface="ＭＳ Ｐゴシック" pitchFamily="-84" charset="-128"/>
                <a:cs typeface="ＭＳ Ｐゴシック" pitchFamily="-84" charset="-128"/>
              </a:rPr>
              <a:t>The Science of Sniff</a:t>
            </a:r>
            <a:br>
              <a:rPr lang="en-US" sz="4000" b="1" smtClean="0">
                <a:ea typeface="ＭＳ Ｐゴシック" pitchFamily="-84" charset="-128"/>
                <a:cs typeface="ＭＳ Ｐゴシック" pitchFamily="-84" charset="-128"/>
              </a:rPr>
            </a:br>
            <a:r>
              <a:rPr lang="en-US" sz="3200" b="1" smtClean="0">
                <a:ea typeface="ＭＳ Ｐゴシック" pitchFamily="-84" charset="-128"/>
                <a:cs typeface="ＭＳ Ｐゴシック" pitchFamily="-84" charset="-128"/>
              </a:rPr>
              <a:t>(the place for great Cross-X)</a:t>
            </a:r>
          </a:p>
        </p:txBody>
      </p:sp>
      <p:sp>
        <p:nvSpPr>
          <p:cNvPr id="31747" name="Content Placeholder 2"/>
          <p:cNvSpPr>
            <a:spLocks noGrp="1"/>
          </p:cNvSpPr>
          <p:nvPr>
            <p:ph idx="1"/>
          </p:nvPr>
        </p:nvSpPr>
        <p:spPr/>
        <p:txBody>
          <a:bodyPr/>
          <a:lstStyle/>
          <a:p>
            <a:pPr eaLnBrk="1" hangingPunct="1"/>
            <a:r>
              <a:rPr lang="en-US" u="sng" smtClean="0">
                <a:ea typeface="ＭＳ Ｐゴシック" pitchFamily="-84" charset="-128"/>
                <a:cs typeface="ＭＳ Ｐゴシック" pitchFamily="-84" charset="-128"/>
              </a:rPr>
              <a:t>Principles of Conditioning</a:t>
            </a:r>
          </a:p>
          <a:p>
            <a:pPr eaLnBrk="1" hangingPunct="1"/>
            <a:r>
              <a:rPr lang="en-US" smtClean="0">
                <a:ea typeface="ＭＳ Ｐゴシック" pitchFamily="-84" charset="-128"/>
                <a:cs typeface="ＭＳ Ｐゴシック" pitchFamily="-84" charset="-128"/>
              </a:rPr>
              <a:t>There a number of steps that are required to take a dog from untrained to a Narcotics-Detection K-9.</a:t>
            </a:r>
          </a:p>
          <a:p>
            <a:pPr eaLnBrk="1" hangingPunct="1"/>
            <a:r>
              <a:rPr lang="en-US" smtClean="0">
                <a:ea typeface="ＭＳ Ｐゴシック" pitchFamily="-84" charset="-128"/>
                <a:cs typeface="ＭＳ Ｐゴシック" pitchFamily="-84" charset="-128"/>
              </a:rPr>
              <a:t>Dogs must learn through </a:t>
            </a:r>
            <a:r>
              <a:rPr lang="en-US" u="sng" smtClean="0">
                <a:ea typeface="ＭＳ Ｐゴシック" pitchFamily="-84" charset="-128"/>
                <a:cs typeface="ＭＳ Ｐゴシック" pitchFamily="-84" charset="-128"/>
              </a:rPr>
              <a:t>a series of methodical steps</a:t>
            </a:r>
            <a:r>
              <a:rPr lang="en-US" smtClean="0">
                <a:ea typeface="ＭＳ Ｐゴシック" pitchFamily="-84" charset="-128"/>
                <a:cs typeface="ＭＳ Ｐゴシック" pitchFamily="-84" charset="-128"/>
              </a:rPr>
              <a:t>.</a:t>
            </a:r>
          </a:p>
          <a:p>
            <a:pPr eaLnBrk="1" hangingPunct="1"/>
            <a:r>
              <a:rPr lang="en-US" smtClean="0">
                <a:ea typeface="ＭＳ Ｐゴシック" pitchFamily="-84" charset="-128"/>
                <a:cs typeface="ＭＳ Ｐゴシック" pitchFamily="-84" charset="-128"/>
              </a:rPr>
              <a:t>Dogs are taught on each drug separately.</a:t>
            </a:r>
          </a:p>
          <a:p>
            <a:pPr eaLnBrk="1" hangingPunct="1"/>
            <a:r>
              <a:rPr lang="en-US" smtClean="0">
                <a:ea typeface="ＭＳ Ｐゴシック" pitchFamily="-84" charset="-128"/>
                <a:cs typeface="ＭＳ Ｐゴシック" pitchFamily="-84" charset="-128"/>
              </a:rPr>
              <a:t>No short cuts in training.</a:t>
            </a:r>
          </a:p>
          <a:p>
            <a:pPr eaLnBrk="1" hangingPunct="1">
              <a:buFont typeface="Arial" pitchFamily="-84" charset="0"/>
              <a:buNone/>
            </a:pPr>
            <a:endParaRPr lang="en-US" smtClean="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pitchFamily="-84" charset="-128"/>
                <a:cs typeface="ＭＳ Ｐゴシック" pitchFamily="-84" charset="-128"/>
              </a:rPr>
              <a:t>ASK for an Independent Evaluation </a:t>
            </a:r>
          </a:p>
        </p:txBody>
      </p:sp>
      <p:sp>
        <p:nvSpPr>
          <p:cNvPr id="37891" name="Content Placeholder 2"/>
          <p:cNvSpPr>
            <a:spLocks noGrp="1"/>
          </p:cNvSpPr>
          <p:nvPr>
            <p:ph idx="1"/>
          </p:nvPr>
        </p:nvSpPr>
        <p:spPr/>
        <p:txBody>
          <a:bodyPr/>
          <a:lstStyle/>
          <a:p>
            <a:r>
              <a:rPr lang="en-US" b="1" smtClean="0">
                <a:ea typeface="ＭＳ Ｐゴシック" pitchFamily="-84" charset="-128"/>
                <a:cs typeface="ＭＳ Ｐゴシック" pitchFamily="-84" charset="-128"/>
              </a:rPr>
              <a:t>Motion to for an Independent Evaluation of Narcotics Detection Team</a:t>
            </a:r>
          </a:p>
          <a:p>
            <a:r>
              <a:rPr lang="en-US" smtClean="0">
                <a:ea typeface="ＭＳ Ｐゴシック" pitchFamily="-84" charset="-128"/>
                <a:cs typeface="ＭＳ Ｐゴシック" pitchFamily="-84" charset="-128"/>
              </a:rPr>
              <a:t>Have your expert test set up a test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4000" b="1" i="1" smtClean="0">
                <a:ea typeface="ＭＳ Ｐゴシック" pitchFamily="-84" charset="-128"/>
                <a:cs typeface="ＭＳ Ｐゴシック" pitchFamily="-84" charset="-128"/>
              </a:rPr>
              <a:t>Caballes </a:t>
            </a:r>
            <a:r>
              <a:rPr lang="en-US" sz="4000" b="1" smtClean="0">
                <a:ea typeface="ＭＳ Ｐゴシック" pitchFamily="-84" charset="-128"/>
                <a:cs typeface="ＭＳ Ｐゴシック" pitchFamily="-84" charset="-128"/>
              </a:rPr>
              <a:t>Did Not Challenge the Alert</a:t>
            </a:r>
          </a:p>
        </p:txBody>
      </p:sp>
      <p:sp>
        <p:nvSpPr>
          <p:cNvPr id="43011"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Remember that </a:t>
            </a:r>
            <a:r>
              <a:rPr lang="en-US" i="1" smtClean="0">
                <a:ea typeface="ＭＳ Ｐゴシック" pitchFamily="-84" charset="-128"/>
                <a:cs typeface="ＭＳ Ｐゴシック" pitchFamily="-84" charset="-128"/>
              </a:rPr>
              <a:t>Caballes</a:t>
            </a:r>
            <a:r>
              <a:rPr lang="en-US" smtClean="0">
                <a:ea typeface="ＭＳ Ｐゴシック" pitchFamily="-84" charset="-128"/>
                <a:cs typeface="ＭＳ Ｐゴシック" pitchFamily="-84" charset="-128"/>
              </a:rPr>
              <a:t> only dealt with:</a:t>
            </a:r>
          </a:p>
          <a:p>
            <a:pPr algn="just" eaLnBrk="1" hangingPunct="1"/>
            <a:r>
              <a:rPr lang="en-US" u="sng" smtClean="0">
                <a:ea typeface="ＭＳ Ｐゴシック" pitchFamily="-84" charset="-128"/>
                <a:cs typeface="ＭＳ Ｐゴシック" pitchFamily="-84" charset="-128"/>
              </a:rPr>
              <a:t>Trained</a:t>
            </a:r>
            <a:r>
              <a:rPr lang="en-US" smtClean="0">
                <a:ea typeface="ＭＳ Ｐゴシック" pitchFamily="-84" charset="-128"/>
                <a:cs typeface="ＭＳ Ｐゴシック" pitchFamily="-84" charset="-128"/>
              </a:rPr>
              <a:t> K-9 Team.</a:t>
            </a:r>
          </a:p>
          <a:p>
            <a:pPr algn="just" eaLnBrk="1" hangingPunct="1"/>
            <a:r>
              <a:rPr lang="en-US" u="sng" smtClean="0">
                <a:ea typeface="ＭＳ Ｐゴシック" pitchFamily="-84" charset="-128"/>
                <a:cs typeface="ＭＳ Ｐゴシック" pitchFamily="-84" charset="-128"/>
              </a:rPr>
              <a:t>Lawful</a:t>
            </a:r>
            <a:r>
              <a:rPr lang="en-US" smtClean="0">
                <a:ea typeface="ＭＳ Ｐゴシック" pitchFamily="-84" charset="-128"/>
                <a:cs typeface="ＭＳ Ｐゴシック" pitchFamily="-84" charset="-128"/>
              </a:rPr>
              <a:t> traffic stop.</a:t>
            </a:r>
          </a:p>
          <a:p>
            <a:pPr algn="just" eaLnBrk="1" hangingPunct="1"/>
            <a:r>
              <a:rPr lang="en-US" smtClean="0">
                <a:ea typeface="ＭＳ Ｐゴシック" pitchFamily="-84" charset="-128"/>
                <a:cs typeface="ＭＳ Ｐゴシック" pitchFamily="-84" charset="-128"/>
              </a:rPr>
              <a:t>Short </a:t>
            </a:r>
            <a:r>
              <a:rPr lang="en-US" u="sng" smtClean="0">
                <a:ea typeface="ＭＳ Ｐゴシック" pitchFamily="-84" charset="-128"/>
                <a:cs typeface="ＭＳ Ｐゴシック" pitchFamily="-84" charset="-128"/>
              </a:rPr>
              <a:t>duration</a:t>
            </a:r>
            <a:r>
              <a:rPr lang="en-US" smtClean="0">
                <a:ea typeface="ＭＳ Ｐゴシック" pitchFamily="-84" charset="-128"/>
                <a:cs typeface="ＭＳ Ｐゴシック" pitchFamily="-84" charset="-128"/>
              </a:rPr>
              <a:t> of traffic stop. </a:t>
            </a:r>
            <a:endParaRPr lang="en-US" u="sng" smtClean="0">
              <a:ea typeface="ＭＳ Ｐゴシック" pitchFamily="-84" charset="-128"/>
              <a:cs typeface="ＭＳ Ｐゴシック" pitchFamily="-84" charset="-128"/>
            </a:endParaRPr>
          </a:p>
          <a:p>
            <a:pPr algn="just" eaLnBrk="1" hangingPunct="1"/>
            <a:r>
              <a:rPr lang="en-US" smtClean="0">
                <a:ea typeface="ＭＳ Ｐゴシック" pitchFamily="-84" charset="-128"/>
                <a:cs typeface="ＭＳ Ｐゴシック" pitchFamily="-84" charset="-128"/>
              </a:rPr>
              <a:t>Sniff of </a:t>
            </a:r>
            <a:r>
              <a:rPr lang="en-US" u="sng" smtClean="0">
                <a:ea typeface="ＭＳ Ｐゴシック" pitchFamily="-84" charset="-128"/>
                <a:cs typeface="ＭＳ Ｐゴシック" pitchFamily="-84" charset="-128"/>
              </a:rPr>
              <a:t>Exterior</a:t>
            </a:r>
            <a:r>
              <a:rPr lang="en-US" smtClean="0">
                <a:ea typeface="ＭＳ Ｐゴシック" pitchFamily="-84" charset="-128"/>
                <a:cs typeface="ＭＳ Ｐゴシック" pitchFamily="-84" charset="-128"/>
              </a:rPr>
              <a:t> of vehicle.</a:t>
            </a:r>
          </a:p>
          <a:p>
            <a:pPr eaLnBrk="1" hangingPunct="1"/>
            <a:r>
              <a:rPr lang="en-US" smtClean="0">
                <a:ea typeface="ＭＳ Ｐゴシック" pitchFamily="-84" charset="-128"/>
                <a:cs typeface="ＭＳ Ｐゴシック" pitchFamily="-84" charset="-128"/>
              </a:rPr>
              <a:t> THE ALERT ITSELF WAS NOT CHALLENGED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z="4000" b="1" i="1" smtClean="0">
                <a:ea typeface="ＭＳ Ｐゴシック" pitchFamily="-84" charset="-128"/>
                <a:cs typeface="ＭＳ Ｐゴシック" pitchFamily="-84" charset="-128"/>
              </a:rPr>
              <a:t>Caballes </a:t>
            </a:r>
            <a:r>
              <a:rPr lang="en-US" sz="4000" b="1" smtClean="0">
                <a:ea typeface="ＭＳ Ｐゴシック" pitchFamily="-84" charset="-128"/>
                <a:cs typeface="ＭＳ Ｐゴシック" pitchFamily="-84" charset="-128"/>
              </a:rPr>
              <a:t>Did Not Challenge the Alert</a:t>
            </a:r>
          </a:p>
        </p:txBody>
      </p:sp>
      <p:sp>
        <p:nvSpPr>
          <p:cNvPr id="44035"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The vast majority of K-9 Sniff case law deals with the factors surrounding and leading up to the search.</a:t>
            </a:r>
          </a:p>
          <a:p>
            <a:pPr eaLnBrk="1" hangingPunct="1"/>
            <a:r>
              <a:rPr lang="en-US" smtClean="0">
                <a:ea typeface="ＭＳ Ｐゴシック" pitchFamily="-84" charset="-128"/>
                <a:cs typeface="ＭＳ Ｐゴシック" pitchFamily="-84" charset="-128"/>
              </a:rPr>
              <a:t>Most case law does not deal with the validity of the Alert itself.</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rules still apply</a:t>
            </a:r>
            <a:endParaRPr lang="en-US" dirty="0"/>
          </a:p>
        </p:txBody>
      </p:sp>
      <p:sp>
        <p:nvSpPr>
          <p:cNvPr id="3" name="Content Placeholder 2"/>
          <p:cNvSpPr>
            <a:spLocks noGrp="1"/>
          </p:cNvSpPr>
          <p:nvPr>
            <p:ph idx="1"/>
          </p:nvPr>
        </p:nvSpPr>
        <p:spPr/>
        <p:txBody>
          <a:bodyPr>
            <a:normAutofit fontScale="92500"/>
          </a:bodyPr>
          <a:lstStyle/>
          <a:p>
            <a:r>
              <a:rPr lang="en-US" dirty="0" smtClean="0"/>
              <a:t>In </a:t>
            </a:r>
            <a:r>
              <a:rPr lang="en-US" i="1" dirty="0" smtClean="0"/>
              <a:t>U.S. v. Hernandez </a:t>
            </a:r>
            <a:r>
              <a:rPr lang="en-US" dirty="0" smtClean="0"/>
              <a:t>the Fifth Circuit (pre-</a:t>
            </a:r>
            <a:r>
              <a:rPr lang="en-US" i="1" dirty="0" smtClean="0"/>
              <a:t>Jones</a:t>
            </a:r>
            <a:r>
              <a:rPr lang="en-US" dirty="0" smtClean="0"/>
              <a:t>) determined that the defendant had a reasonable expectation of privacy in his brothers car. </a:t>
            </a:r>
          </a:p>
          <a:p>
            <a:r>
              <a:rPr lang="en-US" dirty="0" smtClean="0"/>
              <a:t>However the use of a “</a:t>
            </a:r>
            <a:r>
              <a:rPr lang="en-US" u="sng" dirty="0" smtClean="0"/>
              <a:t>beeper</a:t>
            </a:r>
            <a:r>
              <a:rPr lang="en-US" dirty="0" smtClean="0"/>
              <a:t>” was </a:t>
            </a:r>
            <a:r>
              <a:rPr lang="en-US" u="sng" dirty="0" smtClean="0"/>
              <a:t>not a search </a:t>
            </a:r>
            <a:r>
              <a:rPr lang="en-US" dirty="0" smtClean="0"/>
              <a:t>because it was </a:t>
            </a:r>
            <a:r>
              <a:rPr lang="en-US" u="sng" dirty="0" smtClean="0"/>
              <a:t>not a GPS </a:t>
            </a:r>
            <a:r>
              <a:rPr lang="en-US" dirty="0" smtClean="0"/>
              <a:t>(the device emitted a “ping” every 15 minutes to two hours. </a:t>
            </a:r>
          </a:p>
          <a:p>
            <a:r>
              <a:rPr lang="en-US" dirty="0" smtClean="0"/>
              <a:t> And Hernandez </a:t>
            </a:r>
            <a:r>
              <a:rPr lang="en-US" u="sng" dirty="0" smtClean="0"/>
              <a:t>could not challenge </a:t>
            </a:r>
            <a:r>
              <a:rPr lang="en-US" dirty="0" smtClean="0"/>
              <a:t>on trespass because he did </a:t>
            </a:r>
            <a:r>
              <a:rPr lang="en-US" u="sng" dirty="0" smtClean="0"/>
              <a:t>not own the vehicle</a:t>
            </a:r>
            <a:r>
              <a:rPr lang="en-US" dirty="0" smtClean="0"/>
              <a:t>.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b="1" smtClean="0">
                <a:ea typeface="ＭＳ Ｐゴシック" pitchFamily="-84" charset="-128"/>
                <a:cs typeface="ＭＳ Ｐゴシック" pitchFamily="-84" charset="-128"/>
              </a:rPr>
              <a:t>The Alert</a:t>
            </a:r>
            <a:endParaRPr lang="en-US" smtClean="0">
              <a:ea typeface="ＭＳ Ｐゴシック" pitchFamily="-84" charset="-128"/>
              <a:cs typeface="ＭＳ Ｐゴシック" pitchFamily="-84" charset="-128"/>
            </a:endParaRPr>
          </a:p>
        </p:txBody>
      </p:sp>
      <p:sp>
        <p:nvSpPr>
          <p:cNvPr id="64515" name="Content Placeholder 2"/>
          <p:cNvSpPr>
            <a:spLocks noGrp="1"/>
          </p:cNvSpPr>
          <p:nvPr>
            <p:ph idx="1"/>
          </p:nvPr>
        </p:nvSpPr>
        <p:spPr/>
        <p:txBody>
          <a:bodyPr/>
          <a:lstStyle/>
          <a:p>
            <a:r>
              <a:rPr lang="en-US" smtClean="0">
                <a:ea typeface="ＭＳ Ｐゴシック" pitchFamily="-84" charset="-128"/>
                <a:cs typeface="ＭＳ Ｐゴシック" pitchFamily="-84" charset="-128"/>
              </a:rPr>
              <a:t>The Alert is the Second half of the Inquiry!</a:t>
            </a:r>
          </a:p>
          <a:p>
            <a:r>
              <a:rPr lang="en-US" i="1" smtClean="0">
                <a:ea typeface="ＭＳ Ｐゴシック" pitchFamily="-84" charset="-128"/>
                <a:cs typeface="ＭＳ Ｐゴシック" pitchFamily="-84" charset="-128"/>
              </a:rPr>
              <a:t>Place </a:t>
            </a:r>
            <a:r>
              <a:rPr lang="en-US" smtClean="0">
                <a:ea typeface="ＭＳ Ｐゴシック" pitchFamily="-84" charset="-128"/>
                <a:cs typeface="ＭＳ Ｐゴシック" pitchFamily="-84" charset="-128"/>
              </a:rPr>
              <a:t>and </a:t>
            </a:r>
            <a:r>
              <a:rPr lang="en-US" i="1" smtClean="0">
                <a:ea typeface="ＭＳ Ｐゴシック" pitchFamily="-84" charset="-128"/>
                <a:cs typeface="ＭＳ Ｐゴシック" pitchFamily="-84" charset="-128"/>
              </a:rPr>
              <a:t>Cabellas </a:t>
            </a:r>
            <a:r>
              <a:rPr lang="en-US" smtClean="0">
                <a:ea typeface="ＭＳ Ｐゴシック" pitchFamily="-84" charset="-128"/>
                <a:cs typeface="ＭＳ Ｐゴシック" pitchFamily="-84" charset="-128"/>
              </a:rPr>
              <a:t>do not deal with the Alert</a:t>
            </a:r>
          </a:p>
          <a:p>
            <a:r>
              <a:rPr lang="en-US" smtClean="0">
                <a:ea typeface="ＭＳ Ｐゴシック" pitchFamily="-84" charset="-128"/>
                <a:cs typeface="ＭＳ Ｐゴシック" pitchFamily="-84" charset="-128"/>
              </a:rPr>
              <a:t>Most fertile ground to attack the Probable Cause</a:t>
            </a:r>
          </a:p>
          <a:p>
            <a:r>
              <a:rPr lang="en-US" smtClean="0">
                <a:ea typeface="ＭＳ Ｐゴシック" pitchFamily="-84" charset="-128"/>
                <a:cs typeface="ＭＳ Ｐゴシック" pitchFamily="-84" charset="-128"/>
              </a:rPr>
              <a:t>But, biggest obstacle to overcome.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fontScale="90000"/>
          </a:bodyPr>
          <a:lstStyle/>
          <a:p>
            <a:pPr eaLnBrk="1" hangingPunct="1"/>
            <a:r>
              <a:rPr lang="en-US" sz="4000" b="1" smtClean="0">
                <a:ea typeface="ＭＳ Ｐゴシック" pitchFamily="-84" charset="-128"/>
                <a:cs typeface="ＭＳ Ｐゴシック" pitchFamily="-84" charset="-128"/>
              </a:rPr>
              <a:t>The Focus of the </a:t>
            </a:r>
            <a:br>
              <a:rPr lang="en-US" sz="4000" b="1" smtClean="0">
                <a:ea typeface="ＭＳ Ｐゴシック" pitchFamily="-84" charset="-128"/>
                <a:cs typeface="ＭＳ Ｐゴシック" pitchFamily="-84" charset="-128"/>
              </a:rPr>
            </a:br>
            <a:r>
              <a:rPr lang="en-US" sz="4000" b="1" smtClean="0">
                <a:ea typeface="ＭＳ Ｐゴシック" pitchFamily="-84" charset="-128"/>
                <a:cs typeface="ＭＳ Ｐゴシック" pitchFamily="-84" charset="-128"/>
              </a:rPr>
              <a:t>Motion to Suppress</a:t>
            </a:r>
          </a:p>
        </p:txBody>
      </p:sp>
      <p:sp>
        <p:nvSpPr>
          <p:cNvPr id="65539" name="Content Placeholder 2"/>
          <p:cNvSpPr>
            <a:spLocks noGrp="1"/>
          </p:cNvSpPr>
          <p:nvPr>
            <p:ph idx="1"/>
          </p:nvPr>
        </p:nvSpPr>
        <p:spPr/>
        <p:txBody>
          <a:bodyPr/>
          <a:lstStyle/>
          <a:p>
            <a:pPr eaLnBrk="1" hangingPunct="1">
              <a:buFont typeface="Arial" pitchFamily="-84" charset="0"/>
              <a:buNone/>
            </a:pPr>
            <a:endParaRPr lang="en-US" smtClean="0">
              <a:ea typeface="ＭＳ Ｐゴシック" pitchFamily="-84" charset="-128"/>
              <a:cs typeface="ＭＳ Ｐゴシック" pitchFamily="-84" charset="-128"/>
            </a:endParaRPr>
          </a:p>
          <a:p>
            <a:pPr eaLnBrk="1" hangingPunct="1"/>
            <a:r>
              <a:rPr lang="en-US" smtClean="0">
                <a:ea typeface="ＭＳ Ｐゴシック" pitchFamily="-84" charset="-128"/>
                <a:cs typeface="ＭＳ Ｐゴシック" pitchFamily="-84" charset="-128"/>
              </a:rPr>
              <a:t>Was the “Alert” </a:t>
            </a:r>
            <a:r>
              <a:rPr lang="en-US" u="sng" smtClean="0">
                <a:ea typeface="ＭＳ Ｐゴシック" pitchFamily="-84" charset="-128"/>
                <a:cs typeface="ＭＳ Ｐゴシック" pitchFamily="-84" charset="-128"/>
              </a:rPr>
              <a:t>sufficiently reliable </a:t>
            </a:r>
            <a:r>
              <a:rPr lang="en-US" smtClean="0">
                <a:ea typeface="ＭＳ Ｐゴシック" pitchFamily="-84" charset="-128"/>
                <a:cs typeface="ＭＳ Ｐゴシック" pitchFamily="-84" charset="-128"/>
              </a:rPr>
              <a:t>to establish probable cause for the Search?</a:t>
            </a:r>
          </a:p>
          <a:p>
            <a:pPr lvl="1" eaLnBrk="1" hangingPunct="1"/>
            <a:r>
              <a:rPr lang="en-US" smtClean="0"/>
              <a:t>Look at the Alert itself</a:t>
            </a:r>
          </a:p>
          <a:p>
            <a:pPr lvl="1" eaLnBrk="1" hangingPunct="1"/>
            <a:r>
              <a:rPr lang="en-US" smtClean="0"/>
              <a:t>Explore the reliability of the Team to do its job</a:t>
            </a:r>
          </a:p>
          <a:p>
            <a:pPr lvl="2" eaLnBrk="1" hangingPunct="1"/>
            <a:r>
              <a:rPr lang="en-US" smtClean="0">
                <a:ea typeface="ＭＳ Ｐゴシック" pitchFamily="-84" charset="-128"/>
              </a:rPr>
              <a:t>Was the Team properly trained?</a:t>
            </a:r>
          </a:p>
          <a:p>
            <a:pPr lvl="2" eaLnBrk="1" hangingPunct="1"/>
            <a:r>
              <a:rPr lang="en-US" smtClean="0">
                <a:ea typeface="ＭＳ Ｐゴシック" pitchFamily="-84" charset="-128"/>
              </a:rPr>
              <a:t>Does the Team execute its job according to that training?</a:t>
            </a:r>
          </a:p>
          <a:p>
            <a:pPr eaLnBrk="1" hangingPunct="1"/>
            <a:endParaRPr lang="en-US" smtClean="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b="1" smtClean="0">
                <a:ea typeface="ＭＳ Ｐゴシック" pitchFamily="-84" charset="-128"/>
                <a:cs typeface="ＭＳ Ｐゴシック" pitchFamily="-84" charset="-128"/>
              </a:rPr>
              <a:t>Was it a legitimate “Alert”?</a:t>
            </a:r>
          </a:p>
        </p:txBody>
      </p:sp>
      <p:sp>
        <p:nvSpPr>
          <p:cNvPr id="66563"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A trained or conditioned response by a K-9 to a stimulus.</a:t>
            </a:r>
          </a:p>
          <a:p>
            <a:pPr eaLnBrk="1" hangingPunct="1"/>
            <a:r>
              <a:rPr lang="en-US" smtClean="0">
                <a:ea typeface="ＭＳ Ｐゴシック" pitchFamily="-84" charset="-128"/>
                <a:cs typeface="ＭＳ Ｐゴシック" pitchFamily="-84" charset="-128"/>
              </a:rPr>
              <a:t>Two types of alerts:</a:t>
            </a:r>
          </a:p>
          <a:p>
            <a:pPr lvl="1" eaLnBrk="1" hangingPunct="1"/>
            <a:r>
              <a:rPr lang="en-US" smtClean="0"/>
              <a:t>Passive </a:t>
            </a:r>
          </a:p>
          <a:p>
            <a:pPr lvl="2" eaLnBrk="1" hangingPunct="1"/>
            <a:r>
              <a:rPr lang="en-US" smtClean="0">
                <a:ea typeface="ＭＳ Ｐゴシック" pitchFamily="-84" charset="-128"/>
              </a:rPr>
              <a:t>Sitting, stop and stare, lay down, a bark, something passive and non-aggressive.</a:t>
            </a:r>
          </a:p>
          <a:p>
            <a:pPr lvl="1" eaLnBrk="1" hangingPunct="1"/>
            <a:r>
              <a:rPr lang="en-US" smtClean="0"/>
              <a:t>Aggressive</a:t>
            </a:r>
          </a:p>
          <a:p>
            <a:pPr lvl="2" eaLnBrk="1" hangingPunct="1"/>
            <a:r>
              <a:rPr lang="en-US" smtClean="0">
                <a:ea typeface="ＭＳ Ｐゴシック" pitchFamily="-84" charset="-128"/>
              </a:rPr>
              <a:t>Scratching, clawing, and/or biting</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fontScale="90000"/>
          </a:bodyPr>
          <a:lstStyle/>
          <a:p>
            <a:pPr eaLnBrk="1" hangingPunct="1"/>
            <a:r>
              <a:rPr lang="en-US" sz="4000" b="1" smtClean="0">
                <a:ea typeface="ＭＳ Ｐゴシック" pitchFamily="-84" charset="-128"/>
                <a:cs typeface="ＭＳ Ｐゴシック" pitchFamily="-84" charset="-128"/>
              </a:rPr>
              <a:t>Was the “Alert” </a:t>
            </a:r>
            <a:r>
              <a:rPr lang="en-US" sz="4000" b="1" u="sng" smtClean="0">
                <a:ea typeface="ＭＳ Ｐゴシック" pitchFamily="-84" charset="-128"/>
                <a:cs typeface="ＭＳ Ｐゴシック" pitchFamily="-84" charset="-128"/>
              </a:rPr>
              <a:t>sufficiently reliable </a:t>
            </a:r>
            <a:r>
              <a:rPr lang="en-US" sz="4000" b="1" smtClean="0">
                <a:ea typeface="ＭＳ Ｐゴシック" pitchFamily="-84" charset="-128"/>
                <a:cs typeface="ＭＳ Ｐゴシック" pitchFamily="-84" charset="-128"/>
              </a:rPr>
              <a:t>to establish P.C. for the Search?</a:t>
            </a:r>
          </a:p>
        </p:txBody>
      </p:sp>
      <p:sp>
        <p:nvSpPr>
          <p:cNvPr id="72707" name="Content Placeholder 2"/>
          <p:cNvSpPr>
            <a:spLocks noGrp="1"/>
          </p:cNvSpPr>
          <p:nvPr>
            <p:ph idx="1"/>
          </p:nvPr>
        </p:nvSpPr>
        <p:spPr/>
        <p:txBody>
          <a:bodyPr/>
          <a:lstStyle/>
          <a:p>
            <a:pPr eaLnBrk="1" hangingPunct="1"/>
            <a:r>
              <a:rPr lang="en-US" smtClean="0">
                <a:ea typeface="ＭＳ Ｐゴシック" pitchFamily="-84" charset="-128"/>
                <a:cs typeface="ＭＳ Ｐゴシック" pitchFamily="-84" charset="-128"/>
              </a:rPr>
              <a:t>Only officer’s testimony</a:t>
            </a:r>
          </a:p>
          <a:p>
            <a:pPr lvl="1" eaLnBrk="1" hangingPunct="1"/>
            <a:r>
              <a:rPr lang="en-US" smtClean="0"/>
              <a:t>Cross-Examine, get an expext</a:t>
            </a:r>
          </a:p>
          <a:p>
            <a:pPr eaLnBrk="1" hangingPunct="1"/>
            <a:r>
              <a:rPr lang="en-US" smtClean="0">
                <a:ea typeface="ＭＳ Ｐゴシック" pitchFamily="-84" charset="-128"/>
                <a:cs typeface="ＭＳ Ｐゴシック" pitchFamily="-84" charset="-128"/>
              </a:rPr>
              <a:t>Video evidence</a:t>
            </a:r>
          </a:p>
          <a:p>
            <a:pPr lvl="1" eaLnBrk="1" hangingPunct="1"/>
            <a:r>
              <a:rPr lang="en-US" smtClean="0"/>
              <a:t> Watch, get an expert</a:t>
            </a:r>
          </a:p>
          <a:p>
            <a:pPr lvl="1" eaLnBrk="1" hangingPunct="1"/>
            <a:endParaRPr lang="en-US" smtClean="0"/>
          </a:p>
          <a:p>
            <a:pPr lvl="1" eaLnBrk="1" hangingPunct="1"/>
            <a:r>
              <a:rPr lang="en-US" smtClean="0"/>
              <a:t>(</a:t>
            </a:r>
            <a:r>
              <a:rPr lang="en-US" i="1" smtClean="0"/>
              <a:t>Your expert can be appointed*</a:t>
            </a:r>
            <a:r>
              <a:rPr lang="en-US" smtClean="0"/>
              <a: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b="1" smtClean="0">
                <a:ea typeface="ＭＳ Ｐゴシック" pitchFamily="-84" charset="-128"/>
                <a:cs typeface="ＭＳ Ｐゴシック" pitchFamily="-84" charset="-128"/>
              </a:rPr>
              <a:t>Dogs are Selfish!</a:t>
            </a:r>
          </a:p>
        </p:txBody>
      </p:sp>
      <p:sp>
        <p:nvSpPr>
          <p:cNvPr id="74755" name="Content Placeholder 2"/>
          <p:cNvSpPr>
            <a:spLocks noGrp="1"/>
          </p:cNvSpPr>
          <p:nvPr>
            <p:ph idx="1"/>
          </p:nvPr>
        </p:nvSpPr>
        <p:spPr/>
        <p:txBody>
          <a:bodyPr/>
          <a:lstStyle/>
          <a:p>
            <a:pPr eaLnBrk="1" hangingPunct="1">
              <a:lnSpc>
                <a:spcPct val="90000"/>
              </a:lnSpc>
            </a:pPr>
            <a:r>
              <a:rPr lang="en-US" smtClean="0">
                <a:ea typeface="ＭＳ Ｐゴシック" pitchFamily="-84" charset="-128"/>
                <a:cs typeface="ＭＳ Ｐゴシック" pitchFamily="-84" charset="-128"/>
              </a:rPr>
              <a:t>DNA tests, Intoxilizers, Ballistics tests, and all other scientific instruments do not have a desires or agendas.</a:t>
            </a:r>
          </a:p>
          <a:p>
            <a:pPr eaLnBrk="1" hangingPunct="1">
              <a:lnSpc>
                <a:spcPct val="90000"/>
              </a:lnSpc>
            </a:pPr>
            <a:r>
              <a:rPr lang="en-US" smtClean="0">
                <a:ea typeface="ＭＳ Ｐゴシック" pitchFamily="-84" charset="-128"/>
                <a:cs typeface="ＭＳ Ｐゴシック" pitchFamily="-84" charset="-128"/>
              </a:rPr>
              <a:t>Unlike other Law Enforcement tools the dog has an agenda and a desire.</a:t>
            </a:r>
          </a:p>
          <a:p>
            <a:pPr eaLnBrk="1" hangingPunct="1">
              <a:lnSpc>
                <a:spcPct val="90000"/>
              </a:lnSpc>
            </a:pPr>
            <a:r>
              <a:rPr lang="en-US" smtClean="0">
                <a:ea typeface="ＭＳ Ｐゴシック" pitchFamily="-84" charset="-128"/>
                <a:cs typeface="ＭＳ Ｐゴシック" pitchFamily="-84" charset="-128"/>
              </a:rPr>
              <a:t>The Dog wants the toy and will do anything to get it.</a:t>
            </a:r>
          </a:p>
          <a:p>
            <a:pPr eaLnBrk="1" hangingPunct="1">
              <a:lnSpc>
                <a:spcPct val="90000"/>
              </a:lnSpc>
            </a:pPr>
            <a:r>
              <a:rPr lang="en-US" smtClean="0">
                <a:ea typeface="ＭＳ Ｐゴシック" pitchFamily="-84" charset="-128"/>
                <a:cs typeface="ＭＳ Ｐゴシック" pitchFamily="-84" charset="-128"/>
              </a:rPr>
              <a:t>Dogs are more like CI’s then they are like machines.</a:t>
            </a:r>
          </a:p>
          <a:p>
            <a:pPr eaLnBrk="1" hangingPunct="1">
              <a:lnSpc>
                <a:spcPct val="90000"/>
              </a:lnSpc>
            </a:pPr>
            <a:endParaRPr lang="en-US" smtClean="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New Texas Court of Criminal Appeals</a:t>
            </a:r>
            <a:r>
              <a:rPr lang="en-US" i="1" dirty="0" smtClean="0"/>
              <a:t/>
            </a:r>
            <a:br>
              <a:rPr lang="en-US" i="1" dirty="0" smtClean="0"/>
            </a:br>
            <a:r>
              <a:rPr lang="en-US" i="1" dirty="0" smtClean="0"/>
              <a:t>State </a:t>
            </a:r>
            <a:r>
              <a:rPr lang="en-US" i="1" dirty="0" err="1" smtClean="0"/>
              <a:t>v</a:t>
            </a:r>
            <a:r>
              <a:rPr lang="en-US" i="1" dirty="0" smtClean="0"/>
              <a:t>. Weaver</a:t>
            </a:r>
            <a:endParaRPr lang="en-US" i="1" dirty="0"/>
          </a:p>
        </p:txBody>
      </p:sp>
      <p:sp>
        <p:nvSpPr>
          <p:cNvPr id="3" name="Content Placeholder 2"/>
          <p:cNvSpPr>
            <a:spLocks noGrp="1"/>
          </p:cNvSpPr>
          <p:nvPr>
            <p:ph idx="1"/>
          </p:nvPr>
        </p:nvSpPr>
        <p:spPr/>
        <p:txBody>
          <a:bodyPr>
            <a:normAutofit lnSpcReduction="10000"/>
          </a:bodyPr>
          <a:lstStyle/>
          <a:p>
            <a:r>
              <a:rPr lang="en-US" dirty="0" smtClean="0"/>
              <a:t>Police obtained consent from Weaver to search his welding shop for a suspect.</a:t>
            </a:r>
          </a:p>
          <a:p>
            <a:r>
              <a:rPr lang="en-US" dirty="0" smtClean="0"/>
              <a:t>Police searched shop and looked in a van parked outside but did not find suspect.</a:t>
            </a:r>
          </a:p>
          <a:p>
            <a:r>
              <a:rPr lang="en-US" dirty="0" smtClean="0"/>
              <a:t>Police then brought a K-9 to search the van over Weaver’s objection and found meth.</a:t>
            </a:r>
          </a:p>
          <a:p>
            <a:r>
              <a:rPr lang="en-US" dirty="0" smtClean="0"/>
              <a:t>CCA held that scope of Weaver’s consent did not include the subjecting the Van to the K-9 sniff. </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State </a:t>
            </a:r>
            <a:r>
              <a:rPr lang="en-US" i="1" dirty="0" err="1" smtClean="0"/>
              <a:t>v</a:t>
            </a:r>
            <a:r>
              <a:rPr lang="en-US" i="1" dirty="0" smtClean="0"/>
              <a:t>. Weaver</a:t>
            </a:r>
            <a:endParaRPr lang="en-US" i="1" dirty="0"/>
          </a:p>
        </p:txBody>
      </p:sp>
      <p:sp>
        <p:nvSpPr>
          <p:cNvPr id="3" name="Content Placeholder 2"/>
          <p:cNvSpPr>
            <a:spLocks noGrp="1"/>
          </p:cNvSpPr>
          <p:nvPr>
            <p:ph idx="1"/>
          </p:nvPr>
        </p:nvSpPr>
        <p:spPr/>
        <p:txBody>
          <a:bodyPr/>
          <a:lstStyle/>
          <a:p>
            <a:r>
              <a:rPr lang="en-US" dirty="0" smtClean="0"/>
              <a:t>Once it was determined that the suspect was not present, there was no further reasonable suspicion to conduct the K-9 sniff and the van was not parked in a public place.</a:t>
            </a:r>
          </a:p>
          <a:p>
            <a:r>
              <a:rPr lang="en-US" dirty="0" smtClean="0"/>
              <a:t>“officers need permission to be where they were when they initiated the dog sniff”</a:t>
            </a:r>
          </a:p>
          <a:p>
            <a:r>
              <a:rPr lang="en-US" dirty="0" smtClean="0"/>
              <a:t>*remember to watch for </a:t>
            </a:r>
            <a:r>
              <a:rPr lang="en-US" i="1" dirty="0" smtClean="0"/>
              <a:t>Florida </a:t>
            </a:r>
            <a:r>
              <a:rPr lang="en-US" i="1" dirty="0" err="1" smtClean="0"/>
              <a:t>v</a:t>
            </a:r>
            <a:r>
              <a:rPr lang="en-US" i="1" dirty="0" smtClean="0"/>
              <a:t>. </a:t>
            </a:r>
            <a:r>
              <a:rPr lang="en-US" i="1" dirty="0" err="1" smtClean="0"/>
              <a:t>Jardines</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Fifth Circuit</a:t>
            </a:r>
            <a:endParaRPr lang="en-US" b="1" dirty="0"/>
          </a:p>
        </p:txBody>
      </p:sp>
      <p:sp>
        <p:nvSpPr>
          <p:cNvPr id="3" name="Content Placeholder 2"/>
          <p:cNvSpPr>
            <a:spLocks noGrp="1"/>
          </p:cNvSpPr>
          <p:nvPr>
            <p:ph idx="1"/>
          </p:nvPr>
        </p:nvSpPr>
        <p:spPr/>
        <p:txBody>
          <a:bodyPr/>
          <a:lstStyle/>
          <a:p>
            <a:r>
              <a:rPr lang="en-US" i="1" dirty="0" smtClean="0"/>
              <a:t>Computer Searches</a:t>
            </a:r>
          </a:p>
          <a:p>
            <a:r>
              <a:rPr lang="en-US" i="1" dirty="0" smtClean="0"/>
              <a:t>Cell Phone Searches</a:t>
            </a:r>
          </a:p>
          <a:p>
            <a:r>
              <a:rPr lang="en-US" i="1" dirty="0" smtClean="0"/>
              <a:t>Exclusionary Rule</a:t>
            </a:r>
          </a:p>
          <a:p>
            <a:r>
              <a:rPr lang="en-US" i="1" dirty="0" smtClean="0"/>
              <a:t>Reasonable Suspicion Found</a:t>
            </a:r>
          </a:p>
          <a:p>
            <a:r>
              <a:rPr lang="en-US" i="1" dirty="0" smtClean="0"/>
              <a:t>Reasonable Suspicion Not Found</a:t>
            </a:r>
          </a:p>
          <a:p>
            <a:r>
              <a:rPr lang="en-US" i="1" dirty="0" smtClean="0"/>
              <a:t>Defendant was in Custody?</a:t>
            </a:r>
          </a:p>
          <a:p>
            <a:r>
              <a:rPr lang="en-US" i="1" dirty="0" smtClean="0"/>
              <a:t>Other Issues</a:t>
            </a:r>
            <a:endParaRPr lang="en-US" i="1"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U.S. v. Pickett</a:t>
            </a:r>
            <a:endParaRPr lang="en-US" i="1" dirty="0"/>
          </a:p>
        </p:txBody>
      </p:sp>
      <p:sp>
        <p:nvSpPr>
          <p:cNvPr id="3" name="Content Placeholder 2"/>
          <p:cNvSpPr>
            <a:spLocks noGrp="1"/>
          </p:cNvSpPr>
          <p:nvPr>
            <p:ph sz="quarter" idx="1"/>
          </p:nvPr>
        </p:nvSpPr>
        <p:spPr/>
        <p:txBody>
          <a:bodyPr>
            <a:normAutofit fontScale="85000" lnSpcReduction="10000"/>
          </a:bodyPr>
          <a:lstStyle/>
          <a:p>
            <a:r>
              <a:rPr lang="en-US" dirty="0" smtClean="0"/>
              <a:t>Antonio Pickett worked thirty miles off the coast of Louisiana in international waters on an oil rig</a:t>
            </a:r>
          </a:p>
          <a:p>
            <a:r>
              <a:rPr lang="en-US" dirty="0" smtClean="0"/>
              <a:t>ICE had suspected him of possessing child porn</a:t>
            </a:r>
          </a:p>
          <a:p>
            <a:r>
              <a:rPr lang="en-US" dirty="0" smtClean="0"/>
              <a:t>Upon returning to the dock, ICE agents searched </a:t>
            </a:r>
            <a:r>
              <a:rPr lang="en-US" dirty="0" err="1" smtClean="0"/>
              <a:t>Picketts</a:t>
            </a:r>
            <a:r>
              <a:rPr lang="en-US" dirty="0" smtClean="0"/>
              <a:t> thumb drives and hard drives after they identified him as a subscriber to child pornography web sites</a:t>
            </a:r>
          </a:p>
          <a:p>
            <a:r>
              <a:rPr lang="en-US" dirty="0" smtClean="0"/>
              <a:t>The Court found that the </a:t>
            </a:r>
            <a:r>
              <a:rPr lang="en-US" u="sng" dirty="0" smtClean="0"/>
              <a:t>boarder exception </a:t>
            </a:r>
            <a:r>
              <a:rPr lang="en-US" dirty="0" smtClean="0"/>
              <a:t>did applied </a:t>
            </a:r>
          </a:p>
          <a:p>
            <a:r>
              <a:rPr lang="en-US" dirty="0" smtClean="0"/>
              <a:t>Although there was no warrant to search the computer data, this “routine” search without probable cause was allowed at the boarder crossing</a:t>
            </a:r>
            <a:endParaRPr lang="en-US" dirty="0"/>
          </a:p>
        </p:txBody>
      </p:sp>
      <p:pic>
        <p:nvPicPr>
          <p:cNvPr id="1027" name="Picture 3" descr="C:\Users\Clinton\AppData\Local\Microsoft\Windows\Temporary Internet Files\Content.IE5\250YHS2R\MC900431540[1].png"/>
          <p:cNvPicPr>
            <a:picLocks noChangeAspect="1" noChangeArrowheads="1"/>
          </p:cNvPicPr>
          <p:nvPr/>
        </p:nvPicPr>
        <p:blipFill>
          <a:blip r:embed="rId2" cstate="print"/>
          <a:srcRect/>
          <a:stretch>
            <a:fillRect/>
          </a:stretch>
        </p:blipFill>
        <p:spPr bwMode="auto">
          <a:xfrm>
            <a:off x="7543800" y="133692"/>
            <a:ext cx="1219200" cy="1314108"/>
          </a:xfrm>
          <a:prstGeom prst="rect">
            <a:avLst/>
          </a:prstGeom>
          <a:noFill/>
        </p:spPr>
      </p:pic>
      <p:pic>
        <p:nvPicPr>
          <p:cNvPr id="6" name="Picture 3" descr="C:\Users\Clinton\AppData\Local\Microsoft\Windows\Temporary Internet Files\Content.IE5\250YHS2R\MC900431540[1].png"/>
          <p:cNvPicPr>
            <a:picLocks noChangeAspect="1" noChangeArrowheads="1"/>
          </p:cNvPicPr>
          <p:nvPr/>
        </p:nvPicPr>
        <p:blipFill>
          <a:blip r:embed="rId2" cstate="print"/>
          <a:srcRect/>
          <a:stretch>
            <a:fillRect/>
          </a:stretch>
        </p:blipFill>
        <p:spPr bwMode="auto">
          <a:xfrm>
            <a:off x="228600" y="133692"/>
            <a:ext cx="1219200" cy="1314108"/>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U.S. v. Curtis</a:t>
            </a:r>
            <a:endParaRPr lang="en-US" i="1" dirty="0"/>
          </a:p>
        </p:txBody>
      </p:sp>
      <p:sp>
        <p:nvSpPr>
          <p:cNvPr id="3" name="Content Placeholder 2"/>
          <p:cNvSpPr>
            <a:spLocks noGrp="1"/>
          </p:cNvSpPr>
          <p:nvPr>
            <p:ph sz="quarter" idx="1"/>
          </p:nvPr>
        </p:nvSpPr>
        <p:spPr/>
        <p:txBody>
          <a:bodyPr>
            <a:normAutofit fontScale="92500" lnSpcReduction="10000"/>
          </a:bodyPr>
          <a:lstStyle/>
          <a:p>
            <a:r>
              <a:rPr lang="en-US" dirty="0" smtClean="0"/>
              <a:t>Craig Curtis was driving down the road talking on his cell phone when he was pulled over</a:t>
            </a:r>
          </a:p>
          <a:p>
            <a:r>
              <a:rPr lang="en-US" dirty="0" smtClean="0"/>
              <a:t>Curtis was a</a:t>
            </a:r>
            <a:r>
              <a:rPr lang="en-US" u="sng" dirty="0" smtClean="0"/>
              <a:t>rrested under a warrant </a:t>
            </a:r>
            <a:r>
              <a:rPr lang="en-US" dirty="0" smtClean="0"/>
              <a:t>for falsifying a statement on a credit application, but was also being investigated for mortgage fraud and aggravated ID theft</a:t>
            </a:r>
          </a:p>
          <a:p>
            <a:r>
              <a:rPr lang="en-US" dirty="0" smtClean="0"/>
              <a:t>As Curtis was pulled out of the car he set his cell phone on the console of his vehicle</a:t>
            </a:r>
          </a:p>
          <a:p>
            <a:r>
              <a:rPr lang="en-US" dirty="0" smtClean="0"/>
              <a:t>Arresting officers took the cell phone and </a:t>
            </a:r>
            <a:r>
              <a:rPr lang="en-US" u="sng" dirty="0" smtClean="0"/>
              <a:t>searched the text messages</a:t>
            </a:r>
            <a:endParaRPr lang="en-US" u="sng" dirty="0"/>
          </a:p>
        </p:txBody>
      </p:sp>
      <p:pic>
        <p:nvPicPr>
          <p:cNvPr id="4" name="Picture 2" descr="C:\Users\Clinton\AppData\Local\Microsoft\Windows\Temporary Internet Files\Content.IE5\250YHS2R\MC900432629[1].png"/>
          <p:cNvPicPr>
            <a:picLocks noChangeAspect="1" noChangeArrowheads="1"/>
          </p:cNvPicPr>
          <p:nvPr/>
        </p:nvPicPr>
        <p:blipFill>
          <a:blip r:embed="rId2" cstate="print"/>
          <a:srcRect/>
          <a:stretch>
            <a:fillRect/>
          </a:stretch>
        </p:blipFill>
        <p:spPr bwMode="auto">
          <a:xfrm>
            <a:off x="7353300" y="0"/>
            <a:ext cx="1485900" cy="1485900"/>
          </a:xfrm>
          <a:prstGeom prst="rect">
            <a:avLst/>
          </a:prstGeom>
          <a:noFill/>
        </p:spPr>
      </p:pic>
      <p:pic>
        <p:nvPicPr>
          <p:cNvPr id="5" name="Picture 2" descr="C:\Users\Clinton\AppData\Local\Microsoft\Windows\Temporary Internet Files\Content.IE5\250YHS2R\MC900432629[1].png"/>
          <p:cNvPicPr>
            <a:picLocks noChangeAspect="1" noChangeArrowheads="1"/>
          </p:cNvPicPr>
          <p:nvPr/>
        </p:nvPicPr>
        <p:blipFill>
          <a:blip r:embed="rId2" cstate="print"/>
          <a:srcRect/>
          <a:stretch>
            <a:fillRect/>
          </a:stretch>
        </p:blipFill>
        <p:spPr bwMode="auto">
          <a:xfrm>
            <a:off x="228600" y="0"/>
            <a:ext cx="1485900" cy="14859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4786</TotalTime>
  <Words>8119</Words>
  <Application>Microsoft Macintosh PowerPoint</Application>
  <PresentationFormat>On-screen Show (4:3)</PresentationFormat>
  <Paragraphs>574</Paragraphs>
  <Slides>129</Slides>
  <Notes>0</Notes>
  <HiddenSlides>0</HiddenSlides>
  <MMClips>14</MMClips>
  <ScaleCrop>false</ScaleCrop>
  <HeadingPairs>
    <vt:vector size="4" baseType="variant">
      <vt:variant>
        <vt:lpstr>Design Template</vt:lpstr>
      </vt:variant>
      <vt:variant>
        <vt:i4>1</vt:i4>
      </vt:variant>
      <vt:variant>
        <vt:lpstr>Slide Titles</vt:lpstr>
      </vt:variant>
      <vt:variant>
        <vt:i4>129</vt:i4>
      </vt:variant>
    </vt:vector>
  </HeadingPairs>
  <TitlesOfParts>
    <vt:vector size="130" baseType="lpstr">
      <vt:lpstr>Office Theme</vt:lpstr>
      <vt:lpstr>Emerging Issues in Search and Seizure </vt:lpstr>
      <vt:lpstr>Search and Seizure Cases  2010 - 2012</vt:lpstr>
      <vt:lpstr>U.S. Supreme Court</vt:lpstr>
      <vt:lpstr>Slide 4</vt:lpstr>
      <vt:lpstr>Slide 5</vt:lpstr>
      <vt:lpstr>U.S. v. Jones</vt:lpstr>
      <vt:lpstr>U.S. v. Jones</vt:lpstr>
      <vt:lpstr>U.S. v. Jones</vt:lpstr>
      <vt:lpstr>Standing rules still apply</vt:lpstr>
      <vt:lpstr>Post-U.S. v. Jones</vt:lpstr>
      <vt:lpstr>Slide 11</vt:lpstr>
      <vt:lpstr>Different Standards for Different Data</vt:lpstr>
      <vt:lpstr>Different Standards for Different Data</vt:lpstr>
      <vt:lpstr>Different Standards for Different Data</vt:lpstr>
      <vt:lpstr>Administrative Subpoenas</vt:lpstr>
      <vt:lpstr>Administrative Subpoenas</vt:lpstr>
      <vt:lpstr>Different Standards for Different Data</vt:lpstr>
      <vt:lpstr>NEXT BIG FIGHT</vt:lpstr>
      <vt:lpstr>Cellular Site Location Information (CSLI)</vt:lpstr>
      <vt:lpstr>In Re: Application of the United States of America for Historical Cell-Site Data </vt:lpstr>
      <vt:lpstr>Cellular Site Location Information (CSLI)</vt:lpstr>
      <vt:lpstr>In Re: Application of the United States of America for Historical Cell-Site Data </vt:lpstr>
      <vt:lpstr>Google Privacy Policies</vt:lpstr>
      <vt:lpstr>Carrier IQ</vt:lpstr>
      <vt:lpstr>Carrier IQ</vt:lpstr>
      <vt:lpstr>Different Standards for Different Data</vt:lpstr>
      <vt:lpstr> Privacy at issue as drones take on civilian task San Francisco Chronicle </vt:lpstr>
      <vt:lpstr>Drones Over American</vt:lpstr>
      <vt:lpstr>Congressional Hearings on Drones</vt:lpstr>
      <vt:lpstr>National Association of Criminal Defense Lawyers</vt:lpstr>
      <vt:lpstr>National Association of Criminal Defense Lawyers Recommendations</vt:lpstr>
      <vt:lpstr>Slide 32</vt:lpstr>
      <vt:lpstr>http://www.nacdl.org/reports/thirdpartyrecords/</vt:lpstr>
      <vt:lpstr>Using 42 USC 1983 Civil Rights Remedies instead of the Exclusionary Rule </vt:lpstr>
      <vt:lpstr>City of Ontario, California v. Quon</vt:lpstr>
      <vt:lpstr>City of Ontario, California v. Quon</vt:lpstr>
      <vt:lpstr>City of Ontario, California v. Quon</vt:lpstr>
      <vt:lpstr>Rayburn v. Huff</vt:lpstr>
      <vt:lpstr>Rayburn v. Huff</vt:lpstr>
      <vt:lpstr>Rayburn v. Huff</vt:lpstr>
      <vt:lpstr>Rayburn v. Huff</vt:lpstr>
      <vt:lpstr>Rayburn v. Huff</vt:lpstr>
      <vt:lpstr>Rayburn v. Huff</vt:lpstr>
      <vt:lpstr>Rayburn v. Huff</vt:lpstr>
      <vt:lpstr>Misserschmidt v. Millender</vt:lpstr>
      <vt:lpstr>Misserschmidt v. Millender</vt:lpstr>
      <vt:lpstr>Pre-text Detainment of Suspect Terror Suspects Ashcroft v. Al-Kidd</vt:lpstr>
      <vt:lpstr>Ashcroft v. Al-Kidd</vt:lpstr>
      <vt:lpstr>Florence v. Board of Chosen Freeholders</vt:lpstr>
      <vt:lpstr>Florence v. Board of Chosen Freeholders</vt:lpstr>
      <vt:lpstr>Florence v. Board of Chosen Freeholders</vt:lpstr>
      <vt:lpstr>Exclusionary Rule</vt:lpstr>
      <vt:lpstr>Slide 53</vt:lpstr>
      <vt:lpstr>Slide 54</vt:lpstr>
      <vt:lpstr>Kentucky v. King</vt:lpstr>
      <vt:lpstr>Kentucky v. King</vt:lpstr>
      <vt:lpstr>One officer then kicked in the door</vt:lpstr>
      <vt:lpstr>Slide 58</vt:lpstr>
      <vt:lpstr>Kentucky v. King</vt:lpstr>
      <vt:lpstr>Kentucky v. King</vt:lpstr>
      <vt:lpstr>Kentucky v. King</vt:lpstr>
      <vt:lpstr>Slide 62</vt:lpstr>
      <vt:lpstr>Davis v. United States</vt:lpstr>
      <vt:lpstr>Davis v. United States</vt:lpstr>
      <vt:lpstr>Davis v. United States</vt:lpstr>
      <vt:lpstr>Davis v. United States</vt:lpstr>
      <vt:lpstr>K-9 Sniff is Not a Search… or is it?</vt:lpstr>
      <vt:lpstr>Florida v. Jardines (cert granted)</vt:lpstr>
      <vt:lpstr>K-9 Detection Teams</vt:lpstr>
      <vt:lpstr>Slide 70</vt:lpstr>
      <vt:lpstr>THE K-9 DETECTION TEAM</vt:lpstr>
      <vt:lpstr>Narcotics Detection Team</vt:lpstr>
      <vt:lpstr>In General, a Sniff is not a Search</vt:lpstr>
      <vt:lpstr>U.S. v. Place, 462 U.S. 696 (1983)</vt:lpstr>
      <vt:lpstr>U.S. v. Place, 462 U.S. 696 (1983)</vt:lpstr>
      <vt:lpstr>U.S. v. Place, 462 U.S. 696 (1983)</vt:lpstr>
      <vt:lpstr>Illinois v. Caballes, 543 U.S. 405 (2005)</vt:lpstr>
      <vt:lpstr>Caballes Sniff </vt:lpstr>
      <vt:lpstr>Lawful Traffic Stop</vt:lpstr>
      <vt:lpstr>Traffic Stop Must Not Extend Beyond Time Necessary</vt:lpstr>
      <vt:lpstr>Sniff Around the Exterior of Vehicle  </vt:lpstr>
      <vt:lpstr>Trained Narcotics Detection K-9 Team</vt:lpstr>
      <vt:lpstr>Trained Narcotics Detection K-9 Team</vt:lpstr>
      <vt:lpstr>Trained Narcotics Detection K-9 Team</vt:lpstr>
      <vt:lpstr>Discovery of K-9 Training and Certification Materials</vt:lpstr>
      <vt:lpstr>The Science of Sniff (the place for great Cross-X)</vt:lpstr>
      <vt:lpstr>ASK for an Independent Evaluation </vt:lpstr>
      <vt:lpstr>Caballes Did Not Challenge the Alert</vt:lpstr>
      <vt:lpstr>Caballes Did Not Challenge the Alert</vt:lpstr>
      <vt:lpstr>The Alert</vt:lpstr>
      <vt:lpstr>The Focus of the  Motion to Suppress</vt:lpstr>
      <vt:lpstr>Was it a legitimate “Alert”?</vt:lpstr>
      <vt:lpstr>Was the “Alert” sufficiently reliable to establish P.C. for the Search?</vt:lpstr>
      <vt:lpstr>Dogs are Selfish!</vt:lpstr>
      <vt:lpstr>New Texas Court of Criminal Appeals State v. Weaver</vt:lpstr>
      <vt:lpstr>State v. Weaver</vt:lpstr>
      <vt:lpstr>Fifth Circuit</vt:lpstr>
      <vt:lpstr>U.S. v. Pickett</vt:lpstr>
      <vt:lpstr>U.S. v. Curtis</vt:lpstr>
      <vt:lpstr>U.S. v. Curtis</vt:lpstr>
      <vt:lpstr>Other Cell Phone Cases</vt:lpstr>
      <vt:lpstr>The Exclusionary Rule</vt:lpstr>
      <vt:lpstr>Reasonable Suspicion Not Found</vt:lpstr>
      <vt:lpstr>Reasonable Suspicion Found </vt:lpstr>
      <vt:lpstr>Reasonable Suspicion Found </vt:lpstr>
      <vt:lpstr>U.S. v. Roberts</vt:lpstr>
      <vt:lpstr>U.S. v. Oliver</vt:lpstr>
      <vt:lpstr>Defendant Was In Custody</vt:lpstr>
      <vt:lpstr>United States v. Ned</vt:lpstr>
      <vt:lpstr>Slide 110</vt:lpstr>
      <vt:lpstr>United States v. Hughes</vt:lpstr>
      <vt:lpstr>United States v. Zamora</vt:lpstr>
      <vt:lpstr>Slide 113</vt:lpstr>
      <vt:lpstr>United States v. Garcia</vt:lpstr>
      <vt:lpstr>Slide 115</vt:lpstr>
      <vt:lpstr>U.S. v. Gray </vt:lpstr>
      <vt:lpstr>Texas Court of Criminal Appeals</vt:lpstr>
      <vt:lpstr>Creepy = Reasonable Suspicion  Derichsweiler v. State</vt:lpstr>
      <vt:lpstr>Derichsweiler v. State</vt:lpstr>
      <vt:lpstr>York v. State</vt:lpstr>
      <vt:lpstr>York v. State</vt:lpstr>
      <vt:lpstr>Martinez v. State</vt:lpstr>
      <vt:lpstr>Hereford v. State</vt:lpstr>
      <vt:lpstr>Lower Texas Courts of Appeals</vt:lpstr>
      <vt:lpstr>Zibafar v. State</vt:lpstr>
      <vt:lpstr>Turner v. State</vt:lpstr>
      <vt:lpstr>State v. Webre</vt:lpstr>
      <vt:lpstr>Slide 128</vt:lpstr>
      <vt:lpstr>Examples of Motions to Suppress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and Seizure Emerging Issues</dc:title>
  <dc:creator>Don Flanary</dc:creator>
  <cp:lastModifiedBy>Don Flanary</cp:lastModifiedBy>
  <cp:revision>24</cp:revision>
  <cp:lastPrinted>2012-03-24T01:31:13Z</cp:lastPrinted>
  <dcterms:created xsi:type="dcterms:W3CDTF">2012-10-26T18:17:52Z</dcterms:created>
  <dcterms:modified xsi:type="dcterms:W3CDTF">2012-10-26T19:02:36Z</dcterms:modified>
</cp:coreProperties>
</file>