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19" r:id="rId13"/>
    <p:sldId id="267" r:id="rId14"/>
    <p:sldId id="268" r:id="rId15"/>
    <p:sldId id="316" r:id="rId16"/>
    <p:sldId id="317" r:id="rId17"/>
    <p:sldId id="318" r:id="rId18"/>
    <p:sldId id="320" r:id="rId19"/>
    <p:sldId id="323" r:id="rId20"/>
    <p:sldId id="322" r:id="rId21"/>
    <p:sldId id="269" r:id="rId22"/>
    <p:sldId id="324" r:id="rId23"/>
    <p:sldId id="270" r:id="rId24"/>
    <p:sldId id="271" r:id="rId25"/>
    <p:sldId id="342" r:id="rId26"/>
    <p:sldId id="343" r:id="rId27"/>
    <p:sldId id="344" r:id="rId28"/>
    <p:sldId id="345" r:id="rId29"/>
    <p:sldId id="346" r:id="rId30"/>
    <p:sldId id="347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7" r:id="rId48"/>
    <p:sldId id="298" r:id="rId49"/>
    <p:sldId id="299" r:id="rId50"/>
    <p:sldId id="300" r:id="rId51"/>
    <p:sldId id="301" r:id="rId52"/>
    <p:sldId id="312" r:id="rId53"/>
    <p:sldId id="302" r:id="rId54"/>
    <p:sldId id="303" r:id="rId55"/>
    <p:sldId id="304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06" r:id="rId64"/>
    <p:sldId id="315" r:id="rId65"/>
    <p:sldId id="325" r:id="rId66"/>
    <p:sldId id="326" r:id="rId67"/>
    <p:sldId id="314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0362-0C2C-41DD-A0C1-BA030779FFC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0831-7E51-435A-B320-1A66A9669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0362-0C2C-41DD-A0C1-BA030779FFC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0831-7E51-435A-B320-1A66A9669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0362-0C2C-41DD-A0C1-BA030779FFC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0831-7E51-435A-B320-1A66A9669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0362-0C2C-41DD-A0C1-BA030779FFC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0831-7E51-435A-B320-1A66A9669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0362-0C2C-41DD-A0C1-BA030779FFC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0831-7E51-435A-B320-1A66A9669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0362-0C2C-41DD-A0C1-BA030779FFC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0831-7E51-435A-B320-1A66A9669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0362-0C2C-41DD-A0C1-BA030779FFC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0831-7E51-435A-B320-1A66A9669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0362-0C2C-41DD-A0C1-BA030779FFC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0831-7E51-435A-B320-1A66A9669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0362-0C2C-41DD-A0C1-BA030779FFC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0831-7E51-435A-B320-1A66A9669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0362-0C2C-41DD-A0C1-BA030779FFC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0831-7E51-435A-B320-1A66A9669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0362-0C2C-41DD-A0C1-BA030779FFC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0831-7E51-435A-B320-1A66A9669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00362-0C2C-41DD-A0C1-BA030779FFC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90831-7E51-435A-B320-1A66A9669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371599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Synthetics 360</a:t>
            </a:r>
            <a:br>
              <a:rPr lang="en-US" sz="4900" b="1" dirty="0" smtClean="0"/>
            </a:br>
            <a:r>
              <a:rPr lang="en-US" sz="4000" b="1" dirty="0" smtClean="0"/>
              <a:t>Latest Trends, Court Rulings, Direction and Testing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4191000"/>
          </a:xfrm>
        </p:spPr>
        <p:txBody>
          <a:bodyPr>
            <a:normAutofit fontScale="62500" lnSpcReduction="20000"/>
          </a:bodyPr>
          <a:lstStyle/>
          <a:p>
            <a:r>
              <a:rPr lang="en-US" sz="4500" b="1" dirty="0" smtClean="0">
                <a:solidFill>
                  <a:srgbClr val="008000"/>
                </a:solidFill>
              </a:rPr>
              <a:t>Robert O. Dawson – Juvenile Law Institute </a:t>
            </a:r>
            <a:endParaRPr lang="en-US" sz="4500" dirty="0">
              <a:solidFill>
                <a:srgbClr val="008000"/>
              </a:solidFill>
            </a:endParaRPr>
          </a:p>
          <a:p>
            <a:r>
              <a:rPr lang="en-US" sz="4500" b="1" dirty="0" smtClean="0">
                <a:solidFill>
                  <a:srgbClr val="008000"/>
                </a:solidFill>
              </a:rPr>
              <a:t>February 23, 2016</a:t>
            </a:r>
            <a:endParaRPr lang="en-US" sz="4500" dirty="0">
              <a:solidFill>
                <a:srgbClr val="008000"/>
              </a:solidFill>
            </a:endParaRPr>
          </a:p>
          <a:p>
            <a:r>
              <a:rPr lang="en-US" sz="4500" b="1" dirty="0" smtClean="0">
                <a:solidFill>
                  <a:srgbClr val="008000"/>
                </a:solidFill>
              </a:rPr>
              <a:t>Wyndham </a:t>
            </a:r>
            <a:r>
              <a:rPr lang="en-US" sz="4500" b="1" dirty="0" err="1" smtClean="0">
                <a:solidFill>
                  <a:srgbClr val="008000"/>
                </a:solidFill>
              </a:rPr>
              <a:t>Riverwalk</a:t>
            </a:r>
            <a:r>
              <a:rPr lang="en-US" sz="4500" b="1" dirty="0" smtClean="0">
                <a:solidFill>
                  <a:srgbClr val="008000"/>
                </a:solidFill>
              </a:rPr>
              <a:t> Hotel</a:t>
            </a:r>
            <a:endParaRPr lang="en-US" sz="4500" dirty="0">
              <a:solidFill>
                <a:srgbClr val="008000"/>
              </a:solidFill>
            </a:endParaRPr>
          </a:p>
          <a:p>
            <a:r>
              <a:rPr lang="en-US" sz="4500" b="1" dirty="0" smtClean="0">
                <a:solidFill>
                  <a:srgbClr val="008000"/>
                </a:solidFill>
              </a:rPr>
              <a:t>San Antonio, </a:t>
            </a:r>
            <a:r>
              <a:rPr lang="en-US" sz="4500" b="1" dirty="0">
                <a:solidFill>
                  <a:srgbClr val="008000"/>
                </a:solidFill>
              </a:rPr>
              <a:t>Texas</a:t>
            </a:r>
            <a:endParaRPr lang="en-US" sz="4500" dirty="0">
              <a:solidFill>
                <a:srgbClr val="008000"/>
              </a:solidFill>
            </a:endParaRPr>
          </a:p>
          <a:p>
            <a:r>
              <a:rPr lang="en-US" b="1" dirty="0"/>
              <a:t>  </a:t>
            </a:r>
            <a:endParaRPr lang="en-US" dirty="0"/>
          </a:p>
          <a:p>
            <a:r>
              <a:rPr lang="en-US" b="1" dirty="0">
                <a:solidFill>
                  <a:srgbClr val="000090"/>
                </a:solidFill>
              </a:rPr>
              <a:t>Presented by: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b="1" dirty="0">
                <a:solidFill>
                  <a:srgbClr val="000090"/>
                </a:solidFill>
              </a:rPr>
              <a:t>Donald H. </a:t>
            </a:r>
            <a:r>
              <a:rPr lang="en-US" b="1" dirty="0" err="1">
                <a:solidFill>
                  <a:srgbClr val="000090"/>
                </a:solidFill>
              </a:rPr>
              <a:t>Flanary</a:t>
            </a:r>
            <a:r>
              <a:rPr lang="en-US" b="1" dirty="0">
                <a:solidFill>
                  <a:srgbClr val="000090"/>
                </a:solidFill>
              </a:rPr>
              <a:t>, III.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b="1" dirty="0">
                <a:solidFill>
                  <a:srgbClr val="000090"/>
                </a:solidFill>
              </a:rPr>
              <a:t>Goldstein, Goldstein &amp; </a:t>
            </a:r>
            <a:r>
              <a:rPr lang="en-US" b="1" dirty="0" err="1">
                <a:solidFill>
                  <a:srgbClr val="000090"/>
                </a:solidFill>
              </a:rPr>
              <a:t>Hilley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(</a:t>
            </a:r>
            <a:r>
              <a:rPr lang="en-US" b="1" dirty="0">
                <a:solidFill>
                  <a:srgbClr val="000090"/>
                </a:solidFill>
              </a:rPr>
              <a:t>210) 226-1463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b="1" dirty="0">
                <a:solidFill>
                  <a:srgbClr val="000090"/>
                </a:solidFill>
              </a:rPr>
              <a:t>donflanary@hotmail.com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John H. Huffman, PhD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Professor of Organic Chemistry at Clemson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to synthesize novel </a:t>
            </a:r>
            <a:r>
              <a:rPr lang="en-US" dirty="0" err="1" smtClean="0"/>
              <a:t>cannabinoids</a:t>
            </a:r>
            <a:endParaRPr lang="en-US" dirty="0" smtClean="0"/>
          </a:p>
          <a:p>
            <a:r>
              <a:rPr lang="en-US" dirty="0" smtClean="0"/>
              <a:t>Funded by National Association on Drug Abuse</a:t>
            </a:r>
          </a:p>
          <a:p>
            <a:r>
              <a:rPr lang="en-US" dirty="0" smtClean="0"/>
              <a:t>Developed 450 compounds over 20 years</a:t>
            </a:r>
          </a:p>
          <a:p>
            <a:r>
              <a:rPr lang="en-US" dirty="0" smtClean="0"/>
              <a:t>Goals: Treat AIDS, Multiple Sclerosis, Chemotherapy Sickness, Alzheimer’s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Huffman Chemicals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classified as DEA Schedule I Substances</a:t>
            </a:r>
          </a:p>
          <a:p>
            <a:r>
              <a:rPr lang="en-US" dirty="0" smtClean="0"/>
              <a:t>Naming Convention: JWH-000</a:t>
            </a:r>
          </a:p>
          <a:p>
            <a:pPr lvl="1"/>
            <a:r>
              <a:rPr lang="en-US" dirty="0" smtClean="0"/>
              <a:t>JWH-001 to JWH-450</a:t>
            </a:r>
          </a:p>
          <a:p>
            <a:pPr lvl="1"/>
            <a:r>
              <a:rPr lang="en-US" dirty="0" smtClean="0"/>
              <a:t>John W Huffman – 001</a:t>
            </a:r>
          </a:p>
          <a:p>
            <a:r>
              <a:rPr lang="en-US" dirty="0" smtClean="0"/>
              <a:t>Not all are currently illegal, however all could be construed as an analogue under current law.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Huffman Chemicals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Huffman said:</a:t>
            </a:r>
          </a:p>
          <a:p>
            <a:r>
              <a:rPr lang="en-US" dirty="0" smtClean="0"/>
              <a:t>“JWH-018 can be made by a halfway decent undergraduate chemistry major in three steps using commercially available materials</a:t>
            </a:r>
          </a:p>
        </p:txBody>
      </p:sp>
    </p:spTree>
    <p:extLst>
      <p:ext uri="{BB962C8B-B14F-4D97-AF65-F5344CB8AC3E}">
        <p14:creationId xmlns:p14="http://schemas.microsoft.com/office/powerpoint/2010/main" val="386866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Hebrew University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Dr. Raphael </a:t>
            </a:r>
            <a:r>
              <a:rPr lang="en-US" dirty="0" err="1" smtClean="0"/>
              <a:t>Mechoulam</a:t>
            </a:r>
            <a:endParaRPr lang="en-US" dirty="0" smtClean="0"/>
          </a:p>
          <a:p>
            <a:r>
              <a:rPr lang="en-US" dirty="0" smtClean="0"/>
              <a:t>Professor of Medicinal Chemistry in Jerusalem</a:t>
            </a:r>
          </a:p>
          <a:p>
            <a:r>
              <a:rPr lang="en-US" dirty="0" smtClean="0"/>
              <a:t>Discovered the </a:t>
            </a:r>
            <a:r>
              <a:rPr lang="en-US" dirty="0" err="1" smtClean="0"/>
              <a:t>endocannabinoid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Developed to advance medicine</a:t>
            </a:r>
          </a:p>
          <a:p>
            <a:r>
              <a:rPr lang="en-US" dirty="0" smtClean="0"/>
              <a:t>Nomenclature</a:t>
            </a:r>
          </a:p>
          <a:p>
            <a:pPr lvl="1"/>
            <a:r>
              <a:rPr lang="en-US" dirty="0" smtClean="0"/>
              <a:t>HU-000</a:t>
            </a:r>
          </a:p>
          <a:p>
            <a:pPr lvl="1"/>
            <a:r>
              <a:rPr lang="en-US" dirty="0" smtClean="0"/>
              <a:t>Hebrew University – 000</a:t>
            </a:r>
          </a:p>
          <a:p>
            <a:r>
              <a:rPr lang="en-US" dirty="0" smtClean="0"/>
              <a:t>HU-211 in Phase 1 trials for brain cancer treatment.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Alexandros</a:t>
            </a:r>
            <a:r>
              <a:rPr lang="en-US" b="1" dirty="0" smtClean="0"/>
              <a:t> </a:t>
            </a:r>
            <a:r>
              <a:rPr lang="en-US" b="1" dirty="0" err="1" smtClean="0"/>
              <a:t>Makriyannis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Professor at Northeastern University</a:t>
            </a:r>
          </a:p>
          <a:p>
            <a:r>
              <a:rPr lang="en-US" dirty="0" smtClean="0"/>
              <a:t>Funded by grants from the National Institutes of Health</a:t>
            </a:r>
          </a:p>
          <a:p>
            <a:r>
              <a:rPr lang="en-US" dirty="0" smtClean="0"/>
              <a:t>Aid in the discovery of new medicines</a:t>
            </a:r>
          </a:p>
          <a:p>
            <a:pPr lvl="1"/>
            <a:r>
              <a:rPr lang="en-US" dirty="0" smtClean="0"/>
              <a:t>Central Nervous System &amp; Immune System</a:t>
            </a:r>
          </a:p>
          <a:p>
            <a:r>
              <a:rPr lang="en-US" dirty="0" smtClean="0"/>
              <a:t>Nomenclature</a:t>
            </a:r>
          </a:p>
          <a:p>
            <a:pPr lvl="1"/>
            <a:r>
              <a:rPr lang="en-US" dirty="0" smtClean="0"/>
              <a:t>AM-0000</a:t>
            </a:r>
          </a:p>
          <a:p>
            <a:pPr lvl="1"/>
            <a:r>
              <a:rPr lang="en-US" dirty="0" err="1" smtClean="0"/>
              <a:t>Alexandros</a:t>
            </a:r>
            <a:r>
              <a:rPr lang="en-US" dirty="0" smtClean="0"/>
              <a:t> </a:t>
            </a:r>
            <a:r>
              <a:rPr lang="en-US" dirty="0" err="1" smtClean="0"/>
              <a:t>Markriyannis</a:t>
            </a:r>
            <a:r>
              <a:rPr lang="en-US" dirty="0" smtClean="0"/>
              <a:t> – 0000</a:t>
            </a:r>
          </a:p>
          <a:p>
            <a:r>
              <a:rPr lang="en-US" dirty="0" smtClean="0"/>
              <a:t>AM-2201 &amp; AM-694 are both Schedule I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Explosion of New Compounds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new </a:t>
            </a:r>
            <a:r>
              <a:rPr lang="en-US" dirty="0"/>
              <a:t>cannabinoids identified in </a:t>
            </a:r>
            <a:r>
              <a:rPr lang="en-US" dirty="0" smtClean="0"/>
              <a:t>2009</a:t>
            </a:r>
          </a:p>
          <a:p>
            <a:r>
              <a:rPr lang="en-US" dirty="0" smtClean="0"/>
              <a:t>51 new cannabinoids identified in 2012</a:t>
            </a:r>
          </a:p>
          <a:p>
            <a:endParaRPr lang="en-US" dirty="0"/>
          </a:p>
          <a:p>
            <a:r>
              <a:rPr lang="en-US" dirty="0" smtClean="0"/>
              <a:t>In 2015, poison control centers reported 7,779 exposures</a:t>
            </a:r>
          </a:p>
          <a:p>
            <a:endParaRPr lang="en-US" dirty="0"/>
          </a:p>
          <a:p>
            <a:r>
              <a:rPr lang="en-US" dirty="0" smtClean="0"/>
              <a:t>500 different names, but “Spice” and “K2” most common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1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Illicit Manufacturing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Manufactured in Asia</a:t>
            </a:r>
          </a:p>
          <a:p>
            <a:pPr lvl="1"/>
            <a:r>
              <a:rPr lang="en-US" dirty="0" smtClean="0"/>
              <a:t>China and Russia</a:t>
            </a:r>
          </a:p>
          <a:p>
            <a:r>
              <a:rPr lang="en-US" dirty="0" smtClean="0"/>
              <a:t>No pharmaceutical grade chemical purity standards</a:t>
            </a:r>
          </a:p>
          <a:p>
            <a:r>
              <a:rPr lang="en-US" dirty="0" smtClean="0"/>
              <a:t>Over 160,000 chemical manufacturing labs in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7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Dangerous Potency Rising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Synthetic cannabinoids tested in 2011-2013 were several times as potent as THC</a:t>
            </a:r>
          </a:p>
          <a:p>
            <a:r>
              <a:rPr lang="en-US" dirty="0"/>
              <a:t>Synthetic cannabinoids tested in </a:t>
            </a:r>
            <a:r>
              <a:rPr lang="en-US" b="1" dirty="0" smtClean="0"/>
              <a:t>2014-2015 </a:t>
            </a:r>
            <a:r>
              <a:rPr lang="en-US" dirty="0"/>
              <a:t>were </a:t>
            </a:r>
            <a:r>
              <a:rPr lang="en-US" b="1" dirty="0" smtClean="0"/>
              <a:t>700 times </a:t>
            </a:r>
            <a:r>
              <a:rPr lang="en-US" b="1" dirty="0"/>
              <a:t>as potent as THC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599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Dangers of Synthetic Cannabinoids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According to the DEA:</a:t>
            </a:r>
          </a:p>
          <a:p>
            <a:r>
              <a:rPr lang="en-US" dirty="0" smtClean="0"/>
              <a:t>Deaths by heart attack </a:t>
            </a:r>
          </a:p>
          <a:p>
            <a:r>
              <a:rPr lang="en-US" dirty="0" smtClean="0"/>
              <a:t>Kidney injury</a:t>
            </a:r>
          </a:p>
          <a:p>
            <a:r>
              <a:rPr lang="en-US" dirty="0"/>
              <a:t>Poison Control Centers report:</a:t>
            </a:r>
          </a:p>
          <a:p>
            <a:pPr lvl="1"/>
            <a:r>
              <a:rPr lang="en-US" dirty="0"/>
              <a:t>Severe agitation</a:t>
            </a:r>
          </a:p>
          <a:p>
            <a:pPr lvl="1"/>
            <a:r>
              <a:rPr lang="en-US" dirty="0"/>
              <a:t>Anxiety</a:t>
            </a:r>
          </a:p>
          <a:p>
            <a:pPr lvl="1"/>
            <a:r>
              <a:rPr lang="en-US" dirty="0"/>
              <a:t>Racing heartbeat</a:t>
            </a:r>
          </a:p>
          <a:p>
            <a:pPr lvl="1"/>
            <a:r>
              <a:rPr lang="en-US" dirty="0"/>
              <a:t>Nausea and vomiting</a:t>
            </a:r>
          </a:p>
          <a:p>
            <a:pPr lvl="1"/>
            <a:r>
              <a:rPr lang="en-US" dirty="0"/>
              <a:t>Tremors and seizures</a:t>
            </a:r>
          </a:p>
          <a:p>
            <a:pPr lvl="1"/>
            <a:r>
              <a:rPr lang="en-US" dirty="0"/>
              <a:t>Hallucinations</a:t>
            </a:r>
          </a:p>
          <a:p>
            <a:pPr lvl="1"/>
            <a:r>
              <a:rPr lang="en-US" dirty="0"/>
              <a:t>Suicidal thoughts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84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Dangerous Exposures Reported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Poison Control reports:</a:t>
            </a:r>
          </a:p>
          <a:p>
            <a:r>
              <a:rPr lang="en-US" dirty="0" smtClean="0"/>
              <a:t>2013 – 2,668</a:t>
            </a:r>
          </a:p>
          <a:p>
            <a:r>
              <a:rPr lang="en-US" dirty="0" smtClean="0"/>
              <a:t>2014 – 3,680</a:t>
            </a:r>
          </a:p>
          <a:p>
            <a:r>
              <a:rPr lang="en-US" dirty="0" smtClean="0"/>
              <a:t>2015 – 7,779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8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are Synthetic </a:t>
            </a:r>
            <a:r>
              <a:rPr lang="en-US" b="1" dirty="0"/>
              <a:t>C</a:t>
            </a:r>
            <a:r>
              <a:rPr lang="en-US" b="1" dirty="0" smtClean="0"/>
              <a:t>annabinoids?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Class of psychoactive designer drugs </a:t>
            </a:r>
          </a:p>
          <a:p>
            <a:r>
              <a:rPr lang="en-US" dirty="0" smtClean="0"/>
              <a:t>Created by mixing natural herbs with synthetic chemicals</a:t>
            </a:r>
          </a:p>
          <a:p>
            <a:r>
              <a:rPr lang="en-US" dirty="0" smtClean="0"/>
              <a:t>Claimed alternative to marijuana</a:t>
            </a:r>
          </a:p>
          <a:p>
            <a:r>
              <a:rPr lang="en-US" dirty="0" smtClean="0"/>
              <a:t>Not the same effects</a:t>
            </a:r>
          </a:p>
          <a:p>
            <a:r>
              <a:rPr lang="en-US" dirty="0" smtClean="0"/>
              <a:t>Usually smoked</a:t>
            </a:r>
            <a:endParaRPr lang="en-US" dirty="0"/>
          </a:p>
        </p:txBody>
      </p:sp>
      <p:pic>
        <p:nvPicPr>
          <p:cNvPr id="4" name="irc_mi" descr="http://www.drugfreenj.org/assets/_control/content/images/k2spic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962400"/>
            <a:ext cx="3263313" cy="240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Arrests and Seizures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Operation Project Synergy</a:t>
            </a:r>
          </a:p>
          <a:p>
            <a:pPr lvl="1"/>
            <a:r>
              <a:rPr lang="en-US" dirty="0" smtClean="0"/>
              <a:t>DEA, FBI, Border Patrol, IRS, U.S. Immigration</a:t>
            </a:r>
          </a:p>
          <a:p>
            <a:r>
              <a:rPr lang="en-US" dirty="0" smtClean="0"/>
              <a:t>December 1, 2012 to present day</a:t>
            </a:r>
          </a:p>
          <a:p>
            <a:r>
              <a:rPr lang="en-US" dirty="0" smtClean="0"/>
              <a:t>227 arrests</a:t>
            </a:r>
          </a:p>
          <a:p>
            <a:r>
              <a:rPr lang="en-US" dirty="0" smtClean="0"/>
              <a:t>416 search warrants</a:t>
            </a:r>
          </a:p>
          <a:p>
            <a:r>
              <a:rPr lang="en-US" dirty="0" smtClean="0"/>
              <a:t>35 states, 49 cities, and 5 countries</a:t>
            </a:r>
          </a:p>
          <a:p>
            <a:r>
              <a:rPr lang="en-US" dirty="0" smtClean="0"/>
              <a:t>$51 million in cash</a:t>
            </a:r>
          </a:p>
          <a:p>
            <a:r>
              <a:rPr lang="en-US" dirty="0" smtClean="0"/>
              <a:t>9,445kg of synthetic </a:t>
            </a:r>
            <a:r>
              <a:rPr lang="en-US" dirty="0" err="1" smtClean="0"/>
              <a:t>cannabinoids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5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Legal Compliance Labs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labs offer herbal incense testing</a:t>
            </a:r>
          </a:p>
          <a:p>
            <a:r>
              <a:rPr lang="en-US" dirty="0" smtClean="0"/>
              <a:t>Assess what chemicals are present</a:t>
            </a:r>
          </a:p>
          <a:p>
            <a:r>
              <a:rPr lang="en-US" dirty="0" smtClean="0"/>
              <a:t>Primary purpose is legal compliance with current DEA Scheduling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Urine Testing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2015, </a:t>
            </a:r>
            <a:r>
              <a:rPr lang="en-US" dirty="0" err="1" smtClean="0"/>
              <a:t>Drugsreen.com</a:t>
            </a:r>
            <a:r>
              <a:rPr lang="en-US" dirty="0" smtClean="0"/>
              <a:t> introduced new screening process.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35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Field Drug Testing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testing has been developed.</a:t>
            </a:r>
          </a:p>
          <a:p>
            <a:r>
              <a:rPr lang="en-US" dirty="0" smtClean="0"/>
              <a:t>Similar assays to cocaine</a:t>
            </a:r>
          </a:p>
          <a:p>
            <a:pPr lvl="1"/>
            <a:r>
              <a:rPr lang="en-US" dirty="0" smtClean="0"/>
              <a:t>Sample placed in a pouch</a:t>
            </a:r>
          </a:p>
          <a:p>
            <a:pPr lvl="1"/>
            <a:r>
              <a:rPr lang="en-US" dirty="0" smtClean="0"/>
              <a:t>Chemical is added</a:t>
            </a:r>
          </a:p>
          <a:p>
            <a:pPr lvl="1"/>
            <a:r>
              <a:rPr lang="en-US" dirty="0" smtClean="0"/>
              <a:t>The color change indicates the type of </a:t>
            </a:r>
            <a:r>
              <a:rPr lang="en-US" dirty="0" err="1" smtClean="0"/>
              <a:t>cannabinoid</a:t>
            </a:r>
            <a:r>
              <a:rPr lang="en-US" dirty="0" smtClean="0"/>
              <a:t> present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Urine Testing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Synthetic </a:t>
            </a:r>
            <a:r>
              <a:rPr lang="en-US" dirty="0" err="1" smtClean="0"/>
              <a:t>Cannabinoids</a:t>
            </a:r>
            <a:r>
              <a:rPr lang="en-US" dirty="0" smtClean="0"/>
              <a:t> are commonly tested for by:</a:t>
            </a:r>
          </a:p>
          <a:p>
            <a:pPr lvl="1"/>
            <a:r>
              <a:rPr lang="en-US" dirty="0" smtClean="0"/>
              <a:t>Employers</a:t>
            </a:r>
          </a:p>
          <a:p>
            <a:pPr lvl="1"/>
            <a:r>
              <a:rPr lang="en-US" dirty="0" smtClean="0"/>
              <a:t>Department of Defense (December 2012)</a:t>
            </a:r>
          </a:p>
          <a:p>
            <a:pPr lvl="2"/>
            <a:r>
              <a:rPr lang="en-US" dirty="0" smtClean="0"/>
              <a:t>Army</a:t>
            </a:r>
          </a:p>
          <a:p>
            <a:pPr lvl="2"/>
            <a:r>
              <a:rPr lang="en-US" dirty="0" smtClean="0"/>
              <a:t>Navy</a:t>
            </a:r>
          </a:p>
          <a:p>
            <a:pPr lvl="2"/>
            <a:r>
              <a:rPr lang="en-US" dirty="0" smtClean="0"/>
              <a:t>Air Force</a:t>
            </a:r>
          </a:p>
          <a:p>
            <a:pPr lvl="2"/>
            <a:r>
              <a:rPr lang="en-US" dirty="0" smtClean="0"/>
              <a:t>Marines</a:t>
            </a:r>
          </a:p>
          <a:p>
            <a:pPr lvl="2"/>
            <a:r>
              <a:rPr lang="en-US" dirty="0" smtClean="0"/>
              <a:t>Coast Guard</a:t>
            </a:r>
          </a:p>
          <a:p>
            <a:pPr lvl="1"/>
            <a:r>
              <a:rPr lang="en-US" dirty="0" smtClean="0"/>
              <a:t>New tests for the latest drugs criminalized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Texas Health and Safety Code </a:t>
            </a:r>
            <a:r>
              <a:rPr lang="en-US" b="1" dirty="0" smtClean="0"/>
              <a:t>481.1031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PENALTY </a:t>
            </a:r>
            <a:r>
              <a:rPr lang="en-US" dirty="0"/>
              <a:t>GROUP 2-A.  Penalty Group 2-A consists of any quantity of a synthetic chemical compound that is a cannabinoid receptor agonist and mimics the pharmacological effect of naturally occurring </a:t>
            </a:r>
            <a:r>
              <a:rPr lang="en-US" dirty="0" smtClean="0"/>
              <a:t>cannabinoids, including:</a:t>
            </a:r>
          </a:p>
          <a:p>
            <a:r>
              <a:rPr lang="en-US" dirty="0" smtClean="0"/>
              <a:t>List of Chemicals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700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Texas Health and Safety Code </a:t>
            </a:r>
            <a:r>
              <a:rPr lang="en-US" b="1" dirty="0" smtClean="0"/>
              <a:t>481.1031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Cyclohexylphenol</a:t>
            </a:r>
            <a:r>
              <a:rPr lang="en-US" dirty="0"/>
              <a:t>: any compound structurally derived from 2-(3-hydroxycyclohexyl)phenol by substitution at the 5-position of the phenolic ring, (N-methylpiperidin-2-yl)alkyl, (4-tetrahydropyran)alkyl, or 2-(4-morpholinyl)alkyl, whether or not substituted in the </a:t>
            </a:r>
            <a:r>
              <a:rPr lang="en-US" dirty="0" err="1"/>
              <a:t>cyclohexyl</a:t>
            </a:r>
            <a:r>
              <a:rPr lang="en-US" dirty="0"/>
              <a:t> ring to any extent, including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JWH-337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JWH-344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CP-55,940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CP-47,497; </a:t>
            </a:r>
            <a:r>
              <a:rPr lang="en-US" dirty="0" smtClean="0"/>
              <a:t>and</a:t>
            </a:r>
            <a:endParaRPr lang="en-US" dirty="0"/>
          </a:p>
          <a:p>
            <a:r>
              <a:rPr lang="en-US" dirty="0"/>
              <a:t>analogues of CP-47,497;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6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Texas Health and Safety Code 481.1031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Cannabinol</a:t>
            </a:r>
            <a:r>
              <a:rPr lang="en-US" dirty="0"/>
              <a:t> derivatives, except where contained in marihuana, including </a:t>
            </a:r>
            <a:r>
              <a:rPr lang="en-US" dirty="0" err="1"/>
              <a:t>tetrahydro</a:t>
            </a:r>
            <a:r>
              <a:rPr lang="en-US" dirty="0"/>
              <a:t> derivatives of </a:t>
            </a:r>
            <a:r>
              <a:rPr lang="en-US" dirty="0" err="1"/>
              <a:t>cannabinol</a:t>
            </a:r>
            <a:r>
              <a:rPr lang="en-US" dirty="0"/>
              <a:t> and 3-alkyl homologues of </a:t>
            </a:r>
            <a:r>
              <a:rPr lang="en-US" dirty="0" err="1"/>
              <a:t>cannabinol</a:t>
            </a:r>
            <a:r>
              <a:rPr lang="en-US" dirty="0"/>
              <a:t> or of its </a:t>
            </a:r>
            <a:r>
              <a:rPr lang="en-US" dirty="0" err="1"/>
              <a:t>tetrahydro</a:t>
            </a:r>
            <a:r>
              <a:rPr lang="en-US" dirty="0"/>
              <a:t> derivatives, such as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err="1"/>
              <a:t>Nabilone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HU-210; </a:t>
            </a:r>
            <a:r>
              <a:rPr lang="en-US" dirty="0" smtClean="0"/>
              <a:t>and</a:t>
            </a:r>
            <a:endParaRPr lang="en-US" dirty="0"/>
          </a:p>
          <a:p>
            <a:r>
              <a:rPr lang="en-US" dirty="0"/>
              <a:t>HU-211;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4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 Penalties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PENALTY GROUP 2-</a:t>
            </a:r>
            <a:r>
              <a:rPr lang="en-US" dirty="0" smtClean="0"/>
              <a:t>A is has the penalties similar to M.J. for chemicals on the list</a:t>
            </a:r>
            <a:endParaRPr lang="en-US" dirty="0"/>
          </a:p>
          <a:p>
            <a:r>
              <a:rPr lang="en-US" dirty="0" smtClean="0"/>
              <a:t>If chemicals are not on the list but designated by the department of health then Class A misdemeanor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4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New Texas Synthetic Marijuana Laws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September 01, 2015: New law took effect in Texas</a:t>
            </a:r>
          </a:p>
          <a:p>
            <a:pPr lvl="1"/>
            <a:r>
              <a:rPr lang="en-US" dirty="0" smtClean="0"/>
              <a:t>Expands provisions of the Texas Controlled Substance Act </a:t>
            </a:r>
          </a:p>
          <a:p>
            <a:pPr lvl="1"/>
            <a:r>
              <a:rPr lang="en-US" dirty="0" smtClean="0"/>
              <a:t>Outlaws more of the chemicals used to make substances like Spice and K2 </a:t>
            </a:r>
          </a:p>
          <a:p>
            <a:pPr lvl="1"/>
            <a:r>
              <a:rPr lang="en-US" dirty="0" smtClean="0"/>
              <a:t>Changes eliminate affirmative defense of packaging containing “not for consumption” disclaimer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5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History of Synthetic </a:t>
            </a:r>
            <a:r>
              <a:rPr lang="en-US" b="1" dirty="0" err="1" smtClean="0"/>
              <a:t>Cannabinoids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Herbal smoking blends have been in head shops and High Times for years.</a:t>
            </a:r>
          </a:p>
          <a:p>
            <a:r>
              <a:rPr lang="en-US" dirty="0" smtClean="0"/>
              <a:t>‘Herbal smoke’ was made to look like real marijuana, but was a marginal imitation.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Travis\Desktop\Synthetic Marijuana\legalbuds_0022_hawaiian-haz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0"/>
            <a:ext cx="6248400" cy="2380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Increasing Exposure in Texas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2013 – Texas Poison Center reported 464 exposures to synthetic marijuana </a:t>
            </a:r>
          </a:p>
          <a:p>
            <a:r>
              <a:rPr lang="en-US" dirty="0" smtClean="0"/>
              <a:t>By 2014 – Exposures rose to 782</a:t>
            </a:r>
          </a:p>
          <a:p>
            <a:pPr lvl="1"/>
            <a:r>
              <a:rPr lang="en-US" dirty="0" smtClean="0"/>
              <a:t>This is among the highest in the US, behind only New York and Mississippi </a:t>
            </a:r>
          </a:p>
        </p:txBody>
      </p:sp>
    </p:spTree>
    <p:extLst>
      <p:ext uri="{BB962C8B-B14F-4D97-AF65-F5344CB8AC3E}">
        <p14:creationId xmlns:p14="http://schemas.microsoft.com/office/powerpoint/2010/main" val="156891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Federal Statutes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March 1, 2011: First 5 compounds added to Schedule I, including </a:t>
            </a:r>
          </a:p>
          <a:p>
            <a:pPr lvl="1"/>
            <a:r>
              <a:rPr lang="en-US" dirty="0" smtClean="0"/>
              <a:t>JWH-018</a:t>
            </a:r>
          </a:p>
          <a:p>
            <a:pPr lvl="1"/>
            <a:r>
              <a:rPr lang="en-US" dirty="0" smtClean="0"/>
              <a:t>JWH-073</a:t>
            </a:r>
          </a:p>
          <a:p>
            <a:pPr lvl="1"/>
            <a:r>
              <a:rPr lang="en-US" dirty="0" smtClean="0"/>
              <a:t>JWH-200</a:t>
            </a:r>
          </a:p>
          <a:p>
            <a:r>
              <a:rPr lang="en-US" dirty="0" smtClean="0"/>
              <a:t>2012: President Obama signs into law the Synthetic Drug Abuse Prevention Act (SDAPA)</a:t>
            </a:r>
          </a:p>
        </p:txBody>
      </p:sp>
    </p:spTree>
    <p:extLst>
      <p:ext uri="{BB962C8B-B14F-4D97-AF65-F5344CB8AC3E}">
        <p14:creationId xmlns:p14="http://schemas.microsoft.com/office/powerpoint/2010/main" val="176182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Synthetic Drug Abuse Prevention 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Defines </a:t>
            </a:r>
            <a:r>
              <a:rPr lang="en-US" dirty="0" err="1" smtClean="0"/>
              <a:t>Cannabimimetic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Any agent that binds to the </a:t>
            </a:r>
            <a:r>
              <a:rPr lang="en-US" dirty="0" err="1" smtClean="0"/>
              <a:t>cannabinoid</a:t>
            </a:r>
            <a:r>
              <a:rPr lang="en-US" dirty="0" smtClean="0"/>
              <a:t> receptor type 1</a:t>
            </a:r>
          </a:p>
          <a:p>
            <a:pPr lvl="1"/>
            <a:r>
              <a:rPr lang="en-US" dirty="0" smtClean="0"/>
              <a:t>These receptors are found in the Central and Peripheral Nervous System</a:t>
            </a:r>
          </a:p>
          <a:p>
            <a:r>
              <a:rPr lang="en-US" dirty="0" smtClean="0"/>
              <a:t>Act tries to chemically define a cannabinoid by how it attaches in the brain</a:t>
            </a:r>
          </a:p>
          <a:p>
            <a:r>
              <a:rPr lang="en-US" dirty="0" smtClean="0"/>
              <a:t>Act classified 26 types of synthetic cannabinoids and </a:t>
            </a:r>
            <a:r>
              <a:rPr lang="en-US" dirty="0" err="1" smtClean="0"/>
              <a:t>cathinones</a:t>
            </a:r>
            <a:r>
              <a:rPr lang="en-US" dirty="0" smtClean="0"/>
              <a:t> as Schedule 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5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Controlled Substance Analogue Enforcement Act (CSAEA)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a specific cannabinoid is placed into Schedule I: </a:t>
            </a:r>
          </a:p>
          <a:p>
            <a:pPr lvl="1"/>
            <a:r>
              <a:rPr lang="en-US" dirty="0" smtClean="0"/>
              <a:t>related molecules may be considered illegal due to the Controlled Substance Analogue Enforcement Act (CSAEA)</a:t>
            </a:r>
          </a:p>
          <a:p>
            <a:pPr lvl="1"/>
            <a:r>
              <a:rPr lang="en-US" dirty="0" smtClean="0"/>
              <a:t>Also known as the Federal Analogue Act</a:t>
            </a:r>
          </a:p>
          <a:p>
            <a:r>
              <a:rPr lang="en-US" dirty="0"/>
              <a:t>Act mandates any substance “substantially similar” to a Schedule I chemical can be treated as such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950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U.S.C.A. Sec. 813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 controlled substance analogue shall, to the extent intended for human consumption, be treated, for the purposes of any Federal law as a controlled substance in Schedule I” </a:t>
            </a:r>
          </a:p>
          <a:p>
            <a:r>
              <a:rPr lang="en-US" dirty="0" smtClean="0"/>
              <a:t>Circuits are split:</a:t>
            </a:r>
          </a:p>
          <a:p>
            <a:pPr lvl="1"/>
            <a:r>
              <a:rPr lang="en-US" dirty="0" smtClean="0"/>
              <a:t>Which test do they apply when determining if substance qualifies as an analogue? </a:t>
            </a:r>
          </a:p>
        </p:txBody>
      </p:sp>
    </p:spTree>
    <p:extLst>
      <p:ext uri="{BB962C8B-B14F-4D97-AF65-F5344CB8AC3E}">
        <p14:creationId xmlns:p14="http://schemas.microsoft.com/office/powerpoint/2010/main" val="228233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Is the substance an analogue?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Courts have developed 2 tests</a:t>
            </a:r>
          </a:p>
          <a:p>
            <a:pPr lvl="1"/>
            <a:r>
              <a:rPr lang="en-US" dirty="0" smtClean="0"/>
              <a:t>The “same core arrangement of atoms” test</a:t>
            </a:r>
          </a:p>
          <a:p>
            <a:pPr lvl="2"/>
            <a:r>
              <a:rPr lang="en-US" dirty="0" smtClean="0"/>
              <a:t>Focuses on the chemical makeup of the substance</a:t>
            </a:r>
          </a:p>
          <a:p>
            <a:pPr lvl="1"/>
            <a:r>
              <a:rPr lang="en-US" dirty="0" smtClean="0"/>
              <a:t>The “Structure and effect” test </a:t>
            </a:r>
          </a:p>
          <a:p>
            <a:pPr lvl="2"/>
            <a:r>
              <a:rPr lang="en-US" dirty="0" smtClean="0"/>
              <a:t>Looks to the chemical composition of the drug along with its effects on users </a:t>
            </a:r>
          </a:p>
        </p:txBody>
      </p:sp>
    </p:spTree>
    <p:extLst>
      <p:ext uri="{BB962C8B-B14F-4D97-AF65-F5344CB8AC3E}">
        <p14:creationId xmlns:p14="http://schemas.microsoft.com/office/powerpoint/2010/main" val="208766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Same Core Arrangement of Atoms Test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United States v </a:t>
            </a:r>
            <a:r>
              <a:rPr lang="en-US" i="1" dirty="0" err="1" smtClean="0"/>
              <a:t>Klecker</a:t>
            </a:r>
            <a:r>
              <a:rPr lang="en-US" i="1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228 F. Supp. 2d 720 (E.D. Va. 2002), aff’d, 348 F. 3d. 69 (4</a:t>
            </a:r>
            <a:r>
              <a:rPr lang="en-US" baseline="30000" dirty="0" smtClean="0"/>
              <a:t>th</a:t>
            </a:r>
            <a:r>
              <a:rPr lang="en-US" dirty="0" smtClean="0"/>
              <a:t> Cir. 2003)</a:t>
            </a:r>
            <a:endParaRPr lang="en-US" dirty="0"/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Circuit used this test to hold that a chemical structure (Foxy) was similar to that of DET, so could be treated as a controlled substance analogue under the CSAEA </a:t>
            </a:r>
          </a:p>
          <a:p>
            <a:pPr lvl="2"/>
            <a:r>
              <a:rPr lang="en-US" dirty="0" smtClean="0"/>
              <a:t>Court noted Foxy and DET share same core arrangement of atoms (known as </a:t>
            </a:r>
            <a:r>
              <a:rPr lang="en-US" dirty="0" err="1" smtClean="0"/>
              <a:t>typtamine</a:t>
            </a:r>
            <a:r>
              <a:rPr lang="en-US" dirty="0" smtClean="0"/>
              <a:t>) </a:t>
            </a:r>
          </a:p>
          <a:p>
            <a:pPr lvl="1"/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49654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Same Core Arrangement of Atoms Test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United States v McFadden </a:t>
            </a:r>
            <a:r>
              <a:rPr lang="en-US" dirty="0" smtClean="0"/>
              <a:t>(2014)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Circuit also took up challenge to CSAEA’s “substantial similarity” prong 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Circuit relied on </a:t>
            </a:r>
            <a:r>
              <a:rPr lang="en-US" i="1" dirty="0" err="1" smtClean="0"/>
              <a:t>Klecker</a:t>
            </a:r>
            <a:r>
              <a:rPr lang="en-US" i="1" dirty="0" smtClean="0"/>
              <a:t> </a:t>
            </a:r>
            <a:r>
              <a:rPr lang="en-US" dirty="0" smtClean="0"/>
              <a:t>to hold that the state’s expert satisfied the same core arrangement of atoms test  </a:t>
            </a:r>
          </a:p>
          <a:p>
            <a:r>
              <a:rPr lang="en-US" dirty="0" smtClean="0"/>
              <a:t>Defendant appealed and Certiorari was granted</a:t>
            </a:r>
          </a:p>
          <a:p>
            <a:pPr lvl="1"/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89714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Supreme Court Holding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McFadden v United States </a:t>
            </a:r>
            <a:r>
              <a:rPr lang="en-US" dirty="0" smtClean="0"/>
              <a:t>(2015)</a:t>
            </a:r>
          </a:p>
          <a:p>
            <a:pPr lvl="1"/>
            <a:r>
              <a:rPr lang="en-US" dirty="0" smtClean="0"/>
              <a:t>Supreme Court vacated and remanded the case</a:t>
            </a:r>
          </a:p>
          <a:p>
            <a:pPr lvl="1"/>
            <a:r>
              <a:rPr lang="en-US" dirty="0" smtClean="0"/>
              <a:t>Justice Thomas held that to convict a defendant of distribution of controlled substance analogues:</a:t>
            </a:r>
          </a:p>
          <a:p>
            <a:pPr lvl="2"/>
            <a:r>
              <a:rPr lang="en-US" dirty="0" smtClean="0"/>
              <a:t>GOVERNMENT MUST PROVE THAT DEFENDANT KNEW SUBSTANCE WAS A CONTROLLED SUBSTANCE UNDER FEDERAL LAW </a:t>
            </a:r>
          </a:p>
        </p:txBody>
      </p:sp>
    </p:spTree>
    <p:extLst>
      <p:ext uri="{BB962C8B-B14F-4D97-AF65-F5344CB8AC3E}">
        <p14:creationId xmlns:p14="http://schemas.microsoft.com/office/powerpoint/2010/main" val="369913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Chemical Similarity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no legal or scientific method for determining substantial similarity among chemicals.</a:t>
            </a:r>
          </a:p>
          <a:p>
            <a:r>
              <a:rPr lang="en-US" dirty="0" smtClean="0"/>
              <a:t>The scientific community cannot even agree on a methodology. </a:t>
            </a:r>
            <a:r>
              <a:rPr lang="en-US" i="1" dirty="0" smtClean="0"/>
              <a:t>U.S. v. Forbes</a:t>
            </a:r>
          </a:p>
          <a:p>
            <a:r>
              <a:rPr lang="en-US" dirty="0" smtClean="0"/>
              <a:t>Originally - ‘analogue’ was when molecules were removed from an existing substance</a:t>
            </a:r>
          </a:p>
          <a:p>
            <a:pPr lvl="1"/>
            <a:r>
              <a:rPr lang="en-US" dirty="0" smtClean="0"/>
              <a:t>Prevented slight modifications to chemicals</a:t>
            </a:r>
          </a:p>
          <a:p>
            <a:pPr lvl="1"/>
            <a:r>
              <a:rPr lang="en-US" dirty="0" smtClean="0"/>
              <a:t>MDMA is an analogue of MDA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Herbal Smoke to Dangerous Drug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2006: Synthetic </a:t>
            </a:r>
            <a:r>
              <a:rPr lang="en-US" dirty="0" err="1" smtClean="0"/>
              <a:t>Cannabinoids</a:t>
            </a:r>
            <a:r>
              <a:rPr lang="en-US" dirty="0" smtClean="0"/>
              <a:t> appear in Germany</a:t>
            </a:r>
          </a:p>
          <a:p>
            <a:r>
              <a:rPr lang="en-US" dirty="0" smtClean="0"/>
              <a:t>‘Herbal smoke’ was laced with a pharmaceutical research chemical to produce a ‘high’.</a:t>
            </a:r>
          </a:p>
          <a:p>
            <a:r>
              <a:rPr lang="en-US" dirty="0" smtClean="0"/>
              <a:t>JWH-018 was the first Synthetic </a:t>
            </a:r>
            <a:r>
              <a:rPr lang="en-US" dirty="0" err="1" smtClean="0"/>
              <a:t>Cannabinoids</a:t>
            </a:r>
            <a:r>
              <a:rPr lang="en-US" dirty="0" smtClean="0"/>
              <a:t> widely abused.</a:t>
            </a:r>
          </a:p>
          <a:p>
            <a:pPr lvl="1"/>
            <a:r>
              <a:rPr lang="en-US" dirty="0" smtClean="0"/>
              <a:t>It is a simple drug to manufacture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Chemical Similarity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‘Removing molecules’ definition worked well until synthetic </a:t>
            </a:r>
            <a:r>
              <a:rPr lang="en-US" dirty="0" err="1" smtClean="0"/>
              <a:t>cannabinoids</a:t>
            </a:r>
            <a:r>
              <a:rPr lang="en-US" dirty="0" smtClean="0"/>
              <a:t> were sold.</a:t>
            </a:r>
          </a:p>
          <a:p>
            <a:r>
              <a:rPr lang="en-US" dirty="0" smtClean="0"/>
              <a:t>Synthetic </a:t>
            </a:r>
            <a:r>
              <a:rPr lang="en-US" dirty="0" err="1" smtClean="0"/>
              <a:t>Cannabinoids</a:t>
            </a:r>
            <a:r>
              <a:rPr lang="en-US" dirty="0" smtClean="0"/>
              <a:t> are purposefully constructed </a:t>
            </a:r>
            <a:r>
              <a:rPr lang="en-US" dirty="0" err="1" smtClean="0"/>
              <a:t>chemcials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are NOT derived from existing substances.</a:t>
            </a:r>
          </a:p>
          <a:p>
            <a:r>
              <a:rPr lang="en-US" dirty="0" smtClean="0"/>
              <a:t>The chemicals have been introduced to abuse, not modified for abuse.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Chemical Similarity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ACESCA</a:t>
            </a:r>
          </a:p>
          <a:p>
            <a:r>
              <a:rPr lang="en-US" dirty="0" smtClean="0"/>
              <a:t>Advisory Committee for the Evaluation of Controlled Substance Analogs</a:t>
            </a:r>
          </a:p>
          <a:p>
            <a:r>
              <a:rPr lang="en-US" dirty="0" smtClean="0"/>
              <a:t>An academy of chemists, toxicologists, and other scientists.</a:t>
            </a:r>
          </a:p>
          <a:p>
            <a:r>
              <a:rPr lang="en-US" dirty="0" smtClean="0"/>
              <a:t>No standards have been published to date.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Chemical Similarity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Synthetic Drug Abuse Prevention Act of 2012</a:t>
            </a:r>
          </a:p>
          <a:p>
            <a:r>
              <a:rPr lang="en-US" dirty="0" smtClean="0"/>
              <a:t>Tries to chemically define the structures</a:t>
            </a:r>
          </a:p>
          <a:p>
            <a:r>
              <a:rPr lang="en-US" dirty="0" smtClean="0"/>
              <a:t>Defines </a:t>
            </a:r>
            <a:r>
              <a:rPr lang="en-US" dirty="0" err="1" smtClean="0"/>
              <a:t>Cannabimimetic</a:t>
            </a:r>
            <a:r>
              <a:rPr lang="en-US" dirty="0" smtClean="0"/>
              <a:t> Agents</a:t>
            </a:r>
          </a:p>
          <a:p>
            <a:pPr lvl="1"/>
            <a:r>
              <a:rPr lang="en-US" dirty="0" smtClean="0"/>
              <a:t>Any substance that is a </a:t>
            </a:r>
            <a:r>
              <a:rPr lang="en-US" dirty="0" err="1" smtClean="0"/>
              <a:t>cannabinoid</a:t>
            </a:r>
            <a:r>
              <a:rPr lang="en-US" dirty="0" smtClean="0"/>
              <a:t> receptor type 1</a:t>
            </a:r>
          </a:p>
          <a:p>
            <a:pPr lvl="1"/>
            <a:r>
              <a:rPr lang="en-US" dirty="0" smtClean="0"/>
              <a:t>Aka CB1 receptor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Chemical Similarity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Synthetic Drug Abuse Prevention Act also…</a:t>
            </a:r>
          </a:p>
          <a:p>
            <a:r>
              <a:rPr lang="en-US" dirty="0" smtClean="0"/>
              <a:t>Defines CB1 receptors through binding and affinity.</a:t>
            </a:r>
          </a:p>
          <a:p>
            <a:pPr lvl="1"/>
            <a:r>
              <a:rPr lang="en-US" dirty="0" smtClean="0"/>
              <a:t>Binding: ‘How strong it connects.’</a:t>
            </a:r>
          </a:p>
          <a:p>
            <a:pPr lvl="1"/>
            <a:r>
              <a:rPr lang="en-US" dirty="0" smtClean="0"/>
              <a:t>Affinity: ‘How long it connects.’</a:t>
            </a:r>
          </a:p>
          <a:p>
            <a:r>
              <a:rPr lang="en-US" dirty="0" smtClean="0"/>
              <a:t>Describes chemical groups, atom substitutions, or alternative configurations are illegal.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Chemical Similarity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Act defines some chemical structures.</a:t>
            </a:r>
          </a:p>
          <a:p>
            <a:r>
              <a:rPr lang="en-US" dirty="0" smtClean="0"/>
              <a:t>But, analogues of these definitions are illegal.</a:t>
            </a:r>
          </a:p>
          <a:p>
            <a:r>
              <a:rPr lang="en-US" dirty="0" smtClean="0"/>
              <a:t>Small changes in chemicals have huge impacts</a:t>
            </a:r>
          </a:p>
          <a:p>
            <a:r>
              <a:rPr lang="en-US" dirty="0" smtClean="0"/>
              <a:t>Chemical structures are best understood in 3D modeling</a:t>
            </a:r>
          </a:p>
          <a:p>
            <a:r>
              <a:rPr lang="en-US" dirty="0" smtClean="0"/>
              <a:t>‘Stick and circle’ diagrams are not representative.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Chemical Similarity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‘Stick and circle’ - THC to JWH-018</a:t>
            </a:r>
            <a:endParaRPr lang="en-US" dirty="0"/>
          </a:p>
        </p:txBody>
      </p:sp>
      <p:pic>
        <p:nvPicPr>
          <p:cNvPr id="4" name="Picture 3" descr="http://pubchem.ncbi.nlm.nih.gov/image/imgsrv.fcgi?t=l&amp;cid=985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90800"/>
            <a:ext cx="3048000" cy="358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pubchem.ncbi.nlm.nih.gov/image/imgsrv.fcgi?t=l&amp;cid=103827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14600"/>
            <a:ext cx="3124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Chemical Similarity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– THC to JWH-018</a:t>
            </a:r>
          </a:p>
          <a:p>
            <a:endParaRPr lang="en-US" dirty="0"/>
          </a:p>
        </p:txBody>
      </p:sp>
      <p:pic>
        <p:nvPicPr>
          <p:cNvPr id="4" name="Picture 3" descr="http://pubchem.ncbi.nlm.nih.gov/image/img3d.cgi?cid=985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3733800" cy="359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pubchem.ncbi.nlm.nih.gov/image/img3d.cgi?cid=103827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14600"/>
            <a:ext cx="3200400" cy="319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Chemical Similarity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Comparing THC to </a:t>
            </a:r>
            <a:r>
              <a:rPr lang="en-US" dirty="0" err="1" smtClean="0"/>
              <a:t>Cannabicyclohexanol</a:t>
            </a:r>
            <a:r>
              <a:rPr lang="en-US" dirty="0" smtClean="0"/>
              <a:t>, JWH-200, and JWH-073</a:t>
            </a:r>
            <a:endParaRPr lang="en-US" dirty="0"/>
          </a:p>
        </p:txBody>
      </p:sp>
      <p:pic>
        <p:nvPicPr>
          <p:cNvPr id="4" name="Content Placeholder 3" descr="http://pubchem.ncbi.nlm.nih.gov/image/img3d.cgi?cid=9852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86000"/>
            <a:ext cx="2743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pubchem.ncbi.nlm.nih.gov/image/img3d.cgi?cid=1278823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2514600" cy="258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pubchem.ncbi.nlm.nih.gov/image/img3d.cgi?cid=1004557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267200"/>
            <a:ext cx="2286000" cy="211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pubchem.ncbi.nlm.nih.gov/image/img3d.cgi?cid=1047167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114800"/>
            <a:ext cx="2286000" cy="193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Stimulant, Depressant, Hallucinogenic Effect Similarity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CSA 32(A)(ii) states an analogue has a substantially similar effect.</a:t>
            </a:r>
          </a:p>
          <a:p>
            <a:r>
              <a:rPr lang="en-US" dirty="0" smtClean="0"/>
              <a:t>Scientifically, there is no way to discern what effects any </a:t>
            </a:r>
            <a:r>
              <a:rPr lang="en-US" dirty="0" err="1" smtClean="0"/>
              <a:t>cannabimimetic</a:t>
            </a:r>
            <a:r>
              <a:rPr lang="en-US" dirty="0" smtClean="0"/>
              <a:t> has on the CNS</a:t>
            </a:r>
          </a:p>
          <a:p>
            <a:r>
              <a:rPr lang="en-US" dirty="0" smtClean="0"/>
              <a:t>Never been tested on humans</a:t>
            </a:r>
          </a:p>
          <a:p>
            <a:r>
              <a:rPr lang="en-US" dirty="0" err="1" smtClean="0"/>
              <a:t>Govt</a:t>
            </a:r>
            <a:r>
              <a:rPr lang="en-US" dirty="0" smtClean="0"/>
              <a:t> relies on rats to indicate if they are ‘high.’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Effect Similarity - </a:t>
            </a:r>
            <a:r>
              <a:rPr lang="en-US" b="1" i="1" dirty="0" err="1" smtClean="0"/>
              <a:t>Fedida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Argued: Effect similarity cannot be harmonized with </a:t>
            </a:r>
            <a:r>
              <a:rPr lang="en-US" i="1" dirty="0" err="1" smtClean="0"/>
              <a:t>Daubert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Scientific knowledge must be based on:</a:t>
            </a:r>
          </a:p>
          <a:p>
            <a:pPr lvl="1"/>
            <a:r>
              <a:rPr lang="en-US" dirty="0" smtClean="0"/>
              <a:t>Scientific Facts</a:t>
            </a:r>
          </a:p>
          <a:p>
            <a:pPr lvl="1"/>
            <a:r>
              <a:rPr lang="en-US" dirty="0" smtClean="0"/>
              <a:t>Must have reliable methods</a:t>
            </a:r>
          </a:p>
          <a:p>
            <a:pPr lvl="1"/>
            <a:r>
              <a:rPr lang="en-US" dirty="0" smtClean="0"/>
              <a:t>Witness applied the methods reliably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Manufacture: The Herbs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Herbal smoke foliage is used as a base</a:t>
            </a:r>
          </a:p>
          <a:p>
            <a:pPr lvl="1"/>
            <a:r>
              <a:rPr lang="en-US" dirty="0" err="1" smtClean="0"/>
              <a:t>Damiana</a:t>
            </a:r>
            <a:r>
              <a:rPr lang="en-US" dirty="0" smtClean="0"/>
              <a:t>, Marshmallow leaves, Lavender, Hops</a:t>
            </a:r>
          </a:p>
          <a:p>
            <a:r>
              <a:rPr lang="en-US" dirty="0" smtClean="0"/>
              <a:t>Other herbs used for color and taste</a:t>
            </a:r>
          </a:p>
          <a:p>
            <a:pPr lvl="1"/>
            <a:r>
              <a:rPr lang="en-US" dirty="0" smtClean="0"/>
              <a:t>Spearmint, Skullcap,  Chamomile, Clove</a:t>
            </a:r>
          </a:p>
        </p:txBody>
      </p:sp>
      <p:pic>
        <p:nvPicPr>
          <p:cNvPr id="4" name="irc_mi" descr="http://www.giftpflanzen.com/Copyright_giftpflanzen.com/turnera_diffus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657600"/>
            <a:ext cx="175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kaweahoaks.com/html/mugwort_03op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733800"/>
            <a:ext cx="2057400" cy="231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malaria.ws/wp-content/uploads/2011/07/fotolia_mullei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581400"/>
            <a:ext cx="1219200" cy="250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Effect Similarity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Daubert’s</a:t>
            </a:r>
            <a:r>
              <a:rPr lang="en-US" dirty="0" smtClean="0"/>
              <a:t> relevant factors in weighing testimony:</a:t>
            </a:r>
          </a:p>
          <a:p>
            <a:pPr lvl="1"/>
            <a:r>
              <a:rPr lang="en-US" dirty="0" smtClean="0"/>
              <a:t>Has the technique been tested?</a:t>
            </a:r>
          </a:p>
          <a:p>
            <a:pPr lvl="1"/>
            <a:r>
              <a:rPr lang="en-US" dirty="0" smtClean="0"/>
              <a:t>Is it subject to peer review and publication?</a:t>
            </a:r>
          </a:p>
          <a:p>
            <a:pPr lvl="1"/>
            <a:r>
              <a:rPr lang="en-US" dirty="0" smtClean="0"/>
              <a:t>What is the known rate of error?</a:t>
            </a:r>
          </a:p>
          <a:p>
            <a:pPr lvl="1"/>
            <a:r>
              <a:rPr lang="en-US" dirty="0" smtClean="0"/>
              <a:t>Is the method accepted by other scientists?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Intent of Effect Similarity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CSA 32(A)(iii) states an analogue has a substantially similar intent.</a:t>
            </a:r>
          </a:p>
          <a:p>
            <a:r>
              <a:rPr lang="en-US" dirty="0" smtClean="0"/>
              <a:t>Holds a </a:t>
            </a:r>
            <a:r>
              <a:rPr lang="en-US" dirty="0" err="1" smtClean="0"/>
              <a:t>scienter</a:t>
            </a:r>
            <a:r>
              <a:rPr lang="en-US" dirty="0" smtClean="0"/>
              <a:t> responsible for a substance is represented to have similar or greater effects.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Sec. 481.106.  CLASSIFICATION OF CONTROLLED SUBSTANCE ANALOGUE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For </a:t>
            </a:r>
            <a:r>
              <a:rPr lang="en-US" dirty="0"/>
              <a:t>the purposes of the prosecution </a:t>
            </a:r>
            <a:r>
              <a:rPr lang="en-US" dirty="0" smtClean="0"/>
              <a:t>of </a:t>
            </a:r>
            <a:r>
              <a:rPr lang="en-US" dirty="0"/>
              <a:t>a controlled substance, Penalty Groups 1, 1-A, and 2 </a:t>
            </a:r>
            <a:r>
              <a:rPr lang="en-US" dirty="0" smtClean="0"/>
              <a:t>and 2-A include </a:t>
            </a:r>
            <a:r>
              <a:rPr lang="en-US" dirty="0"/>
              <a:t>a controlled substance analogue that:</a:t>
            </a:r>
          </a:p>
          <a:p>
            <a:r>
              <a:rPr lang="en-US" dirty="0"/>
              <a:t>(1)  has a chemical structure substantially similar to the chemical structure of a controlled substance listed in the applicable penalty group;  or</a:t>
            </a:r>
          </a:p>
          <a:p>
            <a:r>
              <a:rPr lang="en-US" dirty="0"/>
              <a:t>(2)  is specifically designed to produce an effect substantially similar to, or greater than, a controlled substance listed in the applicable penalty group.</a:t>
            </a:r>
          </a:p>
        </p:txBody>
      </p:sp>
    </p:spTree>
    <p:extLst>
      <p:ext uri="{BB962C8B-B14F-4D97-AF65-F5344CB8AC3E}">
        <p14:creationId xmlns:p14="http://schemas.microsoft.com/office/powerpoint/2010/main" val="313221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Pharmacology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Cannabimimetics</a:t>
            </a:r>
            <a:r>
              <a:rPr lang="en-US" dirty="0" smtClean="0"/>
              <a:t> are NOT the same psychoactive drug found in marijuana.</a:t>
            </a:r>
          </a:p>
          <a:p>
            <a:r>
              <a:rPr lang="en-US" dirty="0" smtClean="0"/>
              <a:t>Marijuana has THC</a:t>
            </a:r>
          </a:p>
          <a:p>
            <a:pPr lvl="1"/>
            <a:r>
              <a:rPr lang="en-US" dirty="0" smtClean="0"/>
              <a:t>Attaches to CB1 receptors</a:t>
            </a:r>
          </a:p>
          <a:p>
            <a:r>
              <a:rPr lang="en-US" dirty="0" smtClean="0"/>
              <a:t>CB1 receptors are throughout the brain.</a:t>
            </a:r>
          </a:p>
          <a:p>
            <a:r>
              <a:rPr lang="en-US" dirty="0" smtClean="0"/>
              <a:t>Attaches to post-synaptic neurons and suppresses </a:t>
            </a:r>
            <a:r>
              <a:rPr lang="en-US" dirty="0" err="1" smtClean="0"/>
              <a:t>presynaptic</a:t>
            </a:r>
            <a:r>
              <a:rPr lang="en-US" dirty="0" smtClean="0"/>
              <a:t> neurotransmitter releases.</a:t>
            </a:r>
          </a:p>
          <a:p>
            <a:r>
              <a:rPr lang="en-US" dirty="0" smtClean="0"/>
              <a:t>Ex: Suppresses inhibitory hunger circuit…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Pharmacology: Neuron Receptors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Agonist: chemical that binds to a receptor and activates it.</a:t>
            </a:r>
          </a:p>
          <a:p>
            <a:r>
              <a:rPr lang="en-US" dirty="0" smtClean="0"/>
              <a:t>Antagonist: chemical that binds and silences.</a:t>
            </a:r>
          </a:p>
          <a:p>
            <a:r>
              <a:rPr lang="en-US" dirty="0" smtClean="0"/>
              <a:t>Many chemicals fall between the two extremes, having partial qualities.</a:t>
            </a:r>
          </a:p>
          <a:p>
            <a:r>
              <a:rPr lang="en-US" dirty="0" smtClean="0"/>
              <a:t>THC is a PARTIAL agonist to CB1.</a:t>
            </a:r>
          </a:p>
          <a:p>
            <a:r>
              <a:rPr lang="en-US" dirty="0" smtClean="0"/>
              <a:t>JWH-018 is a FULL agonist to CB1.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Chemical Agonists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full agonist will NOT get you ‘higher.’</a:t>
            </a:r>
          </a:p>
          <a:p>
            <a:pPr lvl="1"/>
            <a:r>
              <a:rPr lang="en-US" dirty="0" smtClean="0"/>
              <a:t>It is NOT a ‘better’ high.</a:t>
            </a:r>
          </a:p>
          <a:p>
            <a:r>
              <a:rPr lang="en-US" dirty="0" smtClean="0"/>
              <a:t>Full and partial agonists are treated differently in the body…</a:t>
            </a:r>
          </a:p>
          <a:p>
            <a:pPr lvl="1"/>
            <a:r>
              <a:rPr lang="en-US" dirty="0" smtClean="0"/>
              <a:t>Chemical recycling in the body is different.</a:t>
            </a:r>
          </a:p>
          <a:p>
            <a:pPr lvl="1"/>
            <a:r>
              <a:rPr lang="en-US" dirty="0" smtClean="0"/>
              <a:t>Immediate and long-term effects to the body</a:t>
            </a:r>
          </a:p>
          <a:p>
            <a:r>
              <a:rPr lang="en-US" dirty="0" smtClean="0"/>
              <a:t>THC’s partial agonist nature is directly related to its effects.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Structure &amp; Effect Test: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United States v Fisher </a:t>
            </a:r>
            <a:r>
              <a:rPr lang="en-US" dirty="0" smtClean="0"/>
              <a:t>(11</a:t>
            </a:r>
            <a:r>
              <a:rPr lang="en-US" baseline="30000" dirty="0" smtClean="0"/>
              <a:t>th</a:t>
            </a:r>
            <a:r>
              <a:rPr lang="en-US" dirty="0" smtClean="0"/>
              <a:t> Circuit 2002)</a:t>
            </a:r>
          </a:p>
          <a:p>
            <a:pPr lvl="1"/>
            <a:r>
              <a:rPr lang="en-US" dirty="0" smtClean="0"/>
              <a:t>The court considered the body’s reaction to GBL, the substance in question, after it was ingested by the user </a:t>
            </a:r>
          </a:p>
          <a:p>
            <a:pPr lvl="1"/>
            <a:r>
              <a:rPr lang="en-US" dirty="0" smtClean="0"/>
              <a:t>The court held that because the body metabolizes GBL into GHB (a controlled substance) when it’s ingested, GBL must have substantially similar structure and effects</a:t>
            </a:r>
          </a:p>
          <a:p>
            <a:pPr lvl="1"/>
            <a:r>
              <a:rPr lang="en-US" dirty="0" smtClean="0"/>
              <a:t>Here it was enough to show drugs were substantially similar </a:t>
            </a:r>
          </a:p>
        </p:txBody>
      </p:sp>
    </p:spTree>
    <p:extLst>
      <p:ext uri="{BB962C8B-B14F-4D97-AF65-F5344CB8AC3E}">
        <p14:creationId xmlns:p14="http://schemas.microsoft.com/office/powerpoint/2010/main" val="194651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More Problems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United States v Brown, </a:t>
            </a:r>
            <a:r>
              <a:rPr lang="en-US" dirty="0" smtClean="0"/>
              <a:t>(11</a:t>
            </a:r>
            <a:r>
              <a:rPr lang="en-US" baseline="30000" dirty="0" smtClean="0"/>
              <a:t>th</a:t>
            </a:r>
            <a:r>
              <a:rPr lang="en-US" dirty="0" smtClean="0"/>
              <a:t> Cir. 2005)</a:t>
            </a:r>
          </a:p>
          <a:p>
            <a:pPr lvl="1"/>
            <a:r>
              <a:rPr lang="en-US" dirty="0" smtClean="0"/>
              <a:t>Court applied the “structure and effect” test, but also affirmed a method of showing similarities in chemical composition </a:t>
            </a:r>
          </a:p>
          <a:p>
            <a:pPr lvl="1"/>
            <a:r>
              <a:rPr lang="en-US" dirty="0" smtClean="0"/>
              <a:t>The drugs had different functional groups attached to the end of the molecules, but the court relied on the state’s expert’s visual inspection comparisons and testimony </a:t>
            </a:r>
          </a:p>
          <a:p>
            <a:pPr lvl="1"/>
            <a:r>
              <a:rPr lang="en-US" dirty="0" smtClean="0"/>
              <a:t>Court found evidence sufficient to convict Defendant </a:t>
            </a:r>
          </a:p>
        </p:txBody>
      </p:sp>
    </p:spTree>
    <p:extLst>
      <p:ext uri="{BB962C8B-B14F-4D97-AF65-F5344CB8AC3E}">
        <p14:creationId xmlns:p14="http://schemas.microsoft.com/office/powerpoint/2010/main" val="111103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Scienter Requirement?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</a:t>
            </a:r>
            <a:r>
              <a:rPr lang="en-US" i="1" dirty="0" smtClean="0"/>
              <a:t>McFadden</a:t>
            </a:r>
            <a:r>
              <a:rPr lang="en-US" dirty="0" smtClean="0"/>
              <a:t>, The Courts had formed a 3-way split</a:t>
            </a:r>
          </a:p>
          <a:p>
            <a:pPr lvl="1"/>
            <a:r>
              <a:rPr lang="en-US" dirty="0" smtClean="0"/>
              <a:t>Second Circuit had applied what seems to be the strictest scienter requirement </a:t>
            </a:r>
          </a:p>
          <a:p>
            <a:pPr lvl="1"/>
            <a:r>
              <a:rPr lang="en-US" dirty="0" smtClean="0"/>
              <a:t>Seventh and Eleventh Circuits had applied a less strict requirement </a:t>
            </a:r>
          </a:p>
          <a:p>
            <a:pPr lvl="1"/>
            <a:r>
              <a:rPr lang="en-US" dirty="0" smtClean="0"/>
              <a:t>Some Courts found no scienter requirement at all </a:t>
            </a:r>
          </a:p>
        </p:txBody>
      </p:sp>
    </p:spTree>
    <p:extLst>
      <p:ext uri="{BB962C8B-B14F-4D97-AF65-F5344CB8AC3E}">
        <p14:creationId xmlns:p14="http://schemas.microsoft.com/office/powerpoint/2010/main" val="331903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Strict Scienter Requirement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United States v Roberts </a:t>
            </a:r>
            <a:r>
              <a:rPr lang="en-US" dirty="0" smtClean="0"/>
              <a:t>(2</a:t>
            </a:r>
            <a:r>
              <a:rPr lang="en-US" baseline="30000" dirty="0" smtClean="0"/>
              <a:t>nd</a:t>
            </a:r>
            <a:r>
              <a:rPr lang="en-US" dirty="0" smtClean="0"/>
              <a:t> Cir. 2004)</a:t>
            </a:r>
          </a:p>
          <a:p>
            <a:pPr lvl="1"/>
            <a:r>
              <a:rPr lang="en-US" dirty="0" smtClean="0"/>
              <a:t>Court held that it is NOT required that the defendants know the “exact nature” of the drug</a:t>
            </a:r>
          </a:p>
          <a:p>
            <a:pPr lvl="1"/>
            <a:r>
              <a:rPr lang="en-US" dirty="0" smtClean="0"/>
              <a:t>Sufficient that they are aware they possessed “some controlled substance”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4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Manufacture: The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Synthetic </a:t>
            </a:r>
            <a:r>
              <a:rPr lang="en-US" dirty="0" err="1" smtClean="0"/>
              <a:t>cannabinoids</a:t>
            </a:r>
            <a:r>
              <a:rPr lang="en-US" dirty="0" smtClean="0"/>
              <a:t> are diluted in acetone.</a:t>
            </a:r>
          </a:p>
          <a:p>
            <a:pPr lvl="1"/>
            <a:r>
              <a:rPr lang="en-US" dirty="0" smtClean="0"/>
              <a:t>Herbs to drugs is 50:1</a:t>
            </a:r>
          </a:p>
          <a:p>
            <a:pPr lvl="1"/>
            <a:r>
              <a:rPr lang="en-US" dirty="0" smtClean="0"/>
              <a:t>A vehicle for combustion</a:t>
            </a:r>
          </a:p>
          <a:p>
            <a:r>
              <a:rPr lang="en-US" dirty="0" smtClean="0"/>
              <a:t>Solution is sprayed onto the herbs</a:t>
            </a:r>
          </a:p>
          <a:p>
            <a:r>
              <a:rPr lang="en-US" dirty="0" smtClean="0"/>
              <a:t>Set out to dry or mixed in concrete mixer</a:t>
            </a:r>
          </a:p>
          <a:p>
            <a:endParaRPr lang="en-US" dirty="0"/>
          </a:p>
        </p:txBody>
      </p:sp>
      <p:pic>
        <p:nvPicPr>
          <p:cNvPr id="4" name="Picture 3" descr="JWH-0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648200"/>
            <a:ext cx="2667000" cy="183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Less Strict Scienter Requirement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United States v </a:t>
            </a:r>
            <a:r>
              <a:rPr lang="en-US" i="1" dirty="0" err="1" smtClean="0"/>
              <a:t>Turcotte</a:t>
            </a:r>
            <a:r>
              <a:rPr lang="en-US" i="1" dirty="0" smtClean="0"/>
              <a:t> </a:t>
            </a:r>
            <a:r>
              <a:rPr lang="en-US" dirty="0" smtClean="0"/>
              <a:t>(7</a:t>
            </a:r>
            <a:r>
              <a:rPr lang="en-US" baseline="30000" dirty="0" smtClean="0"/>
              <a:t>th</a:t>
            </a:r>
            <a:r>
              <a:rPr lang="en-US" dirty="0" smtClean="0"/>
              <a:t> Cir. 2005)</a:t>
            </a:r>
          </a:p>
          <a:p>
            <a:pPr lvl="1"/>
            <a:r>
              <a:rPr lang="en-US" dirty="0" smtClean="0"/>
              <a:t>Court held government must show that the defendant “knew the substance at issue had a chemical structure substantially similar to that of a controlled substance AND</a:t>
            </a:r>
          </a:p>
          <a:p>
            <a:pPr lvl="1"/>
            <a:r>
              <a:rPr lang="en-US" dirty="0" smtClean="0"/>
              <a:t>That he know it has “similar physiological effects” or intended or represented it had such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2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Less Strict Scienter Requirement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United States v Bamberg </a:t>
            </a:r>
            <a:r>
              <a:rPr lang="en-US" dirty="0" smtClean="0"/>
              <a:t>(8</a:t>
            </a:r>
            <a:r>
              <a:rPr lang="en-US" baseline="30000" dirty="0" smtClean="0"/>
              <a:t>th</a:t>
            </a:r>
            <a:r>
              <a:rPr lang="en-US" dirty="0" smtClean="0"/>
              <a:t> Cir. 2007)</a:t>
            </a:r>
          </a:p>
          <a:p>
            <a:pPr lvl="1"/>
            <a:r>
              <a:rPr lang="en-US" dirty="0" smtClean="0"/>
              <a:t>Court adopted </a:t>
            </a:r>
            <a:r>
              <a:rPr lang="en-US" i="1" dirty="0" err="1" smtClean="0"/>
              <a:t>Turcotte</a:t>
            </a:r>
            <a:r>
              <a:rPr lang="en-US" dirty="0" smtClean="0"/>
              <a:t> court reasoning</a:t>
            </a:r>
          </a:p>
          <a:p>
            <a:pPr lvl="1"/>
            <a:r>
              <a:rPr lang="en-US" dirty="0" smtClean="0"/>
              <a:t>Found a scienter requirement was built into the law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7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 Scienter Requirement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United States v. </a:t>
            </a:r>
            <a:r>
              <a:rPr lang="en-US" i="1" dirty="0" err="1" smtClean="0"/>
              <a:t>Desurra</a:t>
            </a:r>
            <a:r>
              <a:rPr lang="en-US" i="1" dirty="0"/>
              <a:t> </a:t>
            </a:r>
            <a:r>
              <a:rPr lang="en-US" dirty="0" smtClean="0"/>
              <a:t>(5</a:t>
            </a:r>
            <a:r>
              <a:rPr lang="en-US" baseline="30000" dirty="0" smtClean="0"/>
              <a:t>th</a:t>
            </a:r>
            <a:r>
              <a:rPr lang="en-US" dirty="0" smtClean="0"/>
              <a:t> Cir. 1989)</a:t>
            </a:r>
            <a:endParaRPr lang="en-US" i="1" dirty="0" smtClean="0"/>
          </a:p>
          <a:p>
            <a:pPr lvl="1"/>
            <a:r>
              <a:rPr lang="en-US" dirty="0" smtClean="0"/>
              <a:t>Court held the government did not need to show that the Defendant understood that the substance in question (MDMA) to be a chemical analogue of MDA </a:t>
            </a:r>
          </a:p>
          <a:p>
            <a:pPr lvl="1"/>
            <a:r>
              <a:rPr lang="en-US" dirty="0" smtClean="0"/>
              <a:t>Held it suffices that he know what drug he possesses, and that he possesses it with the statutorily defined “bad purpose”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9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Arrests and Seizures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Operation Project Synergy</a:t>
            </a:r>
          </a:p>
          <a:p>
            <a:pPr lvl="1"/>
            <a:r>
              <a:rPr lang="en-US" dirty="0" smtClean="0"/>
              <a:t>DEA, FBI, Border Patrol, IRS, U.S. Immigration</a:t>
            </a:r>
          </a:p>
          <a:p>
            <a:r>
              <a:rPr lang="en-US" dirty="0" smtClean="0"/>
              <a:t>December 1, 2012 to present day</a:t>
            </a:r>
          </a:p>
          <a:p>
            <a:r>
              <a:rPr lang="en-US" dirty="0" smtClean="0"/>
              <a:t>227 arrests</a:t>
            </a:r>
          </a:p>
          <a:p>
            <a:r>
              <a:rPr lang="en-US" dirty="0" smtClean="0"/>
              <a:t>416 search warrants</a:t>
            </a:r>
          </a:p>
          <a:p>
            <a:r>
              <a:rPr lang="en-US" dirty="0" smtClean="0"/>
              <a:t>35 states, 49 cities, and 5 countries</a:t>
            </a:r>
          </a:p>
          <a:p>
            <a:r>
              <a:rPr lang="en-US" dirty="0" smtClean="0"/>
              <a:t>$51 million in cash</a:t>
            </a:r>
          </a:p>
          <a:p>
            <a:r>
              <a:rPr lang="en-US" dirty="0" smtClean="0"/>
              <a:t>9,445kg of synthetic </a:t>
            </a:r>
            <a:r>
              <a:rPr lang="en-US" dirty="0" err="1" smtClean="0"/>
              <a:t>cannabinoids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Tips going forward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Make Discovery extensive requests of lab records</a:t>
            </a:r>
          </a:p>
          <a:p>
            <a:r>
              <a:rPr lang="en-US" dirty="0" smtClean="0"/>
              <a:t>Challenge Government experts</a:t>
            </a:r>
          </a:p>
          <a:p>
            <a:r>
              <a:rPr lang="en-US" dirty="0" smtClean="0"/>
              <a:t>Get your own expert</a:t>
            </a:r>
          </a:p>
          <a:p>
            <a:r>
              <a:rPr lang="en-US" dirty="0" smtClean="0"/>
              <a:t>Look at intent, with regard to “over the counter” sales</a:t>
            </a:r>
          </a:p>
          <a:p>
            <a:r>
              <a:rPr lang="en-US" dirty="0" smtClean="0"/>
              <a:t>Challenge conjunctive v. disjunctive</a:t>
            </a:r>
          </a:p>
          <a:p>
            <a:r>
              <a:rPr lang="en-US" dirty="0" smtClean="0"/>
              <a:t>Bill of particulars to specify effect or intended effect</a:t>
            </a:r>
          </a:p>
          <a:p>
            <a:r>
              <a:rPr lang="en-US" dirty="0" smtClean="0"/>
              <a:t>Challenge weight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4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7990641" cy="5940687"/>
          </a:xfrm>
        </p:spPr>
      </p:pic>
    </p:spTree>
    <p:extLst>
      <p:ext uri="{BB962C8B-B14F-4D97-AF65-F5344CB8AC3E}">
        <p14:creationId xmlns:p14="http://schemas.microsoft.com/office/powerpoint/2010/main" val="185075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9" y="1206920"/>
            <a:ext cx="9156489" cy="4824182"/>
          </a:xfrm>
        </p:spPr>
      </p:pic>
    </p:spTree>
    <p:extLst>
      <p:ext uri="{BB962C8B-B14F-4D97-AF65-F5344CB8AC3E}">
        <p14:creationId xmlns:p14="http://schemas.microsoft.com/office/powerpoint/2010/main" val="414090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5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Sold in head shops and convenience stores</a:t>
            </a:r>
          </a:p>
          <a:p>
            <a:pPr lvl="1"/>
            <a:r>
              <a:rPr lang="en-US" dirty="0" smtClean="0"/>
              <a:t>Often “under the counter.”</a:t>
            </a:r>
          </a:p>
          <a:p>
            <a:r>
              <a:rPr lang="en-US" dirty="0" smtClean="0"/>
              <a:t>Sold by weight: 3 grams &amp; 10 grams</a:t>
            </a:r>
          </a:p>
          <a:p>
            <a:r>
              <a:rPr lang="en-US" dirty="0" smtClean="0"/>
              <a:t>Similar pricing to marijuana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irc_mi" descr="http://cmsimg.freep.com/apps/pbcsi.dll/bilde?Site=C4&amp;Date=20120726&amp;Category=NEWS07&amp;ArtNo=120726022&amp;Ref=AR&amp;MaxW=640&amp;Border=0&amp;DEA-raids-businesses-nationwide-K2-Spice-synthetic-drug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038600"/>
            <a:ext cx="2971800" cy="242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newsnug.files.wordpress.com/2012/01/4qb9h7gcvbqfpyj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038600"/>
            <a:ext cx="2819400" cy="243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Packaging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Colorful packaging</a:t>
            </a:r>
          </a:p>
          <a:p>
            <a:r>
              <a:rPr lang="en-US" dirty="0" smtClean="0"/>
              <a:t>Sold as potpourri or incense</a:t>
            </a:r>
          </a:p>
          <a:p>
            <a:r>
              <a:rPr lang="en-US" dirty="0" smtClean="0"/>
              <a:t>Labeled “Not for Human Consumption”</a:t>
            </a:r>
            <a:endParaRPr lang="en-US" dirty="0"/>
          </a:p>
        </p:txBody>
      </p:sp>
      <p:pic>
        <p:nvPicPr>
          <p:cNvPr id="3074" name="Picture 2" descr="C:\Users\Travis\Desktop\Synthetic Marijuana\godfa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05200"/>
            <a:ext cx="1938528" cy="3112008"/>
          </a:xfrm>
          <a:prstGeom prst="rect">
            <a:avLst/>
          </a:prstGeom>
          <a:noFill/>
        </p:spPr>
      </p:pic>
      <p:pic>
        <p:nvPicPr>
          <p:cNvPr id="3075" name="Picture 3" descr="C:\Users\Travis\Desktop\Synthetic Marijuana\scoo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505200"/>
            <a:ext cx="3048000" cy="3048000"/>
          </a:xfrm>
          <a:prstGeom prst="rect">
            <a:avLst/>
          </a:prstGeom>
          <a:noFill/>
        </p:spPr>
      </p:pic>
      <p:pic>
        <p:nvPicPr>
          <p:cNvPr id="3076" name="Picture 4" descr="C:\Users\Travis\Desktop\Synthetic Marijuana\bo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558085"/>
            <a:ext cx="1981200" cy="2957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Chemicals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Synthetic </a:t>
            </a:r>
            <a:r>
              <a:rPr lang="en-US" dirty="0" err="1" smtClean="0"/>
              <a:t>Cannabinoids</a:t>
            </a:r>
            <a:r>
              <a:rPr lang="en-US" dirty="0" smtClean="0"/>
              <a:t> are research chemicals.</a:t>
            </a:r>
          </a:p>
          <a:p>
            <a:r>
              <a:rPr lang="en-US" dirty="0" smtClean="0"/>
              <a:t>Designed to help understand how the brain works.</a:t>
            </a:r>
          </a:p>
          <a:p>
            <a:r>
              <a:rPr lang="en-US" dirty="0"/>
              <a:t>U</a:t>
            </a:r>
            <a:r>
              <a:rPr lang="en-US" dirty="0" smtClean="0"/>
              <a:t>sed to create better medicines</a:t>
            </a:r>
          </a:p>
          <a:p>
            <a:pPr lvl="1"/>
            <a:r>
              <a:rPr lang="en-US" dirty="0" smtClean="0"/>
              <a:t>One illegal drug is in FDA trials for brain cancer</a:t>
            </a:r>
          </a:p>
          <a:p>
            <a:r>
              <a:rPr lang="en-US" dirty="0" smtClean="0"/>
              <a:t>3 Pioneers in the field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2722</Words>
  <Application>Microsoft Macintosh PowerPoint</Application>
  <PresentationFormat>On-screen Show (4:3)</PresentationFormat>
  <Paragraphs>349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Synthetics 360 Latest Trends, Court Rulings, Direction and Testing</vt:lpstr>
      <vt:lpstr>What are Synthetic Cannabinoids?</vt:lpstr>
      <vt:lpstr>History of Synthetic Cannabinoids</vt:lpstr>
      <vt:lpstr>Herbal Smoke to Dangerous Drug</vt:lpstr>
      <vt:lpstr>Manufacture: The Herbs</vt:lpstr>
      <vt:lpstr>Manufacture: The Process</vt:lpstr>
      <vt:lpstr>Sale</vt:lpstr>
      <vt:lpstr>Packaging</vt:lpstr>
      <vt:lpstr>Research Chemicals</vt:lpstr>
      <vt:lpstr>John H. Huffman, PhD</vt:lpstr>
      <vt:lpstr>Huffman Chemicals</vt:lpstr>
      <vt:lpstr>Huffman Chemicals</vt:lpstr>
      <vt:lpstr>Hebrew University</vt:lpstr>
      <vt:lpstr>Alexandros Makriyannis</vt:lpstr>
      <vt:lpstr>Explosion of New Compounds</vt:lpstr>
      <vt:lpstr>Illicit Manufacturing</vt:lpstr>
      <vt:lpstr>Dangerous Potency Rising</vt:lpstr>
      <vt:lpstr>Dangers of Synthetic Cannabinoids</vt:lpstr>
      <vt:lpstr>Dangerous Exposures Reported</vt:lpstr>
      <vt:lpstr>Arrests and Seizures</vt:lpstr>
      <vt:lpstr>Legal Compliance Labs</vt:lpstr>
      <vt:lpstr>Urine Testing</vt:lpstr>
      <vt:lpstr>Field Drug Testing</vt:lpstr>
      <vt:lpstr>Urine Testing</vt:lpstr>
      <vt:lpstr>Texas Health and Safety Code 481.1031</vt:lpstr>
      <vt:lpstr>Texas Health and Safety Code 481.1031</vt:lpstr>
      <vt:lpstr>Texas Health and Safety Code 481.1031</vt:lpstr>
      <vt:lpstr>State Penalties</vt:lpstr>
      <vt:lpstr>New Texas Synthetic Marijuana Laws</vt:lpstr>
      <vt:lpstr>Increasing Exposure in Texas </vt:lpstr>
      <vt:lpstr>Federal Statutes</vt:lpstr>
      <vt:lpstr>Synthetic Drug Abuse Prevention Act</vt:lpstr>
      <vt:lpstr>Controlled Substance Analogue Enforcement Act (CSAEA)</vt:lpstr>
      <vt:lpstr>U.S.C.A. Sec. 813</vt:lpstr>
      <vt:lpstr>Is the substance an analogue?</vt:lpstr>
      <vt:lpstr>Same Core Arrangement of Atoms Test</vt:lpstr>
      <vt:lpstr>Same Core Arrangement of Atoms Test</vt:lpstr>
      <vt:lpstr>Supreme Court Holding</vt:lpstr>
      <vt:lpstr>Chemical Similarity</vt:lpstr>
      <vt:lpstr>Chemical Similarity</vt:lpstr>
      <vt:lpstr>Chemical Similarity</vt:lpstr>
      <vt:lpstr>Chemical Similarity</vt:lpstr>
      <vt:lpstr>Chemical Similarity</vt:lpstr>
      <vt:lpstr>Chemical Similarity</vt:lpstr>
      <vt:lpstr>Chemical Similarity</vt:lpstr>
      <vt:lpstr>Chemical Similarity</vt:lpstr>
      <vt:lpstr>Chemical Similarity</vt:lpstr>
      <vt:lpstr>Stimulant, Depressant, Hallucinogenic Effect Similarity</vt:lpstr>
      <vt:lpstr>Effect Similarity - Fedida</vt:lpstr>
      <vt:lpstr>Effect Similarity</vt:lpstr>
      <vt:lpstr>Intent of Effect Similarity</vt:lpstr>
      <vt:lpstr>Sec. 481.106.  CLASSIFICATION OF CONTROLLED SUBSTANCE ANALOGUE</vt:lpstr>
      <vt:lpstr>Pharmacology</vt:lpstr>
      <vt:lpstr>Pharmacology: Neuron Receptors</vt:lpstr>
      <vt:lpstr>Chemical Agonists</vt:lpstr>
      <vt:lpstr>Structure &amp; Effect Test:</vt:lpstr>
      <vt:lpstr>More Problems</vt:lpstr>
      <vt:lpstr>Scienter Requirement? </vt:lpstr>
      <vt:lpstr>Strict Scienter Requirement</vt:lpstr>
      <vt:lpstr>Less Strict Scienter Requirement</vt:lpstr>
      <vt:lpstr>Less Strict Scienter Requirement</vt:lpstr>
      <vt:lpstr>No Scienter Requirement</vt:lpstr>
      <vt:lpstr>Arrests and Seizures</vt:lpstr>
      <vt:lpstr>Tips going forward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Synthetic Cannabinoids</dc:title>
  <dc:creator>Travis</dc:creator>
  <cp:lastModifiedBy>Don Flanary</cp:lastModifiedBy>
  <cp:revision>56</cp:revision>
  <dcterms:created xsi:type="dcterms:W3CDTF">2014-03-04T21:45:29Z</dcterms:created>
  <dcterms:modified xsi:type="dcterms:W3CDTF">2016-02-23T19:19:55Z</dcterms:modified>
</cp:coreProperties>
</file>