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1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8" r:id="rId43"/>
    <p:sldId id="299" r:id="rId44"/>
    <p:sldId id="300" r:id="rId45"/>
    <p:sldId id="301" r:id="rId46"/>
    <p:sldId id="310" r:id="rId47"/>
    <p:sldId id="311" r:id="rId48"/>
    <p:sldId id="312" r:id="rId49"/>
    <p:sldId id="302" r:id="rId50"/>
    <p:sldId id="303" r:id="rId51"/>
    <p:sldId id="304" r:id="rId52"/>
    <p:sldId id="305" r:id="rId53"/>
    <p:sldId id="306" r:id="rId54"/>
    <p:sldId id="315" r:id="rId55"/>
    <p:sldId id="314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0362-0C2C-41DD-A0C1-BA030779FFC9}" type="datetimeFigureOut">
              <a:rPr lang="en-US" smtClean="0"/>
              <a:pPr/>
              <a:t>3/7/14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0831-7E51-435A-B320-1A66A9669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/>
          <a:lstStyle/>
          <a:p>
            <a:r>
              <a:rPr lang="en-US" dirty="0" smtClean="0"/>
              <a:t>Synthetic </a:t>
            </a:r>
            <a:r>
              <a:rPr lang="en-US" dirty="0" err="1" smtClean="0"/>
              <a:t>Cannabinoids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4191000"/>
          </a:xfrm>
        </p:spPr>
        <p:txBody>
          <a:bodyPr>
            <a:normAutofit fontScale="47500" lnSpcReduction="20000"/>
          </a:bodyPr>
          <a:lstStyle/>
          <a:p>
            <a:r>
              <a:rPr lang="en-US" sz="4500" b="1" dirty="0">
                <a:solidFill>
                  <a:srgbClr val="008000"/>
                </a:solidFill>
              </a:rPr>
              <a:t>Drug Seminar</a:t>
            </a:r>
            <a:endParaRPr lang="en-US" sz="4500" dirty="0">
              <a:solidFill>
                <a:srgbClr val="008000"/>
              </a:solidFill>
            </a:endParaRPr>
          </a:p>
          <a:p>
            <a:r>
              <a:rPr lang="en-US" sz="4500" b="1" dirty="0">
                <a:solidFill>
                  <a:srgbClr val="008000"/>
                </a:solidFill>
              </a:rPr>
              <a:t>Texas Criminal Defense Lawyers</a:t>
            </a:r>
            <a:endParaRPr lang="en-US" sz="4500" dirty="0">
              <a:solidFill>
                <a:srgbClr val="008000"/>
              </a:solidFill>
            </a:endParaRPr>
          </a:p>
          <a:p>
            <a:r>
              <a:rPr lang="en-US" sz="4500" b="1" dirty="0">
                <a:solidFill>
                  <a:srgbClr val="008000"/>
                </a:solidFill>
              </a:rPr>
              <a:t>Association</a:t>
            </a:r>
            <a:endParaRPr lang="en-US" sz="4500" dirty="0">
              <a:solidFill>
                <a:srgbClr val="008000"/>
              </a:solidFill>
            </a:endParaRPr>
          </a:p>
          <a:p>
            <a:r>
              <a:rPr lang="en-US" sz="4500" b="1" dirty="0">
                <a:solidFill>
                  <a:srgbClr val="008000"/>
                </a:solidFill>
              </a:rPr>
              <a:t>March 7, 2014</a:t>
            </a:r>
            <a:endParaRPr lang="en-US" sz="4500" dirty="0">
              <a:solidFill>
                <a:srgbClr val="008000"/>
              </a:solidFill>
            </a:endParaRPr>
          </a:p>
          <a:p>
            <a:r>
              <a:rPr lang="en-US" sz="4500" b="1" dirty="0" err="1">
                <a:solidFill>
                  <a:srgbClr val="008000"/>
                </a:solidFill>
              </a:rPr>
              <a:t>Crowne</a:t>
            </a:r>
            <a:r>
              <a:rPr lang="en-US" sz="4500" b="1" dirty="0">
                <a:solidFill>
                  <a:srgbClr val="008000"/>
                </a:solidFill>
              </a:rPr>
              <a:t> Plaza Houston-Downtown</a:t>
            </a:r>
            <a:endParaRPr lang="en-US" sz="4500" dirty="0">
              <a:solidFill>
                <a:srgbClr val="008000"/>
              </a:solidFill>
            </a:endParaRPr>
          </a:p>
          <a:p>
            <a:r>
              <a:rPr lang="en-US" sz="4500" b="1" dirty="0">
                <a:solidFill>
                  <a:srgbClr val="008000"/>
                </a:solidFill>
              </a:rPr>
              <a:t>Houston, Texas</a:t>
            </a:r>
            <a:endParaRPr lang="en-US" sz="4500" dirty="0">
              <a:solidFill>
                <a:srgbClr val="008000"/>
              </a:solidFill>
            </a:endParaRP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>
                <a:solidFill>
                  <a:srgbClr val="000090"/>
                </a:solidFill>
              </a:rPr>
              <a:t>Presented by: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Donald H. </a:t>
            </a:r>
            <a:r>
              <a:rPr lang="en-US" b="1" dirty="0" err="1">
                <a:solidFill>
                  <a:srgbClr val="000090"/>
                </a:solidFill>
              </a:rPr>
              <a:t>Flanary</a:t>
            </a:r>
            <a:r>
              <a:rPr lang="en-US" b="1" dirty="0">
                <a:solidFill>
                  <a:srgbClr val="000090"/>
                </a:solidFill>
              </a:rPr>
              <a:t>, III.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Goldstein, Goldstein &amp; </a:t>
            </a:r>
            <a:r>
              <a:rPr lang="en-US" b="1" dirty="0" err="1">
                <a:solidFill>
                  <a:srgbClr val="000090"/>
                </a:solidFill>
              </a:rPr>
              <a:t>Hilley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29</a:t>
            </a:r>
            <a:r>
              <a:rPr lang="en-US" b="1" baseline="30000" dirty="0">
                <a:solidFill>
                  <a:srgbClr val="000090"/>
                </a:solidFill>
              </a:rPr>
              <a:t>th </a:t>
            </a:r>
            <a:r>
              <a:rPr lang="en-US" b="1" dirty="0">
                <a:solidFill>
                  <a:srgbClr val="000090"/>
                </a:solidFill>
              </a:rPr>
              <a:t>FLOOR TOWER LIFE BUILDING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SAN ANTONIO, TEXAS 78205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(210) 226-1463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donflanary@hotmail.com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H. Huffman, PhD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Professor of Organic Chemistry at Clemson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to synthesize novel </a:t>
            </a:r>
            <a:r>
              <a:rPr lang="en-US" dirty="0" err="1" smtClean="0"/>
              <a:t>cannabinoids</a:t>
            </a:r>
            <a:endParaRPr lang="en-US" dirty="0" smtClean="0"/>
          </a:p>
          <a:p>
            <a:r>
              <a:rPr lang="en-US" dirty="0" smtClean="0"/>
              <a:t>Funded by National Association on Drug Abuse</a:t>
            </a:r>
          </a:p>
          <a:p>
            <a:r>
              <a:rPr lang="en-US" dirty="0" smtClean="0"/>
              <a:t>Developed 450 compounds over 20 years</a:t>
            </a:r>
          </a:p>
          <a:p>
            <a:r>
              <a:rPr lang="en-US" dirty="0" smtClean="0"/>
              <a:t>Goals: Treat AIDS, Multiple Sclerosis, Chemotherapy Sickness, Alzheimer’s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 Chemicals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classified as DEA Schedule I Substances</a:t>
            </a:r>
          </a:p>
          <a:p>
            <a:r>
              <a:rPr lang="en-US" dirty="0" smtClean="0"/>
              <a:t>Naming Convention: JWH-000</a:t>
            </a:r>
          </a:p>
          <a:p>
            <a:pPr lvl="1"/>
            <a:r>
              <a:rPr lang="en-US" dirty="0" smtClean="0"/>
              <a:t>JWH-001 to JWH-450</a:t>
            </a:r>
          </a:p>
          <a:p>
            <a:pPr lvl="1"/>
            <a:r>
              <a:rPr lang="en-US" dirty="0" smtClean="0"/>
              <a:t>John W Huffman – 001</a:t>
            </a:r>
          </a:p>
          <a:p>
            <a:r>
              <a:rPr lang="en-US" dirty="0" smtClean="0"/>
              <a:t>Not all are currently illegal, however all could be construed as an analogue under current law.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Raphael </a:t>
            </a:r>
            <a:r>
              <a:rPr lang="en-US" dirty="0" err="1" smtClean="0"/>
              <a:t>Mechoulam</a:t>
            </a:r>
            <a:endParaRPr lang="en-US" dirty="0" smtClean="0"/>
          </a:p>
          <a:p>
            <a:r>
              <a:rPr lang="en-US" dirty="0" smtClean="0"/>
              <a:t>Professor of Medicinal Chemistry in Jerusalem</a:t>
            </a:r>
          </a:p>
          <a:p>
            <a:r>
              <a:rPr lang="en-US" dirty="0" smtClean="0"/>
              <a:t>Developed to advance medicine</a:t>
            </a:r>
          </a:p>
          <a:p>
            <a:r>
              <a:rPr lang="en-US" dirty="0" smtClean="0"/>
              <a:t>Nomenclature</a:t>
            </a:r>
          </a:p>
          <a:p>
            <a:pPr lvl="1"/>
            <a:r>
              <a:rPr lang="en-US" dirty="0" smtClean="0"/>
              <a:t>HU-000</a:t>
            </a:r>
          </a:p>
          <a:p>
            <a:pPr lvl="1"/>
            <a:r>
              <a:rPr lang="en-US" dirty="0" smtClean="0"/>
              <a:t>Hebrew University – 000</a:t>
            </a:r>
          </a:p>
          <a:p>
            <a:r>
              <a:rPr lang="en-US" dirty="0" smtClean="0"/>
              <a:t>HU-211 in Phase 1 trials for brain cancer treatment.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Alexandros</a:t>
            </a:r>
            <a:r>
              <a:rPr lang="en-US" dirty="0" smtClean="0"/>
              <a:t> </a:t>
            </a:r>
            <a:r>
              <a:rPr lang="en-US" dirty="0" err="1" smtClean="0"/>
              <a:t>Makriyannis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Professor at Northeastern University</a:t>
            </a:r>
          </a:p>
          <a:p>
            <a:r>
              <a:rPr lang="en-US" dirty="0" smtClean="0"/>
              <a:t>Funded by grants from the National Institutes of Health</a:t>
            </a:r>
          </a:p>
          <a:p>
            <a:r>
              <a:rPr lang="en-US" dirty="0" smtClean="0"/>
              <a:t>Aid in the discovery of new medicines</a:t>
            </a:r>
          </a:p>
          <a:p>
            <a:pPr lvl="1"/>
            <a:r>
              <a:rPr lang="en-US" dirty="0" smtClean="0"/>
              <a:t>Central Nervous System &amp; Immune System</a:t>
            </a:r>
          </a:p>
          <a:p>
            <a:r>
              <a:rPr lang="en-US" dirty="0" smtClean="0"/>
              <a:t>Nomenclature</a:t>
            </a:r>
          </a:p>
          <a:p>
            <a:pPr lvl="1"/>
            <a:r>
              <a:rPr lang="en-US" dirty="0" smtClean="0"/>
              <a:t>AM-0000</a:t>
            </a:r>
          </a:p>
          <a:p>
            <a:pPr lvl="1"/>
            <a:r>
              <a:rPr lang="en-US" dirty="0" err="1" smtClean="0"/>
              <a:t>Alexandros</a:t>
            </a:r>
            <a:r>
              <a:rPr lang="en-US" dirty="0" smtClean="0"/>
              <a:t> </a:t>
            </a:r>
            <a:r>
              <a:rPr lang="en-US" dirty="0" err="1" smtClean="0"/>
              <a:t>Markriyannis</a:t>
            </a:r>
            <a:r>
              <a:rPr lang="en-US" dirty="0" smtClean="0"/>
              <a:t> – 0000</a:t>
            </a:r>
          </a:p>
          <a:p>
            <a:r>
              <a:rPr lang="en-US" dirty="0" smtClean="0"/>
              <a:t>AM-2201 &amp; AM-694 are both Schedule I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Compliance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labs offer herbal incense testing</a:t>
            </a:r>
          </a:p>
          <a:p>
            <a:r>
              <a:rPr lang="en-US" dirty="0" smtClean="0"/>
              <a:t>Assess what chemicals are present</a:t>
            </a:r>
          </a:p>
          <a:p>
            <a:r>
              <a:rPr lang="en-US" dirty="0" smtClean="0"/>
              <a:t>Primary purpose is legal compliance with current DEA Scheduling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Drug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 testing has been developed.</a:t>
            </a:r>
          </a:p>
          <a:p>
            <a:r>
              <a:rPr lang="en-US" dirty="0" smtClean="0"/>
              <a:t>Similar assays to cocaine</a:t>
            </a:r>
          </a:p>
          <a:p>
            <a:pPr lvl="1"/>
            <a:r>
              <a:rPr lang="en-US" dirty="0" smtClean="0"/>
              <a:t>Sample placed in a pouch</a:t>
            </a:r>
          </a:p>
          <a:p>
            <a:pPr lvl="1"/>
            <a:r>
              <a:rPr lang="en-US" dirty="0" smtClean="0"/>
              <a:t>Chemical is added</a:t>
            </a:r>
          </a:p>
          <a:p>
            <a:pPr lvl="1"/>
            <a:r>
              <a:rPr lang="en-US" dirty="0" smtClean="0"/>
              <a:t>The color change indicates the type of </a:t>
            </a:r>
            <a:r>
              <a:rPr lang="en-US" dirty="0" err="1" smtClean="0"/>
              <a:t>cannabinoid</a:t>
            </a:r>
            <a:r>
              <a:rPr lang="en-US" dirty="0" smtClean="0"/>
              <a:t> present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Synthetic </a:t>
            </a:r>
            <a:r>
              <a:rPr lang="en-US" dirty="0" err="1" smtClean="0"/>
              <a:t>Cannabinoids</a:t>
            </a:r>
            <a:r>
              <a:rPr lang="en-US" dirty="0" smtClean="0"/>
              <a:t> are commonly tested for by:</a:t>
            </a:r>
          </a:p>
          <a:p>
            <a:pPr lvl="1"/>
            <a:r>
              <a:rPr lang="en-US" dirty="0" smtClean="0"/>
              <a:t>Employers</a:t>
            </a:r>
          </a:p>
          <a:p>
            <a:pPr lvl="1"/>
            <a:r>
              <a:rPr lang="en-US" dirty="0" smtClean="0"/>
              <a:t>Department of Defense (December 2012)</a:t>
            </a:r>
          </a:p>
          <a:p>
            <a:pPr lvl="2"/>
            <a:r>
              <a:rPr lang="en-US" dirty="0" smtClean="0"/>
              <a:t>Army</a:t>
            </a:r>
          </a:p>
          <a:p>
            <a:pPr lvl="2"/>
            <a:r>
              <a:rPr lang="en-US" dirty="0" smtClean="0"/>
              <a:t>Navy</a:t>
            </a:r>
          </a:p>
          <a:p>
            <a:pPr lvl="2"/>
            <a:r>
              <a:rPr lang="en-US" dirty="0" smtClean="0"/>
              <a:t>Air Force</a:t>
            </a:r>
          </a:p>
          <a:p>
            <a:pPr lvl="2"/>
            <a:r>
              <a:rPr lang="en-US" dirty="0" smtClean="0"/>
              <a:t>Marines</a:t>
            </a:r>
          </a:p>
          <a:p>
            <a:pPr lvl="2"/>
            <a:r>
              <a:rPr lang="en-US" dirty="0" smtClean="0"/>
              <a:t>Coast Guard</a:t>
            </a:r>
          </a:p>
          <a:p>
            <a:pPr lvl="1"/>
            <a:r>
              <a:rPr lang="en-US" dirty="0" smtClean="0"/>
              <a:t>New tests for the latest drugs criminalized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1, 2011: First 5 compounds added to Schedule I</a:t>
            </a:r>
          </a:p>
          <a:p>
            <a:pPr lvl="1"/>
            <a:r>
              <a:rPr lang="en-US" dirty="0" smtClean="0"/>
              <a:t>JWH-018</a:t>
            </a:r>
          </a:p>
          <a:p>
            <a:pPr lvl="1"/>
            <a:r>
              <a:rPr lang="en-US" dirty="0" smtClean="0"/>
              <a:t>JWH-073</a:t>
            </a:r>
          </a:p>
          <a:p>
            <a:pPr lvl="1"/>
            <a:r>
              <a:rPr lang="en-US" dirty="0" smtClean="0"/>
              <a:t>JWH-200</a:t>
            </a:r>
          </a:p>
          <a:p>
            <a:r>
              <a:rPr lang="en-US" dirty="0" smtClean="0"/>
              <a:t>Fed. Register has placed new chemicals on the Sch. 1 as recently as January 10</a:t>
            </a:r>
            <a:r>
              <a:rPr lang="en-US" baseline="30000" dirty="0" smtClean="0"/>
              <a:t>th</a:t>
            </a:r>
            <a:r>
              <a:rPr lang="en-US" dirty="0" smtClean="0"/>
              <a:t> and February 10</a:t>
            </a:r>
            <a:r>
              <a:rPr lang="en-US" baseline="30000" dirty="0" smtClean="0"/>
              <a:t>th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Synthetic Drug Abuse Prevention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</a:t>
            </a:r>
            <a:r>
              <a:rPr lang="en-US" dirty="0" err="1" smtClean="0"/>
              <a:t>Cannabimimetic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Any agent that binds to the </a:t>
            </a:r>
            <a:r>
              <a:rPr lang="en-US" dirty="0" err="1" smtClean="0"/>
              <a:t>cannabinoid</a:t>
            </a:r>
            <a:r>
              <a:rPr lang="en-US" dirty="0" smtClean="0"/>
              <a:t> receptor type 1</a:t>
            </a:r>
          </a:p>
          <a:p>
            <a:pPr lvl="1"/>
            <a:r>
              <a:rPr lang="en-US" dirty="0" smtClean="0"/>
              <a:t>These receptors are found in the Central and Peripheral Nervous System</a:t>
            </a:r>
          </a:p>
          <a:p>
            <a:r>
              <a:rPr lang="en-US" dirty="0" smtClean="0"/>
              <a:t>Act tries to chemically define a </a:t>
            </a:r>
            <a:r>
              <a:rPr lang="en-US" dirty="0" err="1" smtClean="0"/>
              <a:t>cannabinoid</a:t>
            </a:r>
            <a:r>
              <a:rPr lang="en-US" dirty="0" smtClean="0"/>
              <a:t> by how it attaches in the brain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18 USC 802 – Controlled Substance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(32)(A) Except as provided in subparagraph (C), the term “</a:t>
            </a:r>
            <a:r>
              <a:rPr lang="en-US" u="sng" dirty="0"/>
              <a:t>controlled substance analogue</a:t>
            </a:r>
            <a:r>
              <a:rPr lang="en-US" dirty="0"/>
              <a:t>” means a substance—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the chemical structure of which is </a:t>
            </a:r>
            <a:r>
              <a:rPr lang="en-US" u="sng" dirty="0"/>
              <a:t>substantially similar </a:t>
            </a:r>
            <a:r>
              <a:rPr lang="en-US" dirty="0"/>
              <a:t>to the chemical structure of a controlled substance in schedule I or II;</a:t>
            </a:r>
          </a:p>
          <a:p>
            <a:r>
              <a:rPr lang="en-US" dirty="0"/>
              <a:t>(ii) which has a </a:t>
            </a:r>
            <a:r>
              <a:rPr lang="en-US" u="sng" dirty="0"/>
              <a:t>stimulant, depressant, or hallucinogenic effect </a:t>
            </a:r>
            <a:r>
              <a:rPr lang="en-US" dirty="0"/>
              <a:t>on the central nervous system that is </a:t>
            </a:r>
            <a:r>
              <a:rPr lang="en-US" u="sng" dirty="0"/>
              <a:t>substantially similar to or greater </a:t>
            </a:r>
            <a:r>
              <a:rPr lang="en-US" dirty="0"/>
              <a:t>than the stimulant, depressant, or hallucinogenic effect on the central nervous system of a </a:t>
            </a:r>
            <a:r>
              <a:rPr lang="en-US" u="sng" dirty="0"/>
              <a:t>controlled substance </a:t>
            </a:r>
            <a:r>
              <a:rPr lang="en-US" dirty="0"/>
              <a:t>in schedule I or II; or</a:t>
            </a:r>
          </a:p>
          <a:p>
            <a:r>
              <a:rPr lang="en-US" dirty="0"/>
              <a:t>(iii) with respect to a particular person, which </a:t>
            </a:r>
            <a:r>
              <a:rPr lang="en-US" u="sng" dirty="0"/>
              <a:t>such person represents or intends to have a stimulant, depressant, or hallucinogenic effect</a:t>
            </a:r>
            <a:r>
              <a:rPr lang="en-US" dirty="0"/>
              <a:t> on the central nervous system that is </a:t>
            </a:r>
            <a:r>
              <a:rPr lang="en-US" u="sng" dirty="0"/>
              <a:t>substantially similar to or greater </a:t>
            </a:r>
            <a:r>
              <a:rPr lang="en-US" dirty="0"/>
              <a:t>than the stimulant, depressant, or hallucinogenic effect on the central nervous system of a </a:t>
            </a:r>
            <a:r>
              <a:rPr lang="en-US" u="sng" dirty="0"/>
              <a:t>controlled substance</a:t>
            </a:r>
            <a:r>
              <a:rPr lang="en-US" dirty="0"/>
              <a:t> in schedule I or II.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57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synthetic </a:t>
            </a:r>
            <a:r>
              <a:rPr lang="en-US" dirty="0" err="1" smtClean="0"/>
              <a:t>cannabinoids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Class of psychoactive designer drugs </a:t>
            </a:r>
          </a:p>
          <a:p>
            <a:r>
              <a:rPr lang="en-US" dirty="0" smtClean="0"/>
              <a:t>Created by mixing natural herbs with synthetic chemicals</a:t>
            </a:r>
          </a:p>
          <a:p>
            <a:r>
              <a:rPr lang="en-US" dirty="0" smtClean="0"/>
              <a:t>Claimed alternative to marijuana</a:t>
            </a:r>
          </a:p>
          <a:p>
            <a:r>
              <a:rPr lang="en-US" dirty="0" smtClean="0"/>
              <a:t>Not the same effects</a:t>
            </a:r>
          </a:p>
          <a:p>
            <a:r>
              <a:rPr lang="en-US" dirty="0" smtClean="0"/>
              <a:t>Usually smoked</a:t>
            </a:r>
            <a:endParaRPr lang="en-US" dirty="0"/>
          </a:p>
        </p:txBody>
      </p:sp>
      <p:pic>
        <p:nvPicPr>
          <p:cNvPr id="4" name="irc_mi" descr="http://www.drugfreenj.org/assets/_control/content/images/k2spic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962400"/>
            <a:ext cx="3263313" cy="240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Statutory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Analogue to an illegal drug?</a:t>
            </a:r>
          </a:p>
          <a:p>
            <a:r>
              <a:rPr lang="en-US" dirty="0" smtClean="0"/>
              <a:t>A disjunctive or conjunctive reading of Title 21 U.S.C.A. 802(32)(A)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substantially similar chemical structure;</a:t>
            </a:r>
          </a:p>
          <a:p>
            <a:pPr lvl="1"/>
            <a:r>
              <a:rPr lang="en-US" dirty="0" smtClean="0"/>
              <a:t>(ii) . . . Which has an effect similar to… OR</a:t>
            </a:r>
          </a:p>
          <a:p>
            <a:pPr lvl="1"/>
            <a:r>
              <a:rPr lang="en-US" dirty="0" smtClean="0"/>
              <a:t>(iii) . . . With respect to a particular person, which [is] represent[</a:t>
            </a:r>
            <a:r>
              <a:rPr lang="en-US" dirty="0" err="1" smtClean="0"/>
              <a:t>ed</a:t>
            </a:r>
            <a:r>
              <a:rPr lang="en-US" dirty="0" smtClean="0"/>
              <a:t>] to have the same effect  </a:t>
            </a:r>
          </a:p>
          <a:p>
            <a:r>
              <a:rPr lang="en-US" dirty="0" smtClean="0"/>
              <a:t>Some split in the Circuits…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Analogue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has been criticized in Federal Courts</a:t>
            </a:r>
          </a:p>
          <a:p>
            <a:r>
              <a:rPr lang="en-US" dirty="0" smtClean="0"/>
              <a:t>Two splits:</a:t>
            </a:r>
          </a:p>
          <a:p>
            <a:pPr lvl="1"/>
            <a:r>
              <a:rPr lang="en-US" dirty="0" smtClean="0"/>
              <a:t>Majority: Conjunctive</a:t>
            </a:r>
          </a:p>
          <a:p>
            <a:pPr lvl="1"/>
            <a:r>
              <a:rPr lang="en-US" dirty="0" smtClean="0"/>
              <a:t>Minority: Disjunctive</a:t>
            </a:r>
          </a:p>
          <a:p>
            <a:r>
              <a:rPr lang="en-US" dirty="0" smtClean="0"/>
              <a:t>Conjunctive: Read (</a:t>
            </a:r>
            <a:r>
              <a:rPr lang="en-US" dirty="0" err="1" smtClean="0"/>
              <a:t>i</a:t>
            </a:r>
            <a:r>
              <a:rPr lang="en-US" dirty="0" smtClean="0"/>
              <a:t>) with (ii) AND (iii) </a:t>
            </a:r>
          </a:p>
          <a:p>
            <a:r>
              <a:rPr lang="en-US" dirty="0" smtClean="0"/>
              <a:t>Disjunctive: Read (</a:t>
            </a:r>
            <a:r>
              <a:rPr lang="en-US" dirty="0" err="1" smtClean="0"/>
              <a:t>i</a:t>
            </a:r>
            <a:r>
              <a:rPr lang="en-US" dirty="0" smtClean="0"/>
              <a:t>) with (ii) OR (iii)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Conjunctive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21 U.S.C.A. 802(32)(A)</a:t>
            </a:r>
          </a:p>
          <a:p>
            <a:r>
              <a:rPr lang="en-US" dirty="0" smtClean="0"/>
              <a:t>To be an illegal analogue…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substantially similar chemical structure;</a:t>
            </a:r>
          </a:p>
          <a:p>
            <a:pPr lvl="1"/>
            <a:r>
              <a:rPr lang="en-US" dirty="0" smtClean="0"/>
              <a:t>(ii) . . . Which has an effect similar to… </a:t>
            </a:r>
            <a:r>
              <a:rPr lang="en-US" b="1" dirty="0" smtClean="0">
                <a:solidFill>
                  <a:srgbClr val="FF0000"/>
                </a:solidFill>
              </a:rPr>
              <a:t>AND</a:t>
            </a:r>
          </a:p>
          <a:p>
            <a:pPr lvl="1"/>
            <a:r>
              <a:rPr lang="en-US" dirty="0" smtClean="0"/>
              <a:t>(iii) . . . With respect to a particular person, which [is] represent[</a:t>
            </a:r>
            <a:r>
              <a:rPr lang="en-US" dirty="0" err="1" smtClean="0"/>
              <a:t>ed</a:t>
            </a:r>
            <a:r>
              <a:rPr lang="en-US" dirty="0" smtClean="0"/>
              <a:t>] to have the same effect  </a:t>
            </a:r>
          </a:p>
          <a:p>
            <a:r>
              <a:rPr lang="en-US" dirty="0" smtClean="0"/>
              <a:t>Must satisfy all 3: (</a:t>
            </a:r>
            <a:r>
              <a:rPr lang="en-US" dirty="0" err="1" smtClean="0"/>
              <a:t>i</a:t>
            </a:r>
            <a:r>
              <a:rPr lang="en-US" dirty="0" smtClean="0"/>
              <a:t>), (iii), &amp; (iii)</a:t>
            </a:r>
          </a:p>
          <a:p>
            <a:r>
              <a:rPr lang="en-US" dirty="0" smtClean="0"/>
              <a:t>Favored by 2</a:t>
            </a:r>
            <a:r>
              <a:rPr lang="en-US" baseline="30000" dirty="0" smtClean="0"/>
              <a:t>nd</a:t>
            </a:r>
            <a:r>
              <a:rPr lang="en-US" dirty="0" smtClean="0"/>
              <a:t> Cir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Disjunctive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21 U.S.C.A. 802(32)(A)</a:t>
            </a:r>
          </a:p>
          <a:p>
            <a:r>
              <a:rPr lang="en-US" dirty="0" smtClean="0"/>
              <a:t>To be an illegal analogue…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substantially similar chemical structure;</a:t>
            </a:r>
          </a:p>
          <a:p>
            <a:pPr lvl="1"/>
            <a:r>
              <a:rPr lang="en-US" dirty="0" smtClean="0"/>
              <a:t>(ii) . . . Which has an effect similar to… </a:t>
            </a:r>
            <a:r>
              <a:rPr lang="en-US" b="1" dirty="0" smtClean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en-US" dirty="0" smtClean="0"/>
              <a:t>(iii) . . . With respect to a particular person, which [is] represent[</a:t>
            </a:r>
            <a:r>
              <a:rPr lang="en-US" dirty="0" err="1" smtClean="0"/>
              <a:t>ed</a:t>
            </a:r>
            <a:r>
              <a:rPr lang="en-US" dirty="0" smtClean="0"/>
              <a:t>] to have the same effect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Roberts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Favored by the 2</a:t>
            </a:r>
            <a:r>
              <a:rPr lang="en-US" baseline="30000" dirty="0" smtClean="0"/>
              <a:t>nd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Held: Statutory definition of ‘analogue’ was not unconstitutionally vague</a:t>
            </a:r>
          </a:p>
          <a:p>
            <a:r>
              <a:rPr lang="en-US" dirty="0" smtClean="0"/>
              <a:t>Defendants sold a drug that metabolized to GHB</a:t>
            </a:r>
          </a:p>
          <a:p>
            <a:pPr lvl="1"/>
            <a:r>
              <a:rPr lang="en-US" dirty="0" smtClean="0"/>
              <a:t>Defendants were charged with GHB</a:t>
            </a:r>
          </a:p>
          <a:p>
            <a:r>
              <a:rPr lang="en-US" dirty="0" smtClean="0"/>
              <a:t>The Court held the substance was sufficiently similar to the Controlled Substance.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Roberts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 Court held hearing to determine how to interpret the statute.</a:t>
            </a:r>
          </a:p>
          <a:p>
            <a:pPr lvl="1"/>
            <a:r>
              <a:rPr lang="en-US" dirty="0" smtClean="0"/>
              <a:t>Disjunctively of Conjunctively</a:t>
            </a:r>
          </a:p>
          <a:p>
            <a:r>
              <a:rPr lang="en-US" dirty="0" smtClean="0"/>
              <a:t>Defendants argued for Conjunctive</a:t>
            </a:r>
          </a:p>
          <a:p>
            <a:r>
              <a:rPr lang="en-US" dirty="0" smtClean="0"/>
              <a:t>Govt. sought Disjunctive</a:t>
            </a:r>
          </a:p>
          <a:p>
            <a:pPr lvl="1"/>
            <a:r>
              <a:rPr lang="en-US" dirty="0" smtClean="0"/>
              <a:t>Disjunctive widens the scope of substances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Roberts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 found </a:t>
            </a:r>
            <a:r>
              <a:rPr lang="en-US" dirty="0" smtClean="0">
                <a:solidFill>
                  <a:srgbClr val="FF0000"/>
                </a:solidFill>
              </a:rPr>
              <a:t>neither</a:t>
            </a:r>
            <a:r>
              <a:rPr lang="en-US" dirty="0" smtClean="0"/>
              <a:t> interpretation was needed.</a:t>
            </a:r>
          </a:p>
          <a:p>
            <a:r>
              <a:rPr lang="en-US" dirty="0" smtClean="0"/>
              <a:t>“the ‘which’ in (ii) and (iii) appears at the beginning of each clause…</a:t>
            </a:r>
          </a:p>
          <a:p>
            <a:pPr lvl="1"/>
            <a:r>
              <a:rPr lang="en-US" dirty="0" smtClean="0"/>
              <a:t>Suggests that it refers to the chemical structure in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DC still determined the Conjunctive reading was correct.</a:t>
            </a:r>
          </a:p>
          <a:p>
            <a:pPr lvl="1"/>
            <a:r>
              <a:rPr lang="en-US" dirty="0" smtClean="0"/>
              <a:t>The government never appealed.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Hodge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Favored by the 3</a:t>
            </a:r>
            <a:r>
              <a:rPr lang="en-US" baseline="30000" dirty="0" smtClean="0"/>
              <a:t>rd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Defendants convicted for ‘wax and flour’ crack cocaine.</a:t>
            </a:r>
          </a:p>
          <a:p>
            <a:r>
              <a:rPr lang="en-US" dirty="0" smtClean="0"/>
              <a:t>DC Held: the substance must be similar in chemical structure to the controlled substance.</a:t>
            </a:r>
          </a:p>
          <a:p>
            <a:pPr lvl="1"/>
            <a:r>
              <a:rPr lang="en-US" dirty="0" smtClean="0"/>
              <a:t>Therefore, it cannot be a controlled substance.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Hodge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Appealed to the 3</a:t>
            </a:r>
            <a:r>
              <a:rPr lang="en-US" baseline="30000" dirty="0" smtClean="0"/>
              <a:t>rd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Cir rejected DC’s Disjunctive reading</a:t>
            </a:r>
          </a:p>
          <a:p>
            <a:pPr lvl="1"/>
            <a:r>
              <a:rPr lang="en-US" dirty="0" smtClean="0"/>
              <a:t>Adopted Conjunctive reading</a:t>
            </a:r>
          </a:p>
          <a:p>
            <a:r>
              <a:rPr lang="en-US" dirty="0" smtClean="0"/>
              <a:t>Held: “plain meaning of statute is ambiguous</a:t>
            </a:r>
          </a:p>
          <a:p>
            <a:r>
              <a:rPr lang="en-US" dirty="0" smtClean="0"/>
              <a:t>Held: Legislative history favors Conjunctive</a:t>
            </a:r>
          </a:p>
          <a:p>
            <a:pPr lvl="1"/>
            <a:r>
              <a:rPr lang="en-US" dirty="0" smtClean="0"/>
              <a:t>A ‘more natural reading.’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Hodge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Held: ‘clause (</a:t>
            </a:r>
            <a:r>
              <a:rPr lang="en-US" dirty="0" err="1" smtClean="0"/>
              <a:t>i</a:t>
            </a:r>
            <a:r>
              <a:rPr lang="en-US" dirty="0" smtClean="0"/>
              <a:t>) is an independent requirement.</a:t>
            </a:r>
          </a:p>
          <a:p>
            <a:r>
              <a:rPr lang="en-US" dirty="0" smtClean="0"/>
              <a:t>Held: ‘clauses (ii) and (iii) read in parallel and appear subordinate to clause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b/c the functional language in each begins with ‘which.’</a:t>
            </a:r>
          </a:p>
          <a:p>
            <a:pPr lvl="1"/>
            <a:r>
              <a:rPr lang="en-US" dirty="0" smtClean="0"/>
              <a:t>As such, the clauses modify clause (</a:t>
            </a:r>
            <a:r>
              <a:rPr lang="en-US" dirty="0" err="1" smtClean="0"/>
              <a:t>i</a:t>
            </a:r>
            <a:r>
              <a:rPr lang="en-US" dirty="0" smtClean="0"/>
              <a:t>)’s phrase ‘controlled substance’ over the word ‘substance’ in the main clause.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Synthetic </a:t>
            </a:r>
            <a:r>
              <a:rPr lang="en-US" dirty="0" err="1" smtClean="0"/>
              <a:t>Cannabinoids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Herbal smoking blends have been in head shops and High Times for years.</a:t>
            </a:r>
          </a:p>
          <a:p>
            <a:r>
              <a:rPr lang="en-US" dirty="0" smtClean="0"/>
              <a:t>‘Herbal smoke’ was made to look like real marijuana, but was a marginal imitation.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Travis\Desktop\Synthetic Marijuana\legalbuds_0022_hawaiian-haz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6248400" cy="23803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Hodge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Circuit conceded the Disjunctive is plausible</a:t>
            </a:r>
          </a:p>
          <a:p>
            <a:r>
              <a:rPr lang="en-US" dirty="0" smtClean="0"/>
              <a:t>‘Or’ between clauses does not prove that all three clauses are Disjunctive</a:t>
            </a:r>
          </a:p>
          <a:p>
            <a:pPr lvl="1"/>
            <a:r>
              <a:rPr lang="en-US" dirty="0" smtClean="0"/>
              <a:t>“But, many would read it that way.”</a:t>
            </a:r>
          </a:p>
          <a:p>
            <a:r>
              <a:rPr lang="en-US" dirty="0" smtClean="0"/>
              <a:t>Conceded two possible meanings</a:t>
            </a:r>
          </a:p>
          <a:p>
            <a:r>
              <a:rPr lang="en-US" dirty="0" smtClean="0"/>
              <a:t>Concluded it was ambiguous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</a:t>
            </a:r>
            <a:r>
              <a:rPr lang="en-US" i="1" dirty="0" err="1" smtClean="0"/>
              <a:t>Turcotte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Favored by the 7</a:t>
            </a:r>
            <a:r>
              <a:rPr lang="en-US" baseline="30000" dirty="0" smtClean="0"/>
              <a:t>th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Conjunctive reading</a:t>
            </a:r>
          </a:p>
          <a:p>
            <a:r>
              <a:rPr lang="en-US" dirty="0" smtClean="0"/>
              <a:t>Held: Under a Disjunctive reading…</a:t>
            </a:r>
          </a:p>
          <a:p>
            <a:pPr lvl="1"/>
            <a:r>
              <a:rPr lang="en-US" dirty="0" smtClean="0"/>
              <a:t>Alcohol and Caffeine could be criminalized as analogues</a:t>
            </a:r>
          </a:p>
          <a:p>
            <a:pPr lvl="1"/>
            <a:r>
              <a:rPr lang="en-US" dirty="0" smtClean="0"/>
              <a:t>Court cannot accept absurd implications </a:t>
            </a:r>
          </a:p>
          <a:p>
            <a:r>
              <a:rPr lang="en-US" dirty="0" smtClean="0"/>
              <a:t>Conceded the Act demands neither reading.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United States v. </a:t>
            </a:r>
            <a:r>
              <a:rPr lang="en-US" i="1" dirty="0" err="1" smtClean="0"/>
              <a:t>Grandberry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Favored by the 5</a:t>
            </a:r>
            <a:r>
              <a:rPr lang="en-US" baseline="30000" dirty="0" smtClean="0"/>
              <a:t>th</a:t>
            </a:r>
            <a:r>
              <a:rPr lang="en-US" dirty="0" smtClean="0"/>
              <a:t> Circuit</a:t>
            </a:r>
          </a:p>
          <a:p>
            <a:r>
              <a:rPr lang="en-US" dirty="0" smtClean="0"/>
              <a:t>Held: Statute was not vague</a:t>
            </a:r>
          </a:p>
          <a:p>
            <a:r>
              <a:rPr lang="en-US" dirty="0" smtClean="0"/>
              <a:t>Did not address the Conjunctive/Disjunctive issue directly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no legal or scientific method for determining substantial similarity among chemicals.</a:t>
            </a:r>
          </a:p>
          <a:p>
            <a:r>
              <a:rPr lang="en-US" dirty="0" smtClean="0"/>
              <a:t>The scientific community cannot even agree on a methodology. </a:t>
            </a:r>
            <a:r>
              <a:rPr lang="en-US" i="1" dirty="0" smtClean="0"/>
              <a:t>U.S. v. Forbes</a:t>
            </a:r>
          </a:p>
          <a:p>
            <a:r>
              <a:rPr lang="en-US" dirty="0" smtClean="0"/>
              <a:t>Originally - ‘analogue’ was when molecules were removed from an existing substance</a:t>
            </a:r>
          </a:p>
          <a:p>
            <a:pPr lvl="1"/>
            <a:r>
              <a:rPr lang="en-US" dirty="0" smtClean="0"/>
              <a:t>Prevented slight modifications to chemicals</a:t>
            </a:r>
          </a:p>
          <a:p>
            <a:pPr lvl="1"/>
            <a:r>
              <a:rPr lang="en-US" dirty="0" smtClean="0"/>
              <a:t>MDMA is an analogue of MDA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‘Removing molecules’ definition worked well until synthetic </a:t>
            </a:r>
            <a:r>
              <a:rPr lang="en-US" dirty="0" err="1" smtClean="0"/>
              <a:t>cannabinoids</a:t>
            </a:r>
            <a:r>
              <a:rPr lang="en-US" dirty="0" smtClean="0"/>
              <a:t> were sold.</a:t>
            </a:r>
          </a:p>
          <a:p>
            <a:r>
              <a:rPr lang="en-US" dirty="0" smtClean="0"/>
              <a:t>Synthetic </a:t>
            </a:r>
            <a:r>
              <a:rPr lang="en-US" dirty="0" err="1" smtClean="0"/>
              <a:t>Cannabinoids</a:t>
            </a:r>
            <a:r>
              <a:rPr lang="en-US" dirty="0" smtClean="0"/>
              <a:t> are purposefully constructed </a:t>
            </a:r>
            <a:r>
              <a:rPr lang="en-US" dirty="0" err="1" smtClean="0"/>
              <a:t>chemcials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are NOT derived from existing substances.</a:t>
            </a:r>
          </a:p>
          <a:p>
            <a:r>
              <a:rPr lang="en-US" dirty="0" smtClean="0"/>
              <a:t>The chemicals have been introduced to abuse, not modified for abuse.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ACESCA</a:t>
            </a:r>
          </a:p>
          <a:p>
            <a:r>
              <a:rPr lang="en-US" dirty="0" smtClean="0"/>
              <a:t>Advisory Committee for the Evaluation of Controlled Substance Analogs</a:t>
            </a:r>
          </a:p>
          <a:p>
            <a:r>
              <a:rPr lang="en-US" dirty="0" smtClean="0"/>
              <a:t>An academy of chemists, toxicologists, and other scientists.</a:t>
            </a:r>
          </a:p>
          <a:p>
            <a:r>
              <a:rPr lang="en-US" dirty="0" smtClean="0"/>
              <a:t>No standards have been published to date.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 Drug Abuse Prevention Act of 2012</a:t>
            </a:r>
          </a:p>
          <a:p>
            <a:r>
              <a:rPr lang="en-US" dirty="0" smtClean="0"/>
              <a:t>Tries to chemically define the structures</a:t>
            </a:r>
          </a:p>
          <a:p>
            <a:r>
              <a:rPr lang="en-US" dirty="0" smtClean="0"/>
              <a:t>Defines </a:t>
            </a:r>
            <a:r>
              <a:rPr lang="en-US" dirty="0" err="1" smtClean="0"/>
              <a:t>Cannabimimetic</a:t>
            </a:r>
            <a:r>
              <a:rPr lang="en-US" dirty="0" smtClean="0"/>
              <a:t> Agents</a:t>
            </a:r>
          </a:p>
          <a:p>
            <a:pPr lvl="1"/>
            <a:r>
              <a:rPr lang="en-US" dirty="0" smtClean="0"/>
              <a:t>Any substance that is a </a:t>
            </a:r>
            <a:r>
              <a:rPr lang="en-US" dirty="0" err="1" smtClean="0"/>
              <a:t>cannabinoid</a:t>
            </a:r>
            <a:r>
              <a:rPr lang="en-US" dirty="0" smtClean="0"/>
              <a:t> receptor type 1</a:t>
            </a:r>
          </a:p>
          <a:p>
            <a:pPr lvl="1"/>
            <a:r>
              <a:rPr lang="en-US" dirty="0" smtClean="0"/>
              <a:t>Aka CB1 receptor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 Drug Abuse Prevention Act also…</a:t>
            </a:r>
          </a:p>
          <a:p>
            <a:r>
              <a:rPr lang="en-US" dirty="0" smtClean="0"/>
              <a:t>Defines CB1 receptors through binding and affinity.</a:t>
            </a:r>
          </a:p>
          <a:p>
            <a:pPr lvl="1"/>
            <a:r>
              <a:rPr lang="en-US" dirty="0" smtClean="0"/>
              <a:t>Binding: ‘How strong it connects.’</a:t>
            </a:r>
          </a:p>
          <a:p>
            <a:pPr lvl="1"/>
            <a:r>
              <a:rPr lang="en-US" dirty="0" smtClean="0"/>
              <a:t>Affinity: ‘How long it connects.’</a:t>
            </a:r>
          </a:p>
          <a:p>
            <a:r>
              <a:rPr lang="en-US" dirty="0" smtClean="0"/>
              <a:t>Describes chemical groups, atom substitutions, or alternative configurations are illegal.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 Act defines some chemical structures.</a:t>
            </a:r>
          </a:p>
          <a:p>
            <a:r>
              <a:rPr lang="en-US" dirty="0" smtClean="0"/>
              <a:t>But, analogues of these definitions are illegal.</a:t>
            </a:r>
          </a:p>
          <a:p>
            <a:r>
              <a:rPr lang="en-US" dirty="0" smtClean="0"/>
              <a:t>Small changes in chemicals have huge impacts</a:t>
            </a:r>
          </a:p>
          <a:p>
            <a:r>
              <a:rPr lang="en-US" dirty="0" smtClean="0"/>
              <a:t>Chemical structures are best understood in 3D modeling</a:t>
            </a:r>
          </a:p>
          <a:p>
            <a:r>
              <a:rPr lang="en-US" dirty="0" smtClean="0"/>
              <a:t>‘Stick and circle’ diagrams are not representative.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‘Stick and circle’ - THC to JWH-018</a:t>
            </a:r>
            <a:endParaRPr lang="en-US" dirty="0"/>
          </a:p>
        </p:txBody>
      </p:sp>
      <p:pic>
        <p:nvPicPr>
          <p:cNvPr id="4" name="Picture 3" descr="http://pubchem.ncbi.nlm.nih.gov/image/imgsrv.fcgi?t=l&amp;cid=9852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90800"/>
            <a:ext cx="3048000" cy="3583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pubchem.ncbi.nlm.nih.gov/image/imgsrv.fcgi?t=l&amp;cid=103827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514600"/>
            <a:ext cx="3124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Herbal Smoke to Dangerous Drug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2006: Synthetic </a:t>
            </a:r>
            <a:r>
              <a:rPr lang="en-US" dirty="0" err="1" smtClean="0"/>
              <a:t>Cannabinoids</a:t>
            </a:r>
            <a:r>
              <a:rPr lang="en-US" dirty="0" smtClean="0"/>
              <a:t> appear in Germany</a:t>
            </a:r>
          </a:p>
          <a:p>
            <a:r>
              <a:rPr lang="en-US" dirty="0" smtClean="0"/>
              <a:t>‘Herbal smoke’ was laced with a pharmaceutical research chemical to produce a ‘high’.</a:t>
            </a:r>
          </a:p>
          <a:p>
            <a:r>
              <a:rPr lang="en-US" dirty="0" smtClean="0"/>
              <a:t>JWH-018 was the first Synthetic </a:t>
            </a:r>
            <a:r>
              <a:rPr lang="en-US" dirty="0" err="1" smtClean="0"/>
              <a:t>Cannabinoids</a:t>
            </a:r>
            <a:r>
              <a:rPr lang="en-US" dirty="0" smtClean="0"/>
              <a:t> widely abused.</a:t>
            </a:r>
          </a:p>
          <a:p>
            <a:pPr lvl="1"/>
            <a:r>
              <a:rPr lang="en-US" dirty="0" smtClean="0"/>
              <a:t>It is a simple drug to manufacture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 – THC to JWH-018</a:t>
            </a:r>
          </a:p>
          <a:p>
            <a:endParaRPr lang="en-US" dirty="0"/>
          </a:p>
        </p:txBody>
      </p:sp>
      <p:pic>
        <p:nvPicPr>
          <p:cNvPr id="4" name="Picture 3" descr="http://pubchem.ncbi.nlm.nih.gov/image/img3d.cgi?cid=9852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3733800" cy="359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pubchem.ncbi.nlm.nih.gov/image/img3d.cgi?cid=103827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514600"/>
            <a:ext cx="3200400" cy="319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THC to </a:t>
            </a:r>
            <a:r>
              <a:rPr lang="en-US" dirty="0" err="1" smtClean="0"/>
              <a:t>Cannabicyclohexanol</a:t>
            </a:r>
            <a:r>
              <a:rPr lang="en-US" dirty="0" smtClean="0"/>
              <a:t>, JWH-200, and JWH-073</a:t>
            </a:r>
            <a:endParaRPr lang="en-US" dirty="0"/>
          </a:p>
        </p:txBody>
      </p:sp>
      <p:pic>
        <p:nvPicPr>
          <p:cNvPr id="4" name="Content Placeholder 3" descr="http://pubchem.ncbi.nlm.nih.gov/image/img3d.cgi?cid=9852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133600"/>
            <a:ext cx="27432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pubchem.ncbi.nlm.nih.gov/image/img3d.cgi?cid=1278823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0"/>
            <a:ext cx="2514600" cy="258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pubchem.ncbi.nlm.nih.gov/image/img3d.cgi?cid=1004557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3962400"/>
            <a:ext cx="2286000" cy="21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pubchem.ncbi.nlm.nih.gov/image/img3d.cgi?cid=1047167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4114800"/>
            <a:ext cx="2286000" cy="193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Stimulant</a:t>
            </a:r>
            <a:r>
              <a:rPr lang="en-US" dirty="0"/>
              <a:t>, </a:t>
            </a:r>
            <a:r>
              <a:rPr lang="en-US" dirty="0" smtClean="0"/>
              <a:t>Depressant</a:t>
            </a:r>
            <a:r>
              <a:rPr lang="en-US" dirty="0"/>
              <a:t>, </a:t>
            </a:r>
            <a:r>
              <a:rPr lang="en-US" dirty="0" smtClean="0"/>
              <a:t>Hallucinogenic </a:t>
            </a:r>
            <a:r>
              <a:rPr lang="en-US" dirty="0" smtClean="0"/>
              <a:t>Effect </a:t>
            </a:r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CSA 32(A)(ii) states an analogue has a substantially similar effect.</a:t>
            </a:r>
          </a:p>
          <a:p>
            <a:r>
              <a:rPr lang="en-US" dirty="0" smtClean="0"/>
              <a:t>Scientifically, there is no way to discern what effects any </a:t>
            </a:r>
            <a:r>
              <a:rPr lang="en-US" dirty="0" err="1" smtClean="0"/>
              <a:t>cannabimimetic</a:t>
            </a:r>
            <a:r>
              <a:rPr lang="en-US" dirty="0" smtClean="0"/>
              <a:t> has on the CNS</a:t>
            </a:r>
          </a:p>
          <a:p>
            <a:r>
              <a:rPr lang="en-US" dirty="0" smtClean="0"/>
              <a:t>Never been tested on humans</a:t>
            </a:r>
          </a:p>
          <a:p>
            <a:r>
              <a:rPr lang="en-US" dirty="0" err="1" smtClean="0"/>
              <a:t>Govt</a:t>
            </a:r>
            <a:r>
              <a:rPr lang="en-US" dirty="0" smtClean="0"/>
              <a:t> relies on rats to indicate if they are ‘high.’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Similarity - </a:t>
            </a:r>
            <a:r>
              <a:rPr lang="en-US" i="1" dirty="0" err="1" smtClean="0"/>
              <a:t>Fedida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Argued: Effect similarity cannot be harmonized with </a:t>
            </a:r>
            <a:r>
              <a:rPr lang="en-US" i="1" dirty="0" err="1" smtClean="0"/>
              <a:t>Daubert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Scientific knowledge must be based on:</a:t>
            </a:r>
          </a:p>
          <a:p>
            <a:pPr lvl="1"/>
            <a:r>
              <a:rPr lang="en-US" dirty="0" smtClean="0"/>
              <a:t>Scientific Facts</a:t>
            </a:r>
          </a:p>
          <a:p>
            <a:pPr lvl="1"/>
            <a:r>
              <a:rPr lang="en-US" dirty="0" smtClean="0"/>
              <a:t>Must have reliable methods</a:t>
            </a:r>
          </a:p>
          <a:p>
            <a:pPr lvl="1"/>
            <a:r>
              <a:rPr lang="en-US" dirty="0" smtClean="0"/>
              <a:t>Witness applied the methods reliably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Daubert’s</a:t>
            </a:r>
            <a:r>
              <a:rPr lang="en-US" dirty="0" smtClean="0"/>
              <a:t> relevant factors in weighing testimony:</a:t>
            </a:r>
          </a:p>
          <a:p>
            <a:pPr lvl="1"/>
            <a:r>
              <a:rPr lang="en-US" dirty="0" smtClean="0"/>
              <a:t>Has the technique been tested?</a:t>
            </a:r>
          </a:p>
          <a:p>
            <a:pPr lvl="1"/>
            <a:r>
              <a:rPr lang="en-US" dirty="0" smtClean="0"/>
              <a:t>Is it subject to peer review and publication?</a:t>
            </a:r>
          </a:p>
          <a:p>
            <a:pPr lvl="1"/>
            <a:r>
              <a:rPr lang="en-US" dirty="0" smtClean="0"/>
              <a:t>What is the known rate of error?</a:t>
            </a:r>
          </a:p>
          <a:p>
            <a:pPr lvl="1"/>
            <a:r>
              <a:rPr lang="en-US" dirty="0" smtClean="0"/>
              <a:t>Is the method accepted by other scientists?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 </a:t>
            </a:r>
            <a:r>
              <a:rPr lang="en-US" dirty="0" smtClean="0"/>
              <a:t>of Effect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CSA 32(A)(iii) states an analogue has a substantially similar intent.</a:t>
            </a:r>
          </a:p>
          <a:p>
            <a:r>
              <a:rPr lang="en-US" dirty="0" smtClean="0"/>
              <a:t>Holds a </a:t>
            </a:r>
            <a:r>
              <a:rPr lang="en-US" dirty="0" err="1" smtClean="0"/>
              <a:t>scienter</a:t>
            </a:r>
            <a:r>
              <a:rPr lang="en-US" dirty="0" smtClean="0"/>
              <a:t> responsible for a substance is represented to have similar or greater effects.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Texas Health and Safety Code 481.1031</a:t>
            </a:r>
            <a:r>
              <a:rPr lang="en-US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PENALTY </a:t>
            </a:r>
            <a:r>
              <a:rPr lang="en-US" dirty="0"/>
              <a:t>GROUP 2-A.  Penalty Group 2-A consists of any quantity of a synthetic chemical compound that is a cannabinoid receptor agonist and mimics the pharmacological effect of naturally occurring </a:t>
            </a:r>
            <a:r>
              <a:rPr lang="en-US" dirty="0" smtClean="0"/>
              <a:t>cannabinoids, including:</a:t>
            </a:r>
          </a:p>
          <a:p>
            <a:r>
              <a:rPr lang="en-US" dirty="0" smtClean="0"/>
              <a:t>List of Chemicals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1940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Penalties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PENALTY GROUP 2-</a:t>
            </a:r>
            <a:r>
              <a:rPr lang="en-US" dirty="0" smtClean="0"/>
              <a:t>A is has the penalties similar to M.J. for chemicals on the list</a:t>
            </a:r>
            <a:endParaRPr lang="en-US" dirty="0"/>
          </a:p>
          <a:p>
            <a:r>
              <a:rPr lang="en-US" dirty="0" smtClean="0"/>
              <a:t>If chemicals are not on the list but designated by the department of health then Class A misdemeanor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0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Sec. 481.106.  CLASSIFICATION OF CONTROLLED SUBSTANCE ANALOGUE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</a:t>
            </a:r>
            <a:r>
              <a:rPr lang="en-US" dirty="0"/>
              <a:t>the purposes of the prosecution </a:t>
            </a:r>
            <a:r>
              <a:rPr lang="en-US" dirty="0" smtClean="0"/>
              <a:t>of </a:t>
            </a:r>
            <a:r>
              <a:rPr lang="en-US" dirty="0"/>
              <a:t>a controlled substance, Penalty Groups 1, 1-A, and 2 include a controlled substance analogue that:</a:t>
            </a:r>
          </a:p>
          <a:p>
            <a:r>
              <a:rPr lang="en-US" dirty="0"/>
              <a:t>(1)  has a chemical structure substantially similar to the chemical structure of a controlled substance listed in the applicable penalty group;  or</a:t>
            </a:r>
          </a:p>
          <a:p>
            <a:r>
              <a:rPr lang="en-US" dirty="0"/>
              <a:t>(2)  is specifically designed to produce an effect substantially similar to, or greater than, a controlled substance listed in the applicable penalty group.</a:t>
            </a:r>
          </a:p>
        </p:txBody>
      </p:sp>
    </p:spTree>
    <p:extLst>
      <p:ext uri="{BB962C8B-B14F-4D97-AF65-F5344CB8AC3E}">
        <p14:creationId xmlns:p14="http://schemas.microsoft.com/office/powerpoint/2010/main" val="313221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Cannabimimetics</a:t>
            </a:r>
            <a:r>
              <a:rPr lang="en-US" dirty="0" smtClean="0"/>
              <a:t> are NOT the same psychoactive drug found in marijuana.</a:t>
            </a:r>
          </a:p>
          <a:p>
            <a:r>
              <a:rPr lang="en-US" dirty="0" smtClean="0"/>
              <a:t>Marijuana has THC</a:t>
            </a:r>
          </a:p>
          <a:p>
            <a:pPr lvl="1"/>
            <a:r>
              <a:rPr lang="en-US" dirty="0" smtClean="0"/>
              <a:t>Attaches to CB1 receptors</a:t>
            </a:r>
          </a:p>
          <a:p>
            <a:r>
              <a:rPr lang="en-US" dirty="0" smtClean="0"/>
              <a:t>CB1 receptors are throughout the brain.</a:t>
            </a:r>
          </a:p>
          <a:p>
            <a:r>
              <a:rPr lang="en-US" dirty="0" smtClean="0"/>
              <a:t>Attaches to post-synaptic neurons and suppresses </a:t>
            </a:r>
            <a:r>
              <a:rPr lang="en-US" dirty="0" err="1" smtClean="0"/>
              <a:t>presynaptic</a:t>
            </a:r>
            <a:r>
              <a:rPr lang="en-US" dirty="0" smtClean="0"/>
              <a:t> neurotransmitter releases.</a:t>
            </a:r>
          </a:p>
          <a:p>
            <a:r>
              <a:rPr lang="en-US" dirty="0" smtClean="0"/>
              <a:t>Ex: Suppresses inhibitory hunger circuit…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Manufacture: The Herbs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Herbal smoke foliage is used as a base</a:t>
            </a:r>
          </a:p>
          <a:p>
            <a:pPr lvl="1"/>
            <a:r>
              <a:rPr lang="en-US" dirty="0" err="1" smtClean="0"/>
              <a:t>Damiana</a:t>
            </a:r>
            <a:r>
              <a:rPr lang="en-US" dirty="0" smtClean="0"/>
              <a:t>, Marshmallow leaves, Lavender, Hops</a:t>
            </a:r>
          </a:p>
          <a:p>
            <a:r>
              <a:rPr lang="en-US" dirty="0" smtClean="0"/>
              <a:t>Other herbs used for color and taste</a:t>
            </a:r>
          </a:p>
          <a:p>
            <a:pPr lvl="1"/>
            <a:r>
              <a:rPr lang="en-US" dirty="0" smtClean="0"/>
              <a:t>Spearmint, Skullcap,  Chamomile, Clove</a:t>
            </a:r>
          </a:p>
        </p:txBody>
      </p:sp>
      <p:pic>
        <p:nvPicPr>
          <p:cNvPr id="4" name="irc_mi" descr="http://www.giftpflanzen.com/Copyright_giftpflanzen.com/turnera_diffus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657600"/>
            <a:ext cx="1752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kaweahoaks.com/html/mugwort_03op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733800"/>
            <a:ext cx="2057400" cy="231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malaria.ws/wp-content/uploads/2011/07/fotolia_mullein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3581400"/>
            <a:ext cx="1219200" cy="250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Pharmacology: Neuron 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Agonist: chemical that binds to a receptor and activates it.</a:t>
            </a:r>
          </a:p>
          <a:p>
            <a:r>
              <a:rPr lang="en-US" dirty="0" smtClean="0"/>
              <a:t>Antagonist: chemical that binds and silences.</a:t>
            </a:r>
          </a:p>
          <a:p>
            <a:r>
              <a:rPr lang="en-US" dirty="0" smtClean="0"/>
              <a:t>Many chemicals fall between the two extremes, having partial qualities.</a:t>
            </a:r>
          </a:p>
          <a:p>
            <a:r>
              <a:rPr lang="en-US" dirty="0" smtClean="0"/>
              <a:t>THC is a PARTIAL agonist to CB1.</a:t>
            </a:r>
          </a:p>
          <a:p>
            <a:r>
              <a:rPr lang="en-US" dirty="0" smtClean="0"/>
              <a:t>JWH-018 is a FULL agonist to CB1.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full agonist will NOT get you ‘higher.’</a:t>
            </a:r>
          </a:p>
          <a:p>
            <a:pPr lvl="1"/>
            <a:r>
              <a:rPr lang="en-US" dirty="0" smtClean="0"/>
              <a:t>It is NOT a ‘better’ high.</a:t>
            </a:r>
          </a:p>
          <a:p>
            <a:r>
              <a:rPr lang="en-US" dirty="0" smtClean="0"/>
              <a:t>Full and partial agonists are treated differently in the body…</a:t>
            </a:r>
          </a:p>
          <a:p>
            <a:pPr lvl="1"/>
            <a:r>
              <a:rPr lang="en-US" dirty="0" smtClean="0"/>
              <a:t>Chemical recycling in the body is different.</a:t>
            </a:r>
          </a:p>
          <a:p>
            <a:pPr lvl="1"/>
            <a:r>
              <a:rPr lang="en-US" dirty="0" smtClean="0"/>
              <a:t>Immediate and long-term effects to the body</a:t>
            </a:r>
          </a:p>
          <a:p>
            <a:r>
              <a:rPr lang="en-US" dirty="0" smtClean="0"/>
              <a:t>THC’s partial agonist nature is directly related to its effects.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have been no studies on the effects.</a:t>
            </a:r>
          </a:p>
          <a:p>
            <a:r>
              <a:rPr lang="en-US" dirty="0" smtClean="0"/>
              <a:t>Poison Control Centers report:</a:t>
            </a:r>
          </a:p>
          <a:p>
            <a:pPr lvl="1"/>
            <a:r>
              <a:rPr lang="en-US" dirty="0" smtClean="0"/>
              <a:t>Severe agitation</a:t>
            </a:r>
          </a:p>
          <a:p>
            <a:pPr lvl="1"/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Racing heartbeat</a:t>
            </a:r>
          </a:p>
          <a:p>
            <a:pPr lvl="1"/>
            <a:r>
              <a:rPr lang="en-US" dirty="0" smtClean="0"/>
              <a:t>Nausea and vomiting</a:t>
            </a:r>
          </a:p>
          <a:p>
            <a:pPr lvl="1"/>
            <a:r>
              <a:rPr lang="en-US" dirty="0" smtClean="0"/>
              <a:t>Tremors and seizures</a:t>
            </a:r>
          </a:p>
          <a:p>
            <a:pPr lvl="1"/>
            <a:r>
              <a:rPr lang="en-US" dirty="0" smtClean="0"/>
              <a:t>Hallucinations</a:t>
            </a:r>
          </a:p>
          <a:p>
            <a:pPr lvl="1"/>
            <a:r>
              <a:rPr lang="en-US" dirty="0" smtClean="0"/>
              <a:t>Suicidal thoughts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Arrests and Seizures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Operation Project Synergy</a:t>
            </a:r>
          </a:p>
          <a:p>
            <a:pPr lvl="1"/>
            <a:r>
              <a:rPr lang="en-US" dirty="0" smtClean="0"/>
              <a:t>DEA, FBI, Border Patrol, IRS, U.S. Immigration</a:t>
            </a:r>
          </a:p>
          <a:p>
            <a:r>
              <a:rPr lang="en-US" dirty="0" smtClean="0"/>
              <a:t>December 1, 2012 to present day</a:t>
            </a:r>
          </a:p>
          <a:p>
            <a:r>
              <a:rPr lang="en-US" dirty="0" smtClean="0"/>
              <a:t>227 arrests</a:t>
            </a:r>
          </a:p>
          <a:p>
            <a:r>
              <a:rPr lang="en-US" dirty="0" smtClean="0"/>
              <a:t>416 search warrants</a:t>
            </a:r>
          </a:p>
          <a:p>
            <a:r>
              <a:rPr lang="en-US" dirty="0" smtClean="0"/>
              <a:t>35 states, 49 cities, and 5 countries</a:t>
            </a:r>
          </a:p>
          <a:p>
            <a:r>
              <a:rPr lang="en-US" dirty="0" smtClean="0"/>
              <a:t>$51 million in cash</a:t>
            </a:r>
          </a:p>
          <a:p>
            <a:r>
              <a:rPr lang="en-US" dirty="0" smtClean="0"/>
              <a:t>9,445kg of synthetic </a:t>
            </a:r>
            <a:r>
              <a:rPr lang="en-US" dirty="0" err="1" smtClean="0"/>
              <a:t>cannabinoids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Discovery extensive requests of lab records</a:t>
            </a:r>
          </a:p>
          <a:p>
            <a:r>
              <a:rPr lang="en-US" dirty="0" smtClean="0"/>
              <a:t>Challenge Government experts</a:t>
            </a:r>
          </a:p>
          <a:p>
            <a:r>
              <a:rPr lang="en-US" dirty="0" smtClean="0"/>
              <a:t>Get your own expert</a:t>
            </a:r>
          </a:p>
          <a:p>
            <a:r>
              <a:rPr lang="en-US" dirty="0" smtClean="0"/>
              <a:t>Look at intent, with regard to “over the counter” sales</a:t>
            </a:r>
          </a:p>
          <a:p>
            <a:r>
              <a:rPr lang="en-US" dirty="0" smtClean="0"/>
              <a:t>Challenge conjunctive v. disjunctive</a:t>
            </a:r>
          </a:p>
          <a:p>
            <a:r>
              <a:rPr lang="en-US" dirty="0" smtClean="0"/>
              <a:t>Bill of particulars to specify effect or intended effect</a:t>
            </a:r>
          </a:p>
          <a:p>
            <a:r>
              <a:rPr lang="en-US" dirty="0" smtClean="0"/>
              <a:t>Challenge weight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442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59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Manufacture: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 </a:t>
            </a:r>
            <a:r>
              <a:rPr lang="en-US" dirty="0" err="1" smtClean="0"/>
              <a:t>cannabinoids</a:t>
            </a:r>
            <a:r>
              <a:rPr lang="en-US" dirty="0" smtClean="0"/>
              <a:t> are diluted in acetone.</a:t>
            </a:r>
          </a:p>
          <a:p>
            <a:pPr lvl="1"/>
            <a:r>
              <a:rPr lang="en-US" dirty="0" smtClean="0"/>
              <a:t>Herbs to drugs is 50:1</a:t>
            </a:r>
          </a:p>
          <a:p>
            <a:pPr lvl="1"/>
            <a:r>
              <a:rPr lang="en-US" dirty="0" smtClean="0"/>
              <a:t>A vehicle for combustion</a:t>
            </a:r>
          </a:p>
          <a:p>
            <a:r>
              <a:rPr lang="en-US" dirty="0" smtClean="0"/>
              <a:t>Solution is sprayed onto the herbs</a:t>
            </a:r>
          </a:p>
          <a:p>
            <a:r>
              <a:rPr lang="en-US" dirty="0" smtClean="0"/>
              <a:t>Set out to dry or mixed in concrete mixer</a:t>
            </a:r>
          </a:p>
          <a:p>
            <a:endParaRPr lang="en-US" dirty="0"/>
          </a:p>
        </p:txBody>
      </p:sp>
      <p:pic>
        <p:nvPicPr>
          <p:cNvPr id="4" name="Picture 3" descr="JWH-01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648200"/>
            <a:ext cx="2667000" cy="1831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Sold in head shops and convenience stores</a:t>
            </a:r>
          </a:p>
          <a:p>
            <a:pPr lvl="1"/>
            <a:r>
              <a:rPr lang="en-US" dirty="0" smtClean="0"/>
              <a:t>Often “under the counter.”</a:t>
            </a:r>
          </a:p>
          <a:p>
            <a:r>
              <a:rPr lang="en-US" dirty="0" smtClean="0"/>
              <a:t>Sold by weight: 3 grams &amp; 10 grams</a:t>
            </a:r>
          </a:p>
          <a:p>
            <a:r>
              <a:rPr lang="en-US" dirty="0" smtClean="0"/>
              <a:t>Similar pricing to marijuana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irc_mi" descr="http://cmsimg.freep.com/apps/pbcsi.dll/bilde?Site=C4&amp;Date=20120726&amp;Category=NEWS07&amp;ArtNo=120726022&amp;Ref=AR&amp;MaxW=640&amp;Border=0&amp;DEA-raids-businesses-nationwide-K2-Spice-synthetic-drug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038600"/>
            <a:ext cx="2971800" cy="242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newsnug.files.wordpress.com/2012/01/4qb9h7gcvbqfpyj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038600"/>
            <a:ext cx="2819400" cy="243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Colorful packaging</a:t>
            </a:r>
          </a:p>
          <a:p>
            <a:r>
              <a:rPr lang="en-US" dirty="0" smtClean="0"/>
              <a:t>Sold as potpourri or incense</a:t>
            </a:r>
          </a:p>
          <a:p>
            <a:r>
              <a:rPr lang="en-US" dirty="0" smtClean="0"/>
              <a:t>Labeled “Not for Human Consumption”</a:t>
            </a:r>
            <a:endParaRPr lang="en-US" dirty="0"/>
          </a:p>
        </p:txBody>
      </p:sp>
      <p:pic>
        <p:nvPicPr>
          <p:cNvPr id="3074" name="Picture 2" descr="C:\Users\Travis\Desktop\Synthetic Marijuana\godfat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505200"/>
            <a:ext cx="1938528" cy="3112008"/>
          </a:xfrm>
          <a:prstGeom prst="rect">
            <a:avLst/>
          </a:prstGeom>
          <a:noFill/>
        </p:spPr>
      </p:pic>
      <p:pic>
        <p:nvPicPr>
          <p:cNvPr id="3075" name="Picture 3" descr="C:\Users\Travis\Desktop\Synthetic Marijuana\scoo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505200"/>
            <a:ext cx="3048000" cy="3048000"/>
          </a:xfrm>
          <a:prstGeom prst="rect">
            <a:avLst/>
          </a:prstGeom>
          <a:noFill/>
        </p:spPr>
      </p:pic>
      <p:pic>
        <p:nvPicPr>
          <p:cNvPr id="3076" name="Picture 4" descr="C:\Users\Travis\Desktop\Synthetic Marijuana\bo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3558085"/>
            <a:ext cx="1981200" cy="2957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Chemicals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 </a:t>
            </a:r>
            <a:r>
              <a:rPr lang="en-US" dirty="0" err="1" smtClean="0"/>
              <a:t>Cannabinoids</a:t>
            </a:r>
            <a:r>
              <a:rPr lang="en-US" dirty="0" smtClean="0"/>
              <a:t> are research chemicals.</a:t>
            </a:r>
          </a:p>
          <a:p>
            <a:r>
              <a:rPr lang="en-US" dirty="0" smtClean="0"/>
              <a:t>Designed to help understand how the brain works.</a:t>
            </a:r>
          </a:p>
          <a:p>
            <a:r>
              <a:rPr lang="en-US" dirty="0"/>
              <a:t>U</a:t>
            </a:r>
            <a:r>
              <a:rPr lang="en-US" dirty="0" smtClean="0"/>
              <a:t>sed to create better medicines</a:t>
            </a:r>
          </a:p>
          <a:p>
            <a:pPr lvl="1"/>
            <a:r>
              <a:rPr lang="en-US" dirty="0" smtClean="0"/>
              <a:t>One illegal drug is in FDA trials for brain cancer</a:t>
            </a:r>
          </a:p>
          <a:p>
            <a:r>
              <a:rPr lang="en-US" dirty="0" smtClean="0"/>
              <a:t>3 Pioneers in the field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2413</Words>
  <Application>Microsoft Macintosh PowerPoint</Application>
  <PresentationFormat>On-screen Show (4:3)</PresentationFormat>
  <Paragraphs>319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Synthetic Cannabinoids</vt:lpstr>
      <vt:lpstr>What are synthetic cannabinoids?</vt:lpstr>
      <vt:lpstr>History of Synthetic Cannabinoids</vt:lpstr>
      <vt:lpstr>Herbal Smoke to Dangerous Drug</vt:lpstr>
      <vt:lpstr>Manufacture: The Herbs</vt:lpstr>
      <vt:lpstr>Manufacture: The Process</vt:lpstr>
      <vt:lpstr>Sale</vt:lpstr>
      <vt:lpstr>Packaging</vt:lpstr>
      <vt:lpstr>Research Chemicals</vt:lpstr>
      <vt:lpstr>John H. Huffman, PhD</vt:lpstr>
      <vt:lpstr>Huffman Chemicals</vt:lpstr>
      <vt:lpstr>Hebrew University</vt:lpstr>
      <vt:lpstr>Alexandros Makriyannis</vt:lpstr>
      <vt:lpstr>Legal Compliance Labs</vt:lpstr>
      <vt:lpstr>Field Drug Testing</vt:lpstr>
      <vt:lpstr>Urine Testing</vt:lpstr>
      <vt:lpstr>Federal Statutes</vt:lpstr>
      <vt:lpstr>Synthetic Drug Abuse Prevention Act</vt:lpstr>
      <vt:lpstr>18 USC 802 – Controlled Substance Definitions</vt:lpstr>
      <vt:lpstr>Statutory Construction</vt:lpstr>
      <vt:lpstr>Analogue Definition</vt:lpstr>
      <vt:lpstr>Conjunctive Reading</vt:lpstr>
      <vt:lpstr>Disjunctive Reading</vt:lpstr>
      <vt:lpstr>United States v. Roberts</vt:lpstr>
      <vt:lpstr>United States v. Roberts</vt:lpstr>
      <vt:lpstr>United States v. Roberts</vt:lpstr>
      <vt:lpstr>United States v. Hodge</vt:lpstr>
      <vt:lpstr>United States v. Hodge</vt:lpstr>
      <vt:lpstr>United States v. Hodge</vt:lpstr>
      <vt:lpstr>United States v. Hodge</vt:lpstr>
      <vt:lpstr>United States v. Turcotte</vt:lpstr>
      <vt:lpstr>United States v. Grandberry</vt:lpstr>
      <vt:lpstr>Chemical Similarity</vt:lpstr>
      <vt:lpstr>Chemical Similarity</vt:lpstr>
      <vt:lpstr>Chemical Similarity</vt:lpstr>
      <vt:lpstr>Chemical Similarity</vt:lpstr>
      <vt:lpstr>Chemical Similarity</vt:lpstr>
      <vt:lpstr>Chemical Similarity</vt:lpstr>
      <vt:lpstr>Chemical Similarity</vt:lpstr>
      <vt:lpstr>Chemical Similarity</vt:lpstr>
      <vt:lpstr>Chemical Similarity</vt:lpstr>
      <vt:lpstr>Stimulant, Depressant, Hallucinogenic Effect Similarity</vt:lpstr>
      <vt:lpstr>Effect Similarity - Fedida</vt:lpstr>
      <vt:lpstr>Effect Similarity</vt:lpstr>
      <vt:lpstr>Intent of Effect Similarity</vt:lpstr>
      <vt:lpstr>Texas Health and Safety Code 481.1031. </vt:lpstr>
      <vt:lpstr>State Penalties</vt:lpstr>
      <vt:lpstr>Sec. 481.106.  CLASSIFICATION OF CONTROLLED SUBSTANCE ANALOGUE</vt:lpstr>
      <vt:lpstr>Pharmacology</vt:lpstr>
      <vt:lpstr>Pharmacology: Neuron Receptors</vt:lpstr>
      <vt:lpstr>Chemical Agonists</vt:lpstr>
      <vt:lpstr>Dangers</vt:lpstr>
      <vt:lpstr>Arrests and Seizures</vt:lpstr>
      <vt:lpstr>Tips going forward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Synthetic Cannabinoids</dc:title>
  <dc:creator>Travis</dc:creator>
  <cp:lastModifiedBy>Don Flanary</cp:lastModifiedBy>
  <cp:revision>45</cp:revision>
  <dcterms:created xsi:type="dcterms:W3CDTF">2014-03-04T21:45:29Z</dcterms:created>
  <dcterms:modified xsi:type="dcterms:W3CDTF">2014-03-07T20:06:23Z</dcterms:modified>
</cp:coreProperties>
</file>