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4" r:id="rId3"/>
    <p:sldId id="286" r:id="rId4"/>
    <p:sldId id="257" r:id="rId5"/>
    <p:sldId id="284" r:id="rId6"/>
    <p:sldId id="287" r:id="rId7"/>
    <p:sldId id="288" r:id="rId8"/>
    <p:sldId id="258" r:id="rId9"/>
    <p:sldId id="289" r:id="rId10"/>
    <p:sldId id="290" r:id="rId11"/>
    <p:sldId id="337" r:id="rId12"/>
    <p:sldId id="338" r:id="rId13"/>
    <p:sldId id="339" r:id="rId14"/>
    <p:sldId id="340" r:id="rId15"/>
    <p:sldId id="341" r:id="rId16"/>
    <p:sldId id="342" r:id="rId17"/>
    <p:sldId id="343" r:id="rId18"/>
    <p:sldId id="344" r:id="rId19"/>
    <p:sldId id="345" r:id="rId20"/>
    <p:sldId id="346" r:id="rId21"/>
    <p:sldId id="335" r:id="rId22"/>
    <p:sldId id="260" r:id="rId23"/>
    <p:sldId id="291" r:id="rId24"/>
    <p:sldId id="293" r:id="rId25"/>
    <p:sldId id="264" r:id="rId26"/>
    <p:sldId id="265" r:id="rId27"/>
    <p:sldId id="298" r:id="rId28"/>
    <p:sldId id="283" r:id="rId29"/>
    <p:sldId id="299" r:id="rId30"/>
    <p:sldId id="266" r:id="rId31"/>
    <p:sldId id="300" r:id="rId32"/>
    <p:sldId id="301" r:id="rId33"/>
    <p:sldId id="267" r:id="rId34"/>
    <p:sldId id="268" r:id="rId35"/>
    <p:sldId id="347" r:id="rId36"/>
    <p:sldId id="269" r:id="rId37"/>
    <p:sldId id="271" r:id="rId38"/>
    <p:sldId id="303" r:id="rId39"/>
    <p:sldId id="348" r:id="rId40"/>
    <p:sldId id="305" r:id="rId41"/>
    <p:sldId id="306" r:id="rId42"/>
    <p:sldId id="304" r:id="rId43"/>
    <p:sldId id="350" r:id="rId44"/>
    <p:sldId id="349" r:id="rId45"/>
    <p:sldId id="351" r:id="rId46"/>
    <p:sldId id="352" r:id="rId47"/>
    <p:sldId id="307" r:id="rId48"/>
    <p:sldId id="308" r:id="rId49"/>
    <p:sldId id="309" r:id="rId50"/>
    <p:sldId id="312" r:id="rId51"/>
    <p:sldId id="313" r:id="rId52"/>
    <p:sldId id="315" r:id="rId53"/>
    <p:sldId id="316" r:id="rId54"/>
    <p:sldId id="317" r:id="rId55"/>
    <p:sldId id="319" r:id="rId56"/>
    <p:sldId id="320" r:id="rId57"/>
    <p:sldId id="321" r:id="rId58"/>
    <p:sldId id="322" r:id="rId59"/>
    <p:sldId id="323" r:id="rId60"/>
    <p:sldId id="324" r:id="rId61"/>
    <p:sldId id="325" r:id="rId62"/>
    <p:sldId id="326" r:id="rId63"/>
    <p:sldId id="327" r:id="rId64"/>
    <p:sldId id="329" r:id="rId65"/>
    <p:sldId id="330" r:id="rId66"/>
    <p:sldId id="331" r:id="rId67"/>
    <p:sldId id="332" r:id="rId68"/>
    <p:sldId id="333"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2" autoAdjust="0"/>
    <p:restoredTop sz="94660"/>
  </p:normalViewPr>
  <p:slideViewPr>
    <p:cSldViewPr snapToGrid="0">
      <p:cViewPr varScale="1">
        <p:scale>
          <a:sx n="96" d="100"/>
          <a:sy n="96" d="100"/>
        </p:scale>
        <p:origin x="-104" y="-6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A7372F-5428-48BE-964B-6C56A0540471}" type="datetimeFigureOut">
              <a:rPr lang="en-US" smtClean="0"/>
              <a:t>11/14/14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364490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7372F-5428-48BE-964B-6C56A0540471}" type="datetimeFigureOut">
              <a:rPr lang="en-US" smtClean="0"/>
              <a:t>11/14/14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51733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7372F-5428-48BE-964B-6C56A0540471}" type="datetimeFigureOut">
              <a:rPr lang="en-US" smtClean="0"/>
              <a:t>11/14/14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106229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7372F-5428-48BE-964B-6C56A0540471}" type="datetimeFigureOut">
              <a:rPr lang="en-US" smtClean="0"/>
              <a:t>11/14/14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377290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A7372F-5428-48BE-964B-6C56A0540471}" type="datetimeFigureOut">
              <a:rPr lang="en-US" smtClean="0"/>
              <a:t>11/14/14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136383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7372F-5428-48BE-964B-6C56A0540471}" type="datetimeFigureOut">
              <a:rPr lang="en-US" smtClean="0"/>
              <a:t>11/14/14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258470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A7372F-5428-48BE-964B-6C56A0540471}" type="datetimeFigureOut">
              <a:rPr lang="en-US" smtClean="0"/>
              <a:t>11/14/14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2073349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A7372F-5428-48BE-964B-6C56A0540471}" type="datetimeFigureOut">
              <a:rPr lang="en-US" smtClean="0"/>
              <a:t>11/14/14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125913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7372F-5428-48BE-964B-6C56A0540471}" type="datetimeFigureOut">
              <a:rPr lang="en-US" smtClean="0"/>
              <a:t>11/14/14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2072308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A7372F-5428-48BE-964B-6C56A0540471}" type="datetimeFigureOut">
              <a:rPr lang="en-US" smtClean="0"/>
              <a:t>11/14/14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249039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A7372F-5428-48BE-964B-6C56A0540471}" type="datetimeFigureOut">
              <a:rPr lang="en-US" smtClean="0"/>
              <a:t>11/14/14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B4913-3ED6-496F-88AC-BEADB2F10A16}" type="slidenum">
              <a:rPr lang="en-US" smtClean="0"/>
              <a:t>‹#›</a:t>
            </a:fld>
            <a:endParaRPr lang="en-US"/>
          </a:p>
        </p:txBody>
      </p:sp>
    </p:spTree>
    <p:extLst>
      <p:ext uri="{BB962C8B-B14F-4D97-AF65-F5344CB8AC3E}">
        <p14:creationId xmlns:p14="http://schemas.microsoft.com/office/powerpoint/2010/main" val="22228806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7372F-5428-48BE-964B-6C56A0540471}" type="datetimeFigureOut">
              <a:rPr lang="en-US" smtClean="0"/>
              <a:t>11/14/14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B4913-3ED6-496F-88AC-BEADB2F10A16}" type="slidenum">
              <a:rPr lang="en-US" smtClean="0"/>
              <a:t>‹#›</a:t>
            </a:fld>
            <a:endParaRPr lang="en-US"/>
          </a:p>
        </p:txBody>
      </p:sp>
    </p:spTree>
    <p:extLst>
      <p:ext uri="{BB962C8B-B14F-4D97-AF65-F5344CB8AC3E}">
        <p14:creationId xmlns:p14="http://schemas.microsoft.com/office/powerpoint/2010/main" val="56065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985669"/>
          </a:xfrm>
        </p:spPr>
        <p:txBody>
          <a:bodyPr>
            <a:normAutofit/>
          </a:bodyPr>
          <a:lstStyle/>
          <a:p>
            <a:r>
              <a:rPr lang="en-US" sz="6600" b="1" dirty="0" smtClean="0"/>
              <a:t>Significant Cases of 2014</a:t>
            </a:r>
            <a:endParaRPr lang="en-US" sz="6600" b="1" dirty="0"/>
          </a:p>
        </p:txBody>
      </p:sp>
      <p:sp>
        <p:nvSpPr>
          <p:cNvPr id="3" name="Subtitle 2"/>
          <p:cNvSpPr>
            <a:spLocks noGrp="1"/>
          </p:cNvSpPr>
          <p:nvPr>
            <p:ph type="subTitle" idx="1"/>
          </p:nvPr>
        </p:nvSpPr>
        <p:spPr/>
        <p:txBody>
          <a:bodyPr>
            <a:normAutofit fontScale="85000" lnSpcReduction="20000"/>
          </a:bodyPr>
          <a:lstStyle/>
          <a:p>
            <a:r>
              <a:rPr lang="en-US" sz="3200" dirty="0" smtClean="0"/>
              <a:t>SACDLA </a:t>
            </a:r>
            <a:r>
              <a:rPr lang="en-US" sz="3200" dirty="0" smtClean="0"/>
              <a:t>NUTS &amp; </a:t>
            </a:r>
            <a:r>
              <a:rPr lang="en-US" sz="3200" dirty="0" smtClean="0"/>
              <a:t>BOLTS</a:t>
            </a:r>
          </a:p>
          <a:p>
            <a:endParaRPr lang="en-US" sz="3200" dirty="0" smtClean="0"/>
          </a:p>
          <a:p>
            <a:r>
              <a:rPr lang="en-US" sz="3200" dirty="0" smtClean="0"/>
              <a:t>Donald </a:t>
            </a:r>
            <a:r>
              <a:rPr lang="en-US" sz="3200" dirty="0"/>
              <a:t>H. Flanary, III</a:t>
            </a:r>
          </a:p>
          <a:p>
            <a:r>
              <a:rPr lang="en-US" sz="3200" dirty="0" smtClean="0"/>
              <a:t>Goldstein Goldstein and Hilley</a:t>
            </a:r>
            <a:endParaRPr lang="en-US" sz="3200" dirty="0" smtClean="0"/>
          </a:p>
        </p:txBody>
      </p:sp>
    </p:spTree>
    <p:extLst>
      <p:ext uri="{BB962C8B-B14F-4D97-AF65-F5344CB8AC3E}">
        <p14:creationId xmlns:p14="http://schemas.microsoft.com/office/powerpoint/2010/main" val="16707994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a:t>Fernandez v. California</a:t>
            </a:r>
            <a:r>
              <a:rPr lang="en-US" b="1" dirty="0"/>
              <a:t>, </a:t>
            </a:r>
            <a:br>
              <a:rPr lang="en-US" b="1" dirty="0"/>
            </a:br>
            <a:r>
              <a:rPr lang="en-US" b="1" dirty="0"/>
              <a:t>134 </a:t>
            </a:r>
            <a:r>
              <a:rPr lang="en-US" b="1" dirty="0" err="1"/>
              <a:t>S.Ct</a:t>
            </a:r>
            <a:r>
              <a:rPr lang="en-US" b="1" dirty="0"/>
              <a:t>. 1126 (2014)</a:t>
            </a:r>
            <a:endParaRPr lang="en-US" i="1" dirty="0"/>
          </a:p>
        </p:txBody>
      </p:sp>
      <p:sp>
        <p:nvSpPr>
          <p:cNvPr id="3" name="Content Placeholder 2"/>
          <p:cNvSpPr>
            <a:spLocks noGrp="1"/>
          </p:cNvSpPr>
          <p:nvPr>
            <p:ph idx="1"/>
          </p:nvPr>
        </p:nvSpPr>
        <p:spPr/>
        <p:txBody>
          <a:bodyPr/>
          <a:lstStyle/>
          <a:p>
            <a:pPr marL="0" indent="0">
              <a:buNone/>
            </a:pPr>
            <a:r>
              <a:rPr lang="en-US" b="1" dirty="0" smtClean="0"/>
              <a:t>Ginsburg’s Dissent:</a:t>
            </a:r>
          </a:p>
          <a:p>
            <a:pPr marL="0" indent="0" algn="just">
              <a:buNone/>
            </a:pPr>
            <a:r>
              <a:rPr lang="en-US" dirty="0" smtClean="0"/>
              <a:t>“Instead of adhering to the warrant requirement, today's decision tells the police they may dodge it, </a:t>
            </a:r>
            <a:r>
              <a:rPr lang="en-US" dirty="0" err="1" smtClean="0"/>
              <a:t>nevermind</a:t>
            </a:r>
            <a:r>
              <a:rPr lang="en-US" dirty="0" smtClean="0"/>
              <a:t> ample time to secure the approval of a neutral magistrate. Suppressing the warrant requirement, the Court shrinks to petite size our holding in </a:t>
            </a:r>
            <a:r>
              <a:rPr lang="en-US" i="1" dirty="0" smtClean="0"/>
              <a:t>Georgia v. Randolph </a:t>
            </a:r>
            <a:r>
              <a:rPr lang="en-US" dirty="0" smtClean="0"/>
              <a:t>that “a physically present inhabitant's express refusal of consent to a police search [of his home] is dispositive as to him, regardless of the consent of a fellow occupant,”</a:t>
            </a:r>
            <a:endParaRPr lang="en-US" dirty="0"/>
          </a:p>
        </p:txBody>
      </p:sp>
    </p:spTree>
    <p:extLst>
      <p:ext uri="{BB962C8B-B14F-4D97-AF65-F5344CB8AC3E}">
        <p14:creationId xmlns:p14="http://schemas.microsoft.com/office/powerpoint/2010/main" val="34884733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56836"/>
            <a:ext cx="10972800" cy="1143000"/>
          </a:xfrm>
        </p:spPr>
        <p:txBody>
          <a:bodyPr>
            <a:normAutofit fontScale="90000"/>
          </a:bodyPr>
          <a:lstStyle/>
          <a:p>
            <a:pPr algn="ctr"/>
            <a:r>
              <a:rPr lang="en-US" b="1" i="1" dirty="0"/>
              <a:t>United States v. </a:t>
            </a:r>
            <a:r>
              <a:rPr lang="en-US" b="1" i="1" dirty="0" err="1" smtClean="0"/>
              <a:t>Wurie</a:t>
            </a:r>
            <a:r>
              <a:rPr lang="en-US" b="1" i="1" dirty="0" smtClean="0"/>
              <a:t/>
            </a:r>
            <a:br>
              <a:rPr lang="en-US" b="1" i="1" dirty="0" smtClean="0"/>
            </a:br>
            <a:r>
              <a:rPr lang="en-US" b="1" i="1" dirty="0" smtClean="0"/>
              <a:t>Riley </a:t>
            </a:r>
            <a:r>
              <a:rPr lang="en-US" b="1" i="1" dirty="0"/>
              <a:t>v. </a:t>
            </a:r>
            <a:r>
              <a:rPr lang="en-US" b="1" i="1" dirty="0" smtClean="0"/>
              <a:t>California</a:t>
            </a:r>
            <a:br>
              <a:rPr lang="en-US" b="1" i="1" dirty="0" smtClean="0"/>
            </a:br>
            <a:r>
              <a:rPr lang="en-US" dirty="0"/>
              <a:t>134 S. Ct. </a:t>
            </a:r>
            <a:r>
              <a:rPr lang="en-US" dirty="0" smtClean="0"/>
              <a:t>2473 (2014)</a:t>
            </a:r>
            <a:endParaRPr lang="en-US" dirty="0"/>
          </a:p>
        </p:txBody>
      </p:sp>
      <p:sp>
        <p:nvSpPr>
          <p:cNvPr id="3" name="Content Placeholder 2"/>
          <p:cNvSpPr>
            <a:spLocks noGrp="1"/>
          </p:cNvSpPr>
          <p:nvPr>
            <p:ph idx="1"/>
          </p:nvPr>
        </p:nvSpPr>
        <p:spPr>
          <a:xfrm>
            <a:off x="609600" y="2537204"/>
            <a:ext cx="10972800" cy="4525963"/>
          </a:xfrm>
        </p:spPr>
        <p:txBody>
          <a:bodyPr>
            <a:normAutofit/>
          </a:bodyPr>
          <a:lstStyle/>
          <a:p>
            <a:r>
              <a:rPr lang="en-US" dirty="0"/>
              <a:t>Supreme Court </a:t>
            </a:r>
            <a:r>
              <a:rPr lang="en-US" u="sng" dirty="0"/>
              <a:t>unanimously</a:t>
            </a:r>
            <a:r>
              <a:rPr lang="en-US" dirty="0"/>
              <a:t> ruled that the </a:t>
            </a:r>
            <a:r>
              <a:rPr lang="en-US" u="sng" dirty="0"/>
              <a:t>search incident </a:t>
            </a:r>
            <a:r>
              <a:rPr lang="en-US" dirty="0"/>
              <a:t>to arrest </a:t>
            </a:r>
            <a:r>
              <a:rPr lang="en-US" i="1" dirty="0"/>
              <a:t>exception</a:t>
            </a:r>
            <a:r>
              <a:rPr lang="en-US" dirty="0"/>
              <a:t> does </a:t>
            </a:r>
            <a:r>
              <a:rPr lang="en-US" b="1" dirty="0"/>
              <a:t>not</a:t>
            </a:r>
            <a:r>
              <a:rPr lang="en-US" dirty="0"/>
              <a:t> </a:t>
            </a:r>
            <a:r>
              <a:rPr lang="en-US" u="sng" dirty="0"/>
              <a:t>extend to a cell phone </a:t>
            </a:r>
            <a:r>
              <a:rPr lang="en-US" dirty="0"/>
              <a:t>and that police need to get a search warrant in order to search an arrestee's phone after </a:t>
            </a:r>
            <a:r>
              <a:rPr lang="en-US" dirty="0" smtClean="0"/>
              <a:t>arrest</a:t>
            </a:r>
          </a:p>
        </p:txBody>
      </p:sp>
    </p:spTree>
    <p:extLst>
      <p:ext uri="{BB962C8B-B14F-4D97-AF65-F5344CB8AC3E}">
        <p14:creationId xmlns:p14="http://schemas.microsoft.com/office/powerpoint/2010/main" val="9091383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Riley and </a:t>
            </a:r>
            <a:r>
              <a:rPr lang="en-US" b="1" i="1" dirty="0" err="1"/>
              <a:t>Wurie</a:t>
            </a:r>
            <a:endParaRPr lang="en-US" dirty="0"/>
          </a:p>
        </p:txBody>
      </p:sp>
      <p:sp>
        <p:nvSpPr>
          <p:cNvPr id="3" name="Content Placeholder 2"/>
          <p:cNvSpPr>
            <a:spLocks noGrp="1"/>
          </p:cNvSpPr>
          <p:nvPr>
            <p:ph idx="1"/>
          </p:nvPr>
        </p:nvSpPr>
        <p:spPr/>
        <p:txBody>
          <a:bodyPr/>
          <a:lstStyle/>
          <a:p>
            <a:r>
              <a:rPr lang="en-US" dirty="0" smtClean="0"/>
              <a:t>In </a:t>
            </a:r>
            <a:r>
              <a:rPr lang="en-US" i="1" dirty="0" err="1" smtClean="0"/>
              <a:t>Wurie</a:t>
            </a:r>
            <a:r>
              <a:rPr lang="en-US" i="1" dirty="0" smtClean="0"/>
              <a:t>, </a:t>
            </a:r>
            <a:r>
              <a:rPr lang="en-US" dirty="0" smtClean="0"/>
              <a:t>the </a:t>
            </a:r>
            <a:r>
              <a:rPr lang="en-US" u="sng" dirty="0"/>
              <a:t>United States appealed </a:t>
            </a:r>
            <a:r>
              <a:rPr lang="en-US" dirty="0"/>
              <a:t>the judgment of the </a:t>
            </a:r>
            <a:r>
              <a:rPr lang="en-US" dirty="0" smtClean="0"/>
              <a:t>First </a:t>
            </a:r>
            <a:r>
              <a:rPr lang="en-US" dirty="0"/>
              <a:t>Circuit which suppressed evidence from the cell phone of </a:t>
            </a:r>
            <a:r>
              <a:rPr lang="en-US" dirty="0" smtClean="0"/>
              <a:t>the defendant</a:t>
            </a:r>
            <a:endParaRPr lang="en-US" dirty="0"/>
          </a:p>
          <a:p>
            <a:r>
              <a:rPr lang="en-US" dirty="0" smtClean="0"/>
              <a:t>In </a:t>
            </a:r>
            <a:r>
              <a:rPr lang="en-US" i="1" dirty="0" smtClean="0"/>
              <a:t>Riley</a:t>
            </a:r>
            <a:r>
              <a:rPr lang="en-US" dirty="0" smtClean="0"/>
              <a:t>,  the </a:t>
            </a:r>
            <a:r>
              <a:rPr lang="en-US" u="sng" dirty="0"/>
              <a:t>defendant appealed </a:t>
            </a:r>
            <a:r>
              <a:rPr lang="en-US" dirty="0"/>
              <a:t>the judgment of the California Court of </a:t>
            </a:r>
            <a:r>
              <a:rPr lang="en-US" dirty="0" smtClean="0"/>
              <a:t>Appeals </a:t>
            </a:r>
            <a:r>
              <a:rPr lang="en-US" dirty="0"/>
              <a:t>which affirmed </a:t>
            </a:r>
            <a:r>
              <a:rPr lang="en-US" dirty="0" smtClean="0"/>
              <a:t>his conviction</a:t>
            </a:r>
            <a:r>
              <a:rPr lang="en-US" dirty="0"/>
              <a:t>.</a:t>
            </a:r>
          </a:p>
        </p:txBody>
      </p:sp>
    </p:spTree>
    <p:extLst>
      <p:ext uri="{BB962C8B-B14F-4D97-AF65-F5344CB8AC3E}">
        <p14:creationId xmlns:p14="http://schemas.microsoft.com/office/powerpoint/2010/main" val="34812397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Riley and </a:t>
            </a:r>
            <a:r>
              <a:rPr lang="en-US" b="1" i="1" dirty="0" err="1" smtClean="0"/>
              <a:t>Wurie</a:t>
            </a:r>
            <a:endParaRPr lang="en-US" b="1" i="1" dirty="0"/>
          </a:p>
        </p:txBody>
      </p:sp>
      <p:sp>
        <p:nvSpPr>
          <p:cNvPr id="3" name="Content Placeholder 2"/>
          <p:cNvSpPr>
            <a:spLocks noGrp="1"/>
          </p:cNvSpPr>
          <p:nvPr>
            <p:ph idx="1"/>
          </p:nvPr>
        </p:nvSpPr>
        <p:spPr/>
        <p:txBody>
          <a:bodyPr>
            <a:normAutofit/>
          </a:bodyPr>
          <a:lstStyle/>
          <a:p>
            <a:r>
              <a:rPr lang="en-US" dirty="0"/>
              <a:t>In both </a:t>
            </a:r>
            <a:r>
              <a:rPr lang="en-US" dirty="0" smtClean="0"/>
              <a:t>cases</a:t>
            </a:r>
            <a:r>
              <a:rPr lang="en-US" dirty="0"/>
              <a:t>, the contents of the defendants' cell phones were searched after </a:t>
            </a:r>
            <a:r>
              <a:rPr lang="en-US" dirty="0" smtClean="0"/>
              <a:t>they were </a:t>
            </a:r>
            <a:r>
              <a:rPr lang="en-US" dirty="0"/>
              <a:t>arrested and evidence obtained from the cell phones was </a:t>
            </a:r>
            <a:r>
              <a:rPr lang="en-US" b="1" dirty="0"/>
              <a:t>used to charge the defendants with additional offenses.</a:t>
            </a:r>
            <a:r>
              <a:rPr lang="en-US" u="sng" dirty="0"/>
              <a:t> </a:t>
            </a:r>
            <a:endParaRPr lang="en-US" u="sng" dirty="0" smtClean="0"/>
          </a:p>
          <a:p>
            <a:r>
              <a:rPr lang="en-US" dirty="0" smtClean="0"/>
              <a:t>While </a:t>
            </a:r>
            <a:r>
              <a:rPr lang="en-US" dirty="0"/>
              <a:t>the officers could examine the phones' </a:t>
            </a:r>
            <a:r>
              <a:rPr lang="en-US" u="sng" dirty="0"/>
              <a:t>physical aspects </a:t>
            </a:r>
            <a:r>
              <a:rPr lang="en-US" dirty="0"/>
              <a:t>to ensure that the phones </a:t>
            </a:r>
            <a:r>
              <a:rPr lang="en-US" u="sng" dirty="0"/>
              <a:t>would not be used as weapons</a:t>
            </a:r>
            <a:r>
              <a:rPr lang="en-US" dirty="0"/>
              <a:t>, </a:t>
            </a:r>
            <a:r>
              <a:rPr lang="en-US" dirty="0" smtClean="0"/>
              <a:t>digital </a:t>
            </a:r>
            <a:r>
              <a:rPr lang="en-US" dirty="0"/>
              <a:t>data stored on the phones could </a:t>
            </a:r>
            <a:r>
              <a:rPr lang="en-US" b="1" dirty="0"/>
              <a:t>not</a:t>
            </a:r>
            <a:r>
              <a:rPr lang="en-US" dirty="0"/>
              <a:t> itself be used as a </a:t>
            </a:r>
            <a:r>
              <a:rPr lang="en-US" u="sng" dirty="0"/>
              <a:t>weapon to harm the arresting officers </a:t>
            </a:r>
            <a:r>
              <a:rPr lang="en-US" dirty="0"/>
              <a:t>or to </a:t>
            </a:r>
            <a:r>
              <a:rPr lang="en-US" u="sng" dirty="0"/>
              <a:t>effectuate the defendants' escape. </a:t>
            </a:r>
            <a:endParaRPr lang="en-US" u="sng" dirty="0" smtClean="0"/>
          </a:p>
        </p:txBody>
      </p:sp>
    </p:spTree>
    <p:extLst>
      <p:ext uri="{BB962C8B-B14F-4D97-AF65-F5344CB8AC3E}">
        <p14:creationId xmlns:p14="http://schemas.microsoft.com/office/powerpoint/2010/main" val="394208306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Riley and </a:t>
            </a:r>
            <a:r>
              <a:rPr lang="en-US" b="1" i="1" dirty="0" err="1"/>
              <a:t>Wurie</a:t>
            </a:r>
            <a:endParaRPr lang="en-US" dirty="0"/>
          </a:p>
        </p:txBody>
      </p:sp>
      <p:sp>
        <p:nvSpPr>
          <p:cNvPr id="3" name="Content Placeholder 2"/>
          <p:cNvSpPr>
            <a:spLocks noGrp="1"/>
          </p:cNvSpPr>
          <p:nvPr>
            <p:ph idx="1"/>
          </p:nvPr>
        </p:nvSpPr>
        <p:spPr/>
        <p:txBody>
          <a:bodyPr>
            <a:normAutofit/>
          </a:bodyPr>
          <a:lstStyle/>
          <a:p>
            <a:r>
              <a:rPr lang="en-US" dirty="0"/>
              <a:t>Further, the potential for destruction of evidence by remote wiping or data encryption was </a:t>
            </a:r>
            <a:r>
              <a:rPr lang="en-US" b="1" dirty="0"/>
              <a:t>not shown to be prevalent </a:t>
            </a:r>
            <a:r>
              <a:rPr lang="en-US" dirty="0"/>
              <a:t>and could be </a:t>
            </a:r>
            <a:r>
              <a:rPr lang="en-US" b="1" dirty="0"/>
              <a:t>countered by disabling the phones</a:t>
            </a:r>
            <a:r>
              <a:rPr lang="en-US" dirty="0"/>
              <a:t>. </a:t>
            </a:r>
            <a:endParaRPr lang="en-US" dirty="0" smtClean="0"/>
          </a:p>
          <a:p>
            <a:r>
              <a:rPr lang="en-US" dirty="0" smtClean="0"/>
              <a:t>Moreover</a:t>
            </a:r>
            <a:r>
              <a:rPr lang="en-US" dirty="0"/>
              <a:t>, the </a:t>
            </a:r>
            <a:r>
              <a:rPr lang="en-US" u="sng" dirty="0"/>
              <a:t>immense storage capacity </a:t>
            </a:r>
            <a:r>
              <a:rPr lang="en-US" dirty="0"/>
              <a:t>of modern cell phones </a:t>
            </a:r>
            <a:r>
              <a:rPr lang="en-US" b="1" u="sng" dirty="0"/>
              <a:t>implicated privacy concerns </a:t>
            </a:r>
            <a:r>
              <a:rPr lang="en-US" dirty="0"/>
              <a:t>with regard to the extent of information which could be accessed on the phones.</a:t>
            </a:r>
          </a:p>
          <a:p>
            <a:endParaRPr lang="en-US" dirty="0"/>
          </a:p>
        </p:txBody>
      </p:sp>
    </p:spTree>
    <p:extLst>
      <p:ext uri="{BB962C8B-B14F-4D97-AF65-F5344CB8AC3E}">
        <p14:creationId xmlns:p14="http://schemas.microsoft.com/office/powerpoint/2010/main" val="14925950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843462"/>
          </a:xfrm>
        </p:spPr>
        <p:txBody>
          <a:bodyPr/>
          <a:lstStyle/>
          <a:p>
            <a:pPr algn="ctr"/>
            <a:r>
              <a:rPr lang="en-US" b="1" dirty="0" smtClean="0"/>
              <a:t>Cell Phone searches in Texas</a:t>
            </a:r>
            <a:endParaRPr lang="en-US" b="1" dirty="0"/>
          </a:p>
        </p:txBody>
      </p:sp>
    </p:spTree>
    <p:extLst>
      <p:ext uri="{BB962C8B-B14F-4D97-AF65-F5344CB8AC3E}">
        <p14:creationId xmlns:p14="http://schemas.microsoft.com/office/powerpoint/2010/main" val="34179529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a:t>State v. Granville</a:t>
            </a:r>
            <a:r>
              <a:rPr lang="en-US" b="1" dirty="0"/>
              <a:t>, </a:t>
            </a:r>
            <a:r>
              <a:rPr lang="en-US" b="1" dirty="0" smtClean="0"/>
              <a:t/>
            </a:r>
            <a:br>
              <a:rPr lang="en-US" b="1" dirty="0" smtClean="0"/>
            </a:br>
            <a:r>
              <a:rPr lang="en-US" dirty="0"/>
              <a:t>423 S.W.3d </a:t>
            </a:r>
            <a:r>
              <a:rPr lang="en-US" dirty="0" smtClean="0"/>
              <a:t>399 (Tex </a:t>
            </a:r>
            <a:r>
              <a:rPr lang="en-US" dirty="0" err="1" smtClean="0"/>
              <a:t>Crim</a:t>
            </a:r>
            <a:r>
              <a:rPr lang="en-US" dirty="0" smtClean="0"/>
              <a:t> App 2014)</a:t>
            </a:r>
            <a:endParaRPr lang="en-US" dirty="0"/>
          </a:p>
        </p:txBody>
      </p:sp>
      <p:sp>
        <p:nvSpPr>
          <p:cNvPr id="3" name="Content Placeholder 2"/>
          <p:cNvSpPr>
            <a:spLocks noGrp="1"/>
          </p:cNvSpPr>
          <p:nvPr>
            <p:ph idx="1"/>
          </p:nvPr>
        </p:nvSpPr>
        <p:spPr>
          <a:xfrm>
            <a:off x="609600" y="2095501"/>
            <a:ext cx="10972800" cy="4030663"/>
          </a:xfrm>
        </p:spPr>
        <p:txBody>
          <a:bodyPr>
            <a:normAutofit/>
          </a:bodyPr>
          <a:lstStyle/>
          <a:p>
            <a:r>
              <a:rPr lang="en-US" dirty="0" smtClean="0"/>
              <a:t>Defendant arrested at a school for disorderly conduct.</a:t>
            </a:r>
          </a:p>
          <a:p>
            <a:r>
              <a:rPr lang="en-US" dirty="0" smtClean="0"/>
              <a:t>Defendant’s </a:t>
            </a:r>
            <a:r>
              <a:rPr lang="en-US" dirty="0"/>
              <a:t>cell phone was searched </a:t>
            </a:r>
            <a:r>
              <a:rPr lang="en-US" dirty="0" smtClean="0"/>
              <a:t>and then charged with </a:t>
            </a:r>
            <a:r>
              <a:rPr lang="en-US" dirty="0"/>
              <a:t>“improper photography</a:t>
            </a:r>
            <a:r>
              <a:rPr lang="en-US" dirty="0" smtClean="0"/>
              <a:t>”</a:t>
            </a:r>
          </a:p>
          <a:p>
            <a:r>
              <a:rPr lang="en-US" dirty="0" smtClean="0"/>
              <a:t>Cell phone was in the </a:t>
            </a:r>
            <a:r>
              <a:rPr lang="en-US" u="sng" dirty="0" smtClean="0"/>
              <a:t>property room</a:t>
            </a:r>
            <a:r>
              <a:rPr lang="en-US" dirty="0" smtClean="0"/>
              <a:t> and accessed by police</a:t>
            </a:r>
          </a:p>
          <a:p>
            <a:r>
              <a:rPr lang="en-US" dirty="0"/>
              <a:t>Most logical and outspoken rejection of </a:t>
            </a:r>
            <a:r>
              <a:rPr lang="en-US" i="1" dirty="0"/>
              <a:t>Finley</a:t>
            </a:r>
          </a:p>
          <a:p>
            <a:endParaRPr lang="en-US" dirty="0"/>
          </a:p>
          <a:p>
            <a:endParaRPr lang="en-US" dirty="0"/>
          </a:p>
        </p:txBody>
      </p:sp>
    </p:spTree>
    <p:extLst>
      <p:ext uri="{BB962C8B-B14F-4D97-AF65-F5344CB8AC3E}">
        <p14:creationId xmlns:p14="http://schemas.microsoft.com/office/powerpoint/2010/main" val="331385465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i="1" dirty="0">
                <a:solidFill>
                  <a:prstClr val="black"/>
                </a:solidFill>
              </a:rPr>
              <a:t>State v. Granville</a:t>
            </a:r>
            <a:endParaRPr lang="en-US" sz="4000" b="1" dirty="0"/>
          </a:p>
        </p:txBody>
      </p:sp>
      <p:sp>
        <p:nvSpPr>
          <p:cNvPr id="3" name="Content Placeholder 2"/>
          <p:cNvSpPr>
            <a:spLocks noGrp="1"/>
          </p:cNvSpPr>
          <p:nvPr>
            <p:ph idx="1"/>
          </p:nvPr>
        </p:nvSpPr>
        <p:spPr/>
        <p:txBody>
          <a:bodyPr/>
          <a:lstStyle/>
          <a:p>
            <a:r>
              <a:rPr lang="en-US" sz="3600" dirty="0"/>
              <a:t>“We reject [the State’s] argument that a modern-day cell phone is like a pair of pants or a bag of groceries, for which a person loses all privacy protection once it is checked into a jail property room.”</a:t>
            </a:r>
          </a:p>
          <a:p>
            <a:endParaRPr lang="en-US" dirty="0"/>
          </a:p>
        </p:txBody>
      </p:sp>
      <p:pic>
        <p:nvPicPr>
          <p:cNvPr id="1026" name="Picture 2" descr="C:\Users\Dante Dominguez\Desktop\G,G&amp;H\For Don\jea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5237" y="4643586"/>
            <a:ext cx="2238497" cy="214288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ante Dominguez\Desktop\G,G&amp;H\For Don\nonequ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667" y="4640263"/>
            <a:ext cx="19812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ante Dominguez\Desktop\G,G&amp;H\For Don\Cell-Phon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668" y="4487770"/>
            <a:ext cx="3826933" cy="2370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74729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i="1" dirty="0">
                <a:solidFill>
                  <a:prstClr val="black"/>
                </a:solidFill>
              </a:rPr>
              <a:t>State v. </a:t>
            </a:r>
            <a:r>
              <a:rPr lang="en-US" sz="4000" b="1" i="1" dirty="0" smtClean="0">
                <a:solidFill>
                  <a:prstClr val="black"/>
                </a:solidFill>
              </a:rPr>
              <a:t>Granville</a:t>
            </a:r>
            <a:endParaRPr lang="en-US" sz="4000" b="1" dirty="0"/>
          </a:p>
        </p:txBody>
      </p:sp>
      <p:sp>
        <p:nvSpPr>
          <p:cNvPr id="3" name="Content Placeholder 2"/>
          <p:cNvSpPr>
            <a:spLocks noGrp="1"/>
          </p:cNvSpPr>
          <p:nvPr>
            <p:ph idx="1"/>
          </p:nvPr>
        </p:nvSpPr>
        <p:spPr/>
        <p:txBody>
          <a:bodyPr>
            <a:normAutofit/>
          </a:bodyPr>
          <a:lstStyle/>
          <a:p>
            <a:r>
              <a:rPr lang="en-US" dirty="0" smtClean="0"/>
              <a:t>“A </a:t>
            </a:r>
            <a:r>
              <a:rPr lang="en-US" u="sng" dirty="0"/>
              <a:t>cell phone is unlike other containers </a:t>
            </a:r>
            <a:r>
              <a:rPr lang="en-US" dirty="0"/>
              <a:t>as it can receive, store, and transmit an almost unlimited amount of private information.</a:t>
            </a:r>
            <a:r>
              <a:rPr lang="en-US" dirty="0" smtClean="0"/>
              <a:t>”</a:t>
            </a:r>
          </a:p>
          <a:p>
            <a:r>
              <a:rPr lang="en-US" dirty="0" smtClean="0"/>
              <a:t>“</a:t>
            </a:r>
            <a:r>
              <a:rPr lang="en-US" dirty="0"/>
              <a:t>T</a:t>
            </a:r>
            <a:r>
              <a:rPr lang="en-US" dirty="0" smtClean="0"/>
              <a:t>he </a:t>
            </a:r>
            <a:r>
              <a:rPr lang="en-US" u="sng" dirty="0"/>
              <a:t>potential for invasion of privacy</a:t>
            </a:r>
            <a:r>
              <a:rPr lang="en-US" dirty="0"/>
              <a:t>, identify theft, or at a minimum, public embarrassment is </a:t>
            </a:r>
            <a:r>
              <a:rPr lang="en-US" u="sng" dirty="0"/>
              <a:t>enormous</a:t>
            </a:r>
            <a:r>
              <a:rPr lang="en-US" dirty="0"/>
              <a:t>.</a:t>
            </a:r>
            <a:r>
              <a:rPr lang="en-US" dirty="0" smtClean="0"/>
              <a:t>”</a:t>
            </a:r>
            <a:endParaRPr lang="en-US" dirty="0"/>
          </a:p>
          <a:p>
            <a:endParaRPr lang="en-US" dirty="0"/>
          </a:p>
        </p:txBody>
      </p:sp>
    </p:spTree>
    <p:extLst>
      <p:ext uri="{BB962C8B-B14F-4D97-AF65-F5344CB8AC3E}">
        <p14:creationId xmlns:p14="http://schemas.microsoft.com/office/powerpoint/2010/main" val="7348202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i="1" dirty="0">
                <a:solidFill>
                  <a:prstClr val="black"/>
                </a:solidFill>
              </a:rPr>
              <a:t>State v. </a:t>
            </a:r>
            <a:r>
              <a:rPr lang="en-US" sz="4000" b="1" i="1" dirty="0" smtClean="0">
                <a:solidFill>
                  <a:prstClr val="black"/>
                </a:solidFill>
              </a:rPr>
              <a:t>Granville</a:t>
            </a:r>
            <a:endParaRPr lang="en-US" sz="4000" b="1" dirty="0"/>
          </a:p>
        </p:txBody>
      </p:sp>
      <p:sp>
        <p:nvSpPr>
          <p:cNvPr id="3" name="Content Placeholder 2"/>
          <p:cNvSpPr>
            <a:spLocks noGrp="1"/>
          </p:cNvSpPr>
          <p:nvPr>
            <p:ph idx="1"/>
          </p:nvPr>
        </p:nvSpPr>
        <p:spPr/>
        <p:txBody>
          <a:bodyPr/>
          <a:lstStyle/>
          <a:p>
            <a:r>
              <a:rPr lang="en-US" dirty="0"/>
              <a:t>“Searching a person’s cell phone is like searching his </a:t>
            </a:r>
            <a:r>
              <a:rPr lang="en-US" u="sng" dirty="0"/>
              <a:t>home desk</a:t>
            </a:r>
            <a:r>
              <a:rPr lang="en-US" dirty="0"/>
              <a:t>, </a:t>
            </a:r>
            <a:r>
              <a:rPr lang="en-US" u="sng" dirty="0"/>
              <a:t>computer</a:t>
            </a:r>
            <a:r>
              <a:rPr lang="en-US" dirty="0"/>
              <a:t>, </a:t>
            </a:r>
            <a:r>
              <a:rPr lang="en-US" u="sng" dirty="0"/>
              <a:t>bank</a:t>
            </a:r>
            <a:r>
              <a:rPr lang="en-US" dirty="0"/>
              <a:t> </a:t>
            </a:r>
            <a:r>
              <a:rPr lang="en-US" u="sng" dirty="0"/>
              <a:t>vault</a:t>
            </a:r>
            <a:r>
              <a:rPr lang="en-US" dirty="0"/>
              <a:t>, and </a:t>
            </a:r>
            <a:r>
              <a:rPr lang="en-US" u="sng" dirty="0"/>
              <a:t>medicine cabinet </a:t>
            </a:r>
            <a:r>
              <a:rPr lang="en-US" dirty="0"/>
              <a:t>all at once.  There is no doubt that the Fourth Amendment protects the subjective and reasonable privacy interest of citizens in their homes and in their personal ‘papers and effects.’”</a:t>
            </a:r>
          </a:p>
          <a:p>
            <a:endParaRPr lang="en-US" dirty="0"/>
          </a:p>
        </p:txBody>
      </p:sp>
    </p:spTree>
    <p:extLst>
      <p:ext uri="{BB962C8B-B14F-4D97-AF65-F5344CB8AC3E}">
        <p14:creationId xmlns:p14="http://schemas.microsoft.com/office/powerpoint/2010/main" val="33499826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79770"/>
            <a:ext cx="10515600" cy="4351338"/>
          </a:xfrm>
        </p:spPr>
        <p:txBody>
          <a:bodyPr>
            <a:normAutofit/>
          </a:bodyPr>
          <a:lstStyle/>
          <a:p>
            <a:pPr marL="0" indent="0" algn="ctr">
              <a:buNone/>
            </a:pPr>
            <a:endParaRPr lang="en-US" sz="4200" dirty="0" smtClean="0"/>
          </a:p>
          <a:p>
            <a:pPr marL="0" indent="0" algn="ctr">
              <a:buNone/>
            </a:pPr>
            <a:endParaRPr lang="en-US" sz="4200" dirty="0"/>
          </a:p>
          <a:p>
            <a:pPr marL="0" indent="0" algn="ctr">
              <a:buNone/>
            </a:pPr>
            <a:r>
              <a:rPr lang="en-US" sz="4200" b="1" dirty="0" smtClean="0"/>
              <a:t>Fourth Amendment Issues</a:t>
            </a:r>
            <a:endParaRPr lang="en-US" sz="4200" b="1" dirty="0"/>
          </a:p>
        </p:txBody>
      </p:sp>
    </p:spTree>
    <p:extLst>
      <p:ext uri="{BB962C8B-B14F-4D97-AF65-F5344CB8AC3E}">
        <p14:creationId xmlns:p14="http://schemas.microsoft.com/office/powerpoint/2010/main" val="368455134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i="1" dirty="0">
                <a:solidFill>
                  <a:prstClr val="black"/>
                </a:solidFill>
              </a:rPr>
              <a:t>State v. Granville</a:t>
            </a:r>
            <a:endParaRPr lang="en-US" sz="4000" b="1" dirty="0"/>
          </a:p>
        </p:txBody>
      </p:sp>
      <p:sp>
        <p:nvSpPr>
          <p:cNvPr id="3" name="Content Placeholder 2"/>
          <p:cNvSpPr>
            <a:spLocks noGrp="1"/>
          </p:cNvSpPr>
          <p:nvPr>
            <p:ph idx="1"/>
          </p:nvPr>
        </p:nvSpPr>
        <p:spPr/>
        <p:txBody>
          <a:bodyPr>
            <a:normAutofit/>
          </a:bodyPr>
          <a:lstStyle/>
          <a:p>
            <a:r>
              <a:rPr lang="en-US" dirty="0"/>
              <a:t>C</a:t>
            </a:r>
            <a:r>
              <a:rPr lang="en-US" dirty="0" smtClean="0"/>
              <a:t>itizens </a:t>
            </a:r>
            <a:r>
              <a:rPr lang="en-US" dirty="0"/>
              <a:t>do not lose their “expectation of privacy in the contents of [their] cell phone merely because [they have] been arrested and [their] cell phone is in the custody of police for safekeeping.”  </a:t>
            </a:r>
            <a:endParaRPr lang="en-US" i="1" dirty="0"/>
          </a:p>
          <a:p>
            <a:r>
              <a:rPr lang="en-US" dirty="0" smtClean="0"/>
              <a:t>The officer </a:t>
            </a:r>
            <a:r>
              <a:rPr lang="en-US" dirty="0"/>
              <a:t>“could have seized appellant’s phone and held it while he sought a search warrant, but, </a:t>
            </a:r>
            <a:r>
              <a:rPr lang="en-US" i="1" dirty="0"/>
              <a:t>even with probable cause</a:t>
            </a:r>
            <a:r>
              <a:rPr lang="en-US" dirty="0"/>
              <a:t>, he could not ‘activate and search the contents of an inventoried cellular phone’ without one.”</a:t>
            </a:r>
          </a:p>
          <a:p>
            <a:endParaRPr lang="en-US" dirty="0"/>
          </a:p>
        </p:txBody>
      </p:sp>
    </p:spTree>
    <p:extLst>
      <p:ext uri="{BB962C8B-B14F-4D97-AF65-F5344CB8AC3E}">
        <p14:creationId xmlns:p14="http://schemas.microsoft.com/office/powerpoint/2010/main" val="13038912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200" dirty="0"/>
          </a:p>
          <a:p>
            <a:pPr marL="0" indent="0" algn="ctr">
              <a:buNone/>
            </a:pPr>
            <a:r>
              <a:rPr lang="en-US" sz="4200" b="1" dirty="0" smtClean="0"/>
              <a:t>Fifth Amendment Issues</a:t>
            </a:r>
            <a:endParaRPr lang="en-US" sz="4200" b="1" dirty="0"/>
          </a:p>
        </p:txBody>
      </p:sp>
    </p:spTree>
    <p:extLst>
      <p:ext uri="{BB962C8B-B14F-4D97-AF65-F5344CB8AC3E}">
        <p14:creationId xmlns:p14="http://schemas.microsoft.com/office/powerpoint/2010/main" val="241692069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White v. Woodall</a:t>
            </a:r>
            <a:r>
              <a:rPr lang="en-US" b="1" i="1" dirty="0" smtClean="0"/>
              <a:t>,</a:t>
            </a:r>
            <a:br>
              <a:rPr lang="en-US" b="1" i="1" dirty="0" smtClean="0"/>
            </a:br>
            <a:r>
              <a:rPr lang="en-US" b="1" dirty="0" smtClean="0"/>
              <a:t>134 </a:t>
            </a:r>
            <a:r>
              <a:rPr lang="en-US" b="1" dirty="0" err="1" smtClean="0"/>
              <a:t>S.Ct</a:t>
            </a:r>
            <a:r>
              <a:rPr lang="en-US" b="1" dirty="0" smtClean="0"/>
              <a:t>. 1697 (2014)</a:t>
            </a:r>
            <a:endParaRPr lang="en-US" b="1" i="1" dirty="0"/>
          </a:p>
        </p:txBody>
      </p:sp>
      <p:sp>
        <p:nvSpPr>
          <p:cNvPr id="3" name="Content Placeholder 2"/>
          <p:cNvSpPr>
            <a:spLocks noGrp="1"/>
          </p:cNvSpPr>
          <p:nvPr>
            <p:ph idx="1"/>
          </p:nvPr>
        </p:nvSpPr>
        <p:spPr/>
        <p:txBody>
          <a:bodyPr/>
          <a:lstStyle/>
          <a:p>
            <a:pPr marL="0" indent="0">
              <a:buNone/>
            </a:pPr>
            <a:r>
              <a:rPr lang="en-US" dirty="0" smtClean="0"/>
              <a:t>The defendant plead guilty to charges of capital murder, capital kidnapping and first-degree rape. </a:t>
            </a:r>
            <a:endParaRPr lang="en-US" dirty="0" smtClean="0"/>
          </a:p>
          <a:p>
            <a:pPr marL="0" indent="0">
              <a:buNone/>
            </a:pPr>
            <a:r>
              <a:rPr lang="en-US" dirty="0" smtClean="0"/>
              <a:t>During </a:t>
            </a:r>
            <a:r>
              <a:rPr lang="en-US" dirty="0" smtClean="0"/>
              <a:t>the </a:t>
            </a:r>
            <a:r>
              <a:rPr lang="en-US" b="1" dirty="0" smtClean="0"/>
              <a:t>penalty phase</a:t>
            </a:r>
            <a:r>
              <a:rPr lang="en-US" dirty="0" smtClean="0"/>
              <a:t>, the trial court </a:t>
            </a:r>
            <a:r>
              <a:rPr lang="en-US" b="1" u="sng" dirty="0" smtClean="0"/>
              <a:t>denied</a:t>
            </a:r>
            <a:r>
              <a:rPr lang="en-US" dirty="0" smtClean="0"/>
              <a:t> defense </a:t>
            </a:r>
            <a:r>
              <a:rPr lang="en-US" b="1" u="sng" dirty="0" smtClean="0"/>
              <a:t>counsel’s request to instruct</a:t>
            </a:r>
            <a:r>
              <a:rPr lang="en-US" dirty="0" smtClean="0"/>
              <a:t> the jury </a:t>
            </a:r>
            <a:r>
              <a:rPr lang="en-US" b="1" u="sng" dirty="0" smtClean="0"/>
              <a:t>not to draw an adverse inference </a:t>
            </a:r>
            <a:r>
              <a:rPr lang="en-US" dirty="0" smtClean="0"/>
              <a:t>from the defendant’s </a:t>
            </a:r>
            <a:r>
              <a:rPr lang="en-US" b="1" u="sng" dirty="0" smtClean="0"/>
              <a:t>decision not to testify</a:t>
            </a:r>
            <a:r>
              <a:rPr lang="en-US" dirty="0" smtClean="0"/>
              <a:t>.</a:t>
            </a:r>
            <a:endParaRPr lang="en-US" dirty="0"/>
          </a:p>
        </p:txBody>
      </p:sp>
    </p:spTree>
    <p:extLst>
      <p:ext uri="{BB962C8B-B14F-4D97-AF65-F5344CB8AC3E}">
        <p14:creationId xmlns:p14="http://schemas.microsoft.com/office/powerpoint/2010/main" val="10335528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White v. Woodall,</a:t>
            </a:r>
            <a:br>
              <a:rPr lang="en-US" b="1" i="1" dirty="0"/>
            </a:br>
            <a:r>
              <a:rPr lang="en-US" b="1" dirty="0"/>
              <a:t>134 </a:t>
            </a:r>
            <a:r>
              <a:rPr lang="en-US" b="1" dirty="0" err="1"/>
              <a:t>S.Ct</a:t>
            </a:r>
            <a:r>
              <a:rPr lang="en-US" b="1" dirty="0"/>
              <a:t>. 1697 (2014)</a:t>
            </a:r>
            <a:endParaRPr lang="en-US" i="1" dirty="0"/>
          </a:p>
        </p:txBody>
      </p:sp>
      <p:sp>
        <p:nvSpPr>
          <p:cNvPr id="3" name="Content Placeholder 2"/>
          <p:cNvSpPr>
            <a:spLocks noGrp="1"/>
          </p:cNvSpPr>
          <p:nvPr>
            <p:ph idx="1"/>
          </p:nvPr>
        </p:nvSpPr>
        <p:spPr/>
        <p:txBody>
          <a:bodyPr/>
          <a:lstStyle/>
          <a:p>
            <a:r>
              <a:rPr lang="en-US" dirty="0" smtClean="0"/>
              <a:t>Did the trial court violate Woodall’s Fifth Amendment rights when it refused to provide a “no adverse inference” instruction to the jury in a capital punishment case in which the defendant has pled guilty</a:t>
            </a:r>
            <a:r>
              <a:rPr lang="en-US" dirty="0" smtClean="0"/>
              <a:t>?</a:t>
            </a:r>
          </a:p>
          <a:p>
            <a:pPr marL="0" indent="0">
              <a:buNone/>
            </a:pPr>
            <a:endParaRPr lang="en-US" dirty="0" smtClean="0"/>
          </a:p>
          <a:p>
            <a:r>
              <a:rPr lang="en-US" dirty="0" smtClean="0"/>
              <a:t>Was the trial court’s failure to provide a “no adverse inference” instruction a harmless error in light of the overwhelming evidence of guilt that resulted in a guilty plea?</a:t>
            </a:r>
            <a:endParaRPr lang="en-US" dirty="0"/>
          </a:p>
        </p:txBody>
      </p:sp>
    </p:spTree>
    <p:extLst>
      <p:ext uri="{BB962C8B-B14F-4D97-AF65-F5344CB8AC3E}">
        <p14:creationId xmlns:p14="http://schemas.microsoft.com/office/powerpoint/2010/main" val="239206645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White v. Woodall,</a:t>
            </a:r>
            <a:br>
              <a:rPr lang="en-US" b="1" i="1" dirty="0"/>
            </a:br>
            <a:r>
              <a:rPr lang="en-US" b="1" dirty="0"/>
              <a:t>134 </a:t>
            </a:r>
            <a:r>
              <a:rPr lang="en-US" b="1" dirty="0" err="1"/>
              <a:t>S.Ct</a:t>
            </a:r>
            <a:r>
              <a:rPr lang="en-US" b="1" dirty="0"/>
              <a:t>. 1697 (2014)</a:t>
            </a:r>
            <a:endParaRPr lang="en-US" i="1" dirty="0"/>
          </a:p>
        </p:txBody>
      </p:sp>
      <p:sp>
        <p:nvSpPr>
          <p:cNvPr id="3" name="Content Placeholder 2"/>
          <p:cNvSpPr>
            <a:spLocks noGrp="1"/>
          </p:cNvSpPr>
          <p:nvPr>
            <p:ph idx="1"/>
          </p:nvPr>
        </p:nvSpPr>
        <p:spPr/>
        <p:txBody>
          <a:bodyPr/>
          <a:lstStyle/>
          <a:p>
            <a:pPr marL="0" indent="0">
              <a:buNone/>
            </a:pPr>
            <a:r>
              <a:rPr lang="en-US" dirty="0" smtClean="0"/>
              <a:t>From prior precedent, the </a:t>
            </a:r>
            <a:r>
              <a:rPr lang="en-US" b="1" u="sng" dirty="0" smtClean="0"/>
              <a:t>Fifth Amendment does not require a no-adverse inference instruction to the jury for a </a:t>
            </a:r>
            <a:r>
              <a:rPr lang="en-US" b="1" u="sng" dirty="0" err="1" smtClean="0"/>
              <a:t>nontestifying</a:t>
            </a:r>
            <a:r>
              <a:rPr lang="en-US" b="1" u="sng" dirty="0" smtClean="0"/>
              <a:t> defendant during the penalty phase</a:t>
            </a:r>
            <a:r>
              <a:rPr lang="en-US" dirty="0" smtClean="0"/>
              <a:t>.</a:t>
            </a:r>
          </a:p>
          <a:p>
            <a:pPr marL="0" indent="0">
              <a:buNone/>
            </a:pPr>
            <a:r>
              <a:rPr lang="en-US" dirty="0" smtClean="0"/>
              <a:t> Because </a:t>
            </a:r>
            <a:r>
              <a:rPr lang="en-US" dirty="0" smtClean="0"/>
              <a:t>the </a:t>
            </a:r>
            <a:r>
              <a:rPr lang="en-US" b="1" u="sng" dirty="0" smtClean="0"/>
              <a:t>defendant plead guilty to all of the elements the prosecution needed to prove leaving no inference for the jury to create</a:t>
            </a:r>
            <a:r>
              <a:rPr lang="en-US" dirty="0" smtClean="0"/>
              <a:t>, the district court’s rejection of the defendant’s Fifth Amendment claim was not objectively unreasonable. </a:t>
            </a:r>
            <a:endParaRPr lang="en-US" dirty="0"/>
          </a:p>
        </p:txBody>
      </p:sp>
    </p:spTree>
    <p:extLst>
      <p:ext uri="{BB962C8B-B14F-4D97-AF65-F5344CB8AC3E}">
        <p14:creationId xmlns:p14="http://schemas.microsoft.com/office/powerpoint/2010/main" val="65989076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838200" y="1825625"/>
            <a:ext cx="10515600" cy="4351338"/>
          </a:xfrm>
        </p:spPr>
        <p:txBody>
          <a:bodyPr>
            <a:normAutofit/>
          </a:bodyPr>
          <a:lstStyle/>
          <a:p>
            <a:pPr marL="0" indent="0" algn="ctr">
              <a:buNone/>
            </a:pPr>
            <a:endParaRPr lang="en-US" sz="4200" dirty="0"/>
          </a:p>
          <a:p>
            <a:pPr marL="0" indent="0" algn="ctr">
              <a:buNone/>
            </a:pPr>
            <a:r>
              <a:rPr lang="en-US" sz="4200" b="1" dirty="0" smtClean="0"/>
              <a:t>Court of Criminal Appeals</a:t>
            </a:r>
            <a:endParaRPr lang="en-US" sz="4200" b="1" dirty="0"/>
          </a:p>
        </p:txBody>
      </p:sp>
    </p:spTree>
    <p:extLst>
      <p:ext uri="{BB962C8B-B14F-4D97-AF65-F5344CB8AC3E}">
        <p14:creationId xmlns:p14="http://schemas.microsoft.com/office/powerpoint/2010/main" val="306255465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Ex parte Coty, </a:t>
            </a:r>
            <a:r>
              <a:rPr lang="en-US" b="1" dirty="0" smtClean="0"/>
              <a:t/>
            </a:r>
            <a:br>
              <a:rPr lang="en-US" b="1" dirty="0" smtClean="0"/>
            </a:br>
            <a:r>
              <a:rPr lang="en-US" b="1" dirty="0" smtClean="0"/>
              <a:t>432 </a:t>
            </a:r>
            <a:r>
              <a:rPr lang="en-US" b="1" dirty="0" smtClean="0"/>
              <a:t>S.W.3d 341 (Tex. Crim. App. 2014)</a:t>
            </a:r>
            <a:endParaRPr lang="en-US" b="1" i="1" dirty="0"/>
          </a:p>
        </p:txBody>
      </p:sp>
      <p:sp>
        <p:nvSpPr>
          <p:cNvPr id="3" name="Content Placeholder 2"/>
          <p:cNvSpPr>
            <a:spLocks noGrp="1"/>
          </p:cNvSpPr>
          <p:nvPr>
            <p:ph idx="1"/>
          </p:nvPr>
        </p:nvSpPr>
        <p:spPr/>
        <p:txBody>
          <a:bodyPr/>
          <a:lstStyle/>
          <a:p>
            <a:r>
              <a:rPr lang="en-US" dirty="0" smtClean="0"/>
              <a:t>Improper conduct of a lab technician</a:t>
            </a:r>
          </a:p>
          <a:p>
            <a:r>
              <a:rPr lang="en-US" dirty="0" smtClean="0"/>
              <a:t>Defendant filed writ of habeas corpus</a:t>
            </a:r>
          </a:p>
          <a:p>
            <a:r>
              <a:rPr lang="en-US" dirty="0" smtClean="0"/>
              <a:t>CCA granted relief, but before mandate withdrew opinion</a:t>
            </a:r>
          </a:p>
          <a:p>
            <a:r>
              <a:rPr lang="en-US" dirty="0" smtClean="0"/>
              <a:t>Ordered briefing</a:t>
            </a:r>
          </a:p>
          <a:p>
            <a:endParaRPr lang="en-US" dirty="0"/>
          </a:p>
        </p:txBody>
      </p:sp>
    </p:spTree>
    <p:extLst>
      <p:ext uri="{BB962C8B-B14F-4D97-AF65-F5344CB8AC3E}">
        <p14:creationId xmlns:p14="http://schemas.microsoft.com/office/powerpoint/2010/main" val="124513761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Ex parte Coty, </a:t>
            </a:r>
            <a:r>
              <a:rPr lang="en-US" b="1" dirty="0"/>
              <a:t/>
            </a:r>
            <a:br>
              <a:rPr lang="en-US" b="1" dirty="0"/>
            </a:br>
            <a:r>
              <a:rPr lang="en-US" b="1" dirty="0"/>
              <a:t>432 S.W.3d 341 (Tex. Crim. App. 2014)</a:t>
            </a:r>
            <a:endParaRPr lang="en-US" i="1" dirty="0"/>
          </a:p>
        </p:txBody>
      </p:sp>
      <p:sp>
        <p:nvSpPr>
          <p:cNvPr id="3" name="Content Placeholder 2"/>
          <p:cNvSpPr>
            <a:spLocks noGrp="1"/>
          </p:cNvSpPr>
          <p:nvPr>
            <p:ph idx="1"/>
          </p:nvPr>
        </p:nvSpPr>
        <p:spPr/>
        <p:txBody>
          <a:bodyPr/>
          <a:lstStyle/>
          <a:p>
            <a:pPr marL="0" indent="0">
              <a:buNone/>
            </a:pPr>
            <a:endParaRPr lang="en-US" dirty="0"/>
          </a:p>
          <a:p>
            <a:r>
              <a:rPr lang="en-US" dirty="0" smtClean="0"/>
              <a:t>Remanded to habeas </a:t>
            </a:r>
            <a:r>
              <a:rPr lang="en-US" dirty="0" smtClean="0"/>
              <a:t>court</a:t>
            </a:r>
            <a:endParaRPr lang="en-US" dirty="0"/>
          </a:p>
          <a:p>
            <a:r>
              <a:rPr lang="en-US" dirty="0" smtClean="0"/>
              <a:t>Even though there was </a:t>
            </a:r>
            <a:r>
              <a:rPr lang="en-US" b="1" u="sng" dirty="0" smtClean="0"/>
              <a:t>malfeasance</a:t>
            </a:r>
            <a:r>
              <a:rPr lang="en-US" dirty="0" smtClean="0"/>
              <a:t> of the lab tech,</a:t>
            </a:r>
          </a:p>
          <a:p>
            <a:r>
              <a:rPr lang="en-US" dirty="0" smtClean="0"/>
              <a:t>State </a:t>
            </a:r>
            <a:r>
              <a:rPr lang="en-US" dirty="0" smtClean="0"/>
              <a:t>successfully </a:t>
            </a:r>
            <a:r>
              <a:rPr lang="en-US" b="1" u="sng" dirty="0" smtClean="0"/>
              <a:t>rebutted presumption of </a:t>
            </a:r>
            <a:r>
              <a:rPr lang="en-US" b="1" u="sng" dirty="0" smtClean="0"/>
              <a:t>falsity</a:t>
            </a:r>
            <a:r>
              <a:rPr lang="en-US" dirty="0" smtClean="0"/>
              <a:t> and demonstrated that the </a:t>
            </a:r>
            <a:r>
              <a:rPr lang="en-US" b="1" u="sng" dirty="0" smtClean="0"/>
              <a:t>technician did not commit intentional misconduct </a:t>
            </a:r>
            <a:r>
              <a:rPr lang="en-US" dirty="0" smtClean="0"/>
              <a:t>in the Defendant’s case.</a:t>
            </a:r>
          </a:p>
          <a:p>
            <a:r>
              <a:rPr lang="en-US" dirty="0" smtClean="0"/>
              <a:t>Also even if falsity had not been rebutted, the evidence was not material because officers </a:t>
            </a:r>
            <a:r>
              <a:rPr lang="en-US" dirty="0" err="1" smtClean="0"/>
              <a:t>dashcam</a:t>
            </a:r>
            <a:r>
              <a:rPr lang="en-US" dirty="0" smtClean="0"/>
              <a:t> captured the seizure, weighing and field testing as well as a K-9 Alert on the vehicle</a:t>
            </a:r>
            <a:endParaRPr lang="en-US" dirty="0"/>
          </a:p>
        </p:txBody>
      </p:sp>
    </p:spTree>
    <p:extLst>
      <p:ext uri="{BB962C8B-B14F-4D97-AF65-F5344CB8AC3E}">
        <p14:creationId xmlns:p14="http://schemas.microsoft.com/office/powerpoint/2010/main" val="146050533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Ex parte </a:t>
            </a:r>
            <a:r>
              <a:rPr lang="en-US" b="1" i="1" dirty="0" err="1" smtClean="0"/>
              <a:t>Harleston</a:t>
            </a:r>
            <a:r>
              <a:rPr lang="en-US" b="1" i="1" dirty="0" smtClean="0"/>
              <a:t>,</a:t>
            </a:r>
            <a:br>
              <a:rPr lang="en-US" b="1" i="1" dirty="0" smtClean="0"/>
            </a:br>
            <a:r>
              <a:rPr lang="en-US" b="1" dirty="0" smtClean="0"/>
              <a:t>431 </a:t>
            </a:r>
            <a:r>
              <a:rPr lang="en-US" b="1" dirty="0" smtClean="0"/>
              <a:t>S.W.3d 67 (Tex. Crim. App. 2014)</a:t>
            </a:r>
            <a:endParaRPr lang="en-US" b="1" dirty="0"/>
          </a:p>
        </p:txBody>
      </p:sp>
      <p:sp>
        <p:nvSpPr>
          <p:cNvPr id="3" name="Content Placeholder 2"/>
          <p:cNvSpPr>
            <a:spLocks noGrp="1"/>
          </p:cNvSpPr>
          <p:nvPr>
            <p:ph idx="1"/>
          </p:nvPr>
        </p:nvSpPr>
        <p:spPr/>
        <p:txBody>
          <a:bodyPr/>
          <a:lstStyle/>
          <a:p>
            <a:r>
              <a:rPr lang="en-US" dirty="0" smtClean="0"/>
              <a:t>Defendant convicted of aggravated assault of a child</a:t>
            </a:r>
          </a:p>
          <a:p>
            <a:r>
              <a:rPr lang="en-US" dirty="0" smtClean="0"/>
              <a:t>Accused of three incidents</a:t>
            </a:r>
          </a:p>
          <a:p>
            <a:r>
              <a:rPr lang="en-US" dirty="0" smtClean="0"/>
              <a:t>Month after trial, the child recanted</a:t>
            </a:r>
          </a:p>
          <a:p>
            <a:r>
              <a:rPr lang="en-US" dirty="0" smtClean="0"/>
              <a:t>Files a writ of habeas claiming innocence</a:t>
            </a:r>
            <a:endParaRPr lang="en-US" dirty="0"/>
          </a:p>
        </p:txBody>
      </p:sp>
    </p:spTree>
    <p:extLst>
      <p:ext uri="{BB962C8B-B14F-4D97-AF65-F5344CB8AC3E}">
        <p14:creationId xmlns:p14="http://schemas.microsoft.com/office/powerpoint/2010/main" val="10768670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Ex parte </a:t>
            </a:r>
            <a:r>
              <a:rPr lang="en-US" b="1" i="1" dirty="0" err="1"/>
              <a:t>Harleston</a:t>
            </a:r>
            <a:r>
              <a:rPr lang="en-US" b="1" i="1" dirty="0"/>
              <a:t>,</a:t>
            </a:r>
            <a:br>
              <a:rPr lang="en-US" b="1" i="1" dirty="0"/>
            </a:br>
            <a:r>
              <a:rPr lang="en-US" b="1" dirty="0"/>
              <a:t>431 S.W.3d 67 (Tex. Crim. App. 2014)</a:t>
            </a:r>
            <a:endParaRPr lang="en-US" dirty="0"/>
          </a:p>
        </p:txBody>
      </p:sp>
      <p:sp>
        <p:nvSpPr>
          <p:cNvPr id="3" name="Content Placeholder 2"/>
          <p:cNvSpPr>
            <a:spLocks noGrp="1"/>
          </p:cNvSpPr>
          <p:nvPr>
            <p:ph idx="1"/>
          </p:nvPr>
        </p:nvSpPr>
        <p:spPr/>
        <p:txBody>
          <a:bodyPr/>
          <a:lstStyle/>
          <a:p>
            <a:r>
              <a:rPr lang="en-US" dirty="0" smtClean="0"/>
              <a:t>Defendant </a:t>
            </a:r>
            <a:r>
              <a:rPr lang="en-US" u="sng" dirty="0" smtClean="0"/>
              <a:t>failed to prove actual innocence</a:t>
            </a:r>
          </a:p>
          <a:p>
            <a:r>
              <a:rPr lang="en-US" dirty="0" smtClean="0"/>
              <a:t>Even though </a:t>
            </a:r>
            <a:r>
              <a:rPr lang="en-US" dirty="0" smtClean="0"/>
              <a:t>this was new evidence</a:t>
            </a:r>
          </a:p>
          <a:p>
            <a:r>
              <a:rPr lang="en-US" u="sng" dirty="0" smtClean="0"/>
              <a:t>Not clear and </a:t>
            </a:r>
            <a:r>
              <a:rPr lang="en-US" u="sng" dirty="0" smtClean="0"/>
              <a:t>convincing</a:t>
            </a:r>
          </a:p>
          <a:p>
            <a:r>
              <a:rPr lang="en-US" dirty="0" smtClean="0"/>
              <a:t>A </a:t>
            </a:r>
            <a:r>
              <a:rPr lang="en-US" b="1" u="sng" dirty="0" smtClean="0"/>
              <a:t>witness testified untruthfully </a:t>
            </a:r>
            <a:r>
              <a:rPr lang="en-US" dirty="0" smtClean="0"/>
              <a:t>at the writ hearing and the victim’s recantations and explanations were </a:t>
            </a:r>
            <a:r>
              <a:rPr lang="en-US" b="1" dirty="0" smtClean="0"/>
              <a:t>inconsistent</a:t>
            </a:r>
            <a:r>
              <a:rPr lang="en-US" dirty="0" smtClean="0"/>
              <a:t>, </a:t>
            </a:r>
            <a:r>
              <a:rPr lang="en-US" b="1" dirty="0" smtClean="0"/>
              <a:t>implausible</a:t>
            </a:r>
            <a:r>
              <a:rPr lang="en-US" dirty="0" smtClean="0"/>
              <a:t> and portions </a:t>
            </a:r>
            <a:r>
              <a:rPr lang="en-US" b="1" dirty="0" smtClean="0"/>
              <a:t>factually impossible </a:t>
            </a:r>
            <a:r>
              <a:rPr lang="en-US" dirty="0" smtClean="0"/>
              <a:t>and </a:t>
            </a:r>
            <a:r>
              <a:rPr lang="en-US" b="1" dirty="0" smtClean="0"/>
              <a:t>contradictory</a:t>
            </a:r>
            <a:r>
              <a:rPr lang="en-US" dirty="0" smtClean="0"/>
              <a:t>.</a:t>
            </a:r>
          </a:p>
          <a:p>
            <a:r>
              <a:rPr lang="en-US" dirty="0" smtClean="0"/>
              <a:t>Lesson, </a:t>
            </a:r>
            <a:r>
              <a:rPr lang="en-US" i="1" dirty="0" smtClean="0"/>
              <a:t>just because there is a recantation not necessarily going to get actual innocence</a:t>
            </a:r>
            <a:r>
              <a:rPr lang="en-US" dirty="0" smtClean="0"/>
              <a:t>.</a:t>
            </a:r>
            <a:endParaRPr lang="en-US" dirty="0"/>
          </a:p>
        </p:txBody>
      </p:sp>
    </p:spTree>
    <p:extLst>
      <p:ext uri="{BB962C8B-B14F-4D97-AF65-F5344CB8AC3E}">
        <p14:creationId xmlns:p14="http://schemas.microsoft.com/office/powerpoint/2010/main" val="38734118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9885"/>
            <a:ext cx="10515600" cy="1325563"/>
          </a:xfrm>
        </p:spPr>
        <p:txBody>
          <a:bodyPr>
            <a:normAutofit/>
          </a:bodyPr>
          <a:lstStyle/>
          <a:p>
            <a:pPr algn="ctr"/>
            <a:r>
              <a:rPr lang="en-US" b="1" i="1" dirty="0" err="1" smtClean="0"/>
              <a:t>Navarette</a:t>
            </a:r>
            <a:r>
              <a:rPr lang="en-US" b="1" i="1" dirty="0" smtClean="0"/>
              <a:t> v. California</a:t>
            </a:r>
            <a:br>
              <a:rPr lang="en-US" b="1" i="1" dirty="0" smtClean="0"/>
            </a:br>
            <a:r>
              <a:rPr lang="en-US" dirty="0" smtClean="0"/>
              <a:t> 134 </a:t>
            </a:r>
            <a:r>
              <a:rPr lang="en-US" dirty="0" err="1" smtClean="0"/>
              <a:t>S.Ct</a:t>
            </a:r>
            <a:r>
              <a:rPr lang="en-US" dirty="0" smtClean="0"/>
              <a:t>. 1683 (2014) April 22, 2014</a:t>
            </a:r>
            <a:endParaRPr lang="en-US" dirty="0"/>
          </a:p>
        </p:txBody>
      </p:sp>
      <p:sp>
        <p:nvSpPr>
          <p:cNvPr id="3" name="Content Placeholder 2"/>
          <p:cNvSpPr>
            <a:spLocks noGrp="1"/>
          </p:cNvSpPr>
          <p:nvPr>
            <p:ph idx="1"/>
          </p:nvPr>
        </p:nvSpPr>
        <p:spPr/>
        <p:txBody>
          <a:bodyPr/>
          <a:lstStyle/>
          <a:p>
            <a:pPr marL="0" indent="0">
              <a:buNone/>
            </a:pPr>
            <a:r>
              <a:rPr lang="en-US" dirty="0"/>
              <a:t>	</a:t>
            </a:r>
            <a:endParaRPr lang="en-US" dirty="0" smtClean="0"/>
          </a:p>
          <a:p>
            <a:pPr marL="0" indent="0" algn="just">
              <a:buNone/>
            </a:pPr>
            <a:r>
              <a:rPr lang="en-US" dirty="0" smtClean="0"/>
              <a:t>Police received an </a:t>
            </a:r>
            <a:r>
              <a:rPr lang="en-US" b="1" u="sng" dirty="0" smtClean="0"/>
              <a:t>anonymous</a:t>
            </a:r>
            <a:r>
              <a:rPr lang="en-US" dirty="0" smtClean="0"/>
              <a:t> call accusing another driver of running the caller off the road.  The caller provided the </a:t>
            </a:r>
            <a:r>
              <a:rPr lang="en-US" b="1" u="sng" dirty="0" smtClean="0"/>
              <a:t>license plate </a:t>
            </a:r>
            <a:r>
              <a:rPr lang="en-US" dirty="0" smtClean="0"/>
              <a:t>number and the </a:t>
            </a:r>
            <a:r>
              <a:rPr lang="en-US" b="1" u="sng" dirty="0" smtClean="0"/>
              <a:t>location of the vehicle</a:t>
            </a:r>
            <a:r>
              <a:rPr lang="en-US" dirty="0" smtClean="0"/>
              <a:t>.  The officers located the reported vehicle and began to follow.  The </a:t>
            </a:r>
            <a:r>
              <a:rPr lang="en-US" b="1" u="sng" dirty="0" smtClean="0"/>
              <a:t>officers pulled the vehicle</a:t>
            </a:r>
            <a:r>
              <a:rPr lang="en-US" dirty="0" smtClean="0"/>
              <a:t> over and, while asking for identification, smelled marijuana.  A search began and four large bags of marijuana were found in the truck bed. </a:t>
            </a:r>
            <a:endParaRPr lang="en-US" dirty="0"/>
          </a:p>
        </p:txBody>
      </p:sp>
    </p:spTree>
    <p:extLst>
      <p:ext uri="{BB962C8B-B14F-4D97-AF65-F5344CB8AC3E}">
        <p14:creationId xmlns:p14="http://schemas.microsoft.com/office/powerpoint/2010/main" val="392761851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Cooper v. State, </a:t>
            </a:r>
            <a:r>
              <a:rPr lang="en-US" b="1" dirty="0" smtClean="0"/>
              <a:t/>
            </a:r>
            <a:br>
              <a:rPr lang="en-US" b="1" dirty="0" smtClean="0"/>
            </a:br>
            <a:r>
              <a:rPr lang="en-US" b="1" dirty="0" smtClean="0"/>
              <a:t>No</a:t>
            </a:r>
            <a:r>
              <a:rPr lang="en-US" b="1" dirty="0" smtClean="0"/>
              <a:t>. PD-0122-12 (Tex. Crim. App. 2014)</a:t>
            </a:r>
            <a:endParaRPr lang="en-US" b="1" dirty="0"/>
          </a:p>
        </p:txBody>
      </p:sp>
      <p:sp>
        <p:nvSpPr>
          <p:cNvPr id="3" name="Content Placeholder 2"/>
          <p:cNvSpPr>
            <a:spLocks noGrp="1"/>
          </p:cNvSpPr>
          <p:nvPr>
            <p:ph idx="1"/>
          </p:nvPr>
        </p:nvSpPr>
        <p:spPr/>
        <p:txBody>
          <a:bodyPr/>
          <a:lstStyle/>
          <a:p>
            <a:r>
              <a:rPr lang="en-US" dirty="0" smtClean="0"/>
              <a:t>Defendant convicted on five counts of aggravated robbery</a:t>
            </a:r>
          </a:p>
          <a:p>
            <a:r>
              <a:rPr lang="en-US" dirty="0" smtClean="0"/>
              <a:t>Three different complainants</a:t>
            </a:r>
          </a:p>
          <a:p>
            <a:r>
              <a:rPr lang="en-US" dirty="0" smtClean="0"/>
              <a:t>Sentenced to 60 years on two counts, 80 on </a:t>
            </a:r>
            <a:r>
              <a:rPr lang="en-US" dirty="0" smtClean="0"/>
              <a:t>the other two and 65 on the </a:t>
            </a:r>
            <a:r>
              <a:rPr lang="en-US" dirty="0" smtClean="0"/>
              <a:t>third</a:t>
            </a:r>
          </a:p>
          <a:p>
            <a:r>
              <a:rPr lang="en-US" dirty="0" smtClean="0"/>
              <a:t>Court ordered Concurrent </a:t>
            </a:r>
            <a:r>
              <a:rPr lang="en-US" dirty="0" smtClean="0"/>
              <a:t>Sentences</a:t>
            </a:r>
          </a:p>
          <a:p>
            <a:endParaRPr lang="en-US" dirty="0" smtClean="0"/>
          </a:p>
          <a:p>
            <a:endParaRPr lang="en-US" dirty="0"/>
          </a:p>
        </p:txBody>
      </p:sp>
    </p:spTree>
    <p:extLst>
      <p:ext uri="{BB962C8B-B14F-4D97-AF65-F5344CB8AC3E}">
        <p14:creationId xmlns:p14="http://schemas.microsoft.com/office/powerpoint/2010/main" val="348062051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Cooper v. State, </a:t>
            </a:r>
            <a:r>
              <a:rPr lang="en-US" b="1" dirty="0"/>
              <a:t/>
            </a:r>
            <a:br>
              <a:rPr lang="en-US" b="1" dirty="0"/>
            </a:br>
            <a:r>
              <a:rPr lang="en-US" b="1" dirty="0"/>
              <a:t>No. PD-0122-12 (Tex. Crim. App. 2014)</a:t>
            </a:r>
            <a:endParaRPr lang="en-US" dirty="0"/>
          </a:p>
        </p:txBody>
      </p:sp>
      <p:sp>
        <p:nvSpPr>
          <p:cNvPr id="3" name="Content Placeholder 2"/>
          <p:cNvSpPr>
            <a:spLocks noGrp="1"/>
          </p:cNvSpPr>
          <p:nvPr>
            <p:ph idx="1"/>
          </p:nvPr>
        </p:nvSpPr>
        <p:spPr/>
        <p:txBody>
          <a:bodyPr/>
          <a:lstStyle/>
          <a:p>
            <a:r>
              <a:rPr lang="en-US" dirty="0" smtClean="0"/>
              <a:t>Defendant’s petition raised </a:t>
            </a:r>
            <a:r>
              <a:rPr lang="en-US" dirty="0" smtClean="0"/>
              <a:t>the following:</a:t>
            </a:r>
            <a:endParaRPr lang="en-US" dirty="0" smtClean="0"/>
          </a:p>
          <a:p>
            <a:pPr lvl="1"/>
            <a:r>
              <a:rPr lang="en-US" dirty="0" smtClean="0"/>
              <a:t>Double Jeopardy violated by conviction of both </a:t>
            </a:r>
            <a:r>
              <a:rPr lang="en-US" dirty="0" err="1" smtClean="0"/>
              <a:t>agg</a:t>
            </a:r>
            <a:r>
              <a:rPr lang="en-US" dirty="0" smtClean="0"/>
              <a:t> robbery by bodily injury and </a:t>
            </a:r>
            <a:r>
              <a:rPr lang="en-US" dirty="0" err="1" smtClean="0"/>
              <a:t>agg</a:t>
            </a:r>
            <a:r>
              <a:rPr lang="en-US" dirty="0" smtClean="0"/>
              <a:t> robbery by threat to same victim in same robbery</a:t>
            </a:r>
          </a:p>
          <a:p>
            <a:pPr lvl="1"/>
            <a:endParaRPr lang="en-US" dirty="0" smtClean="0"/>
          </a:p>
          <a:p>
            <a:r>
              <a:rPr lang="en-US" dirty="0" smtClean="0"/>
              <a:t>CCA held that the </a:t>
            </a:r>
            <a:r>
              <a:rPr lang="en-US" b="1" u="sng" dirty="0" smtClean="0"/>
              <a:t>convictions DO violate Double Jeopardy</a:t>
            </a:r>
            <a:endParaRPr lang="en-US" b="1" u="sng" dirty="0" smtClean="0"/>
          </a:p>
          <a:p>
            <a:r>
              <a:rPr lang="en-US" dirty="0" smtClean="0"/>
              <a:t>Reversed COA</a:t>
            </a:r>
            <a:endParaRPr lang="en-US" dirty="0" smtClean="0"/>
          </a:p>
          <a:p>
            <a:endParaRPr lang="en-US" dirty="0" smtClean="0"/>
          </a:p>
          <a:p>
            <a:endParaRPr lang="en-US" dirty="0"/>
          </a:p>
        </p:txBody>
      </p:sp>
    </p:spTree>
    <p:extLst>
      <p:ext uri="{BB962C8B-B14F-4D97-AF65-F5344CB8AC3E}">
        <p14:creationId xmlns:p14="http://schemas.microsoft.com/office/powerpoint/2010/main" val="383550026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Perez v. State, </a:t>
            </a:r>
            <a:r>
              <a:rPr lang="en-US" b="1" i="1" dirty="0" smtClean="0"/>
              <a:t/>
            </a:r>
            <a:br>
              <a:rPr lang="en-US" b="1" i="1" dirty="0" smtClean="0"/>
            </a:br>
            <a:r>
              <a:rPr lang="en-US" b="1" dirty="0" smtClean="0"/>
              <a:t>429 </a:t>
            </a:r>
            <a:r>
              <a:rPr lang="en-US" b="1" dirty="0" smtClean="0"/>
              <a:t>S.W.3d </a:t>
            </a:r>
            <a:r>
              <a:rPr lang="en-US" b="1" dirty="0"/>
              <a:t>639  (Tex. Crim. App. 2014)</a:t>
            </a:r>
            <a:endParaRPr lang="en-US" b="1" dirty="0"/>
          </a:p>
        </p:txBody>
      </p:sp>
      <p:sp>
        <p:nvSpPr>
          <p:cNvPr id="3" name="Content Placeholder 2"/>
          <p:cNvSpPr>
            <a:spLocks noGrp="1"/>
          </p:cNvSpPr>
          <p:nvPr>
            <p:ph idx="1"/>
          </p:nvPr>
        </p:nvSpPr>
        <p:spPr/>
        <p:txBody>
          <a:bodyPr/>
          <a:lstStyle/>
          <a:p>
            <a:r>
              <a:rPr lang="en-US" dirty="0" smtClean="0"/>
              <a:t>Convicted on </a:t>
            </a:r>
            <a:r>
              <a:rPr lang="en-US" b="1" dirty="0" smtClean="0"/>
              <a:t>three</a:t>
            </a:r>
            <a:r>
              <a:rPr lang="en-US" dirty="0" smtClean="0"/>
              <a:t> counts of </a:t>
            </a:r>
            <a:r>
              <a:rPr lang="en-US" b="1" dirty="0" smtClean="0"/>
              <a:t>aggravated sexual assault of a </a:t>
            </a:r>
            <a:r>
              <a:rPr lang="en-US" b="1" dirty="0" smtClean="0"/>
              <a:t>child </a:t>
            </a:r>
            <a:r>
              <a:rPr lang="en-US" dirty="0" smtClean="0"/>
              <a:t>at </a:t>
            </a:r>
            <a:r>
              <a:rPr lang="en-US" b="1" dirty="0" smtClean="0"/>
              <a:t>two</a:t>
            </a:r>
            <a:r>
              <a:rPr lang="en-US" dirty="0" smtClean="0"/>
              <a:t> </a:t>
            </a:r>
            <a:r>
              <a:rPr lang="en-US" dirty="0" smtClean="0"/>
              <a:t>counts of </a:t>
            </a:r>
            <a:r>
              <a:rPr lang="en-US" b="1" dirty="0" smtClean="0"/>
              <a:t>indecency with a child by contact</a:t>
            </a:r>
          </a:p>
          <a:p>
            <a:r>
              <a:rPr lang="en-US" dirty="0" smtClean="0"/>
              <a:t>Sentenced to: </a:t>
            </a:r>
            <a:r>
              <a:rPr lang="en-US" dirty="0" err="1" smtClean="0"/>
              <a:t>Agg</a:t>
            </a:r>
            <a:r>
              <a:rPr lang="en-US" dirty="0" smtClean="0"/>
              <a:t> Sex- </a:t>
            </a:r>
            <a:r>
              <a:rPr lang="en-US" dirty="0" smtClean="0"/>
              <a:t>life; </a:t>
            </a:r>
            <a:r>
              <a:rPr lang="en-US" dirty="0" smtClean="0"/>
              <a:t>Indecency</a:t>
            </a:r>
            <a:r>
              <a:rPr lang="en-US" dirty="0" smtClean="0"/>
              <a:t>- 20 years</a:t>
            </a:r>
            <a:endParaRPr lang="en-US" dirty="0" smtClean="0"/>
          </a:p>
          <a:p>
            <a:r>
              <a:rPr lang="en-US" dirty="0" smtClean="0"/>
              <a:t>Defenda</a:t>
            </a:r>
            <a:r>
              <a:rPr lang="en-US" dirty="0"/>
              <a:t>n</a:t>
            </a:r>
            <a:r>
              <a:rPr lang="en-US" dirty="0" smtClean="0"/>
              <a:t>t raised two issues</a:t>
            </a:r>
          </a:p>
          <a:p>
            <a:pPr lvl="1"/>
            <a:r>
              <a:rPr lang="en-US" dirty="0" smtClean="0"/>
              <a:t>Whether indictment was p</a:t>
            </a:r>
            <a:r>
              <a:rPr lang="en-US" dirty="0" smtClean="0"/>
              <a:t>roperly </a:t>
            </a:r>
            <a:r>
              <a:rPr lang="en-US" dirty="0" smtClean="0"/>
              <a:t>amended </a:t>
            </a:r>
            <a:r>
              <a:rPr lang="en-US" dirty="0" smtClean="0"/>
              <a:t>from 11 counts to 5 counts</a:t>
            </a:r>
            <a:r>
              <a:rPr lang="en-US" dirty="0" smtClean="0"/>
              <a:t>?</a:t>
            </a:r>
            <a:endParaRPr lang="en-US" dirty="0" smtClean="0"/>
          </a:p>
          <a:p>
            <a:pPr lvl="1"/>
            <a:r>
              <a:rPr lang="en-US" dirty="0" smtClean="0"/>
              <a:t>Whether Trial Court committed reversible </a:t>
            </a:r>
            <a:r>
              <a:rPr lang="en-US" dirty="0" smtClean="0"/>
              <a:t>error </a:t>
            </a:r>
            <a:r>
              <a:rPr lang="en-US" dirty="0" smtClean="0"/>
              <a:t>by not holding a hearing </a:t>
            </a:r>
            <a:r>
              <a:rPr lang="en-US" dirty="0" smtClean="0"/>
              <a:t>on motion for new trial?</a:t>
            </a:r>
            <a:endParaRPr lang="en-US" dirty="0"/>
          </a:p>
        </p:txBody>
      </p:sp>
    </p:spTree>
    <p:extLst>
      <p:ext uri="{BB962C8B-B14F-4D97-AF65-F5344CB8AC3E}">
        <p14:creationId xmlns:p14="http://schemas.microsoft.com/office/powerpoint/2010/main" val="147704869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Perez v. State, </a:t>
            </a:r>
            <a:br>
              <a:rPr lang="en-US" b="1" i="1" dirty="0"/>
            </a:br>
            <a:r>
              <a:rPr lang="en-US" b="1" dirty="0"/>
              <a:t>429 S.W.3d 639  (Tex. Crim. App. 2014)</a:t>
            </a:r>
            <a:endParaRPr lang="en-US" dirty="0"/>
          </a:p>
        </p:txBody>
      </p:sp>
      <p:sp>
        <p:nvSpPr>
          <p:cNvPr id="3" name="Content Placeholder 2"/>
          <p:cNvSpPr>
            <a:spLocks noGrp="1"/>
          </p:cNvSpPr>
          <p:nvPr>
            <p:ph idx="1"/>
          </p:nvPr>
        </p:nvSpPr>
        <p:spPr/>
        <p:txBody>
          <a:bodyPr/>
          <a:lstStyle/>
          <a:p>
            <a:r>
              <a:rPr lang="en-US" b="1" dirty="0" smtClean="0"/>
              <a:t>Given notice on </a:t>
            </a:r>
            <a:r>
              <a:rPr lang="en-US" dirty="0" smtClean="0"/>
              <a:t>indictment; no objection from defendant</a:t>
            </a:r>
          </a:p>
          <a:p>
            <a:r>
              <a:rPr lang="en-US" b="1" dirty="0" smtClean="0"/>
              <a:t>No new charges </a:t>
            </a:r>
            <a:r>
              <a:rPr lang="en-US" dirty="0" smtClean="0"/>
              <a:t>on amendment</a:t>
            </a:r>
          </a:p>
          <a:p>
            <a:r>
              <a:rPr lang="en-US" b="1" dirty="0" smtClean="0"/>
              <a:t>No </a:t>
            </a:r>
            <a:r>
              <a:rPr lang="en-US" b="1" dirty="0" smtClean="0"/>
              <a:t>evidence </a:t>
            </a:r>
            <a:r>
              <a:rPr lang="en-US" dirty="0" smtClean="0"/>
              <a:t>that the attorney fo</a:t>
            </a:r>
            <a:r>
              <a:rPr lang="en-US" dirty="0" smtClean="0"/>
              <a:t>r the</a:t>
            </a:r>
            <a:r>
              <a:rPr lang="en-US" dirty="0" smtClean="0"/>
              <a:t> </a:t>
            </a:r>
            <a:r>
              <a:rPr lang="en-US" dirty="0" smtClean="0"/>
              <a:t>Defendant atte</a:t>
            </a:r>
            <a:r>
              <a:rPr lang="en-US" b="1" u="sng" dirty="0" smtClean="0"/>
              <a:t>mpted to get the hearing </a:t>
            </a:r>
            <a:r>
              <a:rPr lang="en-US" b="1" u="sng" dirty="0" smtClean="0"/>
              <a:t>set </a:t>
            </a:r>
            <a:r>
              <a:rPr lang="en-US" dirty="0" smtClean="0"/>
              <a:t>or </a:t>
            </a:r>
            <a:r>
              <a:rPr lang="en-US" b="1" u="sng" dirty="0" smtClean="0"/>
              <a:t>get a ruling </a:t>
            </a:r>
            <a:r>
              <a:rPr lang="en-US" dirty="0" smtClean="0"/>
              <a:t>on the request for a hearing.</a:t>
            </a:r>
            <a:endParaRPr lang="en-US" dirty="0" smtClean="0"/>
          </a:p>
          <a:p>
            <a:pPr marL="0" indent="0">
              <a:buNone/>
            </a:pPr>
            <a:endParaRPr lang="en-US" dirty="0"/>
          </a:p>
        </p:txBody>
      </p:sp>
    </p:spTree>
    <p:extLst>
      <p:ext uri="{BB962C8B-B14F-4D97-AF65-F5344CB8AC3E}">
        <p14:creationId xmlns:p14="http://schemas.microsoft.com/office/powerpoint/2010/main" val="84481039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t>Pierson v. State, </a:t>
            </a:r>
            <a:br>
              <a:rPr lang="en-US" b="1" i="1" dirty="0" smtClean="0"/>
            </a:br>
            <a:r>
              <a:rPr lang="en-US" b="1" dirty="0" smtClean="0"/>
              <a:t>426 </a:t>
            </a:r>
            <a:r>
              <a:rPr lang="en-US" b="1" dirty="0" smtClean="0"/>
              <a:t>S.W.3d 763 (Tex. Crim. App. 2014)</a:t>
            </a:r>
            <a:endParaRPr lang="en-US" b="1" dirty="0"/>
          </a:p>
        </p:txBody>
      </p:sp>
      <p:sp>
        <p:nvSpPr>
          <p:cNvPr id="3" name="Content Placeholder 2"/>
          <p:cNvSpPr>
            <a:spLocks noGrp="1"/>
          </p:cNvSpPr>
          <p:nvPr>
            <p:ph idx="1"/>
          </p:nvPr>
        </p:nvSpPr>
        <p:spPr/>
        <p:txBody>
          <a:bodyPr>
            <a:normAutofit/>
          </a:bodyPr>
          <a:lstStyle/>
          <a:p>
            <a:r>
              <a:rPr lang="en-US" dirty="0" smtClean="0"/>
              <a:t>During </a:t>
            </a:r>
            <a:r>
              <a:rPr lang="en-US" dirty="0" err="1" smtClean="0"/>
              <a:t>Agg</a:t>
            </a:r>
            <a:r>
              <a:rPr lang="en-US" dirty="0"/>
              <a:t> </a:t>
            </a:r>
            <a:r>
              <a:rPr lang="en-US" dirty="0" smtClean="0"/>
              <a:t>Sex Assault of child trial, defense counsel asked:</a:t>
            </a:r>
          </a:p>
          <a:p>
            <a:pPr lvl="1"/>
            <a:r>
              <a:rPr lang="en-US" dirty="0" smtClean="0"/>
              <a:t>“Did you also make an allegation that the [D] did these same things to his own daughter?”</a:t>
            </a:r>
          </a:p>
          <a:p>
            <a:r>
              <a:rPr lang="en-US" dirty="0" smtClean="0"/>
              <a:t>State </a:t>
            </a:r>
            <a:r>
              <a:rPr lang="en-US" dirty="0" smtClean="0"/>
              <a:t>requested </a:t>
            </a:r>
            <a:r>
              <a:rPr lang="en-US" dirty="0" smtClean="0"/>
              <a:t>mistrial, Court Granted</a:t>
            </a:r>
            <a:endParaRPr lang="en-US" dirty="0" smtClean="0"/>
          </a:p>
          <a:p>
            <a:r>
              <a:rPr lang="en-US" dirty="0" smtClean="0"/>
              <a:t>Defendant filed pretrial habeas to prevent second </a:t>
            </a:r>
            <a:r>
              <a:rPr lang="en-US" dirty="0" smtClean="0"/>
              <a:t>trial on Double Jeopardy grounds</a:t>
            </a:r>
          </a:p>
          <a:p>
            <a:r>
              <a:rPr lang="en-US" dirty="0" smtClean="0"/>
              <a:t>Application Denied because:</a:t>
            </a:r>
          </a:p>
          <a:p>
            <a:pPr lvl="1"/>
            <a:r>
              <a:rPr lang="en-US" dirty="0" smtClean="0"/>
              <a:t> </a:t>
            </a:r>
            <a:r>
              <a:rPr lang="en-US" dirty="0" smtClean="0"/>
              <a:t>the mistrial was the </a:t>
            </a:r>
            <a:r>
              <a:rPr lang="en-US" b="1" dirty="0" smtClean="0"/>
              <a:t>fault of the defense </a:t>
            </a:r>
            <a:r>
              <a:rPr lang="en-US" dirty="0" smtClean="0"/>
              <a:t>and </a:t>
            </a:r>
          </a:p>
          <a:p>
            <a:pPr lvl="1"/>
            <a:r>
              <a:rPr lang="en-US" dirty="0" smtClean="0"/>
              <a:t>there was </a:t>
            </a:r>
            <a:r>
              <a:rPr lang="en-US" b="1" dirty="0" smtClean="0"/>
              <a:t>no other appropriate remedy </a:t>
            </a:r>
            <a:r>
              <a:rPr lang="en-US" dirty="0" smtClean="0"/>
              <a:t>thus there was a manifest necessity to retry the defendant.</a:t>
            </a:r>
            <a:endParaRPr lang="en-US" dirty="0"/>
          </a:p>
          <a:p>
            <a:pPr marL="0" indent="0">
              <a:buNone/>
            </a:pPr>
            <a:endParaRPr lang="en-US" dirty="0"/>
          </a:p>
        </p:txBody>
      </p:sp>
    </p:spTree>
    <p:extLst>
      <p:ext uri="{BB962C8B-B14F-4D97-AF65-F5344CB8AC3E}">
        <p14:creationId xmlns:p14="http://schemas.microsoft.com/office/powerpoint/2010/main" val="209764840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t>Pierson v. State, </a:t>
            </a:r>
            <a:br>
              <a:rPr lang="en-US" b="1" i="1" dirty="0" smtClean="0"/>
            </a:br>
            <a:r>
              <a:rPr lang="en-US" b="1" dirty="0" smtClean="0"/>
              <a:t>426 </a:t>
            </a:r>
            <a:r>
              <a:rPr lang="en-US" b="1" dirty="0" smtClean="0"/>
              <a:t>S.W.3d 763 (Tex. Crim. App. 2014)</a:t>
            </a:r>
            <a:endParaRPr lang="en-US" b="1" dirty="0"/>
          </a:p>
        </p:txBody>
      </p:sp>
      <p:sp>
        <p:nvSpPr>
          <p:cNvPr id="3" name="Content Placeholder 2"/>
          <p:cNvSpPr>
            <a:spLocks noGrp="1"/>
          </p:cNvSpPr>
          <p:nvPr>
            <p:ph idx="1"/>
          </p:nvPr>
        </p:nvSpPr>
        <p:spPr/>
        <p:txBody>
          <a:bodyPr>
            <a:normAutofit lnSpcReduction="10000"/>
          </a:bodyPr>
          <a:lstStyle/>
          <a:p>
            <a:r>
              <a:rPr lang="en-US" dirty="0" smtClean="0"/>
              <a:t>After second trial, Defendant was convicted.</a:t>
            </a:r>
          </a:p>
          <a:p>
            <a:r>
              <a:rPr lang="en-US" dirty="0" smtClean="0"/>
              <a:t>On appeal of second trial on same doubled jeopardy grounds</a:t>
            </a:r>
          </a:p>
          <a:p>
            <a:r>
              <a:rPr lang="en-US" dirty="0" smtClean="0"/>
              <a:t>CCA reviewed:</a:t>
            </a:r>
          </a:p>
          <a:p>
            <a:pPr lvl="1"/>
            <a:r>
              <a:rPr lang="en-US" dirty="0" smtClean="0"/>
              <a:t>“Whether the single question posed by defense counsel did or did not create the type a very extraordinary and striking circumstances necessary to sustain a finding of manifest necessity to declare a mistrial”</a:t>
            </a:r>
            <a:endParaRPr lang="en-US" dirty="0" smtClean="0"/>
          </a:p>
          <a:p>
            <a:r>
              <a:rPr lang="en-US" dirty="0" smtClean="0"/>
              <a:t>CCA </a:t>
            </a:r>
            <a:r>
              <a:rPr lang="en-US" dirty="0" smtClean="0"/>
              <a:t>held that the trial judge’s decision to grant a mistrial based on the risk of </a:t>
            </a:r>
            <a:r>
              <a:rPr lang="en-US" b="1" dirty="0" smtClean="0"/>
              <a:t>juror bias </a:t>
            </a:r>
            <a:r>
              <a:rPr lang="en-US" dirty="0" smtClean="0"/>
              <a:t>was </a:t>
            </a:r>
            <a:r>
              <a:rPr lang="en-US" b="1" u="sng" dirty="0" smtClean="0"/>
              <a:t>entitled to great deference</a:t>
            </a:r>
            <a:r>
              <a:rPr lang="en-US" dirty="0" smtClean="0"/>
              <a:t>.</a:t>
            </a:r>
          </a:p>
          <a:p>
            <a:r>
              <a:rPr lang="en-US" b="1" dirty="0" smtClean="0"/>
              <a:t>No error </a:t>
            </a:r>
            <a:r>
              <a:rPr lang="en-US" dirty="0" smtClean="0"/>
              <a:t>in the court’s </a:t>
            </a:r>
            <a:r>
              <a:rPr lang="en-US" b="1" dirty="0" smtClean="0"/>
              <a:t>discretion</a:t>
            </a:r>
            <a:r>
              <a:rPr lang="en-US" dirty="0" smtClean="0"/>
              <a:t> to determine that an in</a:t>
            </a:r>
            <a:r>
              <a:rPr lang="en-US" b="1" dirty="0" smtClean="0"/>
              <a:t>struction to disregard</a:t>
            </a:r>
            <a:r>
              <a:rPr lang="en-US" dirty="0" smtClean="0"/>
              <a:t> the improper question would be </a:t>
            </a:r>
            <a:r>
              <a:rPr lang="en-US" b="1" u="sng" dirty="0" smtClean="0"/>
              <a:t>insufficient to cure the error.</a:t>
            </a:r>
            <a:endParaRPr lang="en-US" b="1" u="sng" dirty="0"/>
          </a:p>
        </p:txBody>
      </p:sp>
    </p:spTree>
    <p:extLst>
      <p:ext uri="{BB962C8B-B14F-4D97-AF65-F5344CB8AC3E}">
        <p14:creationId xmlns:p14="http://schemas.microsoft.com/office/powerpoint/2010/main" val="405220687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Garcia v. State</a:t>
            </a:r>
            <a:r>
              <a:rPr lang="en-US" b="1" dirty="0" smtClean="0"/>
              <a:t>,</a:t>
            </a:r>
            <a:br>
              <a:rPr lang="en-US" b="1" dirty="0" smtClean="0"/>
            </a:br>
            <a:r>
              <a:rPr lang="en-US" b="1" dirty="0" smtClean="0"/>
              <a:t>429 </a:t>
            </a:r>
            <a:r>
              <a:rPr lang="en-US" b="1" dirty="0" smtClean="0"/>
              <a:t>S.W.3d 604 (Tex. Crim. App. 2014)</a:t>
            </a:r>
            <a:endParaRPr lang="en-US" b="1" dirty="0"/>
          </a:p>
        </p:txBody>
      </p:sp>
      <p:sp>
        <p:nvSpPr>
          <p:cNvPr id="3" name="Content Placeholder 2"/>
          <p:cNvSpPr>
            <a:spLocks noGrp="1"/>
          </p:cNvSpPr>
          <p:nvPr>
            <p:ph idx="1"/>
          </p:nvPr>
        </p:nvSpPr>
        <p:spPr/>
        <p:txBody>
          <a:bodyPr/>
          <a:lstStyle/>
          <a:p>
            <a:r>
              <a:rPr lang="en-US" dirty="0" smtClean="0"/>
              <a:t>A trial record need </a:t>
            </a:r>
            <a:r>
              <a:rPr lang="en-US" b="1" u="sng" dirty="0" smtClean="0"/>
              <a:t>not contain a soliloquy</a:t>
            </a:r>
            <a:r>
              <a:rPr lang="en-US" dirty="0" smtClean="0"/>
              <a:t> between the judge and defended for the </a:t>
            </a:r>
            <a:r>
              <a:rPr lang="en-US" b="1" u="sng" dirty="0" smtClean="0"/>
              <a:t>conclusion that defendant waived </a:t>
            </a:r>
            <a:r>
              <a:rPr lang="en-US" dirty="0" smtClean="0"/>
              <a:t>his ri</a:t>
            </a:r>
            <a:r>
              <a:rPr lang="en-US" b="1" u="sng" dirty="0" smtClean="0"/>
              <a:t>ght to an interpreter</a:t>
            </a:r>
          </a:p>
          <a:p>
            <a:r>
              <a:rPr lang="en-US" dirty="0" smtClean="0"/>
              <a:t>The record here sufficiently reflected that the defendant knowingly intelligently and voluntarily waived its right.</a:t>
            </a:r>
            <a:endParaRPr lang="en-US" dirty="0"/>
          </a:p>
        </p:txBody>
      </p:sp>
    </p:spTree>
    <p:extLst>
      <p:ext uri="{BB962C8B-B14F-4D97-AF65-F5344CB8AC3E}">
        <p14:creationId xmlns:p14="http://schemas.microsoft.com/office/powerpoint/2010/main" val="360690698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Brown v. State</a:t>
            </a:r>
            <a:r>
              <a:rPr lang="en-US" b="1" i="1" dirty="0" smtClean="0"/>
              <a:t>,</a:t>
            </a:r>
            <a:r>
              <a:rPr lang="en-US" b="1" dirty="0" smtClean="0"/>
              <a:t/>
            </a:r>
            <a:br>
              <a:rPr lang="en-US" b="1" dirty="0" smtClean="0"/>
            </a:br>
            <a:r>
              <a:rPr lang="en-US" b="1" dirty="0" smtClean="0"/>
              <a:t>439 </a:t>
            </a:r>
            <a:r>
              <a:rPr lang="en-US" b="1" dirty="0" smtClean="0"/>
              <a:t>S.W.3d 929 (Tex. Crim. App. 2014)</a:t>
            </a:r>
            <a:endParaRPr lang="en-US" b="1" dirty="0"/>
          </a:p>
        </p:txBody>
      </p:sp>
      <p:sp>
        <p:nvSpPr>
          <p:cNvPr id="3" name="Content Placeholder 2"/>
          <p:cNvSpPr>
            <a:spLocks noGrp="1"/>
          </p:cNvSpPr>
          <p:nvPr>
            <p:ph idx="1"/>
          </p:nvPr>
        </p:nvSpPr>
        <p:spPr/>
        <p:txBody>
          <a:bodyPr/>
          <a:lstStyle/>
          <a:p>
            <a:r>
              <a:rPr lang="en-US" dirty="0" smtClean="0"/>
              <a:t>Last day of </a:t>
            </a:r>
            <a:r>
              <a:rPr lang="en-US" b="1" dirty="0" smtClean="0"/>
              <a:t>guilt phase</a:t>
            </a:r>
            <a:r>
              <a:rPr lang="en-US" dirty="0" smtClean="0"/>
              <a:t>, </a:t>
            </a:r>
            <a:r>
              <a:rPr lang="en-US" dirty="0" smtClean="0"/>
              <a:t>defendant </a:t>
            </a:r>
            <a:r>
              <a:rPr lang="en-US" dirty="0" smtClean="0"/>
              <a:t>was </a:t>
            </a:r>
            <a:r>
              <a:rPr lang="en-US" b="1" dirty="0" smtClean="0"/>
              <a:t>shot in </a:t>
            </a:r>
            <a:r>
              <a:rPr lang="en-US" b="1" dirty="0" smtClean="0"/>
              <a:t>the head</a:t>
            </a:r>
          </a:p>
          <a:p>
            <a:r>
              <a:rPr lang="en-US" dirty="0" smtClean="0"/>
              <a:t>Court ruled </a:t>
            </a:r>
            <a:r>
              <a:rPr lang="en-US" b="1" dirty="0" smtClean="0"/>
              <a:t>voluntary absence </a:t>
            </a:r>
            <a:r>
              <a:rPr lang="en-US" dirty="0" smtClean="0"/>
              <a:t>because evidence it was </a:t>
            </a:r>
            <a:r>
              <a:rPr lang="en-US" b="1" dirty="0" smtClean="0"/>
              <a:t>self-inflicted</a:t>
            </a:r>
            <a:endParaRPr lang="en-US" b="1" dirty="0" smtClean="0"/>
          </a:p>
          <a:p>
            <a:r>
              <a:rPr lang="en-US" dirty="0" smtClean="0"/>
              <a:t>Proceeded with the </a:t>
            </a:r>
            <a:r>
              <a:rPr lang="en-US" dirty="0" smtClean="0"/>
              <a:t>guilt/innocence </a:t>
            </a:r>
            <a:r>
              <a:rPr lang="en-US" dirty="0" smtClean="0"/>
              <a:t>phase</a:t>
            </a:r>
          </a:p>
          <a:p>
            <a:r>
              <a:rPr lang="en-US" dirty="0" smtClean="0"/>
              <a:t>Defendant </a:t>
            </a:r>
            <a:r>
              <a:rPr lang="en-US" dirty="0" smtClean="0"/>
              <a:t>appealed </a:t>
            </a:r>
            <a:r>
              <a:rPr lang="en-US" b="1" u="sng" dirty="0" smtClean="0"/>
              <a:t>court’s refusal to hold a competency hearing </a:t>
            </a:r>
            <a:r>
              <a:rPr lang="en-US" dirty="0" smtClean="0"/>
              <a:t>after th</a:t>
            </a:r>
            <a:r>
              <a:rPr lang="en-US" dirty="0" smtClean="0"/>
              <a:t>e gunshot wound to the head</a:t>
            </a:r>
            <a:endParaRPr lang="en-US" dirty="0" smtClean="0"/>
          </a:p>
          <a:p>
            <a:r>
              <a:rPr lang="en-US" dirty="0" smtClean="0"/>
              <a:t>Appeals remand case- competency </a:t>
            </a:r>
            <a:r>
              <a:rPr lang="en-US" dirty="0" smtClean="0"/>
              <a:t>hearing</a:t>
            </a:r>
          </a:p>
          <a:p>
            <a:r>
              <a:rPr lang="en-US" dirty="0" smtClean="0"/>
              <a:t>CCA granted States PDR</a:t>
            </a:r>
            <a:endParaRPr lang="en-US" dirty="0" smtClean="0"/>
          </a:p>
          <a:p>
            <a:r>
              <a:rPr lang="en-US" dirty="0" smtClean="0"/>
              <a:t>Defendant </a:t>
            </a:r>
            <a:r>
              <a:rPr lang="en-US" dirty="0" smtClean="0"/>
              <a:t>passed; state moved to abate the appeal</a:t>
            </a:r>
            <a:endParaRPr lang="en-US" dirty="0"/>
          </a:p>
        </p:txBody>
      </p:sp>
    </p:spTree>
    <p:extLst>
      <p:ext uri="{BB962C8B-B14F-4D97-AF65-F5344CB8AC3E}">
        <p14:creationId xmlns:p14="http://schemas.microsoft.com/office/powerpoint/2010/main" val="44869415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Ex parte </a:t>
            </a:r>
            <a:r>
              <a:rPr lang="en-US" b="1" i="1" dirty="0" err="1" smtClean="0"/>
              <a:t>Navarijo</a:t>
            </a:r>
            <a:r>
              <a:rPr lang="en-US" b="1" i="1" dirty="0" smtClean="0"/>
              <a:t>, </a:t>
            </a:r>
            <a:r>
              <a:rPr lang="en-US" b="1" i="1" dirty="0" smtClean="0"/>
              <a:t/>
            </a:r>
            <a:br>
              <a:rPr lang="en-US" b="1" i="1" dirty="0" smtClean="0"/>
            </a:br>
            <a:r>
              <a:rPr lang="en-US" b="1" dirty="0" smtClean="0"/>
              <a:t>433 </a:t>
            </a:r>
            <a:r>
              <a:rPr lang="en-US" b="1" dirty="0" smtClean="0"/>
              <a:t>S.W.3d 558 (Tex. Crim. App. 2014)</a:t>
            </a:r>
            <a:endParaRPr lang="en-US" b="1" dirty="0"/>
          </a:p>
        </p:txBody>
      </p:sp>
      <p:sp>
        <p:nvSpPr>
          <p:cNvPr id="3" name="Content Placeholder 2"/>
          <p:cNvSpPr>
            <a:spLocks noGrp="1"/>
          </p:cNvSpPr>
          <p:nvPr>
            <p:ph idx="1"/>
          </p:nvPr>
        </p:nvSpPr>
        <p:spPr/>
        <p:txBody>
          <a:bodyPr/>
          <a:lstStyle/>
          <a:p>
            <a:r>
              <a:rPr lang="en-US" dirty="0" smtClean="0"/>
              <a:t>Convicted and sentenced for aggravated sexual assault of a child</a:t>
            </a:r>
          </a:p>
          <a:p>
            <a:r>
              <a:rPr lang="en-US" dirty="0" smtClean="0"/>
              <a:t>Complainant </a:t>
            </a:r>
            <a:r>
              <a:rPr lang="en-US" b="1" dirty="0" smtClean="0"/>
              <a:t>recanted</a:t>
            </a:r>
          </a:p>
          <a:p>
            <a:r>
              <a:rPr lang="en-US" dirty="0" smtClean="0"/>
              <a:t>Filed post-conviction appeal</a:t>
            </a:r>
          </a:p>
          <a:p>
            <a:r>
              <a:rPr lang="en-US" dirty="0" smtClean="0"/>
              <a:t>CCA held defendant </a:t>
            </a:r>
            <a:r>
              <a:rPr lang="en-US" b="1" dirty="0" smtClean="0"/>
              <a:t>did not prove by clear and convincing evidence</a:t>
            </a:r>
            <a:endParaRPr lang="en-US" b="1" dirty="0"/>
          </a:p>
        </p:txBody>
      </p:sp>
    </p:spTree>
    <p:extLst>
      <p:ext uri="{BB962C8B-B14F-4D97-AF65-F5344CB8AC3E}">
        <p14:creationId xmlns:p14="http://schemas.microsoft.com/office/powerpoint/2010/main" val="302589126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Ex parte </a:t>
            </a:r>
            <a:r>
              <a:rPr lang="en-US" b="1" i="1" dirty="0" err="1" smtClean="0"/>
              <a:t>Navarijo</a:t>
            </a:r>
            <a:r>
              <a:rPr lang="en-US" b="1" i="1" dirty="0" smtClean="0"/>
              <a:t>, </a:t>
            </a:r>
            <a:r>
              <a:rPr lang="en-US" b="1" i="1" dirty="0" smtClean="0"/>
              <a:t/>
            </a:r>
            <a:br>
              <a:rPr lang="en-US" b="1" i="1" dirty="0" smtClean="0"/>
            </a:br>
            <a:r>
              <a:rPr lang="en-US" b="1" dirty="0" smtClean="0"/>
              <a:t>433 </a:t>
            </a:r>
            <a:r>
              <a:rPr lang="en-US" b="1" dirty="0" smtClean="0"/>
              <a:t>S.W.3d 558 (Tex. Crim. App. 2014)</a:t>
            </a:r>
            <a:endParaRPr lang="en-US" b="1" dirty="0"/>
          </a:p>
        </p:txBody>
      </p:sp>
      <p:sp>
        <p:nvSpPr>
          <p:cNvPr id="3" name="Content Placeholder 2"/>
          <p:cNvSpPr>
            <a:spLocks noGrp="1"/>
          </p:cNvSpPr>
          <p:nvPr>
            <p:ph idx="1"/>
          </p:nvPr>
        </p:nvSpPr>
        <p:spPr/>
        <p:txBody>
          <a:bodyPr/>
          <a:lstStyle/>
          <a:p>
            <a:r>
              <a:rPr lang="en-US" dirty="0" smtClean="0"/>
              <a:t>“</a:t>
            </a:r>
            <a:r>
              <a:rPr lang="en-US" dirty="0" smtClean="0"/>
              <a:t>to establish that he is actually innocent of an offense of which he has previously been convicted,… [defendant] must demonstrate </a:t>
            </a:r>
            <a:r>
              <a:rPr lang="en-US" b="1" i="1" u="sng" dirty="0" smtClean="0"/>
              <a:t>by clear and convincing evidence that no reasonable juror would have convicted him in light of the new evidence</a:t>
            </a:r>
            <a:r>
              <a:rPr lang="en-US" dirty="0" smtClean="0"/>
              <a:t>. Although applicant has provided some new evidence in support of this claim that he is actually innocent… he has failed to meet the standard because his newly exculpatory evidence, which comes in the form of a recantation from the complainant some 13 years after his conviction, </a:t>
            </a:r>
            <a:r>
              <a:rPr lang="en-US" b="1" i="1" u="sng" dirty="0" smtClean="0"/>
              <a:t>does not unquestionably establish his innocence when that evidence is considered in the light of other incriminating evidence in the record.</a:t>
            </a:r>
            <a:r>
              <a:rPr lang="en-US" dirty="0" smtClean="0"/>
              <a:t>”</a:t>
            </a:r>
            <a:endParaRPr lang="en-US" dirty="0"/>
          </a:p>
        </p:txBody>
      </p:sp>
    </p:spTree>
    <p:extLst>
      <p:ext uri="{BB962C8B-B14F-4D97-AF65-F5344CB8AC3E}">
        <p14:creationId xmlns:p14="http://schemas.microsoft.com/office/powerpoint/2010/main" val="13942765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Navarette</a:t>
            </a:r>
            <a:r>
              <a:rPr lang="en-US" b="1" i="1" dirty="0" smtClean="0"/>
              <a:t> v. California</a:t>
            </a:r>
            <a:r>
              <a:rPr lang="en-US" dirty="0" smtClean="0"/>
              <a:t>, </a:t>
            </a:r>
            <a:br>
              <a:rPr lang="en-US" dirty="0" smtClean="0"/>
            </a:br>
            <a:r>
              <a:rPr lang="en-US" dirty="0" smtClean="0"/>
              <a:t>134 </a:t>
            </a:r>
            <a:r>
              <a:rPr lang="en-US" dirty="0" err="1" smtClean="0"/>
              <a:t>S.Ct</a:t>
            </a:r>
            <a:r>
              <a:rPr lang="en-US" dirty="0" smtClean="0"/>
              <a:t>. 1683 (2014)</a:t>
            </a:r>
            <a:endParaRPr lang="en-US" dirty="0"/>
          </a:p>
        </p:txBody>
      </p:sp>
      <p:sp>
        <p:nvSpPr>
          <p:cNvPr id="3" name="Content Placeholder 2"/>
          <p:cNvSpPr>
            <a:spLocks noGrp="1"/>
          </p:cNvSpPr>
          <p:nvPr>
            <p:ph idx="1"/>
          </p:nvPr>
        </p:nvSpPr>
        <p:spPr/>
        <p:txBody>
          <a:bodyPr/>
          <a:lstStyle/>
          <a:p>
            <a:r>
              <a:rPr lang="en-US" dirty="0" smtClean="0"/>
              <a:t>Whether the 911 call was </a:t>
            </a:r>
            <a:r>
              <a:rPr lang="en-US" b="1" u="sng" dirty="0" smtClean="0"/>
              <a:t>sufficiently reliable </a:t>
            </a:r>
            <a:r>
              <a:rPr lang="en-US" dirty="0" smtClean="0"/>
              <a:t>to credit the allegation that the defendant’s truck ran the anonymous caller off the roadway, if so, then </a:t>
            </a:r>
            <a:r>
              <a:rPr lang="en-US" b="1" u="sng" dirty="0" smtClean="0"/>
              <a:t>did the anonymous caller’s report create reasonable suspicion </a:t>
            </a:r>
            <a:r>
              <a:rPr lang="en-US" dirty="0" smtClean="0"/>
              <a:t>of an ongoing crime?</a:t>
            </a:r>
          </a:p>
          <a:p>
            <a:pPr marL="0" indent="0">
              <a:buNone/>
            </a:pPr>
            <a:endParaRPr lang="en-US" dirty="0"/>
          </a:p>
          <a:p>
            <a:pPr marL="0" indent="0">
              <a:buNone/>
            </a:pPr>
            <a:endParaRPr lang="en-US" dirty="0" smtClean="0"/>
          </a:p>
          <a:p>
            <a:r>
              <a:rPr lang="en-US" dirty="0" smtClean="0"/>
              <a:t>The traffic stop was </a:t>
            </a:r>
            <a:r>
              <a:rPr lang="en-US" b="1" u="sng" dirty="0" smtClean="0"/>
              <a:t>lawful</a:t>
            </a:r>
            <a:r>
              <a:rPr lang="en-US" dirty="0" smtClean="0"/>
              <a:t> and </a:t>
            </a:r>
            <a:r>
              <a:rPr lang="en-US" b="1" u="sng" dirty="0" smtClean="0"/>
              <a:t>under the totality of the circumstances</a:t>
            </a:r>
            <a:r>
              <a:rPr lang="en-US" dirty="0" smtClean="0"/>
              <a:t>, the officer had reasonable suspicion the driver was intoxicated</a:t>
            </a:r>
            <a:endParaRPr lang="en-US" dirty="0"/>
          </a:p>
        </p:txBody>
      </p:sp>
    </p:spTree>
    <p:extLst>
      <p:ext uri="{BB962C8B-B14F-4D97-AF65-F5344CB8AC3E}">
        <p14:creationId xmlns:p14="http://schemas.microsoft.com/office/powerpoint/2010/main" val="159396981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Cameron v. State</a:t>
            </a:r>
            <a:r>
              <a:rPr lang="en-US" b="1" i="1" dirty="0" smtClean="0"/>
              <a:t>,</a:t>
            </a:r>
            <a:br>
              <a:rPr lang="en-US" b="1" i="1" dirty="0" smtClean="0"/>
            </a:br>
            <a:r>
              <a:rPr lang="en-US" b="1" dirty="0" smtClean="0"/>
              <a:t>WL </a:t>
            </a:r>
            <a:r>
              <a:rPr lang="en-US" b="1" dirty="0" smtClean="0"/>
              <a:t>4996290 (Tex. Crim. App. 2014)</a:t>
            </a:r>
            <a:endParaRPr lang="en-US" b="1" dirty="0"/>
          </a:p>
        </p:txBody>
      </p:sp>
      <p:sp>
        <p:nvSpPr>
          <p:cNvPr id="3" name="Content Placeholder 2"/>
          <p:cNvSpPr>
            <a:spLocks noGrp="1"/>
          </p:cNvSpPr>
          <p:nvPr>
            <p:ph idx="1"/>
          </p:nvPr>
        </p:nvSpPr>
        <p:spPr/>
        <p:txBody>
          <a:bodyPr/>
          <a:lstStyle/>
          <a:p>
            <a:r>
              <a:rPr lang="en-US" dirty="0" smtClean="0"/>
              <a:t>Murder for hire </a:t>
            </a:r>
            <a:r>
              <a:rPr lang="en-US" dirty="0" smtClean="0"/>
              <a:t>case – </a:t>
            </a:r>
            <a:r>
              <a:rPr lang="en-US" i="1" dirty="0" smtClean="0"/>
              <a:t>Joe Esparza’s trial and Appeal</a:t>
            </a:r>
            <a:endParaRPr lang="en-US" i="1" dirty="0" smtClean="0"/>
          </a:p>
          <a:p>
            <a:r>
              <a:rPr lang="en-US" dirty="0" smtClean="0"/>
              <a:t>Convicted and sentenced to 70 years </a:t>
            </a:r>
            <a:endParaRPr lang="en-US" dirty="0"/>
          </a:p>
          <a:p>
            <a:r>
              <a:rPr lang="en-US" dirty="0" smtClean="0"/>
              <a:t>Appeal on issue of right to public </a:t>
            </a:r>
            <a:r>
              <a:rPr lang="en-US" dirty="0" smtClean="0"/>
              <a:t>trial</a:t>
            </a:r>
          </a:p>
          <a:p>
            <a:pPr lvl="1"/>
            <a:r>
              <a:rPr lang="en-US" i="1" dirty="0" smtClean="0"/>
              <a:t>Presley v. Georgia </a:t>
            </a:r>
            <a:r>
              <a:rPr lang="en-US" dirty="0" smtClean="0"/>
              <a:t>issue</a:t>
            </a:r>
            <a:endParaRPr lang="en-US" i="1" dirty="0" smtClean="0"/>
          </a:p>
          <a:p>
            <a:r>
              <a:rPr lang="en-US" dirty="0" smtClean="0"/>
              <a:t>CCA overturned conviction</a:t>
            </a:r>
          </a:p>
          <a:p>
            <a:r>
              <a:rPr lang="en-US" dirty="0" smtClean="0"/>
              <a:t>Remanded to trial </a:t>
            </a:r>
            <a:r>
              <a:rPr lang="en-US" dirty="0" smtClean="0"/>
              <a:t>court</a:t>
            </a:r>
          </a:p>
          <a:p>
            <a:r>
              <a:rPr lang="en-US" dirty="0"/>
              <a:t> </a:t>
            </a:r>
            <a:r>
              <a:rPr lang="en-US" dirty="0" smtClean="0"/>
              <a:t>	</a:t>
            </a:r>
            <a:r>
              <a:rPr lang="en-US" i="1" dirty="0" smtClean="0"/>
              <a:t>Goldstein and Flanary will retry</a:t>
            </a:r>
            <a:endParaRPr lang="en-US" i="1" dirty="0"/>
          </a:p>
        </p:txBody>
      </p:sp>
    </p:spTree>
    <p:extLst>
      <p:ext uri="{BB962C8B-B14F-4D97-AF65-F5344CB8AC3E}">
        <p14:creationId xmlns:p14="http://schemas.microsoft.com/office/powerpoint/2010/main" val="294168514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 parte Overton, </a:t>
            </a:r>
            <a:r>
              <a:rPr lang="en-US" b="1" dirty="0" smtClean="0"/>
              <a:t/>
            </a:r>
            <a:br>
              <a:rPr lang="en-US" b="1" dirty="0" smtClean="0"/>
            </a:br>
            <a:r>
              <a:rPr lang="en-US" b="1" dirty="0" smtClean="0"/>
              <a:t>WL </a:t>
            </a:r>
            <a:r>
              <a:rPr lang="en-US" b="1" dirty="0" smtClean="0"/>
              <a:t>4627223 (Tex. Crim. App. 2014)</a:t>
            </a:r>
            <a:endParaRPr lang="en-US" b="1" dirty="0"/>
          </a:p>
        </p:txBody>
      </p:sp>
      <p:sp>
        <p:nvSpPr>
          <p:cNvPr id="3" name="Content Placeholder 2"/>
          <p:cNvSpPr>
            <a:spLocks noGrp="1"/>
          </p:cNvSpPr>
          <p:nvPr>
            <p:ph idx="1"/>
          </p:nvPr>
        </p:nvSpPr>
        <p:spPr/>
        <p:txBody>
          <a:bodyPr/>
          <a:lstStyle/>
          <a:p>
            <a:r>
              <a:rPr lang="en-US" dirty="0" smtClean="0"/>
              <a:t>Convicted of capital </a:t>
            </a:r>
            <a:r>
              <a:rPr lang="en-US" dirty="0" smtClean="0"/>
              <a:t>murder, sentenced </a:t>
            </a:r>
            <a:r>
              <a:rPr lang="en-US" dirty="0" smtClean="0"/>
              <a:t>life w/o </a:t>
            </a:r>
            <a:r>
              <a:rPr lang="en-US" dirty="0" smtClean="0"/>
              <a:t>parole</a:t>
            </a:r>
            <a:endParaRPr lang="en-US" dirty="0" smtClean="0"/>
          </a:p>
          <a:p>
            <a:r>
              <a:rPr lang="en-US" dirty="0" smtClean="0"/>
              <a:t>Post conviction Writ of Habeas Corpus granted</a:t>
            </a:r>
          </a:p>
          <a:p>
            <a:r>
              <a:rPr lang="en-US" dirty="0" smtClean="0"/>
              <a:t>CCA overturned conviction on ineffective </a:t>
            </a:r>
            <a:r>
              <a:rPr lang="en-US" dirty="0" smtClean="0"/>
              <a:t>assistance</a:t>
            </a:r>
          </a:p>
          <a:p>
            <a:pPr lvl="1"/>
            <a:r>
              <a:rPr lang="en-US" dirty="0" smtClean="0"/>
              <a:t>Attorneys did not effectively coordinate and communicate with each other</a:t>
            </a:r>
          </a:p>
          <a:p>
            <a:pPr lvl="1"/>
            <a:r>
              <a:rPr lang="en-US" dirty="0" smtClean="0"/>
              <a:t>Attorneys never attended or reviewed th</a:t>
            </a:r>
            <a:r>
              <a:rPr lang="en-US" dirty="0" smtClean="0"/>
              <a:t>e </a:t>
            </a:r>
            <a:r>
              <a:rPr lang="en-US" dirty="0" err="1" smtClean="0"/>
              <a:t>Depo</a:t>
            </a:r>
            <a:r>
              <a:rPr lang="en-US" dirty="0" smtClean="0"/>
              <a:t> of the defenses own expert. </a:t>
            </a:r>
          </a:p>
          <a:p>
            <a:r>
              <a:rPr lang="en-US" dirty="0" smtClean="0"/>
              <a:t>Remanded </a:t>
            </a:r>
            <a:r>
              <a:rPr lang="en-US" dirty="0" smtClean="0"/>
              <a:t>to trial </a:t>
            </a:r>
            <a:r>
              <a:rPr lang="en-US" dirty="0" smtClean="0"/>
              <a:t>court</a:t>
            </a:r>
          </a:p>
          <a:p>
            <a:pPr lvl="1"/>
            <a:r>
              <a:rPr lang="en-US" dirty="0" smtClean="0"/>
              <a:t>Cynthia Orr and Chris Griffith will re-try</a:t>
            </a:r>
            <a:endParaRPr lang="en-US" dirty="0"/>
          </a:p>
        </p:txBody>
      </p:sp>
    </p:spTree>
    <p:extLst>
      <p:ext uri="{BB962C8B-B14F-4D97-AF65-F5344CB8AC3E}">
        <p14:creationId xmlns:p14="http://schemas.microsoft.com/office/powerpoint/2010/main" val="111939422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Thompson v. State</a:t>
            </a:r>
            <a:r>
              <a:rPr lang="en-US" b="1" i="1" dirty="0" smtClean="0"/>
              <a:t>,</a:t>
            </a:r>
            <a:br>
              <a:rPr lang="en-US" b="1" i="1" dirty="0" smtClean="0"/>
            </a:br>
            <a:r>
              <a:rPr lang="en-US" b="1" dirty="0" smtClean="0"/>
              <a:t>WL </a:t>
            </a:r>
            <a:r>
              <a:rPr lang="en-US" b="1" dirty="0" smtClean="0"/>
              <a:t>4627231 (Tex. Crim. App. 2014</a:t>
            </a:r>
            <a:endParaRPr lang="en-US" b="1" dirty="0"/>
          </a:p>
        </p:txBody>
      </p:sp>
      <p:sp>
        <p:nvSpPr>
          <p:cNvPr id="3" name="Content Placeholder 2"/>
          <p:cNvSpPr>
            <a:spLocks noGrp="1"/>
          </p:cNvSpPr>
          <p:nvPr>
            <p:ph idx="1"/>
          </p:nvPr>
        </p:nvSpPr>
        <p:spPr/>
        <p:txBody>
          <a:bodyPr/>
          <a:lstStyle/>
          <a:p>
            <a:r>
              <a:rPr lang="en-US" dirty="0" smtClean="0"/>
              <a:t>Pretrial writ of habeas corpus</a:t>
            </a:r>
          </a:p>
          <a:p>
            <a:endParaRPr lang="en-US" dirty="0" smtClean="0"/>
          </a:p>
          <a:p>
            <a:r>
              <a:rPr lang="en-US" dirty="0" smtClean="0"/>
              <a:t>Improper photography statute constitutionally overbroad</a:t>
            </a:r>
          </a:p>
          <a:p>
            <a:endParaRPr lang="en-US" dirty="0" smtClean="0"/>
          </a:p>
          <a:p>
            <a:r>
              <a:rPr lang="en-US" dirty="0" smtClean="0"/>
              <a:t>COA granted writ</a:t>
            </a:r>
          </a:p>
          <a:p>
            <a:endParaRPr lang="en-US" dirty="0" smtClean="0"/>
          </a:p>
          <a:p>
            <a:r>
              <a:rPr lang="en-US" dirty="0" smtClean="0"/>
              <a:t>CCA agreed and affirmed statute overbroad</a:t>
            </a:r>
            <a:endParaRPr lang="en-US" dirty="0"/>
          </a:p>
        </p:txBody>
      </p:sp>
    </p:spTree>
    <p:extLst>
      <p:ext uri="{BB962C8B-B14F-4D97-AF65-F5344CB8AC3E}">
        <p14:creationId xmlns:p14="http://schemas.microsoft.com/office/powerpoint/2010/main" val="177002642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Thompson v. State</a:t>
            </a:r>
            <a:r>
              <a:rPr lang="en-US" b="1" i="1" dirty="0" smtClean="0"/>
              <a:t>,</a:t>
            </a:r>
            <a:br>
              <a:rPr lang="en-US" b="1" i="1" dirty="0" smtClean="0"/>
            </a:br>
            <a:r>
              <a:rPr lang="en-US" b="1" dirty="0" smtClean="0"/>
              <a:t>WL </a:t>
            </a:r>
            <a:r>
              <a:rPr lang="en-US" b="1" dirty="0" smtClean="0"/>
              <a:t>4627231 (Tex. Crim. App. 2014</a:t>
            </a:r>
            <a:endParaRPr lang="en-US" b="1" dirty="0"/>
          </a:p>
        </p:txBody>
      </p:sp>
      <p:sp>
        <p:nvSpPr>
          <p:cNvPr id="3" name="Content Placeholder 2"/>
          <p:cNvSpPr>
            <a:spLocks noGrp="1"/>
          </p:cNvSpPr>
          <p:nvPr>
            <p:ph idx="1"/>
          </p:nvPr>
        </p:nvSpPr>
        <p:spPr/>
        <p:txBody>
          <a:bodyPr/>
          <a:lstStyle/>
          <a:p>
            <a:r>
              <a:rPr lang="en-US" dirty="0" smtClean="0"/>
              <a:t>A </a:t>
            </a:r>
            <a:r>
              <a:rPr lang="en-US" dirty="0"/>
              <a:t>person commits an offense if the person</a:t>
            </a:r>
            <a:r>
              <a:rPr lang="en-US" dirty="0" smtClean="0"/>
              <a:t>:</a:t>
            </a:r>
          </a:p>
          <a:p>
            <a:pPr lvl="1"/>
            <a:r>
              <a:rPr lang="en-US" dirty="0" smtClean="0"/>
              <a:t>(</a:t>
            </a:r>
            <a:r>
              <a:rPr lang="en-US" dirty="0"/>
              <a:t>1) photographs or by videotape or other electronic means records, broadcasts, or transmits a visual image of another at a location that is not a bathroom or private dressing room</a:t>
            </a:r>
            <a:r>
              <a:rPr lang="en-US" dirty="0" smtClean="0"/>
              <a:t>:</a:t>
            </a:r>
          </a:p>
          <a:p>
            <a:pPr lvl="1"/>
            <a:r>
              <a:rPr lang="en-US" dirty="0" smtClean="0"/>
              <a:t>(</a:t>
            </a:r>
            <a:r>
              <a:rPr lang="en-US" dirty="0"/>
              <a:t>A) without the other person's consent; </a:t>
            </a:r>
            <a:r>
              <a:rPr lang="en-US" dirty="0" smtClean="0"/>
              <a:t>and</a:t>
            </a:r>
          </a:p>
          <a:p>
            <a:pPr lvl="1"/>
            <a:r>
              <a:rPr lang="en-US" dirty="0" smtClean="0"/>
              <a:t>(</a:t>
            </a:r>
            <a:r>
              <a:rPr lang="en-US" dirty="0"/>
              <a:t>B) with intent to arouse or gratify the sexual desire of any person;</a:t>
            </a:r>
          </a:p>
        </p:txBody>
      </p:sp>
    </p:spTree>
    <p:extLst>
      <p:ext uri="{BB962C8B-B14F-4D97-AF65-F5344CB8AC3E}">
        <p14:creationId xmlns:p14="http://schemas.microsoft.com/office/powerpoint/2010/main" val="50497232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t>Ex parte Lo, </a:t>
            </a:r>
            <a:r>
              <a:rPr lang="en-US" b="1" i="1" dirty="0" smtClean="0"/>
              <a:t/>
            </a:r>
            <a:br>
              <a:rPr lang="en-US" b="1" i="1" dirty="0" smtClean="0"/>
            </a:br>
            <a:r>
              <a:rPr lang="en-US" b="1" dirty="0" smtClean="0"/>
              <a:t>No</a:t>
            </a:r>
            <a:r>
              <a:rPr lang="en-US" b="1" dirty="0" smtClean="0"/>
              <a:t>. PD-1560-12 (Tex. Crim. App. 2013)</a:t>
            </a:r>
            <a:endParaRPr lang="en-US" b="1" i="1" dirty="0"/>
          </a:p>
        </p:txBody>
      </p:sp>
      <p:sp>
        <p:nvSpPr>
          <p:cNvPr id="3" name="Content Placeholder 2"/>
          <p:cNvSpPr>
            <a:spLocks noGrp="1"/>
          </p:cNvSpPr>
          <p:nvPr>
            <p:ph idx="1"/>
          </p:nvPr>
        </p:nvSpPr>
        <p:spPr/>
        <p:txBody>
          <a:bodyPr/>
          <a:lstStyle/>
          <a:p>
            <a:r>
              <a:rPr lang="en-US" dirty="0" smtClean="0"/>
              <a:t>Online solicitation of a minor under Tex. Penal Code </a:t>
            </a:r>
            <a:r>
              <a:rPr lang="en-US" dirty="0"/>
              <a:t>Tex. Penal Code § 33.021(b), is </a:t>
            </a:r>
            <a:r>
              <a:rPr lang="en-US" dirty="0" smtClean="0"/>
              <a:t>unconstitutional.</a:t>
            </a:r>
          </a:p>
          <a:p>
            <a:r>
              <a:rPr lang="en-US" dirty="0" smtClean="0"/>
              <a:t>Broad criminalization when various specific statutes are in place</a:t>
            </a:r>
          </a:p>
          <a:p>
            <a:endParaRPr lang="en-US" dirty="0" smtClean="0"/>
          </a:p>
          <a:p>
            <a:r>
              <a:rPr lang="en-US" dirty="0" smtClean="0"/>
              <a:t>CCA remanded to COA.</a:t>
            </a:r>
          </a:p>
          <a:p>
            <a:endParaRPr lang="en-US" dirty="0" smtClean="0"/>
          </a:p>
          <a:p>
            <a:pPr lvl="0"/>
            <a:r>
              <a:rPr lang="en-US" dirty="0" smtClean="0"/>
              <a:t> </a:t>
            </a:r>
            <a:r>
              <a:rPr lang="en-US" i="1" dirty="0" smtClean="0"/>
              <a:t>See</a:t>
            </a:r>
            <a:r>
              <a:rPr lang="en-US" dirty="0" smtClean="0"/>
              <a:t> Freeman v. State, </a:t>
            </a:r>
            <a:r>
              <a:rPr lang="en-US" dirty="0"/>
              <a:t>No. PD-1579-13 (</a:t>
            </a:r>
            <a:r>
              <a:rPr lang="en-US" dirty="0" err="1"/>
              <a:t>Tex.Crim.App</a:t>
            </a:r>
            <a:r>
              <a:rPr lang="en-US" dirty="0"/>
              <a:t>. Apr 2, 2014).</a:t>
            </a:r>
          </a:p>
          <a:p>
            <a:endParaRPr lang="en-US" b="1" dirty="0" smtClean="0"/>
          </a:p>
          <a:p>
            <a:endParaRPr lang="en-US" dirty="0"/>
          </a:p>
        </p:txBody>
      </p:sp>
    </p:spTree>
    <p:extLst>
      <p:ext uri="{BB962C8B-B14F-4D97-AF65-F5344CB8AC3E}">
        <p14:creationId xmlns:p14="http://schemas.microsoft.com/office/powerpoint/2010/main" val="155804273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Ex parte Lo, </a:t>
            </a:r>
            <a:br>
              <a:rPr lang="en-US" b="1" i="1" dirty="0"/>
            </a:br>
            <a:r>
              <a:rPr lang="en-US" b="1" dirty="0"/>
              <a:t>No. PD-1560-12 (Tex. Crim. App. 2013)</a:t>
            </a:r>
            <a:endParaRPr lang="en-US" dirty="0"/>
          </a:p>
        </p:txBody>
      </p:sp>
      <p:sp>
        <p:nvSpPr>
          <p:cNvPr id="3" name="Content Placeholder 2"/>
          <p:cNvSpPr>
            <a:spLocks noGrp="1"/>
          </p:cNvSpPr>
          <p:nvPr>
            <p:ph idx="1"/>
          </p:nvPr>
        </p:nvSpPr>
        <p:spPr/>
        <p:txBody>
          <a:bodyPr>
            <a:noAutofit/>
          </a:bodyPr>
          <a:lstStyle/>
          <a:p>
            <a:r>
              <a:rPr lang="en-US" sz="2000" dirty="0"/>
              <a:t>(b)  A person who is 17 years of age or older commits an </a:t>
            </a:r>
            <a:r>
              <a:rPr lang="en-US" sz="2000" dirty="0" smtClean="0"/>
              <a:t>offense </a:t>
            </a:r>
            <a:r>
              <a:rPr lang="en-US" sz="2000" dirty="0"/>
              <a:t>if, with the intent to arouse or gratify the sexual desire </a:t>
            </a:r>
            <a:r>
              <a:rPr lang="en-US" sz="2000" dirty="0" smtClean="0"/>
              <a:t>of </a:t>
            </a:r>
            <a:r>
              <a:rPr lang="en-US" sz="2000" dirty="0"/>
              <a:t>any person, the person, over the Internet or by electronic mail </a:t>
            </a:r>
            <a:r>
              <a:rPr lang="en-US" sz="2000" dirty="0" smtClean="0"/>
              <a:t> or </a:t>
            </a:r>
            <a:r>
              <a:rPr lang="en-US" sz="2000" dirty="0"/>
              <a:t>a commercial online service, intentionally:</a:t>
            </a:r>
          </a:p>
          <a:p>
            <a:pPr marL="0" indent="0">
              <a:buNone/>
            </a:pPr>
            <a:r>
              <a:rPr lang="en-US" sz="2000" dirty="0"/>
              <a:t>	(1)  communicates in a sexually explicit manner with a </a:t>
            </a:r>
            <a:r>
              <a:rPr lang="en-US" sz="2000" dirty="0" smtClean="0"/>
              <a:t>minor</a:t>
            </a:r>
            <a:r>
              <a:rPr lang="en-US" sz="2000" dirty="0"/>
              <a:t>;  or           </a:t>
            </a:r>
          </a:p>
          <a:p>
            <a:pPr marL="0" indent="0">
              <a:buNone/>
            </a:pPr>
            <a:r>
              <a:rPr lang="en-US" sz="2000" dirty="0"/>
              <a:t>	(2)  distributes sexually explicit material to a minor.                       </a:t>
            </a:r>
          </a:p>
          <a:p>
            <a:r>
              <a:rPr lang="en-US" sz="2000" dirty="0" smtClean="0"/>
              <a:t>(</a:t>
            </a:r>
            <a:r>
              <a:rPr lang="en-US" sz="2000" dirty="0"/>
              <a:t>c)  A person commits an offense if the person, over the </a:t>
            </a:r>
            <a:r>
              <a:rPr lang="en-US" sz="2000" dirty="0" smtClean="0"/>
              <a:t>Internet </a:t>
            </a:r>
            <a:r>
              <a:rPr lang="en-US" sz="2000" dirty="0"/>
              <a:t>or by electronic mail or a commercial online service, </a:t>
            </a:r>
            <a:r>
              <a:rPr lang="en-US" sz="2000" dirty="0" smtClean="0"/>
              <a:t>knowingly </a:t>
            </a:r>
            <a:r>
              <a:rPr lang="en-US" sz="2000" dirty="0"/>
              <a:t>solicits a minor to meet another person, including the </a:t>
            </a:r>
            <a:r>
              <a:rPr lang="en-US" sz="2000" dirty="0" smtClean="0"/>
              <a:t>actor</a:t>
            </a:r>
            <a:r>
              <a:rPr lang="en-US" sz="2000" dirty="0"/>
              <a:t>, with the intent that the minor will engage in sexual contact, </a:t>
            </a:r>
            <a:r>
              <a:rPr lang="en-US" sz="2000" dirty="0" smtClean="0"/>
              <a:t>sexual </a:t>
            </a:r>
            <a:r>
              <a:rPr lang="en-US" sz="2000" dirty="0"/>
              <a:t>intercourse, or deviate sexual intercourse with the actor or </a:t>
            </a:r>
            <a:r>
              <a:rPr lang="en-US" sz="2000" dirty="0" smtClean="0"/>
              <a:t>another </a:t>
            </a:r>
            <a:r>
              <a:rPr lang="en-US" sz="2000" dirty="0"/>
              <a:t>person.</a:t>
            </a:r>
          </a:p>
          <a:p>
            <a:r>
              <a:rPr lang="en-US" sz="2000" dirty="0" smtClean="0"/>
              <a:t>(</a:t>
            </a:r>
            <a:r>
              <a:rPr lang="en-US" sz="2000" dirty="0"/>
              <a:t>d)  It is not a defense to prosecution under Subsection (c) </a:t>
            </a:r>
            <a:r>
              <a:rPr lang="en-US" sz="2000" dirty="0" smtClean="0"/>
              <a:t>that</a:t>
            </a:r>
            <a:r>
              <a:rPr lang="en-US" sz="2000" dirty="0"/>
              <a:t>:          </a:t>
            </a:r>
            <a:r>
              <a:rPr lang="en-US" sz="2000" dirty="0" smtClean="0"/>
              <a:t> </a:t>
            </a:r>
            <a:endParaRPr lang="en-US" sz="2000" dirty="0"/>
          </a:p>
          <a:p>
            <a:pPr marL="0" indent="0">
              <a:buNone/>
            </a:pPr>
            <a:r>
              <a:rPr lang="en-US" sz="2000" dirty="0"/>
              <a:t>	</a:t>
            </a:r>
            <a:r>
              <a:rPr lang="en-US" sz="2000" dirty="0" smtClean="0"/>
              <a:t>(</a:t>
            </a:r>
            <a:r>
              <a:rPr lang="en-US" sz="2000" dirty="0"/>
              <a:t>1)  the meeting did not occur;                                               </a:t>
            </a:r>
          </a:p>
          <a:p>
            <a:pPr marL="0" indent="0">
              <a:buNone/>
            </a:pPr>
            <a:r>
              <a:rPr lang="en-US" sz="2000" dirty="0"/>
              <a:t>	</a:t>
            </a:r>
            <a:r>
              <a:rPr lang="en-US" sz="2000" dirty="0" smtClean="0"/>
              <a:t>(2</a:t>
            </a:r>
            <a:r>
              <a:rPr lang="en-US" sz="2000" dirty="0"/>
              <a:t>)  the actor did not intend for the meeting to occur;  </a:t>
            </a:r>
            <a:r>
              <a:rPr lang="en-US" sz="2000" dirty="0" smtClean="0"/>
              <a:t>or           </a:t>
            </a:r>
            <a:endParaRPr lang="en-US" sz="2000" dirty="0"/>
          </a:p>
          <a:p>
            <a:pPr marL="0" indent="0">
              <a:buNone/>
            </a:pPr>
            <a:r>
              <a:rPr lang="en-US" sz="2000" dirty="0"/>
              <a:t>	(3)  the actor was engaged in a fantasy at the time of </a:t>
            </a:r>
            <a:r>
              <a:rPr lang="en-US" sz="2000" dirty="0" smtClean="0"/>
              <a:t>commission </a:t>
            </a:r>
            <a:r>
              <a:rPr lang="en-US" sz="2000" dirty="0"/>
              <a:t>of the offense.</a:t>
            </a:r>
            <a:endParaRPr lang="en-US" sz="2000" dirty="0"/>
          </a:p>
        </p:txBody>
      </p:sp>
    </p:spTree>
    <p:extLst>
      <p:ext uri="{BB962C8B-B14F-4D97-AF65-F5344CB8AC3E}">
        <p14:creationId xmlns:p14="http://schemas.microsoft.com/office/powerpoint/2010/main" val="37304245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859124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Guerra v. State, 432 S.W.3d 905 (Tex. Crim. App.2014)</a:t>
            </a:r>
            <a:endParaRPr lang="en-US" dirty="0"/>
          </a:p>
        </p:txBody>
      </p:sp>
      <p:sp>
        <p:nvSpPr>
          <p:cNvPr id="3" name="Content Placeholder 2"/>
          <p:cNvSpPr>
            <a:spLocks noGrp="1"/>
          </p:cNvSpPr>
          <p:nvPr>
            <p:ph idx="1"/>
          </p:nvPr>
        </p:nvSpPr>
        <p:spPr/>
        <p:txBody>
          <a:bodyPr/>
          <a:lstStyle/>
          <a:p>
            <a:r>
              <a:rPr lang="en-US" dirty="0" smtClean="0"/>
              <a:t>Convicted of unlawful use of a criminal instrument with intent to commit aggravated kidnapping or aggravated sexual assault</a:t>
            </a:r>
          </a:p>
          <a:p>
            <a:r>
              <a:rPr lang="en-US" dirty="0" smtClean="0"/>
              <a:t>Found to use or exhibit deadly weapon</a:t>
            </a:r>
          </a:p>
          <a:p>
            <a:r>
              <a:rPr lang="en-US" dirty="0" smtClean="0"/>
              <a:t>Trial court denied defendant’s motion to suppress</a:t>
            </a:r>
          </a:p>
          <a:p>
            <a:r>
              <a:rPr lang="en-US" dirty="0" smtClean="0"/>
              <a:t>D appealed</a:t>
            </a:r>
          </a:p>
          <a:p>
            <a:r>
              <a:rPr lang="en-US" dirty="0" smtClean="0"/>
              <a:t>COA and CCA affirmed</a:t>
            </a:r>
          </a:p>
          <a:p>
            <a:r>
              <a:rPr lang="en-US" dirty="0" smtClean="0"/>
              <a:t>Tex. Code Crim. Proc. Art. 2.122 “Special investigators”</a:t>
            </a:r>
            <a:endParaRPr lang="en-US" dirty="0"/>
          </a:p>
        </p:txBody>
      </p:sp>
    </p:spTree>
    <p:extLst>
      <p:ext uri="{BB962C8B-B14F-4D97-AF65-F5344CB8AC3E}">
        <p14:creationId xmlns:p14="http://schemas.microsoft.com/office/powerpoint/2010/main" val="152436714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Johnson v. State, 433 S.W.3d 546 (Tex. Crim. App. 2014)</a:t>
            </a:r>
            <a:endParaRPr lang="en-US" dirty="0"/>
          </a:p>
        </p:txBody>
      </p:sp>
      <p:sp>
        <p:nvSpPr>
          <p:cNvPr id="3" name="Content Placeholder 2"/>
          <p:cNvSpPr>
            <a:spLocks noGrp="1"/>
          </p:cNvSpPr>
          <p:nvPr>
            <p:ph idx="1"/>
          </p:nvPr>
        </p:nvSpPr>
        <p:spPr/>
        <p:txBody>
          <a:bodyPr/>
          <a:lstStyle/>
          <a:p>
            <a:r>
              <a:rPr lang="en-US" dirty="0" smtClean="0"/>
              <a:t>Defendant was convicted of capital murder, sentenced to life</a:t>
            </a:r>
          </a:p>
          <a:p>
            <a:r>
              <a:rPr lang="en-US" dirty="0" smtClean="0"/>
              <a:t>Seeking to cross exam two State witness, the trial court limited the cross</a:t>
            </a:r>
          </a:p>
          <a:p>
            <a:r>
              <a:rPr lang="en-US" dirty="0" smtClean="0"/>
              <a:t>Certain unspecified felonies</a:t>
            </a:r>
          </a:p>
          <a:p>
            <a:r>
              <a:rPr lang="en-US" dirty="0" smtClean="0"/>
              <a:t>COA rejected claim on violation of Confrontation Clause</a:t>
            </a:r>
          </a:p>
          <a:p>
            <a:pPr lvl="1"/>
            <a:r>
              <a:rPr lang="en-US" dirty="0" smtClean="0"/>
              <a:t>“Merely informing the jury that the State’s witnesses had pending felony is insufficient to accomplish what the Sixth Amendment right of confrontation intends[.]”</a:t>
            </a:r>
          </a:p>
          <a:p>
            <a:r>
              <a:rPr lang="en-US" dirty="0" smtClean="0"/>
              <a:t>CCA affirmed</a:t>
            </a:r>
            <a:endParaRPr lang="en-US" dirty="0"/>
          </a:p>
        </p:txBody>
      </p:sp>
    </p:spTree>
    <p:extLst>
      <p:ext uri="{BB962C8B-B14F-4D97-AF65-F5344CB8AC3E}">
        <p14:creationId xmlns:p14="http://schemas.microsoft.com/office/powerpoint/2010/main" val="3906638750"/>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parte Cockrell, 424 S.W.3d 543 (Tex. Crim. App. 2014)</a:t>
            </a:r>
            <a:endParaRPr lang="en-US" dirty="0"/>
          </a:p>
        </p:txBody>
      </p:sp>
      <p:sp>
        <p:nvSpPr>
          <p:cNvPr id="3" name="Content Placeholder 2"/>
          <p:cNvSpPr>
            <a:spLocks noGrp="1"/>
          </p:cNvSpPr>
          <p:nvPr>
            <p:ph idx="1"/>
          </p:nvPr>
        </p:nvSpPr>
        <p:spPr/>
        <p:txBody>
          <a:bodyPr/>
          <a:lstStyle/>
          <a:p>
            <a:r>
              <a:rPr lang="en-US" dirty="0" smtClean="0"/>
              <a:t>Deaf defendant was not provided an interpreter</a:t>
            </a:r>
          </a:p>
          <a:p>
            <a:r>
              <a:rPr lang="en-US" dirty="0" smtClean="0"/>
              <a:t>Tex. Code Crim. Pro. Art. 38.31- require interpreter for the deaf</a:t>
            </a:r>
          </a:p>
          <a:p>
            <a:r>
              <a:rPr lang="en-US" dirty="0" smtClean="0"/>
              <a:t>Claimed ineffective assistance, deprivation of confrontation</a:t>
            </a:r>
          </a:p>
          <a:p>
            <a:r>
              <a:rPr lang="en-US" dirty="0" smtClean="0"/>
              <a:t>CCA agreed and remand case</a:t>
            </a:r>
          </a:p>
          <a:p>
            <a:r>
              <a:rPr lang="en-US" dirty="0" smtClean="0"/>
              <a:t>"It is well settled that, if a defendant cannot hear, fundamental fairness and due process of law require that an interpreter be provided. The federal Constitution 'requires that[.]”</a:t>
            </a:r>
            <a:endParaRPr lang="en-US" dirty="0"/>
          </a:p>
        </p:txBody>
      </p:sp>
    </p:spTree>
    <p:extLst>
      <p:ext uri="{BB962C8B-B14F-4D97-AF65-F5344CB8AC3E}">
        <p14:creationId xmlns:p14="http://schemas.microsoft.com/office/powerpoint/2010/main" val="21406678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Navarette</a:t>
            </a:r>
            <a:r>
              <a:rPr lang="en-US" b="1" i="1" dirty="0" smtClean="0"/>
              <a:t> v. California</a:t>
            </a:r>
            <a:r>
              <a:rPr lang="en-US" dirty="0" smtClean="0"/>
              <a:t>, </a:t>
            </a:r>
            <a:br>
              <a:rPr lang="en-US" dirty="0" smtClean="0"/>
            </a:br>
            <a:r>
              <a:rPr lang="en-US" dirty="0" smtClean="0"/>
              <a:t>134 </a:t>
            </a:r>
            <a:r>
              <a:rPr lang="en-US" dirty="0" err="1" smtClean="0"/>
              <a:t>S.Ct</a:t>
            </a:r>
            <a:r>
              <a:rPr lang="en-US" dirty="0" smtClean="0"/>
              <a:t>. 1683 (2014)</a:t>
            </a:r>
            <a:endParaRPr lang="en-US" dirty="0"/>
          </a:p>
        </p:txBody>
      </p:sp>
      <p:sp>
        <p:nvSpPr>
          <p:cNvPr id="3" name="Content Placeholder 2"/>
          <p:cNvSpPr>
            <a:spLocks noGrp="1"/>
          </p:cNvSpPr>
          <p:nvPr>
            <p:ph idx="1"/>
          </p:nvPr>
        </p:nvSpPr>
        <p:spPr/>
        <p:txBody>
          <a:bodyPr/>
          <a:lstStyle/>
          <a:p>
            <a:pPr marL="0" indent="0">
              <a:buNone/>
            </a:pPr>
            <a:r>
              <a:rPr lang="en-US" b="1" dirty="0" smtClean="0"/>
              <a:t>Scalia’s dissent:</a:t>
            </a:r>
          </a:p>
          <a:p>
            <a:pPr marL="0" indent="0">
              <a:buNone/>
            </a:pPr>
            <a:r>
              <a:rPr lang="en-US" dirty="0" smtClean="0"/>
              <a:t>“Law enforcement agencies follow closely our judgments on matters such as this, and they will identify at once our new rule: </a:t>
            </a:r>
            <a:r>
              <a:rPr lang="en-US" b="1" u="sng" dirty="0" smtClean="0"/>
              <a:t>So long as the caller identifies where the car is</a:t>
            </a:r>
            <a:r>
              <a:rPr lang="en-US" dirty="0" smtClean="0"/>
              <a:t>, </a:t>
            </a:r>
            <a:r>
              <a:rPr lang="en-US" b="1" u="sng" dirty="0" smtClean="0"/>
              <a:t>anonymous claims of a </a:t>
            </a:r>
            <a:r>
              <a:rPr lang="en-US" sz="4000" b="1" u="sng" dirty="0" smtClean="0"/>
              <a:t>single instance</a:t>
            </a:r>
            <a:r>
              <a:rPr lang="en-US" b="1" u="sng" dirty="0" smtClean="0"/>
              <a:t> of possibly careless or reckless driving</a:t>
            </a:r>
            <a:r>
              <a:rPr lang="en-US" dirty="0" smtClean="0"/>
              <a:t>, called in to 911, </a:t>
            </a:r>
            <a:r>
              <a:rPr lang="en-US" b="1" u="sng" dirty="0" smtClean="0"/>
              <a:t>will support a traffic stop</a:t>
            </a:r>
            <a:r>
              <a:rPr lang="en-US" dirty="0" smtClean="0"/>
              <a:t>.”</a:t>
            </a:r>
          </a:p>
          <a:p>
            <a:pPr marL="0" indent="0">
              <a:buNone/>
            </a:pPr>
            <a:endParaRPr lang="en-US" dirty="0"/>
          </a:p>
        </p:txBody>
      </p:sp>
    </p:spTree>
    <p:extLst>
      <p:ext uri="{BB962C8B-B14F-4D97-AF65-F5344CB8AC3E}">
        <p14:creationId xmlns:p14="http://schemas.microsoft.com/office/powerpoint/2010/main" val="341282745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Gonzalez v. State</a:t>
            </a:r>
            <a:r>
              <a:rPr lang="en-US" dirty="0" smtClean="0"/>
              <a:t>, 435 </a:t>
            </a:r>
            <a:r>
              <a:rPr lang="en-US" dirty="0"/>
              <a:t>S.W.3d 801 (</a:t>
            </a:r>
            <a:r>
              <a:rPr lang="en-US" dirty="0" err="1"/>
              <a:t>Tex.Crim.App</a:t>
            </a:r>
            <a:r>
              <a:rPr lang="en-US" dirty="0"/>
              <a:t>. 2014). </a:t>
            </a:r>
          </a:p>
        </p:txBody>
      </p:sp>
      <p:sp>
        <p:nvSpPr>
          <p:cNvPr id="3" name="Content Placeholder 2"/>
          <p:cNvSpPr>
            <a:spLocks noGrp="1"/>
          </p:cNvSpPr>
          <p:nvPr>
            <p:ph idx="1"/>
          </p:nvPr>
        </p:nvSpPr>
        <p:spPr/>
        <p:txBody>
          <a:bodyPr/>
          <a:lstStyle/>
          <a:p>
            <a:r>
              <a:rPr lang="en-US" dirty="0" smtClean="0"/>
              <a:t>Defendant’s right to a speedy trial was violated.</a:t>
            </a:r>
          </a:p>
          <a:p>
            <a:r>
              <a:rPr lang="en-US" dirty="0" smtClean="0"/>
              <a:t>A six-year delay, combined with State’s admission of failure to attempt to contact defendant, and defendant timely assertion Sixth Amendment right.  State’s failure to prove D’s acquiescence to said delay underscored the decision.</a:t>
            </a:r>
          </a:p>
          <a:p>
            <a:r>
              <a:rPr lang="en-US" dirty="0" smtClean="0"/>
              <a:t>CCA affirmed.</a:t>
            </a:r>
          </a:p>
          <a:p>
            <a:pPr marL="0" indent="0">
              <a:buNone/>
            </a:pPr>
            <a:endParaRPr lang="en-US" dirty="0"/>
          </a:p>
        </p:txBody>
      </p:sp>
    </p:spTree>
    <p:extLst>
      <p:ext uri="{BB962C8B-B14F-4D97-AF65-F5344CB8AC3E}">
        <p14:creationId xmlns:p14="http://schemas.microsoft.com/office/powerpoint/2010/main" val="24984260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err="1" smtClean="0"/>
              <a:t>Holberg</a:t>
            </a:r>
            <a:r>
              <a:rPr lang="en-US" u="sng" dirty="0" smtClean="0"/>
              <a:t> v. State</a:t>
            </a:r>
            <a:r>
              <a:rPr lang="en-US" dirty="0" smtClean="0"/>
              <a:t>, No</a:t>
            </a:r>
            <a:r>
              <a:rPr lang="en-US" dirty="0"/>
              <a:t>. AP-77,023 (</a:t>
            </a:r>
            <a:r>
              <a:rPr lang="en-US" dirty="0" err="1"/>
              <a:t>Tex.Crim.App</a:t>
            </a:r>
            <a:r>
              <a:rPr lang="en-US" dirty="0"/>
              <a:t>. Apr 2, 2014) </a:t>
            </a:r>
          </a:p>
        </p:txBody>
      </p:sp>
      <p:sp>
        <p:nvSpPr>
          <p:cNvPr id="3" name="Content Placeholder 2"/>
          <p:cNvSpPr>
            <a:spLocks noGrp="1"/>
          </p:cNvSpPr>
          <p:nvPr>
            <p:ph idx="1"/>
          </p:nvPr>
        </p:nvSpPr>
        <p:spPr/>
        <p:txBody>
          <a:bodyPr/>
          <a:lstStyle/>
          <a:p>
            <a:r>
              <a:rPr lang="en-US" dirty="0" smtClean="0"/>
              <a:t>Denial </a:t>
            </a:r>
            <a:r>
              <a:rPr lang="en-US" dirty="0"/>
              <a:t>of </a:t>
            </a:r>
            <a:r>
              <a:rPr lang="en-US" dirty="0" smtClean="0"/>
              <a:t>D’s </a:t>
            </a:r>
            <a:r>
              <a:rPr lang="en-US" dirty="0"/>
              <a:t>motion for post-conviction DNA testing was </a:t>
            </a:r>
            <a:r>
              <a:rPr lang="en-US" dirty="0" smtClean="0"/>
              <a:t>proper.</a:t>
            </a:r>
          </a:p>
          <a:p>
            <a:r>
              <a:rPr lang="en-US" dirty="0" smtClean="0"/>
              <a:t>D </a:t>
            </a:r>
            <a:r>
              <a:rPr lang="en-US" dirty="0"/>
              <a:t>did not meet the Tex. Code Crim. Proc. art. 64.03 requirement to prove by a preponderance of the evidence that she would not have been convicted had exculpatory results been obtained from the item she sought to have tested. </a:t>
            </a:r>
            <a:endParaRPr lang="en-US" dirty="0" smtClean="0"/>
          </a:p>
          <a:p>
            <a:r>
              <a:rPr lang="en-US" dirty="0"/>
              <a:t>CCA affirmed the convicting court because CCA was unable to say that it was more likely than not that the jury would not </a:t>
            </a:r>
            <a:r>
              <a:rPr lang="en-US" dirty="0" smtClean="0"/>
              <a:t>have convicted </a:t>
            </a:r>
            <a:r>
              <a:rPr lang="en-US" dirty="0"/>
              <a:t>D of capital </a:t>
            </a:r>
            <a:r>
              <a:rPr lang="en-US" dirty="0" smtClean="0"/>
              <a:t>murder</a:t>
            </a:r>
            <a:r>
              <a:rPr lang="en-US" dirty="0"/>
              <a:t> </a:t>
            </a:r>
            <a:r>
              <a:rPr lang="en-US" dirty="0" smtClean="0"/>
              <a:t>(despite its belief that a material fact was potentially exculpatory).</a:t>
            </a:r>
            <a:endParaRPr lang="en-US" dirty="0"/>
          </a:p>
        </p:txBody>
      </p:sp>
    </p:spTree>
    <p:extLst>
      <p:ext uri="{BB962C8B-B14F-4D97-AF65-F5344CB8AC3E}">
        <p14:creationId xmlns:p14="http://schemas.microsoft.com/office/powerpoint/2010/main" val="32274566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Jourdan</a:t>
            </a:r>
            <a:r>
              <a:rPr lang="en-US" dirty="0" smtClean="0"/>
              <a:t> v. State, </a:t>
            </a:r>
            <a:r>
              <a:rPr lang="en-US" dirty="0"/>
              <a:t>No. PD-0446-13 (</a:t>
            </a:r>
            <a:r>
              <a:rPr lang="en-US" dirty="0" err="1"/>
              <a:t>Tex.Crim.App</a:t>
            </a:r>
            <a:r>
              <a:rPr lang="en-US" dirty="0"/>
              <a:t>. </a:t>
            </a:r>
            <a:r>
              <a:rPr lang="en-US" dirty="0" smtClean="0"/>
              <a:t>2014</a:t>
            </a:r>
            <a:r>
              <a:rPr lang="en-US" dirty="0"/>
              <a:t>).</a:t>
            </a:r>
            <a:br>
              <a:rPr lang="en-US" dirty="0"/>
            </a:br>
            <a:endParaRPr lang="en-US" dirty="0"/>
          </a:p>
        </p:txBody>
      </p:sp>
      <p:sp>
        <p:nvSpPr>
          <p:cNvPr id="3" name="Content Placeholder 2"/>
          <p:cNvSpPr>
            <a:spLocks noGrp="1"/>
          </p:cNvSpPr>
          <p:nvPr>
            <p:ph idx="1"/>
          </p:nvPr>
        </p:nvSpPr>
        <p:spPr/>
        <p:txBody>
          <a:bodyPr>
            <a:normAutofit/>
          </a:bodyPr>
          <a:lstStyle/>
          <a:p>
            <a:r>
              <a:rPr lang="en-US" dirty="0"/>
              <a:t>D was convicted of aggravated sexual assault, for which the jury assessed a sentence of thirty-five years in prison. </a:t>
            </a:r>
            <a:endParaRPr lang="en-US" dirty="0" smtClean="0"/>
          </a:p>
          <a:p>
            <a:r>
              <a:rPr lang="en-US" dirty="0" smtClean="0"/>
              <a:t>COA reversed, </a:t>
            </a:r>
            <a:r>
              <a:rPr lang="en-US" dirty="0"/>
              <a:t>holding that D was egregiously harmed by a jury charge at the guilt phase that failed to require the jury to render a unanimous verdict with respect to which of two theories of aggravated sexual assault D's conduct </a:t>
            </a:r>
            <a:r>
              <a:rPr lang="en-US" dirty="0" smtClean="0"/>
              <a:t>satisfied.</a:t>
            </a:r>
          </a:p>
          <a:p>
            <a:r>
              <a:rPr lang="en-US" dirty="0" smtClean="0"/>
              <a:t>CCA </a:t>
            </a:r>
            <a:r>
              <a:rPr lang="en-US" dirty="0"/>
              <a:t>reversed COA's conclusions both that the jury charge was erroneous and that any such error was egregiously harmful. </a:t>
            </a:r>
            <a:endParaRPr lang="en-US" dirty="0" smtClean="0"/>
          </a:p>
          <a:p>
            <a:r>
              <a:rPr lang="en-US" dirty="0" smtClean="0"/>
              <a:t>“The </a:t>
            </a:r>
            <a:r>
              <a:rPr lang="en-US" dirty="0"/>
              <a:t>appellant did not suffer egregious harm." </a:t>
            </a:r>
          </a:p>
        </p:txBody>
      </p:sp>
    </p:spTree>
    <p:extLst>
      <p:ext uri="{BB962C8B-B14F-4D97-AF65-F5344CB8AC3E}">
        <p14:creationId xmlns:p14="http://schemas.microsoft.com/office/powerpoint/2010/main" val="13585611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State v. Thomas</a:t>
            </a:r>
            <a:r>
              <a:rPr lang="en-US" dirty="0"/>
              <a:t>, No. PD-0121-13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lstStyle/>
          <a:p>
            <a:r>
              <a:rPr lang="en-US" dirty="0" smtClean="0"/>
              <a:t>Held: </a:t>
            </a:r>
            <a:r>
              <a:rPr lang="en-US" dirty="0"/>
              <a:t>A new trial may not be granted in the interest of justice upon a claim that defense counsel failed to call an exculpatory witness, who was known to him and available, if the claim is not based on ineffective assistance of counsel. </a:t>
            </a:r>
            <a:endParaRPr lang="en-US" dirty="0" smtClean="0"/>
          </a:p>
          <a:p>
            <a:endParaRPr lang="en-US" dirty="0"/>
          </a:p>
          <a:p>
            <a:r>
              <a:rPr lang="en-US" dirty="0"/>
              <a:t>CCA affirmed COA in holding that the trial court abused its discretion by granting a motion for new trial in the interest of justice under Tex. R. App. P. 21.3 </a:t>
            </a:r>
          </a:p>
        </p:txBody>
      </p:sp>
    </p:spTree>
    <p:extLst>
      <p:ext uri="{BB962C8B-B14F-4D97-AF65-F5344CB8AC3E}">
        <p14:creationId xmlns:p14="http://schemas.microsoft.com/office/powerpoint/2010/main" val="11504494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Gipson v. State, No. PD-0377-13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requirement in a community supervision revocation hearing, at which it is alleged that the defendant failed to pay appointed counsel, community supervision fees, or court costs, for the State to prove that the defendant was able to pay and did not does not apply to </a:t>
            </a:r>
            <a:r>
              <a:rPr lang="en-US" i="1" dirty="0" smtClean="0"/>
              <a:t>fines</a:t>
            </a:r>
            <a:r>
              <a:rPr lang="en-US" dirty="0" smtClean="0"/>
              <a:t>.</a:t>
            </a:r>
          </a:p>
          <a:p>
            <a:endParaRPr lang="en-US" dirty="0" smtClean="0"/>
          </a:p>
          <a:p>
            <a:r>
              <a:rPr lang="en-US" dirty="0"/>
              <a:t>On D's plea of true, the trial judge revoked D's community supervision for failing to pay his fine and various court-assessed </a:t>
            </a:r>
            <a:r>
              <a:rPr lang="en-US" dirty="0" smtClean="0"/>
              <a:t>fees</a:t>
            </a:r>
          </a:p>
          <a:p>
            <a:endParaRPr lang="en-US" dirty="0" smtClean="0"/>
          </a:p>
          <a:p>
            <a:r>
              <a:rPr lang="en-US" dirty="0" smtClean="0"/>
              <a:t>COA </a:t>
            </a:r>
            <a:r>
              <a:rPr lang="en-US" dirty="0"/>
              <a:t>reversed on the basis that the State failed to satisfy its burden of showing, under Tex. Code Crim. Proc. art. 42.12 § 21(c), that D was able to pay</a:t>
            </a:r>
            <a:r>
              <a:rPr lang="en-US" dirty="0" smtClean="0"/>
              <a:t>.</a:t>
            </a:r>
          </a:p>
          <a:p>
            <a:endParaRPr lang="en-US" dirty="0"/>
          </a:p>
          <a:p>
            <a:r>
              <a:rPr lang="en-US" dirty="0" smtClean="0"/>
              <a:t> </a:t>
            </a:r>
            <a:r>
              <a:rPr lang="en-US" dirty="0"/>
              <a:t>In its petition for review, the State contended that § 21(c) does not apply to fines. CCA </a:t>
            </a:r>
            <a:r>
              <a:rPr lang="en-US" dirty="0" smtClean="0"/>
              <a:t>agreed.</a:t>
            </a:r>
            <a:endParaRPr lang="en-US" dirty="0"/>
          </a:p>
        </p:txBody>
      </p:sp>
    </p:spTree>
    <p:extLst>
      <p:ext uri="{BB962C8B-B14F-4D97-AF65-F5344CB8AC3E}">
        <p14:creationId xmlns:p14="http://schemas.microsoft.com/office/powerpoint/2010/main" val="14083931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Francis v. State, No. PD-0519-13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normAutofit/>
          </a:bodyPr>
          <a:lstStyle/>
          <a:p>
            <a:r>
              <a:rPr lang="en-US" dirty="0" smtClean="0"/>
              <a:t>On </a:t>
            </a:r>
            <a:r>
              <a:rPr lang="en-US" dirty="0"/>
              <a:t>the facts, the trial court did not err in allowing the State to introduce a machete into evidence without revealing the machete to the defense in discovery. </a:t>
            </a:r>
          </a:p>
          <a:p>
            <a:r>
              <a:rPr lang="en-US" dirty="0" smtClean="0"/>
              <a:t>Reasoning: Surprising defense counsel with a weapon for the first time should precede an attempt to unfairly enter it into evidence.</a:t>
            </a:r>
            <a:endParaRPr lang="en-US" dirty="0"/>
          </a:p>
          <a:p>
            <a:r>
              <a:rPr lang="en-US" dirty="0" smtClean="0"/>
              <a:t>There must typically be adequate time for a defense strategy.</a:t>
            </a:r>
          </a:p>
          <a:p>
            <a:r>
              <a:rPr lang="en-US" dirty="0" smtClean="0"/>
              <a:t>COA- surprise was not willful, that exclusion of evidence was unnecessary</a:t>
            </a:r>
          </a:p>
          <a:p>
            <a:r>
              <a:rPr lang="en-US" dirty="0" smtClean="0"/>
              <a:t>CCA affirmed.</a:t>
            </a:r>
          </a:p>
          <a:p>
            <a:endParaRPr lang="en-US" dirty="0"/>
          </a:p>
        </p:txBody>
      </p:sp>
    </p:spTree>
    <p:extLst>
      <p:ext uri="{BB962C8B-B14F-4D97-AF65-F5344CB8AC3E}">
        <p14:creationId xmlns:p14="http://schemas.microsoft.com/office/powerpoint/2010/main" val="7986535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Campbell </a:t>
            </a:r>
            <a:r>
              <a:rPr lang="en-US" dirty="0"/>
              <a:t>v. State, No. PD-0854-13 (</a:t>
            </a:r>
            <a:r>
              <a:rPr lang="en-US" dirty="0" err="1"/>
              <a:t>Tex.Crim.App</a:t>
            </a:r>
            <a:r>
              <a:rPr lang="en-US" dirty="0"/>
              <a:t>. Apr 16, 2014) </a:t>
            </a:r>
          </a:p>
        </p:txBody>
      </p:sp>
      <p:sp>
        <p:nvSpPr>
          <p:cNvPr id="3" name="Content Placeholder 2"/>
          <p:cNvSpPr>
            <a:spLocks noGrp="1"/>
          </p:cNvSpPr>
          <p:nvPr>
            <p:ph idx="1"/>
          </p:nvPr>
        </p:nvSpPr>
        <p:spPr/>
        <p:txBody>
          <a:bodyPr/>
          <a:lstStyle/>
          <a:p>
            <a:r>
              <a:rPr lang="en-US" dirty="0" smtClean="0"/>
              <a:t>Non-expert </a:t>
            </a:r>
            <a:r>
              <a:rPr lang="en-US" dirty="0"/>
              <a:t>testimony was sufficient to prove loss greater than $200,000 by either a damage or destruction theory of criminal mischief. </a:t>
            </a:r>
            <a:endParaRPr lang="en-US" dirty="0" smtClean="0"/>
          </a:p>
          <a:p>
            <a:r>
              <a:rPr lang="en-US" dirty="0" smtClean="0"/>
              <a:t>COA rendered an </a:t>
            </a:r>
            <a:r>
              <a:rPr lang="en-US" dirty="0" err="1" smtClean="0"/>
              <a:t>acuittal</a:t>
            </a:r>
            <a:r>
              <a:rPr lang="en-US" dirty="0" smtClean="0"/>
              <a:t>.</a:t>
            </a:r>
            <a:endParaRPr lang="en-US" dirty="0"/>
          </a:p>
          <a:p>
            <a:r>
              <a:rPr lang="en-US" dirty="0" smtClean="0"/>
              <a:t>CCA reversed, stating “[w]e </a:t>
            </a:r>
            <a:r>
              <a:rPr lang="en-US" dirty="0"/>
              <a:t>presume that an owner's testimony estimating the value of his property is either estimating the purchase price of the property or the cost to replace the property in terms of the fair market value[.</a:t>
            </a:r>
            <a:r>
              <a:rPr lang="en-US" dirty="0" smtClean="0"/>
              <a:t>]“</a:t>
            </a:r>
            <a:endParaRPr lang="en-US" dirty="0"/>
          </a:p>
        </p:txBody>
      </p:sp>
    </p:spTree>
    <p:extLst>
      <p:ext uri="{BB962C8B-B14F-4D97-AF65-F5344CB8AC3E}">
        <p14:creationId xmlns:p14="http://schemas.microsoft.com/office/powerpoint/2010/main" val="4181122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 </a:t>
            </a:r>
            <a:r>
              <a:rPr lang="en-US" u="sng" dirty="0"/>
              <a:t>parte Campbell</a:t>
            </a:r>
            <a:r>
              <a:rPr lang="en-US" dirty="0"/>
              <a:t>, No. WR-44,551-05 (</a:t>
            </a:r>
            <a:r>
              <a:rPr lang="en-US" dirty="0" err="1"/>
              <a:t>Tex.Crim.App</a:t>
            </a:r>
            <a:r>
              <a:rPr lang="en-US" dirty="0"/>
              <a:t>. May 8, 2014) </a:t>
            </a:r>
          </a:p>
        </p:txBody>
      </p:sp>
      <p:sp>
        <p:nvSpPr>
          <p:cNvPr id="3" name="Content Placeholder 2"/>
          <p:cNvSpPr>
            <a:spLocks noGrp="1"/>
          </p:cNvSpPr>
          <p:nvPr>
            <p:ph idx="1"/>
          </p:nvPr>
        </p:nvSpPr>
        <p:spPr/>
        <p:txBody>
          <a:bodyPr/>
          <a:lstStyle/>
          <a:p>
            <a:r>
              <a:rPr lang="en-US" dirty="0" smtClean="0"/>
              <a:t>Applicant's </a:t>
            </a:r>
            <a:r>
              <a:rPr lang="en-US" dirty="0"/>
              <a:t>motion to stay his execution is denied because his application did not satisfy the statutory requirements. </a:t>
            </a:r>
            <a:endParaRPr lang="en-US" dirty="0" smtClean="0"/>
          </a:p>
          <a:p>
            <a:endParaRPr lang="en-US" dirty="0"/>
          </a:p>
          <a:p>
            <a:r>
              <a:rPr lang="en-US" dirty="0"/>
              <a:t>In 1992, D was found guilty of capital murder and sentenced to death. </a:t>
            </a:r>
          </a:p>
          <a:p>
            <a:r>
              <a:rPr lang="en-US" dirty="0" smtClean="0"/>
              <a:t>On </a:t>
            </a:r>
            <a:r>
              <a:rPr lang="en-US" dirty="0"/>
              <a:t>direct appeal, CCA affirmed. </a:t>
            </a:r>
            <a:endParaRPr lang="en-US" dirty="0" smtClean="0"/>
          </a:p>
          <a:p>
            <a:r>
              <a:rPr lang="en-US" dirty="0" smtClean="0"/>
              <a:t>CCA denied four writs arguing D’s mental retardation as a fact to be considered under the Eight Amendment.</a:t>
            </a:r>
          </a:p>
        </p:txBody>
      </p:sp>
    </p:spTree>
    <p:extLst>
      <p:ext uri="{BB962C8B-B14F-4D97-AF65-F5344CB8AC3E}">
        <p14:creationId xmlns:p14="http://schemas.microsoft.com/office/powerpoint/2010/main" val="15605511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Whitson v. State, No. PD-0514-13 (</a:t>
            </a:r>
            <a:r>
              <a:rPr lang="en-US" dirty="0" err="1"/>
              <a:t>Tex.Crim.App</a:t>
            </a:r>
            <a:r>
              <a:rPr lang="en-US" dirty="0"/>
              <a:t>. </a:t>
            </a:r>
            <a:r>
              <a:rPr lang="en-US" dirty="0" smtClean="0"/>
              <a:t>2014)</a:t>
            </a:r>
            <a:endParaRPr lang="en-US" dirty="0"/>
          </a:p>
        </p:txBody>
      </p:sp>
      <p:sp>
        <p:nvSpPr>
          <p:cNvPr id="3" name="Content Placeholder 2"/>
          <p:cNvSpPr>
            <a:spLocks noGrp="1"/>
          </p:cNvSpPr>
          <p:nvPr>
            <p:ph idx="1"/>
          </p:nvPr>
        </p:nvSpPr>
        <p:spPr/>
        <p:txBody>
          <a:bodyPr/>
          <a:lstStyle/>
          <a:p>
            <a:r>
              <a:rPr lang="en-US" dirty="0" smtClean="0"/>
              <a:t>Trial </a:t>
            </a:r>
            <a:r>
              <a:rPr lang="en-US" dirty="0"/>
              <a:t>court lacked jurisdiction to revoke D's community supervision because the revocation was sought after the period of supervision expired; the period expired on completion of the stated duration of supervision rather than the date of expiration stated by the trial court. </a:t>
            </a:r>
            <a:endParaRPr lang="en-US" dirty="0" smtClean="0"/>
          </a:p>
          <a:p>
            <a:endParaRPr lang="en-US" dirty="0"/>
          </a:p>
          <a:p>
            <a:r>
              <a:rPr lang="en-US" dirty="0"/>
              <a:t>CCA reversed COA and remanded to the trial court. </a:t>
            </a:r>
          </a:p>
        </p:txBody>
      </p:sp>
    </p:spTree>
    <p:extLst>
      <p:ext uri="{BB962C8B-B14F-4D97-AF65-F5344CB8AC3E}">
        <p14:creationId xmlns:p14="http://schemas.microsoft.com/office/powerpoint/2010/main" val="14762242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Acosta v. State, No. PD-1211-13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lstStyle/>
          <a:p>
            <a:r>
              <a:rPr lang="en-US" dirty="0" smtClean="0"/>
              <a:t>Held: </a:t>
            </a:r>
            <a:r>
              <a:rPr lang="en-US" dirty="0"/>
              <a:t>All the circumstantial evidence warranted the conclusion that a half-million dollars in D's truck </a:t>
            </a:r>
            <a:r>
              <a:rPr lang="en-US" dirty="0" smtClean="0"/>
              <a:t>were </a:t>
            </a:r>
            <a:r>
              <a:rPr lang="en-US" dirty="0"/>
              <a:t>the proceeds of drug trafficking. </a:t>
            </a:r>
            <a:endParaRPr lang="en-US" dirty="0" smtClean="0"/>
          </a:p>
          <a:p>
            <a:r>
              <a:rPr lang="en-US" dirty="0"/>
              <a:t>D, convicted of money laundering after officers found half a million dollars in cash hidden inside the speaker box of his tractor-</a:t>
            </a:r>
            <a:r>
              <a:rPr lang="en-US" dirty="0" smtClean="0"/>
              <a:t>trailer</a:t>
            </a:r>
            <a:r>
              <a:rPr lang="en-US" dirty="0"/>
              <a:t>.</a:t>
            </a:r>
            <a:endParaRPr lang="en-US" dirty="0" smtClean="0"/>
          </a:p>
          <a:p>
            <a:r>
              <a:rPr lang="en-US" dirty="0" smtClean="0"/>
              <a:t>D argued </a:t>
            </a:r>
            <a:r>
              <a:rPr lang="en-US" dirty="0"/>
              <a:t>that the evidence was legally insufficient to prove that the money represented proceeds from the delivery of a controlled substance. </a:t>
            </a:r>
            <a:endParaRPr lang="en-US" dirty="0" smtClean="0"/>
          </a:p>
          <a:p>
            <a:r>
              <a:rPr lang="en-US" dirty="0" smtClean="0"/>
              <a:t>COA </a:t>
            </a:r>
            <a:r>
              <a:rPr lang="en-US" dirty="0"/>
              <a:t>rejected that argument. CCA affirmed. </a:t>
            </a:r>
          </a:p>
        </p:txBody>
      </p:sp>
    </p:spTree>
    <p:extLst>
      <p:ext uri="{BB962C8B-B14F-4D97-AF65-F5344CB8AC3E}">
        <p14:creationId xmlns:p14="http://schemas.microsoft.com/office/powerpoint/2010/main" val="1866483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Navarette</a:t>
            </a:r>
            <a:r>
              <a:rPr lang="en-US" b="1" i="1" dirty="0" smtClean="0"/>
              <a:t> v. California</a:t>
            </a:r>
            <a:r>
              <a:rPr lang="en-US" dirty="0" smtClean="0"/>
              <a:t>, </a:t>
            </a:r>
            <a:br>
              <a:rPr lang="en-US" dirty="0" smtClean="0"/>
            </a:br>
            <a:r>
              <a:rPr lang="en-US" dirty="0" smtClean="0"/>
              <a:t>134 </a:t>
            </a:r>
            <a:r>
              <a:rPr lang="en-US" dirty="0" err="1" smtClean="0"/>
              <a:t>S.Ct</a:t>
            </a:r>
            <a:r>
              <a:rPr lang="en-US" dirty="0" smtClean="0"/>
              <a:t>. 1683 (2014)</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Scalia’s dissent:</a:t>
            </a:r>
          </a:p>
          <a:p>
            <a:pPr marL="0" indent="0">
              <a:buNone/>
            </a:pPr>
            <a:r>
              <a:rPr lang="en-US" dirty="0" smtClean="0"/>
              <a:t>“Drunken driving is a serious matter, but so is the loss of our freedom to come and go as we please without police interference. </a:t>
            </a:r>
            <a:r>
              <a:rPr lang="en-US" b="1" dirty="0" smtClean="0"/>
              <a:t>To prevent and detect murder we do not allow searches without probable cause or targeted </a:t>
            </a:r>
            <a:r>
              <a:rPr lang="en-US" b="1" i="1" dirty="0" smtClean="0"/>
              <a:t>Terry</a:t>
            </a:r>
            <a:r>
              <a:rPr lang="en-US" b="1" dirty="0" smtClean="0"/>
              <a:t> stops without reasonable suspicion</a:t>
            </a:r>
            <a:r>
              <a:rPr lang="en-US" dirty="0" smtClean="0"/>
              <a:t>.</a:t>
            </a:r>
          </a:p>
          <a:p>
            <a:pPr marL="0" indent="0">
              <a:buNone/>
            </a:pPr>
            <a:r>
              <a:rPr lang="en-US" dirty="0" smtClean="0"/>
              <a:t> </a:t>
            </a:r>
            <a:r>
              <a:rPr lang="en-US" sz="4000" b="1" u="sng" dirty="0" smtClean="0"/>
              <a:t>We should not do so for drunken driving either</a:t>
            </a:r>
            <a:r>
              <a:rPr lang="en-US" dirty="0" smtClean="0"/>
              <a:t>. After today's opinion all of us on the road, and not just drug dealers, are at risk of having our freedom of movement curtailed on suspicion of drunkenness, based upon a phone tip, true or false, of a single instance of careless driving.”</a:t>
            </a:r>
            <a:endParaRPr lang="en-US" dirty="0"/>
          </a:p>
        </p:txBody>
      </p:sp>
    </p:spTree>
    <p:extLst>
      <p:ext uri="{BB962C8B-B14F-4D97-AF65-F5344CB8AC3E}">
        <p14:creationId xmlns:p14="http://schemas.microsoft.com/office/powerpoint/2010/main" val="2744589117"/>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t>
            </a:r>
            <a:r>
              <a:rPr lang="en-US" dirty="0"/>
              <a:t>re Bonilla, No. WR-76,736-02 (</a:t>
            </a:r>
            <a:r>
              <a:rPr lang="en-US" dirty="0" err="1" smtClean="0"/>
              <a:t>Tex.Crim.App</a:t>
            </a:r>
            <a:r>
              <a:rPr lang="en-US" dirty="0" smtClean="0"/>
              <a:t>. 2014</a:t>
            </a:r>
            <a:r>
              <a:rPr lang="en-US" dirty="0"/>
              <a:t>). </a:t>
            </a:r>
          </a:p>
        </p:txBody>
      </p:sp>
      <p:sp>
        <p:nvSpPr>
          <p:cNvPr id="3" name="Content Placeholder 2"/>
          <p:cNvSpPr>
            <a:spLocks noGrp="1"/>
          </p:cNvSpPr>
          <p:nvPr>
            <p:ph idx="1"/>
          </p:nvPr>
        </p:nvSpPr>
        <p:spPr/>
        <p:txBody>
          <a:bodyPr>
            <a:normAutofit lnSpcReduction="10000"/>
          </a:bodyPr>
          <a:lstStyle/>
          <a:p>
            <a:r>
              <a:rPr lang="en-US" dirty="0" smtClean="0"/>
              <a:t>Held: </a:t>
            </a:r>
            <a:r>
              <a:rPr lang="en-US" dirty="0"/>
              <a:t>District court improperly declined to give prisoner D information regarding the costs of transcripts for a habeas </a:t>
            </a:r>
            <a:r>
              <a:rPr lang="en-US" dirty="0" smtClean="0"/>
              <a:t>application</a:t>
            </a:r>
            <a:r>
              <a:rPr lang="en-US" dirty="0"/>
              <a:t>. </a:t>
            </a:r>
            <a:endParaRPr lang="en-US" dirty="0" smtClean="0"/>
          </a:p>
          <a:p>
            <a:r>
              <a:rPr lang="en-US" dirty="0" smtClean="0"/>
              <a:t>Facts: </a:t>
            </a:r>
            <a:r>
              <a:rPr lang="en-US" dirty="0"/>
              <a:t>D</a:t>
            </a:r>
            <a:r>
              <a:rPr lang="en-US" dirty="0" smtClean="0"/>
              <a:t>istrict </a:t>
            </a:r>
            <a:r>
              <a:rPr lang="en-US" dirty="0"/>
              <a:t>clerk relied on statutory authority in Tex. Gov't Code § 552.028 that broadly permits a governmental body to decline to give information requested by an imprisoned individual or his agent unless that agent is an attorney. </a:t>
            </a:r>
            <a:endParaRPr lang="en-US" dirty="0" smtClean="0"/>
          </a:p>
          <a:p>
            <a:endParaRPr lang="en-US" dirty="0"/>
          </a:p>
          <a:p>
            <a:r>
              <a:rPr lang="en-US" dirty="0" smtClean="0"/>
              <a:t>Quoting: “Application </a:t>
            </a:r>
            <a:r>
              <a:rPr lang="en-US" dirty="0"/>
              <a:t>of Section 552.028 to deny the prisoner access to that information unconstitutionally infringes on his federal constitutional right to have access to the courts</a:t>
            </a:r>
            <a:r>
              <a:rPr lang="en-US" dirty="0" smtClean="0"/>
              <a:t>.”</a:t>
            </a:r>
          </a:p>
        </p:txBody>
      </p:sp>
    </p:spTree>
    <p:extLst>
      <p:ext uri="{BB962C8B-B14F-4D97-AF65-F5344CB8AC3E}">
        <p14:creationId xmlns:p14="http://schemas.microsoft.com/office/powerpoint/2010/main" val="25491708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parte Maxwell, No. AP-76,964 (</a:t>
            </a:r>
            <a:r>
              <a:rPr lang="en-US" dirty="0" err="1"/>
              <a:t>Tex.Crim.App</a:t>
            </a:r>
            <a:r>
              <a:rPr lang="en-US" dirty="0"/>
              <a:t>. </a:t>
            </a:r>
            <a:r>
              <a:rPr lang="en-US" dirty="0" smtClean="0"/>
              <a:t>2014)</a:t>
            </a:r>
            <a:endParaRPr lang="en-US" dirty="0"/>
          </a:p>
        </p:txBody>
      </p:sp>
      <p:sp>
        <p:nvSpPr>
          <p:cNvPr id="3" name="Content Placeholder 2"/>
          <p:cNvSpPr>
            <a:spLocks noGrp="1"/>
          </p:cNvSpPr>
          <p:nvPr>
            <p:ph idx="1"/>
          </p:nvPr>
        </p:nvSpPr>
        <p:spPr/>
        <p:txBody>
          <a:bodyPr>
            <a:normAutofit/>
          </a:bodyPr>
          <a:lstStyle/>
          <a:p>
            <a:r>
              <a:rPr lang="en-US" dirty="0" smtClean="0"/>
              <a:t>Held: </a:t>
            </a:r>
            <a:r>
              <a:rPr lang="en-US" dirty="0"/>
              <a:t>The Supreme Court holding that forbids mandating life in prison without </a:t>
            </a:r>
            <a:r>
              <a:rPr lang="en-US" dirty="0" smtClean="0"/>
              <a:t>possibility </a:t>
            </a:r>
            <a:r>
              <a:rPr lang="en-US" dirty="0"/>
              <a:t>of parole for juvenile offenders applies retroactively. </a:t>
            </a:r>
            <a:endParaRPr lang="en-US" dirty="0" smtClean="0"/>
          </a:p>
          <a:p>
            <a:r>
              <a:rPr lang="en-US" dirty="0" smtClean="0"/>
              <a:t>Reasoning: </a:t>
            </a:r>
            <a:r>
              <a:rPr lang="en-US" dirty="0"/>
              <a:t>New substantive rules can apply retroactively in collateral proceedings under </a:t>
            </a:r>
            <a:r>
              <a:rPr lang="en-US" u="sng" dirty="0"/>
              <a:t>Teague v. Lane</a:t>
            </a:r>
            <a:r>
              <a:rPr lang="en-US" dirty="0"/>
              <a:t>, 489 U.S. 288 (1989), and its progeny. </a:t>
            </a:r>
            <a:endParaRPr lang="en-US" dirty="0" smtClean="0"/>
          </a:p>
          <a:p>
            <a:r>
              <a:rPr lang="en-US" dirty="0"/>
              <a:t>Here, </a:t>
            </a:r>
            <a:r>
              <a:rPr lang="en-US" dirty="0" smtClean="0"/>
              <a:t>CCA </a:t>
            </a:r>
            <a:r>
              <a:rPr lang="en-US" dirty="0"/>
              <a:t>granted habeas relief and remanded for sentencing consistent with </a:t>
            </a:r>
            <a:r>
              <a:rPr lang="en-US" i="1" dirty="0"/>
              <a:t>Miller v. Alabama</a:t>
            </a:r>
            <a:r>
              <a:rPr lang="en-US" dirty="0"/>
              <a:t>. </a:t>
            </a:r>
          </a:p>
        </p:txBody>
      </p:sp>
    </p:spTree>
    <p:extLst>
      <p:ext uri="{BB962C8B-B14F-4D97-AF65-F5344CB8AC3E}">
        <p14:creationId xmlns:p14="http://schemas.microsoft.com/office/powerpoint/2010/main" val="395808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Easley v. State, No. PD-1509-12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normAutofit/>
          </a:bodyPr>
          <a:lstStyle/>
          <a:p>
            <a:r>
              <a:rPr lang="en-US" dirty="0" smtClean="0"/>
              <a:t>Held: </a:t>
            </a:r>
            <a:r>
              <a:rPr lang="en-US" dirty="0"/>
              <a:t>Trial court's error in barring defense counsel from questioning the jury panel on the differences between criminal and civil burdens of proof was a non-constitutional, harmless error. </a:t>
            </a:r>
          </a:p>
          <a:p>
            <a:r>
              <a:rPr lang="en-US" dirty="0" smtClean="0"/>
              <a:t>Background: </a:t>
            </a:r>
            <a:r>
              <a:rPr lang="en-US" dirty="0"/>
              <a:t>The trial judge prohibited defense counsel </a:t>
            </a:r>
            <a:r>
              <a:rPr lang="en-US" dirty="0" smtClean="0"/>
              <a:t>in </a:t>
            </a:r>
            <a:r>
              <a:rPr lang="en-US" dirty="0" err="1"/>
              <a:t>voir</a:t>
            </a:r>
            <a:r>
              <a:rPr lang="en-US" dirty="0"/>
              <a:t> dire from comparing other legal burdens of proof to beyond-a-reasonable-doubt in criminal trials. </a:t>
            </a:r>
            <a:endParaRPr lang="en-US" dirty="0" smtClean="0"/>
          </a:p>
          <a:p>
            <a:r>
              <a:rPr lang="en-US" dirty="0"/>
              <a:t>COA found the judge's ruling erroneous, but harmless after applying a non-constitutional harm analysis. </a:t>
            </a:r>
            <a:endParaRPr lang="en-US" dirty="0" smtClean="0"/>
          </a:p>
          <a:p>
            <a:r>
              <a:rPr lang="en-US" dirty="0"/>
              <a:t>CCA affirmed. </a:t>
            </a:r>
          </a:p>
        </p:txBody>
      </p:sp>
    </p:spTree>
    <p:extLst>
      <p:ext uri="{BB962C8B-B14F-4D97-AF65-F5344CB8AC3E}">
        <p14:creationId xmlns:p14="http://schemas.microsoft.com/office/powerpoint/2010/main" val="36224529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Ragston</a:t>
            </a:r>
            <a:r>
              <a:rPr lang="en-US" dirty="0"/>
              <a:t> v. State, No. PD-0824-13 (</a:t>
            </a:r>
            <a:r>
              <a:rPr lang="en-US" dirty="0" err="1"/>
              <a:t>Tex.Crim.App</a:t>
            </a:r>
            <a:r>
              <a:rPr lang="en-US" dirty="0"/>
              <a:t>. </a:t>
            </a:r>
            <a:r>
              <a:rPr lang="en-US" dirty="0" smtClean="0"/>
              <a:t>2014)</a:t>
            </a:r>
            <a:endParaRPr lang="en-US" dirty="0"/>
          </a:p>
        </p:txBody>
      </p:sp>
      <p:sp>
        <p:nvSpPr>
          <p:cNvPr id="3" name="Content Placeholder 2"/>
          <p:cNvSpPr>
            <a:spLocks noGrp="1"/>
          </p:cNvSpPr>
          <p:nvPr>
            <p:ph idx="1"/>
          </p:nvPr>
        </p:nvSpPr>
        <p:spPr/>
        <p:txBody>
          <a:bodyPr>
            <a:normAutofit lnSpcReduction="10000"/>
          </a:bodyPr>
          <a:lstStyle/>
          <a:p>
            <a:r>
              <a:rPr lang="en-US" dirty="0" smtClean="0"/>
              <a:t>Courts </a:t>
            </a:r>
            <a:r>
              <a:rPr lang="en-US" dirty="0"/>
              <a:t>of appeals do not have jurisdiction to consider an interlocutory appeal of a pretrial motion for bond reduction. </a:t>
            </a:r>
            <a:endParaRPr lang="en-US" dirty="0" smtClean="0"/>
          </a:p>
          <a:p>
            <a:r>
              <a:rPr lang="en-US" dirty="0" smtClean="0"/>
              <a:t>D </a:t>
            </a:r>
            <a:r>
              <a:rPr lang="en-US" dirty="0"/>
              <a:t>was indicted for one count of capital murder, one count of murder, and one count of aggravated </a:t>
            </a:r>
            <a:r>
              <a:rPr lang="en-US" dirty="0" smtClean="0"/>
              <a:t>robbery from same incident</a:t>
            </a:r>
          </a:p>
          <a:p>
            <a:r>
              <a:rPr lang="en-US" dirty="0" smtClean="0"/>
              <a:t>D </a:t>
            </a:r>
            <a:r>
              <a:rPr lang="en-US" dirty="0"/>
              <a:t>motioned for bond reduction. </a:t>
            </a:r>
            <a:endParaRPr lang="en-US" dirty="0" smtClean="0"/>
          </a:p>
          <a:p>
            <a:r>
              <a:rPr lang="en-US" dirty="0"/>
              <a:t>T</a:t>
            </a:r>
            <a:r>
              <a:rPr lang="en-US" dirty="0" smtClean="0"/>
              <a:t>rial </a:t>
            </a:r>
            <a:r>
              <a:rPr lang="en-US" dirty="0"/>
              <a:t>court ordered that D would be held without bond on the murder </a:t>
            </a:r>
            <a:r>
              <a:rPr lang="en-US" dirty="0" smtClean="0"/>
              <a:t>charges </a:t>
            </a:r>
          </a:p>
          <a:p>
            <a:r>
              <a:rPr lang="en-US" dirty="0"/>
              <a:t>R</a:t>
            </a:r>
            <a:r>
              <a:rPr lang="en-US" dirty="0" smtClean="0"/>
              <a:t>educed </a:t>
            </a:r>
            <a:r>
              <a:rPr lang="en-US" dirty="0"/>
              <a:t>the bond on the aggravated robbery charge. </a:t>
            </a:r>
            <a:endParaRPr lang="en-US" dirty="0" smtClean="0"/>
          </a:p>
          <a:p>
            <a:r>
              <a:rPr lang="en-US" dirty="0"/>
              <a:t>D filed an interlocutory appeal. </a:t>
            </a:r>
            <a:endParaRPr lang="en-US" dirty="0" smtClean="0"/>
          </a:p>
          <a:p>
            <a:r>
              <a:rPr lang="en-US" dirty="0"/>
              <a:t>COA dismissed for want of jurisdiction. CCA affirmed. </a:t>
            </a:r>
            <a:endParaRPr lang="en-US" dirty="0" smtClean="0"/>
          </a:p>
          <a:p>
            <a:endParaRPr lang="en-US" dirty="0" smtClean="0"/>
          </a:p>
          <a:p>
            <a:endParaRPr lang="en-US" dirty="0"/>
          </a:p>
        </p:txBody>
      </p:sp>
    </p:spTree>
    <p:extLst>
      <p:ext uri="{BB962C8B-B14F-4D97-AF65-F5344CB8AC3E}">
        <p14:creationId xmlns:p14="http://schemas.microsoft.com/office/powerpoint/2010/main" val="6965679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v. State, 434 S.W.3d 601 (</a:t>
            </a:r>
            <a:r>
              <a:rPr lang="en-US" dirty="0" err="1"/>
              <a:t>Tex.Crim.App</a:t>
            </a:r>
            <a:r>
              <a:rPr lang="en-US" dirty="0"/>
              <a:t>. 2014). </a:t>
            </a:r>
          </a:p>
        </p:txBody>
      </p:sp>
      <p:sp>
        <p:nvSpPr>
          <p:cNvPr id="3" name="Content Placeholder 2"/>
          <p:cNvSpPr>
            <a:spLocks noGrp="1"/>
          </p:cNvSpPr>
          <p:nvPr>
            <p:ph idx="1"/>
          </p:nvPr>
        </p:nvSpPr>
        <p:spPr/>
        <p:txBody>
          <a:bodyPr/>
          <a:lstStyle/>
          <a:p>
            <a:r>
              <a:rPr lang="en-US" dirty="0" smtClean="0"/>
              <a:t>Held: </a:t>
            </a:r>
            <a:r>
              <a:rPr lang="en-US" dirty="0"/>
              <a:t>The Legislature intended to disallow dual convictions under Tex. Penal Code § 21.02 for continuous sexual abuse of a child and for a lesser-included offense, including criminal attempt to commit a predicate offense. </a:t>
            </a:r>
            <a:endParaRPr lang="en-US" dirty="0" smtClean="0"/>
          </a:p>
          <a:p>
            <a:endParaRPr lang="en-US" dirty="0" smtClean="0"/>
          </a:p>
          <a:p>
            <a:r>
              <a:rPr lang="en-US" dirty="0" smtClean="0"/>
              <a:t>COA </a:t>
            </a:r>
            <a:r>
              <a:rPr lang="en-US" dirty="0"/>
              <a:t>examined the statute's language and, </a:t>
            </a:r>
            <a:r>
              <a:rPr lang="en-US" dirty="0" smtClean="0"/>
              <a:t>determined </a:t>
            </a:r>
            <a:r>
              <a:rPr lang="en-US" dirty="0"/>
              <a:t>that the Legislature could not have intended to permit both convictions because that would violate a defendant's rights against double </a:t>
            </a:r>
            <a:r>
              <a:rPr lang="en-US" dirty="0" smtClean="0"/>
              <a:t>jeopardy.</a:t>
            </a:r>
          </a:p>
          <a:p>
            <a:r>
              <a:rPr lang="en-US" dirty="0"/>
              <a:t>CCA </a:t>
            </a:r>
            <a:r>
              <a:rPr lang="en-US" dirty="0" smtClean="0"/>
              <a:t>affirmed.</a:t>
            </a:r>
            <a:endParaRPr lang="en-US" dirty="0"/>
          </a:p>
        </p:txBody>
      </p:sp>
    </p:spTree>
    <p:extLst>
      <p:ext uri="{BB962C8B-B14F-4D97-AF65-F5344CB8AC3E}">
        <p14:creationId xmlns:p14="http://schemas.microsoft.com/office/powerpoint/2010/main" val="3541144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Rabb</a:t>
            </a:r>
            <a:r>
              <a:rPr lang="en-US" dirty="0"/>
              <a:t> v. State, 434 S.W.3d 613 (</a:t>
            </a:r>
            <a:r>
              <a:rPr lang="en-US" dirty="0" err="1"/>
              <a:t>Tex.Crim.App</a:t>
            </a:r>
            <a:r>
              <a:rPr lang="en-US" dirty="0"/>
              <a:t>. 2014</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D's </a:t>
            </a:r>
            <a:r>
              <a:rPr lang="en-US" dirty="0"/>
              <a:t>conviction for tampering with evidence was properly reversed </a:t>
            </a:r>
            <a:endParaRPr lang="en-US" dirty="0" smtClean="0"/>
          </a:p>
          <a:p>
            <a:r>
              <a:rPr lang="en-US" dirty="0" smtClean="0"/>
              <a:t>State </a:t>
            </a:r>
            <a:r>
              <a:rPr lang="en-US" dirty="0"/>
              <a:t>alleged only that D destroyed the evidence </a:t>
            </a:r>
            <a:endParaRPr lang="en-US" dirty="0" smtClean="0"/>
          </a:p>
          <a:p>
            <a:r>
              <a:rPr lang="en-US" dirty="0" smtClean="0"/>
              <a:t>then </a:t>
            </a:r>
            <a:r>
              <a:rPr lang="en-US" dirty="0"/>
              <a:t>presented no evidence that they were in fact destroyed by their passage into D's </a:t>
            </a:r>
            <a:r>
              <a:rPr lang="en-US" dirty="0" smtClean="0"/>
              <a:t>body</a:t>
            </a:r>
          </a:p>
          <a:p>
            <a:r>
              <a:rPr lang="en-US" dirty="0" smtClean="0"/>
              <a:t>COA </a:t>
            </a:r>
            <a:r>
              <a:rPr lang="en-US" dirty="0"/>
              <a:t>reversed D's conviction for tampering with physical evidence </a:t>
            </a:r>
            <a:r>
              <a:rPr lang="en-US" dirty="0" smtClean="0"/>
              <a:t>and </a:t>
            </a:r>
            <a:r>
              <a:rPr lang="en-US" dirty="0"/>
              <a:t>rendered an acquittal. </a:t>
            </a:r>
            <a:endParaRPr lang="en-US" dirty="0" smtClean="0"/>
          </a:p>
          <a:p>
            <a:r>
              <a:rPr lang="en-US" dirty="0"/>
              <a:t>CCA held </a:t>
            </a:r>
            <a:r>
              <a:rPr lang="en-US" dirty="0" smtClean="0"/>
              <a:t>no </a:t>
            </a:r>
            <a:r>
              <a:rPr lang="en-US" dirty="0"/>
              <a:t>rational trier of fact could have found that D destroyed the evidence in this case. </a:t>
            </a:r>
            <a:endParaRPr lang="en-US" dirty="0" smtClean="0"/>
          </a:p>
          <a:p>
            <a:endParaRPr lang="en-US" dirty="0" smtClean="0"/>
          </a:p>
          <a:p>
            <a:endParaRPr lang="en-US" dirty="0"/>
          </a:p>
        </p:txBody>
      </p:sp>
    </p:spTree>
    <p:extLst>
      <p:ext uri="{BB962C8B-B14F-4D97-AF65-F5344CB8AC3E}">
        <p14:creationId xmlns:p14="http://schemas.microsoft.com/office/powerpoint/2010/main" val="36811594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Dobbs v. State, 434 S.W.3d 166 (</a:t>
            </a:r>
            <a:r>
              <a:rPr lang="en-US" dirty="0" err="1"/>
              <a:t>Tex.Crim.App</a:t>
            </a:r>
            <a:r>
              <a:rPr lang="en-US" dirty="0"/>
              <a:t>. 2014). </a:t>
            </a:r>
          </a:p>
        </p:txBody>
      </p:sp>
      <p:sp>
        <p:nvSpPr>
          <p:cNvPr id="3" name="Content Placeholder 2"/>
          <p:cNvSpPr>
            <a:spLocks noGrp="1"/>
          </p:cNvSpPr>
          <p:nvPr>
            <p:ph idx="1"/>
          </p:nvPr>
        </p:nvSpPr>
        <p:spPr/>
        <p:txBody>
          <a:bodyPr/>
          <a:lstStyle/>
          <a:p>
            <a:r>
              <a:rPr lang="en-US" dirty="0" smtClean="0"/>
              <a:t>The </a:t>
            </a:r>
            <a:r>
              <a:rPr lang="en-US" dirty="0"/>
              <a:t>evidence was insufficient to support D's conviction for resisting arrest with a deadly weapon </a:t>
            </a:r>
            <a:endParaRPr lang="en-US" dirty="0" smtClean="0"/>
          </a:p>
          <a:p>
            <a:r>
              <a:rPr lang="en-US" dirty="0" smtClean="0"/>
              <a:t>Defendant </a:t>
            </a:r>
            <a:r>
              <a:rPr lang="en-US" dirty="0"/>
              <a:t>did not use force against a peace officer, as the record indicated that D at all times held the gun at his side or pointed it at himself and never at officers or anyone else. </a:t>
            </a:r>
            <a:endParaRPr lang="en-US" dirty="0" smtClean="0"/>
          </a:p>
          <a:p>
            <a:endParaRPr lang="en-US" dirty="0"/>
          </a:p>
          <a:p>
            <a:r>
              <a:rPr lang="en-US" dirty="0" smtClean="0"/>
              <a:t>The </a:t>
            </a:r>
            <a:r>
              <a:rPr lang="en-US" dirty="0"/>
              <a:t>record was devoid of any evidence indicating that D threatened to use any kind of force against the officers but rather he threatened only to shoot himself. </a:t>
            </a:r>
          </a:p>
        </p:txBody>
      </p:sp>
    </p:spTree>
    <p:extLst>
      <p:ext uri="{BB962C8B-B14F-4D97-AF65-F5344CB8AC3E}">
        <p14:creationId xmlns:p14="http://schemas.microsoft.com/office/powerpoint/2010/main" val="12275477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Rodriguez v. State, No. PD-1189-13 (</a:t>
            </a:r>
            <a:r>
              <a:rPr lang="en-US" dirty="0" err="1"/>
              <a:t>Tex.Crim.App</a:t>
            </a:r>
            <a:r>
              <a:rPr lang="en-US" dirty="0"/>
              <a:t>. </a:t>
            </a:r>
            <a:r>
              <a:rPr lang="en-US" dirty="0" smtClean="0"/>
              <a:t>2014)</a:t>
            </a:r>
            <a:endParaRPr lang="en-US" dirty="0"/>
          </a:p>
        </p:txBody>
      </p:sp>
      <p:sp>
        <p:nvSpPr>
          <p:cNvPr id="3" name="Content Placeholder 2"/>
          <p:cNvSpPr>
            <a:spLocks noGrp="1"/>
          </p:cNvSpPr>
          <p:nvPr>
            <p:ph idx="1"/>
          </p:nvPr>
        </p:nvSpPr>
        <p:spPr/>
        <p:txBody>
          <a:bodyPr>
            <a:normAutofit fontScale="92500" lnSpcReduction="10000"/>
          </a:bodyPr>
          <a:lstStyle/>
          <a:p>
            <a:r>
              <a:rPr lang="en-US" dirty="0"/>
              <a:t>N</a:t>
            </a:r>
            <a:r>
              <a:rPr lang="en-US" dirty="0" smtClean="0"/>
              <a:t>o </a:t>
            </a:r>
            <a:r>
              <a:rPr lang="en-US" dirty="0"/>
              <a:t>evidence that D committed any affirmative "act" in the starvation of her child; however, because the jury necessarily found D guilty of the underlying felony of injury to a child, and the evidence is sufficient to support this, the judgment must be reformed accordingly. </a:t>
            </a:r>
            <a:endParaRPr lang="en-US" dirty="0" smtClean="0"/>
          </a:p>
          <a:p>
            <a:r>
              <a:rPr lang="en-US" dirty="0" smtClean="0"/>
              <a:t>D </a:t>
            </a:r>
            <a:r>
              <a:rPr lang="en-US" dirty="0"/>
              <a:t>was charged with felony murder for the death of her two-month-old son. </a:t>
            </a:r>
            <a:endParaRPr lang="en-US" dirty="0" smtClean="0"/>
          </a:p>
          <a:p>
            <a:r>
              <a:rPr lang="en-US" dirty="0"/>
              <a:t>S</a:t>
            </a:r>
            <a:r>
              <a:rPr lang="en-US" dirty="0" smtClean="0"/>
              <a:t>entenced </a:t>
            </a:r>
            <a:r>
              <a:rPr lang="en-US" dirty="0"/>
              <a:t>to 30 years in prison. </a:t>
            </a:r>
            <a:endParaRPr lang="en-US" dirty="0" smtClean="0"/>
          </a:p>
          <a:p>
            <a:r>
              <a:rPr lang="en-US" dirty="0" smtClean="0"/>
              <a:t>D appealed, </a:t>
            </a:r>
            <a:r>
              <a:rPr lang="en-US" dirty="0"/>
              <a:t>challenging the validity of the </a:t>
            </a:r>
            <a:r>
              <a:rPr lang="en-US" dirty="0" smtClean="0"/>
              <a:t>indictment.</a:t>
            </a:r>
          </a:p>
          <a:p>
            <a:r>
              <a:rPr lang="en-US" dirty="0" smtClean="0"/>
              <a:t>COA </a:t>
            </a:r>
            <a:r>
              <a:rPr lang="en-US" dirty="0"/>
              <a:t>held the evidence to be legally sufficient to support the conviction. </a:t>
            </a:r>
            <a:endParaRPr lang="en-US" dirty="0" smtClean="0"/>
          </a:p>
          <a:p>
            <a:r>
              <a:rPr lang="en-US" dirty="0" smtClean="0"/>
              <a:t>CCA </a:t>
            </a:r>
            <a:r>
              <a:rPr lang="en-US" dirty="0"/>
              <a:t>reversed COA and remanded to the trial court to reform the judgment to reflect a conviction for injury to a child and for a new punishment hearing. </a:t>
            </a:r>
            <a:endParaRPr lang="en-US" dirty="0" smtClean="0"/>
          </a:p>
        </p:txBody>
      </p:sp>
    </p:spTree>
    <p:extLst>
      <p:ext uri="{BB962C8B-B14F-4D97-AF65-F5344CB8AC3E}">
        <p14:creationId xmlns:p14="http://schemas.microsoft.com/office/powerpoint/2010/main" val="2311573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Fleming v. State, No. PD-1250-12 (</a:t>
            </a:r>
            <a:r>
              <a:rPr lang="en-US" dirty="0" err="1"/>
              <a:t>Tex.Crim.App</a:t>
            </a:r>
            <a:r>
              <a:rPr lang="en-US" dirty="0"/>
              <a:t>. </a:t>
            </a:r>
            <a:r>
              <a:rPr lang="en-US" dirty="0" smtClean="0"/>
              <a:t>2014</a:t>
            </a:r>
            <a:r>
              <a:rPr lang="en-US" dirty="0"/>
              <a:t>). </a:t>
            </a:r>
          </a:p>
        </p:txBody>
      </p:sp>
      <p:sp>
        <p:nvSpPr>
          <p:cNvPr id="3" name="Content Placeholder 2"/>
          <p:cNvSpPr>
            <a:spLocks noGrp="1"/>
          </p:cNvSpPr>
          <p:nvPr>
            <p:ph idx="1"/>
          </p:nvPr>
        </p:nvSpPr>
        <p:spPr/>
        <p:txBody>
          <a:bodyPr>
            <a:normAutofit lnSpcReduction="10000"/>
          </a:bodyPr>
          <a:lstStyle/>
          <a:p>
            <a:r>
              <a:rPr lang="en-US" dirty="0" smtClean="0"/>
              <a:t>Tex</a:t>
            </a:r>
            <a:r>
              <a:rPr lang="en-US" dirty="0"/>
              <a:t>. Penal Code § 22.021 is not unconstitutional under the Fourteenth Amendment or the Texas Constitution for failing to require the State to prove a defendant had a culpable mental state regarding the complainant's age or failing to recognize a defense based on the belief that the complainant was 17 or older. </a:t>
            </a:r>
          </a:p>
          <a:p>
            <a:r>
              <a:rPr lang="en-US" dirty="0" smtClean="0"/>
              <a:t>D </a:t>
            </a:r>
            <a:r>
              <a:rPr lang="en-US" dirty="0"/>
              <a:t>was charged with aggravated sexual assault under Tex. Penal Code § 22.021(a)(1)(B)(iii), (2)(B</a:t>
            </a:r>
            <a:r>
              <a:rPr lang="en-US" dirty="0" smtClean="0"/>
              <a:t>).</a:t>
            </a:r>
          </a:p>
          <a:p>
            <a:r>
              <a:rPr lang="en-US" dirty="0" smtClean="0"/>
              <a:t>D filed motion to quash, which trial ct. denied</a:t>
            </a:r>
          </a:p>
          <a:p>
            <a:r>
              <a:rPr lang="en-US" dirty="0" smtClean="0"/>
              <a:t>COA affirmed trial ct.</a:t>
            </a:r>
          </a:p>
          <a:p>
            <a:r>
              <a:rPr lang="en-US" dirty="0" smtClean="0"/>
              <a:t>CCA affirmed COA.</a:t>
            </a:r>
            <a:endParaRPr lang="en-US" dirty="0"/>
          </a:p>
        </p:txBody>
      </p:sp>
    </p:spTree>
    <p:extLst>
      <p:ext uri="{BB962C8B-B14F-4D97-AF65-F5344CB8AC3E}">
        <p14:creationId xmlns:p14="http://schemas.microsoft.com/office/powerpoint/2010/main" val="109681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t>Fernandez v. California</a:t>
            </a:r>
            <a:r>
              <a:rPr lang="en-US" dirty="0" smtClean="0"/>
              <a:t>, </a:t>
            </a:r>
            <a:br>
              <a:rPr lang="en-US" dirty="0" smtClean="0"/>
            </a:br>
            <a:r>
              <a:rPr lang="en-US" dirty="0" smtClean="0"/>
              <a:t>134 </a:t>
            </a:r>
            <a:r>
              <a:rPr lang="en-US" dirty="0" err="1" smtClean="0"/>
              <a:t>S.Ct</a:t>
            </a:r>
            <a:r>
              <a:rPr lang="en-US" dirty="0" smtClean="0"/>
              <a:t>. 1126 (2014) February 25, 2014</a:t>
            </a:r>
            <a:endParaRPr lang="en-US" i="1" dirty="0"/>
          </a:p>
        </p:txBody>
      </p:sp>
      <p:sp>
        <p:nvSpPr>
          <p:cNvPr id="3" name="Content Placeholder 2"/>
          <p:cNvSpPr>
            <a:spLocks noGrp="1"/>
          </p:cNvSpPr>
          <p:nvPr>
            <p:ph idx="1"/>
          </p:nvPr>
        </p:nvSpPr>
        <p:spPr/>
        <p:txBody>
          <a:bodyPr/>
          <a:lstStyle/>
          <a:p>
            <a:pPr marL="0" indent="0">
              <a:buNone/>
            </a:pPr>
            <a:r>
              <a:rPr lang="en-US" dirty="0"/>
              <a:t>Police were investigating a </a:t>
            </a:r>
            <a:r>
              <a:rPr lang="en-US" dirty="0" smtClean="0"/>
              <a:t>robbery in the area. </a:t>
            </a:r>
            <a:endParaRPr lang="en-US" dirty="0"/>
          </a:p>
          <a:p>
            <a:pPr marL="0" indent="0">
              <a:buNone/>
            </a:pPr>
            <a:r>
              <a:rPr lang="en-US" dirty="0"/>
              <a:t>Police knocked on the door, wife told the police the only present occupants were her and her son.  The detectives requested to enter the premise at which time the defendant interjected and denied them access.  </a:t>
            </a:r>
            <a:endParaRPr lang="en-US" dirty="0" smtClean="0"/>
          </a:p>
          <a:p>
            <a:pPr marL="0" indent="0">
              <a:buNone/>
            </a:pPr>
            <a:r>
              <a:rPr lang="en-US" dirty="0" smtClean="0"/>
              <a:t>The </a:t>
            </a:r>
            <a:r>
              <a:rPr lang="en-US" dirty="0"/>
              <a:t>officers then arrested the defendant </a:t>
            </a:r>
            <a:r>
              <a:rPr lang="en-US" dirty="0" smtClean="0"/>
              <a:t>for family violence on wife and </a:t>
            </a:r>
            <a:r>
              <a:rPr lang="en-US" dirty="0"/>
              <a:t>took him into custody</a:t>
            </a:r>
            <a:r>
              <a:rPr lang="en-US" dirty="0" smtClean="0"/>
              <a:t>.</a:t>
            </a:r>
          </a:p>
          <a:p>
            <a:pPr marL="0" indent="0">
              <a:buNone/>
            </a:pPr>
            <a:r>
              <a:rPr lang="en-US" dirty="0" smtClean="0"/>
              <a:t/>
            </a:r>
            <a:br>
              <a:rPr lang="en-US" dirty="0" smtClean="0"/>
            </a:br>
            <a:r>
              <a:rPr lang="en-US" dirty="0" smtClean="0"/>
              <a:t>An </a:t>
            </a:r>
            <a:r>
              <a:rPr lang="en-US" dirty="0"/>
              <a:t>hour later the detectives returned and received consent from Wife to search the </a:t>
            </a:r>
            <a:r>
              <a:rPr lang="en-US" dirty="0" smtClean="0"/>
              <a:t>premises</a:t>
            </a:r>
            <a:r>
              <a:rPr lang="en-US" dirty="0"/>
              <a:t> </a:t>
            </a:r>
            <a:r>
              <a:rPr lang="en-US" dirty="0" smtClean="0"/>
              <a:t>for evidence of the robbery</a:t>
            </a:r>
            <a:endParaRPr lang="en-US" dirty="0"/>
          </a:p>
        </p:txBody>
      </p:sp>
    </p:spTree>
    <p:extLst>
      <p:ext uri="{BB962C8B-B14F-4D97-AF65-F5344CB8AC3E}">
        <p14:creationId xmlns:p14="http://schemas.microsoft.com/office/powerpoint/2010/main" val="38109396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t>Fernandez v. California</a:t>
            </a:r>
            <a:r>
              <a:rPr lang="en-US" b="1" dirty="0" smtClean="0"/>
              <a:t>, </a:t>
            </a:r>
            <a:r>
              <a:rPr lang="en-US" b="1" dirty="0" smtClean="0"/>
              <a:t/>
            </a:r>
            <a:br>
              <a:rPr lang="en-US" b="1" dirty="0" smtClean="0"/>
            </a:br>
            <a:r>
              <a:rPr lang="en-US" b="1" dirty="0" smtClean="0"/>
              <a:t>134 </a:t>
            </a:r>
            <a:r>
              <a:rPr lang="en-US" b="1" dirty="0" err="1" smtClean="0"/>
              <a:t>S.Ct</a:t>
            </a:r>
            <a:r>
              <a:rPr lang="en-US" b="1" dirty="0" smtClean="0"/>
              <a:t>. 1126 (2014</a:t>
            </a:r>
            <a:r>
              <a:rPr lang="en-US" b="1" dirty="0" smtClean="0"/>
              <a:t>)</a:t>
            </a:r>
            <a:endParaRPr lang="en-US" b="1" i="1"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Does the Fourth Amendment prohibit warrantless searches when the defendant has previously objected but is no longer present and the co-tenant consents?</a:t>
            </a:r>
          </a:p>
          <a:p>
            <a:pPr algn="just"/>
            <a:endParaRPr lang="en-US" dirty="0"/>
          </a:p>
          <a:p>
            <a:pPr marL="0" indent="0" algn="just">
              <a:buNone/>
            </a:pPr>
            <a:r>
              <a:rPr lang="en-US" b="1" dirty="0" smtClean="0"/>
              <a:t>No. </a:t>
            </a:r>
            <a:r>
              <a:rPr lang="en-US" dirty="0" smtClean="0"/>
              <a:t> As a general rule, </a:t>
            </a:r>
            <a:r>
              <a:rPr lang="en-US" b="1" dirty="0" smtClean="0"/>
              <a:t>warrantless searches are unlawful when two-cotenants are present and upon a request to search, one of the co-tenants objects. </a:t>
            </a:r>
            <a:r>
              <a:rPr lang="en-US" dirty="0" smtClean="0"/>
              <a:t> </a:t>
            </a:r>
            <a:endParaRPr lang="en-US" dirty="0" smtClean="0"/>
          </a:p>
          <a:p>
            <a:pPr marL="0" indent="0" algn="just">
              <a:buNone/>
            </a:pPr>
            <a:r>
              <a:rPr lang="en-US" dirty="0" smtClean="0"/>
              <a:t>However</a:t>
            </a:r>
            <a:r>
              <a:rPr lang="en-US" dirty="0" smtClean="0"/>
              <a:t>, </a:t>
            </a:r>
            <a:r>
              <a:rPr lang="en-US" b="1" u="sng" dirty="0" smtClean="0"/>
              <a:t>if one of the co-tenants leaves and permission is then granted, the same search is then reasonable</a:t>
            </a:r>
            <a:r>
              <a:rPr lang="en-US" b="1" dirty="0" smtClean="0"/>
              <a:t>.</a:t>
            </a:r>
          </a:p>
          <a:p>
            <a:pPr marL="0" indent="0" algn="just">
              <a:buNone/>
            </a:pPr>
            <a:endParaRPr lang="en-US" b="1" dirty="0"/>
          </a:p>
          <a:p>
            <a:pPr marL="0" indent="0" algn="just">
              <a:buNone/>
            </a:pPr>
            <a:r>
              <a:rPr lang="en-US" b="1" dirty="0" smtClean="0"/>
              <a:t>Doesn’t matter that the police remove him from the scene.</a:t>
            </a:r>
            <a:endParaRPr lang="en-US" b="1" dirty="0"/>
          </a:p>
        </p:txBody>
      </p:sp>
    </p:spTree>
    <p:extLst>
      <p:ext uri="{BB962C8B-B14F-4D97-AF65-F5344CB8AC3E}">
        <p14:creationId xmlns:p14="http://schemas.microsoft.com/office/powerpoint/2010/main" val="39319893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a:t>Fernandez v. California</a:t>
            </a:r>
            <a:r>
              <a:rPr lang="en-US" b="1" dirty="0"/>
              <a:t>, </a:t>
            </a:r>
            <a:br>
              <a:rPr lang="en-US" b="1" dirty="0"/>
            </a:br>
            <a:r>
              <a:rPr lang="en-US" b="1" dirty="0"/>
              <a:t>134 </a:t>
            </a:r>
            <a:r>
              <a:rPr lang="en-US" b="1" dirty="0" err="1"/>
              <a:t>S.Ct</a:t>
            </a:r>
            <a:r>
              <a:rPr lang="en-US" b="1" dirty="0"/>
              <a:t>. 1126 (2014)</a:t>
            </a:r>
            <a:endParaRPr lang="en-US" i="1" dirty="0"/>
          </a:p>
        </p:txBody>
      </p:sp>
      <p:sp>
        <p:nvSpPr>
          <p:cNvPr id="3" name="Content Placeholder 2"/>
          <p:cNvSpPr>
            <a:spLocks noGrp="1"/>
          </p:cNvSpPr>
          <p:nvPr>
            <p:ph idx="1"/>
          </p:nvPr>
        </p:nvSpPr>
        <p:spPr>
          <a:xfrm>
            <a:off x="838200" y="1840865"/>
            <a:ext cx="10515600" cy="4351338"/>
          </a:xfrm>
        </p:spPr>
        <p:txBody>
          <a:bodyPr/>
          <a:lstStyle/>
          <a:p>
            <a:pPr>
              <a:buFontTx/>
              <a:buChar char="-"/>
            </a:pPr>
            <a:r>
              <a:rPr lang="en-US" dirty="0" smtClean="0"/>
              <a:t>Court says this is inconsistent with </a:t>
            </a:r>
            <a:r>
              <a:rPr lang="en-US" i="1" dirty="0" smtClean="0"/>
              <a:t>Georgia v. </a:t>
            </a:r>
            <a:r>
              <a:rPr lang="en-US" i="1" dirty="0" smtClean="0"/>
              <a:t>Randolph’s </a:t>
            </a:r>
            <a:r>
              <a:rPr lang="en-US" dirty="0" smtClean="0"/>
              <a:t>reasoning. </a:t>
            </a:r>
          </a:p>
          <a:p>
            <a:pPr lvl="1" algn="just">
              <a:buFontTx/>
              <a:buChar char="-"/>
            </a:pPr>
            <a:r>
              <a:rPr lang="en-US" dirty="0" smtClean="0"/>
              <a:t>cannot be squared with the “widely shared social expectations” or “customary social usage”</a:t>
            </a:r>
          </a:p>
          <a:p>
            <a:pPr lvl="1" algn="just">
              <a:buFontTx/>
              <a:buChar char="-"/>
            </a:pPr>
            <a:r>
              <a:rPr lang="en-US" dirty="0" smtClean="0"/>
              <a:t>would create the very sort of practical complications that </a:t>
            </a:r>
            <a:r>
              <a:rPr lang="en-US" i="1" dirty="0" smtClean="0"/>
              <a:t>Randolph</a:t>
            </a:r>
            <a:r>
              <a:rPr lang="en-US" dirty="0" smtClean="0"/>
              <a:t> sought to avoid.</a:t>
            </a:r>
          </a:p>
          <a:p>
            <a:pPr lvl="2" algn="just">
              <a:buFontTx/>
              <a:buChar char="-"/>
            </a:pPr>
            <a:r>
              <a:rPr lang="en-US" dirty="0" smtClean="0"/>
              <a:t>“Under petitioner's proposed rule, the wife would be unable to consent to a search of the house 10 years </a:t>
            </a:r>
            <a:r>
              <a:rPr lang="en-US" dirty="0" smtClean="0"/>
              <a:t>after </a:t>
            </a:r>
            <a:r>
              <a:rPr lang="en-US" dirty="0" smtClean="0"/>
              <a:t>the date on which her husband objected. We refuse to stretch </a:t>
            </a:r>
            <a:r>
              <a:rPr lang="en-US" i="1" dirty="0" smtClean="0"/>
              <a:t>Randolph</a:t>
            </a:r>
            <a:r>
              <a:rPr lang="en-US" dirty="0" smtClean="0"/>
              <a:t> to such strange lengths.”</a:t>
            </a:r>
            <a:endParaRPr lang="en-US" dirty="0"/>
          </a:p>
        </p:txBody>
      </p:sp>
    </p:spTree>
    <p:extLst>
      <p:ext uri="{BB962C8B-B14F-4D97-AF65-F5344CB8AC3E}">
        <p14:creationId xmlns:p14="http://schemas.microsoft.com/office/powerpoint/2010/main" val="26727121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13475</TotalTime>
  <Words>4728</Words>
  <Application>Microsoft Macintosh PowerPoint</Application>
  <PresentationFormat>Custom</PresentationFormat>
  <Paragraphs>326</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Significant Cases of 2014</vt:lpstr>
      <vt:lpstr>PowerPoint Presentation</vt:lpstr>
      <vt:lpstr>Navarette v. California  134 S.Ct. 1683 (2014) April 22, 2014</vt:lpstr>
      <vt:lpstr>Navarette v. California,  134 S.Ct. 1683 (2014)</vt:lpstr>
      <vt:lpstr>Navarette v. California,  134 S.Ct. 1683 (2014)</vt:lpstr>
      <vt:lpstr>Navarette v. California,  134 S.Ct. 1683 (2014)</vt:lpstr>
      <vt:lpstr>Fernandez v. California,  134 S.Ct. 1126 (2014) February 25, 2014</vt:lpstr>
      <vt:lpstr>Fernandez v. California,  134 S.Ct. 1126 (2014)</vt:lpstr>
      <vt:lpstr>Fernandez v. California,  134 S.Ct. 1126 (2014)</vt:lpstr>
      <vt:lpstr>Fernandez v. California,  134 S.Ct. 1126 (2014)</vt:lpstr>
      <vt:lpstr>United States v. Wurie Riley v. California 134 S. Ct. 2473 (2014)</vt:lpstr>
      <vt:lpstr>Riley and Wurie</vt:lpstr>
      <vt:lpstr>Riley and Wurie</vt:lpstr>
      <vt:lpstr>Riley and Wurie</vt:lpstr>
      <vt:lpstr>Cell Phone searches in Texas</vt:lpstr>
      <vt:lpstr>State v. Granville,  423 S.W.3d 399 (Tex Crim App 2014)</vt:lpstr>
      <vt:lpstr>State v. Granville</vt:lpstr>
      <vt:lpstr>State v. Granville</vt:lpstr>
      <vt:lpstr>State v. Granville</vt:lpstr>
      <vt:lpstr>State v. Granville</vt:lpstr>
      <vt:lpstr>PowerPoint Presentation</vt:lpstr>
      <vt:lpstr>White v. Woodall, 134 S.Ct. 1697 (2014)</vt:lpstr>
      <vt:lpstr>White v. Woodall, 134 S.Ct. 1697 (2014)</vt:lpstr>
      <vt:lpstr>White v. Woodall, 134 S.Ct. 1697 (2014)</vt:lpstr>
      <vt:lpstr>PowerPoint Presentation</vt:lpstr>
      <vt:lpstr>Ex parte Coty,  432 S.W.3d 341 (Tex. Crim. App. 2014)</vt:lpstr>
      <vt:lpstr>Ex parte Coty,  432 S.W.3d 341 (Tex. Crim. App. 2014)</vt:lpstr>
      <vt:lpstr>Ex parte Harleston, 431 S.W.3d 67 (Tex. Crim. App. 2014)</vt:lpstr>
      <vt:lpstr>Ex parte Harleston, 431 S.W.3d 67 (Tex. Crim. App. 2014)</vt:lpstr>
      <vt:lpstr>Cooper v. State,  No. PD-0122-12 (Tex. Crim. App. 2014)</vt:lpstr>
      <vt:lpstr>Cooper v. State,  No. PD-0122-12 (Tex. Crim. App. 2014)</vt:lpstr>
      <vt:lpstr>Perez v. State,  429 S.W.3d 639  (Tex. Crim. App. 2014)</vt:lpstr>
      <vt:lpstr>Perez v. State,  429 S.W.3d 639  (Tex. Crim. App. 2014)</vt:lpstr>
      <vt:lpstr>Pierson v. State,  426 S.W.3d 763 (Tex. Crim. App. 2014)</vt:lpstr>
      <vt:lpstr>Pierson v. State,  426 S.W.3d 763 (Tex. Crim. App. 2014)</vt:lpstr>
      <vt:lpstr>Garcia v. State, 429 S.W.3d 604 (Tex. Crim. App. 2014)</vt:lpstr>
      <vt:lpstr>Brown v. State, 439 S.W.3d 929 (Tex. Crim. App. 2014)</vt:lpstr>
      <vt:lpstr>Ex parte Navarijo,  433 S.W.3d 558 (Tex. Crim. App. 2014)</vt:lpstr>
      <vt:lpstr>Ex parte Navarijo,  433 S.W.3d 558 (Tex. Crim. App. 2014)</vt:lpstr>
      <vt:lpstr>Cameron v. State, WL 4996290 (Tex. Crim. App. 2014)</vt:lpstr>
      <vt:lpstr>Ex parte Overton,  WL 4627223 (Tex. Crim. App. 2014)</vt:lpstr>
      <vt:lpstr>Thompson v. State, WL 4627231 (Tex. Crim. App. 2014</vt:lpstr>
      <vt:lpstr>Thompson v. State, WL 4627231 (Tex. Crim. App. 2014</vt:lpstr>
      <vt:lpstr>Ex parte Lo,  No. PD-1560-12 (Tex. Crim. App. 2013)</vt:lpstr>
      <vt:lpstr>Ex parte Lo,  No. PD-1560-12 (Tex. Crim. App. 2013)</vt:lpstr>
      <vt:lpstr>PowerPoint Presentation</vt:lpstr>
      <vt:lpstr>Guerra v. State, 432 S.W.3d 905 (Tex. Crim. App.2014)</vt:lpstr>
      <vt:lpstr>Johnson v. State, 433 S.W.3d 546 (Tex. Crim. App. 2014)</vt:lpstr>
      <vt:lpstr>Ex parte Cockrell, 424 S.W.3d 543 (Tex. Crim. App. 2014)</vt:lpstr>
      <vt:lpstr>Gonzalez v. State, 435 S.W.3d 801 (Tex.Crim.App. 2014). </vt:lpstr>
      <vt:lpstr>Holberg v. State, No. AP-77,023 (Tex.Crim.App. Apr 2, 2014) </vt:lpstr>
      <vt:lpstr>Jourdan v. State, No. PD-0446-13 (Tex.Crim.App. 2014). </vt:lpstr>
      <vt:lpstr>State v. Thomas, No. PD-0121-13 (Tex.Crim.App. 2014). </vt:lpstr>
      <vt:lpstr>Gipson v. State, No. PD-0377-13 (Tex.Crim.App. 2014). </vt:lpstr>
      <vt:lpstr>Francis v. State, No. PD-0519-13 (Tex.Crim.App. 2014). </vt:lpstr>
      <vt:lpstr>Campbell v. State, No. PD-0854-13 (Tex.Crim.App. Apr 16, 2014) </vt:lpstr>
      <vt:lpstr>Ex parte Campbell, No. WR-44,551-05 (Tex.Crim.App. May 8, 2014) </vt:lpstr>
      <vt:lpstr>Whitson v. State, No. PD-0514-13 (Tex.Crim.App. 2014)</vt:lpstr>
      <vt:lpstr>Acosta v. State, No. PD-1211-13 (Tex.Crim.App. 2014). </vt:lpstr>
      <vt:lpstr>In re Bonilla, No. WR-76,736-02 (Tex.Crim.App. 2014). </vt:lpstr>
      <vt:lpstr>Ex parte Maxwell, No. AP-76,964 (Tex.Crim.App. 2014)</vt:lpstr>
      <vt:lpstr>Easley v. State, No. PD-1509-12 (Tex.Crim.App. 2014) </vt:lpstr>
      <vt:lpstr>Ragston v. State, No. PD-0824-13 (Tex.Crim.App. 2014)</vt:lpstr>
      <vt:lpstr>Price v. State, 434 S.W.3d 601 (Tex.Crim.App. 2014). </vt:lpstr>
      <vt:lpstr>Rabb v. State, 434 S.W.3d 613 (Tex.Crim.App. 2014)</vt:lpstr>
      <vt:lpstr>Dobbs v. State, 434 S.W.3d 166 (Tex.Crim.App. 2014). </vt:lpstr>
      <vt:lpstr>Rodriguez v. State, No. PD-1189-13 (Tex.Crim.App. 2014)</vt:lpstr>
      <vt:lpstr>Fleming v. State, No. PD-1250-12 (Tex.Crim.App. 2014).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Supreme Court Review</dc:title>
  <dc:creator>Robert Rodery</dc:creator>
  <cp:lastModifiedBy>Don Flanary</cp:lastModifiedBy>
  <cp:revision>71</cp:revision>
  <dcterms:created xsi:type="dcterms:W3CDTF">2014-11-05T19:29:36Z</dcterms:created>
  <dcterms:modified xsi:type="dcterms:W3CDTF">2014-11-15T15:11:44Z</dcterms:modified>
</cp:coreProperties>
</file>