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329" r:id="rId4"/>
    <p:sldId id="263" r:id="rId5"/>
    <p:sldId id="287" r:id="rId6"/>
    <p:sldId id="306" r:id="rId7"/>
    <p:sldId id="331" r:id="rId8"/>
    <p:sldId id="332" r:id="rId9"/>
    <p:sldId id="305" r:id="rId10"/>
    <p:sldId id="307" r:id="rId11"/>
    <p:sldId id="328" r:id="rId12"/>
    <p:sldId id="304" r:id="rId13"/>
    <p:sldId id="272" r:id="rId14"/>
    <p:sldId id="308" r:id="rId15"/>
    <p:sldId id="310" r:id="rId16"/>
    <p:sldId id="281" r:id="rId17"/>
    <p:sldId id="333" r:id="rId18"/>
    <p:sldId id="334" r:id="rId19"/>
    <p:sldId id="335" r:id="rId20"/>
    <p:sldId id="312" r:id="rId21"/>
    <p:sldId id="313" r:id="rId22"/>
    <p:sldId id="315" r:id="rId23"/>
    <p:sldId id="317" r:id="rId24"/>
    <p:sldId id="318" r:id="rId25"/>
    <p:sldId id="320" r:id="rId26"/>
    <p:sldId id="322" r:id="rId27"/>
    <p:sldId id="323" r:id="rId28"/>
    <p:sldId id="324" r:id="rId29"/>
    <p:sldId id="316" r:id="rId30"/>
    <p:sldId id="32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35" autoAdjust="0"/>
    <p:restoredTop sz="90929" autoAdjust="0"/>
  </p:normalViewPr>
  <p:slideViewPr>
    <p:cSldViewPr>
      <p:cViewPr varScale="1">
        <p:scale>
          <a:sx n="74" d="100"/>
          <a:sy n="74" d="100"/>
        </p:scale>
        <p:origin x="-8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>
            <a:extLst>
              <a:ext uri="{FF2B5EF4-FFF2-40B4-BE49-F238E27FC236}">
                <a16:creationId xmlns:a16="http://schemas.microsoft.com/office/drawing/2014/main" id="{491EE4EE-880B-37F2-4016-1D745C8F945B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7678C0B4-BEFC-41E1-F150-31B9AE705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Arc 4">
              <a:extLst>
                <a:ext uri="{FF2B5EF4-FFF2-40B4-BE49-F238E27FC236}">
                  <a16:creationId xmlns:a16="http://schemas.microsoft.com/office/drawing/2014/main" id="{427362F3-D1BF-D6CC-265B-94EA60FA9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>
            <a:extLst>
              <a:ext uri="{FF2B5EF4-FFF2-40B4-BE49-F238E27FC236}">
                <a16:creationId xmlns:a16="http://schemas.microsoft.com/office/drawing/2014/main" id="{F876E003-CBFE-C1A0-480D-D3EB71FD3F3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A3D1FF1-629C-B3A2-2812-7592A74CA1E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4D78161-94E8-E746-0BA8-286D565C575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0FD8A1D9-3FB6-DED4-F011-D27D3031BA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C60E8A14-1AED-D785-91F9-692B07E6FD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834A765-53B8-4453-8581-FC2A9C5E7B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609FC-93A0-F8F8-1E39-1B26322C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7ECE1-B94C-83E8-74FC-592548488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8ADC3-465D-E816-03F5-8D814C68B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81591-CBB9-32E1-52BF-DEFA837A3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D5C42-1D36-7569-5F9A-A5FD811F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42DBE-8A37-4748-9089-EC4ED1ED3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95C3BE-D051-D701-75AE-BF28FF555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61DE72-277A-A9DF-07C0-9EEBF54EE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3AA35-B200-884C-ABD4-AE191BB4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20891-9E55-D70B-1402-0AE6D072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24685-A103-6163-CCBB-6B15E21E2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A8EBA-0C35-41C7-BD15-AFD723FAEE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9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5E099-824A-C8D0-8C79-802C15DE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7B88E-5CDE-2806-0F15-D1A42FBA0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20AAB-642D-6629-BEF2-A7D007AE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4CEDF-2FA3-FAB8-CE97-49683EE26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6CEC8-AAA0-393D-C13D-32903A88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B8D77-6736-4F9E-9B46-0499B35A76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99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B922C-B94D-9E32-0507-1328109B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07412-D281-B04D-89D6-7119D3711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A3D0B-DD52-584A-9F26-36D0C200B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392FE-1D4E-A856-7470-5CE66F01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0DEDA-FB2C-3F5D-A84B-99E0C5142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DBE2B-ED1E-4159-B7CA-2DDC93B93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41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79EC1-EA83-3487-884F-BEC27EA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6EAB1-43ED-0A30-11A5-D8A6E57F9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FE50C-85C5-A870-5CC1-D6F0FBEDA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25162-058F-D76F-4F8B-48301FC9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797E7-AE68-357A-46C0-B3ECC592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44F3-D342-F2BD-B9C3-F22CCB4C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CBD57-DF42-4B3F-940B-C54F3BAE99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6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EEA7-4923-4294-71CB-5407FE9F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F32AA-2FA4-EEEF-FC0A-05CD70CF2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9422B-EC35-0E74-05B3-A72088665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898DE-E0DC-0070-CCDF-E012CA6A2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E40925-4A0F-F469-D2D3-A81FA71E0F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48F3F-4954-CE3A-BAC8-9CE3511B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304201-639F-94D4-9D29-6D22C8B5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C52FB-1A2E-E08E-2998-97CA70731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1E8AB-C9E3-4106-9842-0818AC8E41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57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C451-C4C2-BA2E-8C90-A73AD7D18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29FE57-EC18-636C-C8DD-C4D5AE6C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D247-5770-5D76-CD3A-62D96110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A8863-ABA1-4B14-198A-C492FEC4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35315-6CC3-4E12-88F7-394EA9EF5A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01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44E03-0EBD-4137-62EE-BDC23569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C66CAD-EE5A-1092-E346-7AB881159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C3CA-0875-AE75-2E70-7EF27E91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9A6D6-BF62-4A57-AC40-502E511A85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20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81C1-ABCF-AD7F-8F1F-CF201AFD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39FA-495B-998D-BFFB-C348EBC8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4DA9C-9EFF-619A-609C-0AB5CDB5F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DBCDB-83FE-50DF-AC3A-2EC3F51F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EEA9C-58C3-6235-E70F-FFA4A537D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34913-7151-81B6-EC41-ED05FFF9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1D070-45B0-4262-BBDD-641D1F752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00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5499-6729-CC25-372F-E5882811C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AEF99B-784C-FF39-027D-9A85FC472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BF255-9AEF-E540-53E6-8CB3E832F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748BB-63CB-B09D-1CF2-A97018053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E5267-E425-8344-DC7C-24673F102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F0CD2-A536-0609-D9E6-673E5139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917EC-B0E5-420C-9C5E-FB20CC560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9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>
            <a:extLst>
              <a:ext uri="{FF2B5EF4-FFF2-40B4-BE49-F238E27FC236}">
                <a16:creationId xmlns:a16="http://schemas.microsoft.com/office/drawing/2014/main" id="{0E73CF33-CB95-DA69-BB9A-89D640ED50E6}"/>
              </a:ext>
            </a:extLst>
          </p:cNvPr>
          <p:cNvGrpSpPr>
            <a:grpSpLocks/>
          </p:cNvGrpSpPr>
          <p:nvPr/>
        </p:nvGrpSpPr>
        <p:grpSpPr bwMode="auto">
          <a:xfrm>
            <a:off x="-141288" y="12700"/>
            <a:ext cx="9132888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6954973F-1A99-B8C5-F11F-91908B451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Arc 4">
              <a:extLst>
                <a:ext uri="{FF2B5EF4-FFF2-40B4-BE49-F238E27FC236}">
                  <a16:creationId xmlns:a16="http://schemas.microsoft.com/office/drawing/2014/main" id="{2896330C-3559-7B53-5A62-75B594672AB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0C37EF59-C7DE-06FE-3297-377B694A0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B52C2B9-281E-5796-C5FD-333B9EBBC2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78DA312-CE5F-6D6E-81EA-CB4B108C0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BDDDCC0D-29C3-D479-6F9B-5BAAFDFA9D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0914DB-9AD5-4877-878F-E83310DCB9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3545CB19-6477-3503-C14F-B681A3FE5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80" name="Picture 8">
            <a:extLst>
              <a:ext uri="{FF2B5EF4-FFF2-40B4-BE49-F238E27FC236}">
                <a16:creationId xmlns:a16="http://schemas.microsoft.com/office/drawing/2014/main" id="{8079AC57-9C30-0F5D-54DA-7A4463A99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8" name="Rectangle 6">
            <a:extLst>
              <a:ext uri="{FF2B5EF4-FFF2-40B4-BE49-F238E27FC236}">
                <a16:creationId xmlns:a16="http://schemas.microsoft.com/office/drawing/2014/main" id="{6FE6FA88-74F0-CF06-DB07-217526B888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33600"/>
            <a:ext cx="9144000" cy="1143000"/>
          </a:xfrm>
        </p:spPr>
        <p:txBody>
          <a:bodyPr/>
          <a:lstStyle/>
          <a:p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The Endless Drug War: 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No Winners, Only Casualties;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Understanding the Real Costs of U.S. Drug Policy 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 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Donald H. Flanary, III.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2" name="Picture 4">
            <a:extLst>
              <a:ext uri="{FF2B5EF4-FFF2-40B4-BE49-F238E27FC236}">
                <a16:creationId xmlns:a16="http://schemas.microsoft.com/office/drawing/2014/main" id="{4FB546DD-2F07-3DE4-9375-77846DE9E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2484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090" name="Rectangle 2">
            <a:extLst>
              <a:ext uri="{FF2B5EF4-FFF2-40B4-BE49-F238E27FC236}">
                <a16:creationId xmlns:a16="http://schemas.microsoft.com/office/drawing/2014/main" id="{704D57AD-D62A-ADA7-EEF7-27931900F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Distortions of Our Judicial Institutions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68968B1-D47B-DC06-0C9E-A8344C9FB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sz="2800" b="1">
                <a:cs typeface="Times New Roman" panose="02020603050405020304" pitchFamily="18" charset="0"/>
              </a:rPr>
              <a:t>The budget of the Federal Bureau of Prisons has risen from $220 million in 1986 to $4.3 billion in 2001.</a:t>
            </a:r>
          </a:p>
          <a:p>
            <a:pPr>
              <a:buClr>
                <a:schemeClr val="tx1"/>
              </a:buClr>
            </a:pPr>
            <a:endParaRPr lang="en-US" altLang="en-US" sz="2800" b="1">
              <a:cs typeface="Times New Roman" panose="02020603050405020304" pitchFamily="18" charset="0"/>
            </a:endParaRPr>
          </a:p>
          <a:p>
            <a:r>
              <a:rPr lang="en-US" altLang="en-US" sz="2800" b="1">
                <a:cs typeface="Times New Roman" panose="02020603050405020304" pitchFamily="18" charset="0"/>
              </a:rPr>
              <a:t>This is an increase of </a:t>
            </a:r>
            <a:r>
              <a:rPr lang="en-US" altLang="en-US" sz="3600" b="1" u="sng">
                <a:cs typeface="Times New Roman" panose="02020603050405020304" pitchFamily="18" charset="0"/>
              </a:rPr>
              <a:t>1,954%</a:t>
            </a:r>
            <a:r>
              <a:rPr lang="en-US" altLang="en-US" sz="2800" b="1">
                <a:cs typeface="Times New Roman" panose="02020603050405020304" pitchFamily="18" charset="0"/>
              </a:rPr>
              <a:t> since the Government’s enactment of mandatory minimum sentences for drug offenders.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2" name="Picture 4">
            <a:extLst>
              <a:ext uri="{FF2B5EF4-FFF2-40B4-BE49-F238E27FC236}">
                <a16:creationId xmlns:a16="http://schemas.microsoft.com/office/drawing/2014/main" id="{9FB27D2A-00EB-89B6-FAC1-4C6A6C2ED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90" name="Rectangle 2">
            <a:extLst>
              <a:ext uri="{FF2B5EF4-FFF2-40B4-BE49-F238E27FC236}">
                <a16:creationId xmlns:a16="http://schemas.microsoft.com/office/drawing/2014/main" id="{90D5657B-D80A-E4DC-2C29-9BA653874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057400"/>
            <a:ext cx="9144000" cy="1143000"/>
          </a:xfrm>
        </p:spPr>
        <p:txBody>
          <a:bodyPr/>
          <a:lstStyle/>
          <a:p>
            <a:r>
              <a:rPr lang="en-US" altLang="en-US" sz="4800" b="1">
                <a:solidFill>
                  <a:schemeClr val="hlink"/>
                </a:solidFill>
                <a:cs typeface="Times New Roman" panose="02020603050405020304" pitchFamily="18" charset="0"/>
              </a:rPr>
              <a:t>The Costs of Perpetuating a Prison State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6C4F8795-9D63-9F3B-F7F4-BD3E7C6A2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The Costs of Perpetuating a Prison State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2CB6EEFA-6A48-8C45-81C4-47319416F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The federal government spends nearly      $3 billion every year to keep drug offenders away from the public.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Drug offenders accounted for </a:t>
            </a:r>
            <a:r>
              <a:rPr lang="en-US" altLang="en-US" u="sng">
                <a:cs typeface="Times New Roman" panose="02020603050405020304" pitchFamily="18" charset="0"/>
              </a:rPr>
              <a:t>55%</a:t>
            </a:r>
            <a:r>
              <a:rPr lang="en-US" altLang="en-US">
                <a:cs typeface="Times New Roman" panose="02020603050405020304" pitchFamily="18" charset="0"/>
              </a:rPr>
              <a:t> of the federal prison population in 2002.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84B754D-5DF9-8940-418B-90A08B4F1A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The Costs of Perpetuating a Prison State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A81CEFCC-A74D-93EA-7AD7-999D9C5E6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200">
                <a:cs typeface="Times New Roman" panose="02020603050405020304" pitchFamily="18" charset="0"/>
              </a:rPr>
              <a:t>Over 80% of the increase in the federal prison population from 1985 to 1995 was due to drug convictions.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en-US" sz="320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200">
                <a:cs typeface="Times New Roman" panose="02020603050405020304" pitchFamily="18" charset="0"/>
              </a:rPr>
              <a:t>Drug offenders in Federal prisons increased more than 12% annually, on average, from 14,976 during 1986 to 68,360 during 1999.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7891083-16A4-4CA7-EC7D-D31E4978A5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The Costs of Perpetuating a Prison State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0EE617AE-0949-5569-FACA-E36490BD7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8610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4000">
                <a:cs typeface="Times New Roman" panose="02020603050405020304" pitchFamily="18" charset="0"/>
              </a:rPr>
              <a:t>2,166,260 Americans are in Prison.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en-US" sz="400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4000">
                <a:cs typeface="Times New Roman" panose="02020603050405020304" pitchFamily="18" charset="0"/>
              </a:rPr>
              <a:t>In 1999 the United States spent $147 billion.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en-US" sz="400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4000">
                <a:cs typeface="Times New Roman" panose="02020603050405020304" pitchFamily="18" charset="0"/>
              </a:rPr>
              <a:t>This constitutes a 145% increase since the Drug War started.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53336F0B-92B2-A54F-D640-7EC8AC156A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The Human Costs of Perpetuating a Prison State</a:t>
            </a:r>
            <a:endParaRPr lang="en-US" altLang="en-US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B7EF5A4-0771-67C9-3114-A0231C0FF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200">
                <a:cs typeface="Times New Roman" panose="02020603050405020304" pitchFamily="18" charset="0"/>
              </a:rPr>
              <a:t> </a:t>
            </a:r>
            <a:r>
              <a:rPr lang="en-US" altLang="en-US" sz="4000">
                <a:cs typeface="Times New Roman" panose="02020603050405020304" pitchFamily="18" charset="0"/>
              </a:rPr>
              <a:t>Drug offenders receive longer sentences than violent offenders.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lang="en-US" altLang="en-US" sz="400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4000">
                <a:cs typeface="Times New Roman" panose="02020603050405020304" pitchFamily="18" charset="0"/>
              </a:rPr>
              <a:t>Drug offenders are sent to prison at virtually the same rate as violent offender.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507" name="Group 187">
            <a:extLst>
              <a:ext uri="{FF2B5EF4-FFF2-40B4-BE49-F238E27FC236}">
                <a16:creationId xmlns:a16="http://schemas.microsoft.com/office/drawing/2014/main" id="{412E8AB7-BD4A-38F1-F4FE-3D4583618FC3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33400"/>
            <a:ext cx="8686800" cy="5943600"/>
            <a:chOff x="-3" y="-3"/>
            <a:chExt cx="2320" cy="8562"/>
          </a:xfrm>
        </p:grpSpPr>
        <p:grpSp>
          <p:nvGrpSpPr>
            <p:cNvPr id="56505" name="Group 185">
              <a:extLst>
                <a:ext uri="{FF2B5EF4-FFF2-40B4-BE49-F238E27FC236}">
                  <a16:creationId xmlns:a16="http://schemas.microsoft.com/office/drawing/2014/main" id="{32D41123-7F46-4776-9E68-1CC8E8BE82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314" cy="8556"/>
              <a:chOff x="0" y="0"/>
              <a:chExt cx="2314" cy="8556"/>
            </a:xfrm>
          </p:grpSpPr>
          <p:grpSp>
            <p:nvGrpSpPr>
              <p:cNvPr id="56446" name="Group 126">
                <a:extLst>
                  <a:ext uri="{FF2B5EF4-FFF2-40B4-BE49-F238E27FC236}">
                    <a16:creationId xmlns:a16="http://schemas.microsoft.com/office/drawing/2014/main" id="{4F98ED0A-465C-1720-C879-7C088D76BD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168" cy="672"/>
                <a:chOff x="0" y="0"/>
                <a:chExt cx="1168" cy="672"/>
              </a:xfrm>
            </p:grpSpPr>
            <p:sp>
              <p:nvSpPr>
                <p:cNvPr id="56415" name="Rectangle 95">
                  <a:extLst>
                    <a:ext uri="{FF2B5EF4-FFF2-40B4-BE49-F238E27FC236}">
                      <a16:creationId xmlns:a16="http://schemas.microsoft.com/office/drawing/2014/main" id="{07B76603-C980-4783-B6CC-D2CA1559D6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6"/>
                  <a:ext cx="1156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r>
                    <a:rPr lang="en-US" altLang="en-US" sz="2000" b="1" u="sng">
                      <a:cs typeface="Times New Roman" panose="02020603050405020304" pitchFamily="18" charset="0"/>
                    </a:rPr>
                    <a:t>Offense</a:t>
                  </a:r>
                  <a:endParaRPr lang="en-US" altLang="en-US" u="sng"/>
                </a:p>
              </p:txBody>
            </p:sp>
            <p:sp>
              <p:nvSpPr>
                <p:cNvPr id="56445" name="Rectangle 125">
                  <a:extLst>
                    <a:ext uri="{FF2B5EF4-FFF2-40B4-BE49-F238E27FC236}">
                      <a16:creationId xmlns:a16="http://schemas.microsoft.com/office/drawing/2014/main" id="{827D4BE9-6504-4AA9-8AB1-0D1233B2CE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168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48" name="Group 128">
                <a:extLst>
                  <a:ext uri="{FF2B5EF4-FFF2-40B4-BE49-F238E27FC236}">
                    <a16:creationId xmlns:a16="http://schemas.microsoft.com/office/drawing/2014/main" id="{EAEDC3D5-BD2D-29E7-2BDB-AA42616BD4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0"/>
                <a:ext cx="576" cy="672"/>
                <a:chOff x="1168" y="0"/>
                <a:chExt cx="576" cy="672"/>
              </a:xfrm>
            </p:grpSpPr>
            <p:sp>
              <p:nvSpPr>
                <p:cNvPr id="56416" name="Rectangle 96">
                  <a:extLst>
                    <a:ext uri="{FF2B5EF4-FFF2-40B4-BE49-F238E27FC236}">
                      <a16:creationId xmlns:a16="http://schemas.microsoft.com/office/drawing/2014/main" id="{4AEE91D8-0580-9D11-B9C9-1B986AB9F3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6"/>
                  <a:ext cx="564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r>
                    <a:rPr lang="en-US" altLang="en-US" sz="2000" b="1" u="sng">
                      <a:cs typeface="Times New Roman" panose="02020603050405020304" pitchFamily="18" charset="0"/>
                    </a:rPr>
                    <a:t>Mean</a:t>
                  </a:r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endParaRPr lang="en-US" altLang="en-US"/>
                </a:p>
              </p:txBody>
            </p:sp>
            <p:sp>
              <p:nvSpPr>
                <p:cNvPr id="56447" name="Rectangle 127">
                  <a:extLst>
                    <a:ext uri="{FF2B5EF4-FFF2-40B4-BE49-F238E27FC236}">
                      <a16:creationId xmlns:a16="http://schemas.microsoft.com/office/drawing/2014/main" id="{9465506A-0D01-94F8-749B-2AD23CFCE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0"/>
                  <a:ext cx="576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50" name="Group 130">
                <a:extLst>
                  <a:ext uri="{FF2B5EF4-FFF2-40B4-BE49-F238E27FC236}">
                    <a16:creationId xmlns:a16="http://schemas.microsoft.com/office/drawing/2014/main" id="{7C4084CE-773B-8B88-C949-98700CE1EB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0"/>
                <a:ext cx="570" cy="672"/>
                <a:chOff x="1744" y="0"/>
                <a:chExt cx="570" cy="672"/>
              </a:xfrm>
            </p:grpSpPr>
            <p:sp>
              <p:nvSpPr>
                <p:cNvPr id="56417" name="Rectangle 97">
                  <a:extLst>
                    <a:ext uri="{FF2B5EF4-FFF2-40B4-BE49-F238E27FC236}">
                      <a16:creationId xmlns:a16="http://schemas.microsoft.com/office/drawing/2014/main" id="{F8F79675-68B7-A20A-4567-B6A4022AE4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6"/>
                  <a:ext cx="558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r>
                    <a:rPr lang="en-US" altLang="en-US" sz="2000" b="1" u="sng">
                      <a:cs typeface="Times New Roman" panose="02020603050405020304" pitchFamily="18" charset="0"/>
                    </a:rPr>
                    <a:t>Median</a:t>
                  </a:r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endParaRPr lang="en-US" altLang="en-US"/>
                </a:p>
              </p:txBody>
            </p:sp>
            <p:sp>
              <p:nvSpPr>
                <p:cNvPr id="56449" name="Rectangle 129">
                  <a:extLst>
                    <a:ext uri="{FF2B5EF4-FFF2-40B4-BE49-F238E27FC236}">
                      <a16:creationId xmlns:a16="http://schemas.microsoft.com/office/drawing/2014/main" id="{FC3DFDE0-A015-F5A9-6660-EFA0214539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0"/>
                  <a:ext cx="570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52" name="Group 132">
                <a:extLst>
                  <a:ext uri="{FF2B5EF4-FFF2-40B4-BE49-F238E27FC236}">
                    <a16:creationId xmlns:a16="http://schemas.microsoft.com/office/drawing/2014/main" id="{7C6B6955-31AC-13CF-1907-6AF1921038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84"/>
                <a:ext cx="1168" cy="864"/>
                <a:chOff x="0" y="684"/>
                <a:chExt cx="1168" cy="864"/>
              </a:xfrm>
            </p:grpSpPr>
            <p:sp>
              <p:nvSpPr>
                <p:cNvPr id="56418" name="Rectangle 98">
                  <a:extLst>
                    <a:ext uri="{FF2B5EF4-FFF2-40B4-BE49-F238E27FC236}">
                      <a16:creationId xmlns:a16="http://schemas.microsoft.com/office/drawing/2014/main" id="{7C8ACBBC-24E1-26B8-BD6C-B75E576E1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690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All Offenses</a:t>
                  </a:r>
                  <a:endParaRPr lang="en-US" altLang="en-US"/>
                </a:p>
              </p:txBody>
            </p:sp>
            <p:sp>
              <p:nvSpPr>
                <p:cNvPr id="56451" name="Rectangle 131">
                  <a:extLst>
                    <a:ext uri="{FF2B5EF4-FFF2-40B4-BE49-F238E27FC236}">
                      <a16:creationId xmlns:a16="http://schemas.microsoft.com/office/drawing/2014/main" id="{3755CB36-E73E-8964-B173-61612742FF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84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54" name="Group 134">
                <a:extLst>
                  <a:ext uri="{FF2B5EF4-FFF2-40B4-BE49-F238E27FC236}">
                    <a16:creationId xmlns:a16="http://schemas.microsoft.com/office/drawing/2014/main" id="{06802378-BF60-191A-38B8-50327CAB2D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684"/>
                <a:ext cx="576" cy="864"/>
                <a:chOff x="1168" y="684"/>
                <a:chExt cx="576" cy="864"/>
              </a:xfrm>
            </p:grpSpPr>
            <p:sp>
              <p:nvSpPr>
                <p:cNvPr id="56419" name="Rectangle 99">
                  <a:extLst>
                    <a:ext uri="{FF2B5EF4-FFF2-40B4-BE49-F238E27FC236}">
                      <a16:creationId xmlns:a16="http://schemas.microsoft.com/office/drawing/2014/main" id="{290D4543-3C2F-7998-5142-DF52C87235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690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56.8 months  </a:t>
                  </a:r>
                  <a:endParaRPr lang="en-US" altLang="en-US"/>
                </a:p>
              </p:txBody>
            </p:sp>
            <p:sp>
              <p:nvSpPr>
                <p:cNvPr id="56453" name="Rectangle 133">
                  <a:extLst>
                    <a:ext uri="{FF2B5EF4-FFF2-40B4-BE49-F238E27FC236}">
                      <a16:creationId xmlns:a16="http://schemas.microsoft.com/office/drawing/2014/main" id="{964726A4-DE57-1753-16EF-A1E2430225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684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56" name="Group 136">
                <a:extLst>
                  <a:ext uri="{FF2B5EF4-FFF2-40B4-BE49-F238E27FC236}">
                    <a16:creationId xmlns:a16="http://schemas.microsoft.com/office/drawing/2014/main" id="{9B9DE0FF-F383-EF13-3D4D-86C368D987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684"/>
                <a:ext cx="570" cy="864"/>
                <a:chOff x="1744" y="684"/>
                <a:chExt cx="570" cy="864"/>
              </a:xfrm>
            </p:grpSpPr>
            <p:sp>
              <p:nvSpPr>
                <p:cNvPr id="56420" name="Rectangle 100">
                  <a:extLst>
                    <a:ext uri="{FF2B5EF4-FFF2-40B4-BE49-F238E27FC236}">
                      <a16:creationId xmlns:a16="http://schemas.microsoft.com/office/drawing/2014/main" id="{A68EC084-0C09-209E-62A5-B3A903A887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690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33 months  </a:t>
                  </a:r>
                  <a:endParaRPr lang="en-US" altLang="en-US"/>
                </a:p>
              </p:txBody>
            </p:sp>
            <p:sp>
              <p:nvSpPr>
                <p:cNvPr id="56455" name="Rectangle 135">
                  <a:extLst>
                    <a:ext uri="{FF2B5EF4-FFF2-40B4-BE49-F238E27FC236}">
                      <a16:creationId xmlns:a16="http://schemas.microsoft.com/office/drawing/2014/main" id="{6794190E-3E8C-3BAD-3A6B-762DEE0942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684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58" name="Group 138">
                <a:extLst>
                  <a:ext uri="{FF2B5EF4-FFF2-40B4-BE49-F238E27FC236}">
                    <a16:creationId xmlns:a16="http://schemas.microsoft.com/office/drawing/2014/main" id="{4B5F707A-8626-555D-6CF6-468C3CBEAB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560"/>
                <a:ext cx="1168" cy="864"/>
                <a:chOff x="0" y="1560"/>
                <a:chExt cx="1168" cy="864"/>
              </a:xfrm>
            </p:grpSpPr>
            <p:sp>
              <p:nvSpPr>
                <p:cNvPr id="56421" name="Rectangle 101">
                  <a:extLst>
                    <a:ext uri="{FF2B5EF4-FFF2-40B4-BE49-F238E27FC236}">
                      <a16:creationId xmlns:a16="http://schemas.microsoft.com/office/drawing/2014/main" id="{6282296C-3AC6-D3AC-BF4D-0865B4B233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1566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 u="sng">
                      <a:cs typeface="Times New Roman" panose="02020603050405020304" pitchFamily="18" charset="0"/>
                    </a:rPr>
                    <a:t>All Felonies</a:t>
                  </a:r>
                  <a:endParaRPr lang="en-US" altLang="en-US" u="sng"/>
                </a:p>
              </p:txBody>
            </p:sp>
            <p:sp>
              <p:nvSpPr>
                <p:cNvPr id="56457" name="Rectangle 137">
                  <a:extLst>
                    <a:ext uri="{FF2B5EF4-FFF2-40B4-BE49-F238E27FC236}">
                      <a16:creationId xmlns:a16="http://schemas.microsoft.com/office/drawing/2014/main" id="{9A0A08CC-A45A-5C1B-EE24-24D1D99D17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560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60" name="Group 140">
                <a:extLst>
                  <a:ext uri="{FF2B5EF4-FFF2-40B4-BE49-F238E27FC236}">
                    <a16:creationId xmlns:a16="http://schemas.microsoft.com/office/drawing/2014/main" id="{031C1AD2-F815-BE2B-DB93-ACD4B352E2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1560"/>
                <a:ext cx="576" cy="864"/>
                <a:chOff x="1168" y="1560"/>
                <a:chExt cx="576" cy="864"/>
              </a:xfrm>
            </p:grpSpPr>
            <p:sp>
              <p:nvSpPr>
                <p:cNvPr id="56422" name="Rectangle 102">
                  <a:extLst>
                    <a:ext uri="{FF2B5EF4-FFF2-40B4-BE49-F238E27FC236}">
                      <a16:creationId xmlns:a16="http://schemas.microsoft.com/office/drawing/2014/main" id="{73B16EBD-81E8-7A54-3061-78A386E2C8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1566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r>
                    <a:rPr lang="en-US" altLang="en-US" sz="2000" b="1" u="sng">
                      <a:cs typeface="Times New Roman" panose="02020603050405020304" pitchFamily="18" charset="0"/>
                    </a:rPr>
                    <a:t>58 months</a:t>
                  </a:r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endParaRPr lang="en-US" altLang="en-US"/>
                </a:p>
              </p:txBody>
            </p:sp>
            <p:sp>
              <p:nvSpPr>
                <p:cNvPr id="56459" name="Rectangle 139">
                  <a:extLst>
                    <a:ext uri="{FF2B5EF4-FFF2-40B4-BE49-F238E27FC236}">
                      <a16:creationId xmlns:a16="http://schemas.microsoft.com/office/drawing/2014/main" id="{C1532B3E-F5F7-F139-E5EE-DE697312C0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1560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62" name="Group 142">
                <a:extLst>
                  <a:ext uri="{FF2B5EF4-FFF2-40B4-BE49-F238E27FC236}">
                    <a16:creationId xmlns:a16="http://schemas.microsoft.com/office/drawing/2014/main" id="{2E7BF8CB-EACC-8645-4FF0-62408AE888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1560"/>
                <a:ext cx="570" cy="864"/>
                <a:chOff x="1744" y="1560"/>
                <a:chExt cx="570" cy="864"/>
              </a:xfrm>
            </p:grpSpPr>
            <p:sp>
              <p:nvSpPr>
                <p:cNvPr id="56423" name="Rectangle 103">
                  <a:extLst>
                    <a:ext uri="{FF2B5EF4-FFF2-40B4-BE49-F238E27FC236}">
                      <a16:creationId xmlns:a16="http://schemas.microsoft.com/office/drawing/2014/main" id="{4B27E300-7301-D966-E00E-3AA4C5E10E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1566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36 months  </a:t>
                  </a:r>
                  <a:endParaRPr lang="en-US" altLang="en-US"/>
                </a:p>
              </p:txBody>
            </p:sp>
            <p:sp>
              <p:nvSpPr>
                <p:cNvPr id="56461" name="Rectangle 141">
                  <a:extLst>
                    <a:ext uri="{FF2B5EF4-FFF2-40B4-BE49-F238E27FC236}">
                      <a16:creationId xmlns:a16="http://schemas.microsoft.com/office/drawing/2014/main" id="{B9BB9149-AD01-01FB-F598-6F4F16182A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1560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64" name="Group 144">
                <a:extLst>
                  <a:ext uri="{FF2B5EF4-FFF2-40B4-BE49-F238E27FC236}">
                    <a16:creationId xmlns:a16="http://schemas.microsoft.com/office/drawing/2014/main" id="{A89AFE0E-D9F5-EEB8-4468-12467CD89E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436"/>
                <a:ext cx="1168" cy="864"/>
                <a:chOff x="0" y="2436"/>
                <a:chExt cx="1168" cy="864"/>
              </a:xfrm>
            </p:grpSpPr>
            <p:sp>
              <p:nvSpPr>
                <p:cNvPr id="56424" name="Rectangle 104">
                  <a:extLst>
                    <a:ext uri="{FF2B5EF4-FFF2-40B4-BE49-F238E27FC236}">
                      <a16:creationId xmlns:a16="http://schemas.microsoft.com/office/drawing/2014/main" id="{42604227-1CB3-EED3-BB8A-C4A89CF83E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2442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 u="sng">
                      <a:cs typeface="Times New Roman" panose="02020603050405020304" pitchFamily="18" charset="0"/>
                    </a:rPr>
                    <a:t>Violent Felonies </a:t>
                  </a:r>
                  <a:endParaRPr lang="en-US" altLang="en-US" u="sng"/>
                </a:p>
              </p:txBody>
            </p:sp>
            <p:sp>
              <p:nvSpPr>
                <p:cNvPr id="56463" name="Rectangle 143">
                  <a:extLst>
                    <a:ext uri="{FF2B5EF4-FFF2-40B4-BE49-F238E27FC236}">
                      <a16:creationId xmlns:a16="http://schemas.microsoft.com/office/drawing/2014/main" id="{23AB8535-0B08-AE70-EA83-46C59A52F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436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66" name="Group 146">
                <a:extLst>
                  <a:ext uri="{FF2B5EF4-FFF2-40B4-BE49-F238E27FC236}">
                    <a16:creationId xmlns:a16="http://schemas.microsoft.com/office/drawing/2014/main" id="{F94E4CFE-BECF-B379-DF46-26ACB09081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2436"/>
                <a:ext cx="576" cy="864"/>
                <a:chOff x="1168" y="2436"/>
                <a:chExt cx="576" cy="864"/>
              </a:xfrm>
            </p:grpSpPr>
            <p:sp>
              <p:nvSpPr>
                <p:cNvPr id="56425" name="Rectangle 105">
                  <a:extLst>
                    <a:ext uri="{FF2B5EF4-FFF2-40B4-BE49-F238E27FC236}">
                      <a16:creationId xmlns:a16="http://schemas.microsoft.com/office/drawing/2014/main" id="{0F05B7C9-59A1-BDA0-EA3B-CB90A131F3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2442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r>
                    <a:rPr lang="en-US" altLang="en-US" sz="2000" b="1" u="sng">
                      <a:cs typeface="Times New Roman" panose="02020603050405020304" pitchFamily="18" charset="0"/>
                    </a:rPr>
                    <a:t>63 months</a:t>
                  </a:r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endParaRPr lang="en-US" altLang="en-US"/>
                </a:p>
              </p:txBody>
            </p:sp>
            <p:sp>
              <p:nvSpPr>
                <p:cNvPr id="56465" name="Rectangle 145">
                  <a:extLst>
                    <a:ext uri="{FF2B5EF4-FFF2-40B4-BE49-F238E27FC236}">
                      <a16:creationId xmlns:a16="http://schemas.microsoft.com/office/drawing/2014/main" id="{C48300E1-E6E0-3F87-7250-08A7B489E1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2436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68" name="Group 148">
                <a:extLst>
                  <a:ext uri="{FF2B5EF4-FFF2-40B4-BE49-F238E27FC236}">
                    <a16:creationId xmlns:a16="http://schemas.microsoft.com/office/drawing/2014/main" id="{FA0BF063-D743-0459-D54E-29C5BC409E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2436"/>
                <a:ext cx="570" cy="864"/>
                <a:chOff x="1744" y="2436"/>
                <a:chExt cx="570" cy="864"/>
              </a:xfrm>
            </p:grpSpPr>
            <p:sp>
              <p:nvSpPr>
                <p:cNvPr id="56426" name="Rectangle 106">
                  <a:extLst>
                    <a:ext uri="{FF2B5EF4-FFF2-40B4-BE49-F238E27FC236}">
                      <a16:creationId xmlns:a16="http://schemas.microsoft.com/office/drawing/2014/main" id="{E186025D-B1D8-2F80-E547-A389DF3E80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2442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1200"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just" eaLnBrk="0" hangingPunct="0"/>
                  <a:endParaRPr lang="en-US" altLang="en-US"/>
                </a:p>
              </p:txBody>
            </p:sp>
            <p:sp>
              <p:nvSpPr>
                <p:cNvPr id="56467" name="Rectangle 147">
                  <a:extLst>
                    <a:ext uri="{FF2B5EF4-FFF2-40B4-BE49-F238E27FC236}">
                      <a16:creationId xmlns:a16="http://schemas.microsoft.com/office/drawing/2014/main" id="{2DF712DD-0198-D6F3-7B3D-61652CF50F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2436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70" name="Group 150">
                <a:extLst>
                  <a:ext uri="{FF2B5EF4-FFF2-40B4-BE49-F238E27FC236}">
                    <a16:creationId xmlns:a16="http://schemas.microsoft.com/office/drawing/2014/main" id="{0251CA86-F684-88A0-EFEF-900729F25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312"/>
                <a:ext cx="1168" cy="864"/>
                <a:chOff x="0" y="3312"/>
                <a:chExt cx="1168" cy="864"/>
              </a:xfrm>
            </p:grpSpPr>
            <p:sp>
              <p:nvSpPr>
                <p:cNvPr id="56427" name="Rectangle 107">
                  <a:extLst>
                    <a:ext uri="{FF2B5EF4-FFF2-40B4-BE49-F238E27FC236}">
                      <a16:creationId xmlns:a16="http://schemas.microsoft.com/office/drawing/2014/main" id="{77077627-F972-51DF-DB94-609D66317E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3318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 u="sng">
                      <a:cs typeface="Times New Roman" panose="02020603050405020304" pitchFamily="18" charset="0"/>
                    </a:rPr>
                    <a:t>Drug Felonies</a:t>
                  </a:r>
                  <a:endParaRPr lang="en-US" altLang="en-US" u="sng"/>
                </a:p>
              </p:txBody>
            </p:sp>
            <p:sp>
              <p:nvSpPr>
                <p:cNvPr id="56469" name="Rectangle 149">
                  <a:extLst>
                    <a:ext uri="{FF2B5EF4-FFF2-40B4-BE49-F238E27FC236}">
                      <a16:creationId xmlns:a16="http://schemas.microsoft.com/office/drawing/2014/main" id="{C3D83372-0739-E85D-5588-6CCD65930C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312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72" name="Group 152">
                <a:extLst>
                  <a:ext uri="{FF2B5EF4-FFF2-40B4-BE49-F238E27FC236}">
                    <a16:creationId xmlns:a16="http://schemas.microsoft.com/office/drawing/2014/main" id="{7CB31580-DA07-44F1-25AC-104A9C2166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3312"/>
                <a:ext cx="576" cy="864"/>
                <a:chOff x="1168" y="3312"/>
                <a:chExt cx="576" cy="864"/>
              </a:xfrm>
            </p:grpSpPr>
            <p:sp>
              <p:nvSpPr>
                <p:cNvPr id="56428" name="Rectangle 108">
                  <a:extLst>
                    <a:ext uri="{FF2B5EF4-FFF2-40B4-BE49-F238E27FC236}">
                      <a16:creationId xmlns:a16="http://schemas.microsoft.com/office/drawing/2014/main" id="{39BB1EBF-E752-007C-A547-C34DF96C48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3318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r>
                    <a:rPr lang="en-US" altLang="en-US" sz="2000" b="1" u="sng">
                      <a:cs typeface="Times New Roman" panose="02020603050405020304" pitchFamily="18" charset="0"/>
                    </a:rPr>
                    <a:t>75. 6 months</a:t>
                  </a:r>
                  <a:r>
                    <a:rPr lang="en-US" altLang="en-US" sz="2000" b="1">
                      <a:cs typeface="Times New Roman" panose="02020603050405020304" pitchFamily="18" charset="0"/>
                    </a:rPr>
                    <a:t>  </a:t>
                  </a:r>
                  <a:endParaRPr lang="en-US" altLang="en-US"/>
                </a:p>
              </p:txBody>
            </p:sp>
            <p:sp>
              <p:nvSpPr>
                <p:cNvPr id="56471" name="Rectangle 151">
                  <a:extLst>
                    <a:ext uri="{FF2B5EF4-FFF2-40B4-BE49-F238E27FC236}">
                      <a16:creationId xmlns:a16="http://schemas.microsoft.com/office/drawing/2014/main" id="{FDBCFB3B-4B3C-BCA1-D964-CA72D8CB25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3312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74" name="Group 154">
                <a:extLst>
                  <a:ext uri="{FF2B5EF4-FFF2-40B4-BE49-F238E27FC236}">
                    <a16:creationId xmlns:a16="http://schemas.microsoft.com/office/drawing/2014/main" id="{80DF6C2F-CAFD-065A-9432-16BA10B15A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3312"/>
                <a:ext cx="570" cy="864"/>
                <a:chOff x="1744" y="3312"/>
                <a:chExt cx="570" cy="864"/>
              </a:xfrm>
            </p:grpSpPr>
            <p:sp>
              <p:nvSpPr>
                <p:cNvPr id="56429" name="Rectangle 109">
                  <a:extLst>
                    <a:ext uri="{FF2B5EF4-FFF2-40B4-BE49-F238E27FC236}">
                      <a16:creationId xmlns:a16="http://schemas.microsoft.com/office/drawing/2014/main" id="{02CA7AEE-3486-2259-CB5E-60DA71005A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3318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 b="1">
                      <a:cs typeface="Times New Roman" panose="02020603050405020304" pitchFamily="18" charset="0"/>
                    </a:rPr>
                    <a:t>  55 months  </a:t>
                  </a:r>
                  <a:endParaRPr lang="en-US" altLang="en-US"/>
                </a:p>
              </p:txBody>
            </p:sp>
            <p:sp>
              <p:nvSpPr>
                <p:cNvPr id="56473" name="Rectangle 153">
                  <a:extLst>
                    <a:ext uri="{FF2B5EF4-FFF2-40B4-BE49-F238E27FC236}">
                      <a16:creationId xmlns:a16="http://schemas.microsoft.com/office/drawing/2014/main" id="{6E967209-5B45-9CDD-DD38-F79E552EC6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3312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76" name="Group 156">
                <a:extLst>
                  <a:ext uri="{FF2B5EF4-FFF2-40B4-BE49-F238E27FC236}">
                    <a16:creationId xmlns:a16="http://schemas.microsoft.com/office/drawing/2014/main" id="{0F4F9807-FBC5-C9F2-E013-B5D129AC08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188"/>
                <a:ext cx="1168" cy="864"/>
                <a:chOff x="0" y="4188"/>
                <a:chExt cx="1168" cy="864"/>
              </a:xfrm>
            </p:grpSpPr>
            <p:sp>
              <p:nvSpPr>
                <p:cNvPr id="56430" name="Rectangle 110">
                  <a:extLst>
                    <a:ext uri="{FF2B5EF4-FFF2-40B4-BE49-F238E27FC236}">
                      <a16:creationId xmlns:a16="http://schemas.microsoft.com/office/drawing/2014/main" id="{862DE88C-F62A-BFE1-72E9-F583D73354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4194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Property Felony – Fraud</a:t>
                  </a:r>
                  <a:endParaRPr lang="en-US" altLang="en-US"/>
                </a:p>
              </p:txBody>
            </p:sp>
            <p:sp>
              <p:nvSpPr>
                <p:cNvPr id="56475" name="Rectangle 155">
                  <a:extLst>
                    <a:ext uri="{FF2B5EF4-FFF2-40B4-BE49-F238E27FC236}">
                      <a16:creationId xmlns:a16="http://schemas.microsoft.com/office/drawing/2014/main" id="{B53C4FD0-AC9E-1CFA-6822-846B761BA2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188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78" name="Group 158">
                <a:extLst>
                  <a:ext uri="{FF2B5EF4-FFF2-40B4-BE49-F238E27FC236}">
                    <a16:creationId xmlns:a16="http://schemas.microsoft.com/office/drawing/2014/main" id="{E6F9E4B6-1241-5DA0-FCFC-88BFCBAD57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4188"/>
                <a:ext cx="576" cy="864"/>
                <a:chOff x="1168" y="4188"/>
                <a:chExt cx="576" cy="864"/>
              </a:xfrm>
            </p:grpSpPr>
            <p:sp>
              <p:nvSpPr>
                <p:cNvPr id="56431" name="Rectangle 111">
                  <a:extLst>
                    <a:ext uri="{FF2B5EF4-FFF2-40B4-BE49-F238E27FC236}">
                      <a16:creationId xmlns:a16="http://schemas.microsoft.com/office/drawing/2014/main" id="{D7E7E33D-3405-BF4B-DF68-B30D2B052C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4194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22.5 months  </a:t>
                  </a:r>
                  <a:endParaRPr lang="en-US" altLang="en-US"/>
                </a:p>
              </p:txBody>
            </p:sp>
            <p:sp>
              <p:nvSpPr>
                <p:cNvPr id="56477" name="Rectangle 157">
                  <a:extLst>
                    <a:ext uri="{FF2B5EF4-FFF2-40B4-BE49-F238E27FC236}">
                      <a16:creationId xmlns:a16="http://schemas.microsoft.com/office/drawing/2014/main" id="{4C510F9A-B611-E6FD-A37E-EC8C84B3C8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4188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80" name="Group 160">
                <a:extLst>
                  <a:ext uri="{FF2B5EF4-FFF2-40B4-BE49-F238E27FC236}">
                    <a16:creationId xmlns:a16="http://schemas.microsoft.com/office/drawing/2014/main" id="{4802219F-AB99-51C6-9E95-403EAC9E46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4188"/>
                <a:ext cx="570" cy="864"/>
                <a:chOff x="1744" y="4188"/>
                <a:chExt cx="570" cy="864"/>
              </a:xfrm>
            </p:grpSpPr>
            <p:sp>
              <p:nvSpPr>
                <p:cNvPr id="56432" name="Rectangle 112">
                  <a:extLst>
                    <a:ext uri="{FF2B5EF4-FFF2-40B4-BE49-F238E27FC236}">
                      <a16:creationId xmlns:a16="http://schemas.microsoft.com/office/drawing/2014/main" id="{A13A598B-09CB-1785-A310-BC0A93E580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4194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14 months  </a:t>
                  </a:r>
                  <a:endParaRPr lang="en-US" altLang="en-US"/>
                </a:p>
              </p:txBody>
            </p:sp>
            <p:sp>
              <p:nvSpPr>
                <p:cNvPr id="56479" name="Rectangle 159">
                  <a:extLst>
                    <a:ext uri="{FF2B5EF4-FFF2-40B4-BE49-F238E27FC236}">
                      <a16:creationId xmlns:a16="http://schemas.microsoft.com/office/drawing/2014/main" id="{BD639CAE-74CA-ADDB-57F3-81E3C1CFE7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4188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82" name="Group 162">
                <a:extLst>
                  <a:ext uri="{FF2B5EF4-FFF2-40B4-BE49-F238E27FC236}">
                    <a16:creationId xmlns:a16="http://schemas.microsoft.com/office/drawing/2014/main" id="{FE9CA5A3-BADD-AFF9-72E4-7F27E8A470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064"/>
                <a:ext cx="1168" cy="864"/>
                <a:chOff x="0" y="5064"/>
                <a:chExt cx="1168" cy="864"/>
              </a:xfrm>
            </p:grpSpPr>
            <p:sp>
              <p:nvSpPr>
                <p:cNvPr id="56433" name="Rectangle 113">
                  <a:extLst>
                    <a:ext uri="{FF2B5EF4-FFF2-40B4-BE49-F238E27FC236}">
                      <a16:creationId xmlns:a16="http://schemas.microsoft.com/office/drawing/2014/main" id="{916D168E-C42B-2559-D15C-C472AA7EF9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5070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Property Felony – Other</a:t>
                  </a:r>
                  <a:endParaRPr lang="en-US" altLang="en-US"/>
                </a:p>
              </p:txBody>
            </p:sp>
            <p:sp>
              <p:nvSpPr>
                <p:cNvPr id="56481" name="Rectangle 161">
                  <a:extLst>
                    <a:ext uri="{FF2B5EF4-FFF2-40B4-BE49-F238E27FC236}">
                      <a16:creationId xmlns:a16="http://schemas.microsoft.com/office/drawing/2014/main" id="{6455D756-A157-3B06-7783-3C13D2AA88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064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84" name="Group 164">
                <a:extLst>
                  <a:ext uri="{FF2B5EF4-FFF2-40B4-BE49-F238E27FC236}">
                    <a16:creationId xmlns:a16="http://schemas.microsoft.com/office/drawing/2014/main" id="{EDA84031-77C6-CA0B-5593-DB1D7D14F4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5064"/>
                <a:ext cx="576" cy="864"/>
                <a:chOff x="1168" y="5064"/>
                <a:chExt cx="576" cy="864"/>
              </a:xfrm>
            </p:grpSpPr>
            <p:sp>
              <p:nvSpPr>
                <p:cNvPr id="56434" name="Rectangle 114">
                  <a:extLst>
                    <a:ext uri="{FF2B5EF4-FFF2-40B4-BE49-F238E27FC236}">
                      <a16:creationId xmlns:a16="http://schemas.microsoft.com/office/drawing/2014/main" id="{730AADF6-F20A-C334-10CF-D3629216AB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5070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33.4 months  </a:t>
                  </a:r>
                  <a:endParaRPr lang="en-US" altLang="en-US"/>
                </a:p>
              </p:txBody>
            </p:sp>
            <p:sp>
              <p:nvSpPr>
                <p:cNvPr id="56483" name="Rectangle 163">
                  <a:extLst>
                    <a:ext uri="{FF2B5EF4-FFF2-40B4-BE49-F238E27FC236}">
                      <a16:creationId xmlns:a16="http://schemas.microsoft.com/office/drawing/2014/main" id="{ACD295C4-81F4-2408-3E96-50B1A97DBF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5064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86" name="Group 166">
                <a:extLst>
                  <a:ext uri="{FF2B5EF4-FFF2-40B4-BE49-F238E27FC236}">
                    <a16:creationId xmlns:a16="http://schemas.microsoft.com/office/drawing/2014/main" id="{0EA9FD7A-7323-525A-C9DC-C153B9D5C0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5064"/>
                <a:ext cx="570" cy="864"/>
                <a:chOff x="1744" y="5064"/>
                <a:chExt cx="570" cy="864"/>
              </a:xfrm>
            </p:grpSpPr>
            <p:sp>
              <p:nvSpPr>
                <p:cNvPr id="56435" name="Rectangle 115">
                  <a:extLst>
                    <a:ext uri="{FF2B5EF4-FFF2-40B4-BE49-F238E27FC236}">
                      <a16:creationId xmlns:a16="http://schemas.microsoft.com/office/drawing/2014/main" id="{AFF2258C-FE96-2D65-1EEC-F8AB56012B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5070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18 months  </a:t>
                  </a:r>
                  <a:endParaRPr lang="en-US" altLang="en-US"/>
                </a:p>
              </p:txBody>
            </p:sp>
            <p:sp>
              <p:nvSpPr>
                <p:cNvPr id="56485" name="Rectangle 165">
                  <a:extLst>
                    <a:ext uri="{FF2B5EF4-FFF2-40B4-BE49-F238E27FC236}">
                      <a16:creationId xmlns:a16="http://schemas.microsoft.com/office/drawing/2014/main" id="{AC65C20D-A606-4365-D5D5-A25E09E677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5064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88" name="Group 168">
                <a:extLst>
                  <a:ext uri="{FF2B5EF4-FFF2-40B4-BE49-F238E27FC236}">
                    <a16:creationId xmlns:a16="http://schemas.microsoft.com/office/drawing/2014/main" id="{8CC7F6E1-E6F2-120D-4C05-1EF4C5254F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940"/>
                <a:ext cx="1168" cy="864"/>
                <a:chOff x="0" y="5940"/>
                <a:chExt cx="1168" cy="864"/>
              </a:xfrm>
            </p:grpSpPr>
            <p:sp>
              <p:nvSpPr>
                <p:cNvPr id="56436" name="Rectangle 116">
                  <a:extLst>
                    <a:ext uri="{FF2B5EF4-FFF2-40B4-BE49-F238E27FC236}">
                      <a16:creationId xmlns:a16="http://schemas.microsoft.com/office/drawing/2014/main" id="{3A7C5B12-E9E1-9E1E-6A11-D54DFC2C51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5946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Public Order Felony – Regulatory</a:t>
                  </a:r>
                  <a:endParaRPr lang="en-US" altLang="en-US"/>
                </a:p>
              </p:txBody>
            </p:sp>
            <p:sp>
              <p:nvSpPr>
                <p:cNvPr id="56487" name="Rectangle 167">
                  <a:extLst>
                    <a:ext uri="{FF2B5EF4-FFF2-40B4-BE49-F238E27FC236}">
                      <a16:creationId xmlns:a16="http://schemas.microsoft.com/office/drawing/2014/main" id="{FCB5567A-9B0A-7AAE-44C1-3D5BFC67E9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940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90" name="Group 170">
                <a:extLst>
                  <a:ext uri="{FF2B5EF4-FFF2-40B4-BE49-F238E27FC236}">
                    <a16:creationId xmlns:a16="http://schemas.microsoft.com/office/drawing/2014/main" id="{080DADD9-5EA1-4118-1B46-2F21E33137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5940"/>
                <a:ext cx="576" cy="864"/>
                <a:chOff x="1168" y="5940"/>
                <a:chExt cx="576" cy="864"/>
              </a:xfrm>
            </p:grpSpPr>
            <p:sp>
              <p:nvSpPr>
                <p:cNvPr id="56437" name="Rectangle 117">
                  <a:extLst>
                    <a:ext uri="{FF2B5EF4-FFF2-40B4-BE49-F238E27FC236}">
                      <a16:creationId xmlns:a16="http://schemas.microsoft.com/office/drawing/2014/main" id="{119FADB3-8A59-B9E1-56E6-A14C131B5D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5946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28 months </a:t>
                  </a:r>
                  <a:endParaRPr lang="en-US" altLang="en-US"/>
                </a:p>
              </p:txBody>
            </p:sp>
            <p:sp>
              <p:nvSpPr>
                <p:cNvPr id="56489" name="Rectangle 169">
                  <a:extLst>
                    <a:ext uri="{FF2B5EF4-FFF2-40B4-BE49-F238E27FC236}">
                      <a16:creationId xmlns:a16="http://schemas.microsoft.com/office/drawing/2014/main" id="{38DCA764-BE3B-A748-69B0-F136971570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5940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92" name="Group 172">
                <a:extLst>
                  <a:ext uri="{FF2B5EF4-FFF2-40B4-BE49-F238E27FC236}">
                    <a16:creationId xmlns:a16="http://schemas.microsoft.com/office/drawing/2014/main" id="{4CAC979F-95B4-46E5-1EE6-D992C7E4A8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5940"/>
                <a:ext cx="570" cy="864"/>
                <a:chOff x="1744" y="5940"/>
                <a:chExt cx="570" cy="864"/>
              </a:xfrm>
            </p:grpSpPr>
            <p:sp>
              <p:nvSpPr>
                <p:cNvPr id="56438" name="Rectangle 118">
                  <a:extLst>
                    <a:ext uri="{FF2B5EF4-FFF2-40B4-BE49-F238E27FC236}">
                      <a16:creationId xmlns:a16="http://schemas.microsoft.com/office/drawing/2014/main" id="{D50C213D-EE16-D61A-8E93-BB864CA8E9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5946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15 months  </a:t>
                  </a:r>
                  <a:endParaRPr lang="en-US" altLang="en-US"/>
                </a:p>
              </p:txBody>
            </p:sp>
            <p:sp>
              <p:nvSpPr>
                <p:cNvPr id="56491" name="Rectangle 171">
                  <a:extLst>
                    <a:ext uri="{FF2B5EF4-FFF2-40B4-BE49-F238E27FC236}">
                      <a16:creationId xmlns:a16="http://schemas.microsoft.com/office/drawing/2014/main" id="{2C794C38-FA9B-4E6F-15E3-AE1BBC587F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5940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94" name="Group 174">
                <a:extLst>
                  <a:ext uri="{FF2B5EF4-FFF2-40B4-BE49-F238E27FC236}">
                    <a16:creationId xmlns:a16="http://schemas.microsoft.com/office/drawing/2014/main" id="{AC53D558-D351-CBE3-EE8D-2FDC9C1D2D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816"/>
                <a:ext cx="1168" cy="864"/>
                <a:chOff x="0" y="6816"/>
                <a:chExt cx="1168" cy="864"/>
              </a:xfrm>
            </p:grpSpPr>
            <p:sp>
              <p:nvSpPr>
                <p:cNvPr id="56439" name="Rectangle 119">
                  <a:extLst>
                    <a:ext uri="{FF2B5EF4-FFF2-40B4-BE49-F238E27FC236}">
                      <a16:creationId xmlns:a16="http://schemas.microsoft.com/office/drawing/2014/main" id="{8C50CC93-518A-C914-2176-1D3936CCDB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6822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Public Order Felony – Other</a:t>
                  </a:r>
                  <a:endParaRPr lang="en-US" altLang="en-US"/>
                </a:p>
              </p:txBody>
            </p:sp>
            <p:sp>
              <p:nvSpPr>
                <p:cNvPr id="56493" name="Rectangle 173">
                  <a:extLst>
                    <a:ext uri="{FF2B5EF4-FFF2-40B4-BE49-F238E27FC236}">
                      <a16:creationId xmlns:a16="http://schemas.microsoft.com/office/drawing/2014/main" id="{6F791251-186D-DED4-EC4F-AEBF1E0A75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816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96" name="Group 176">
                <a:extLst>
                  <a:ext uri="{FF2B5EF4-FFF2-40B4-BE49-F238E27FC236}">
                    <a16:creationId xmlns:a16="http://schemas.microsoft.com/office/drawing/2014/main" id="{DCA496E1-707D-B238-ECD5-5FAD904BEB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6816"/>
                <a:ext cx="576" cy="864"/>
                <a:chOff x="1168" y="6816"/>
                <a:chExt cx="576" cy="864"/>
              </a:xfrm>
            </p:grpSpPr>
            <p:sp>
              <p:nvSpPr>
                <p:cNvPr id="56440" name="Rectangle 120">
                  <a:extLst>
                    <a:ext uri="{FF2B5EF4-FFF2-40B4-BE49-F238E27FC236}">
                      <a16:creationId xmlns:a16="http://schemas.microsoft.com/office/drawing/2014/main" id="{2D5E2444-C498-FA26-7DE0-DC760764F8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6822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46.5 months  </a:t>
                  </a:r>
                  <a:endParaRPr lang="en-US" altLang="en-US"/>
                </a:p>
              </p:txBody>
            </p:sp>
            <p:sp>
              <p:nvSpPr>
                <p:cNvPr id="56495" name="Rectangle 175">
                  <a:extLst>
                    <a:ext uri="{FF2B5EF4-FFF2-40B4-BE49-F238E27FC236}">
                      <a16:creationId xmlns:a16="http://schemas.microsoft.com/office/drawing/2014/main" id="{A151F3E2-6F5B-04E0-08CB-DCDFE32D6B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6816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498" name="Group 178">
                <a:extLst>
                  <a:ext uri="{FF2B5EF4-FFF2-40B4-BE49-F238E27FC236}">
                    <a16:creationId xmlns:a16="http://schemas.microsoft.com/office/drawing/2014/main" id="{8FB5AA7D-468C-6598-1213-0564300B6C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6816"/>
                <a:ext cx="570" cy="864"/>
                <a:chOff x="1744" y="6816"/>
                <a:chExt cx="570" cy="864"/>
              </a:xfrm>
            </p:grpSpPr>
            <p:sp>
              <p:nvSpPr>
                <p:cNvPr id="56441" name="Rectangle 121">
                  <a:extLst>
                    <a:ext uri="{FF2B5EF4-FFF2-40B4-BE49-F238E27FC236}">
                      <a16:creationId xmlns:a16="http://schemas.microsoft.com/office/drawing/2014/main" id="{9C20C9A9-BD3C-DF25-8658-8AA92B06A3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6822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30 months  </a:t>
                  </a:r>
                  <a:endParaRPr lang="en-US" altLang="en-US"/>
                </a:p>
              </p:txBody>
            </p:sp>
            <p:sp>
              <p:nvSpPr>
                <p:cNvPr id="56497" name="Rectangle 177">
                  <a:extLst>
                    <a:ext uri="{FF2B5EF4-FFF2-40B4-BE49-F238E27FC236}">
                      <a16:creationId xmlns:a16="http://schemas.microsoft.com/office/drawing/2014/main" id="{AF38B680-8269-4DB8-5894-4CD7EF3F35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6816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500" name="Group 180">
                <a:extLst>
                  <a:ext uri="{FF2B5EF4-FFF2-40B4-BE49-F238E27FC236}">
                    <a16:creationId xmlns:a16="http://schemas.microsoft.com/office/drawing/2014/main" id="{B886E83A-3752-3AB3-F199-367E7EABBC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7692"/>
                <a:ext cx="1168" cy="864"/>
                <a:chOff x="0" y="7692"/>
                <a:chExt cx="1168" cy="864"/>
              </a:xfrm>
            </p:grpSpPr>
            <p:sp>
              <p:nvSpPr>
                <p:cNvPr id="56442" name="Rectangle 122">
                  <a:extLst>
                    <a:ext uri="{FF2B5EF4-FFF2-40B4-BE49-F238E27FC236}">
                      <a16:creationId xmlns:a16="http://schemas.microsoft.com/office/drawing/2014/main" id="{5E7BB6AE-7577-87A2-85C7-CDF0E114BD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7698"/>
                  <a:ext cx="1156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Misdemeanors</a:t>
                  </a:r>
                  <a:endParaRPr lang="en-US" altLang="en-US"/>
                </a:p>
              </p:txBody>
            </p:sp>
            <p:sp>
              <p:nvSpPr>
                <p:cNvPr id="56499" name="Rectangle 179">
                  <a:extLst>
                    <a:ext uri="{FF2B5EF4-FFF2-40B4-BE49-F238E27FC236}">
                      <a16:creationId xmlns:a16="http://schemas.microsoft.com/office/drawing/2014/main" id="{7F44907A-FDC9-5905-FBE3-8E84CB5781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7692"/>
                  <a:ext cx="1168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502" name="Group 182">
                <a:extLst>
                  <a:ext uri="{FF2B5EF4-FFF2-40B4-BE49-F238E27FC236}">
                    <a16:creationId xmlns:a16="http://schemas.microsoft.com/office/drawing/2014/main" id="{D6D6B247-5C70-7E42-5564-0013F46AC1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8" y="7692"/>
                <a:ext cx="576" cy="864"/>
                <a:chOff x="1168" y="7692"/>
                <a:chExt cx="576" cy="864"/>
              </a:xfrm>
            </p:grpSpPr>
            <p:sp>
              <p:nvSpPr>
                <p:cNvPr id="56443" name="Rectangle 123">
                  <a:extLst>
                    <a:ext uri="{FF2B5EF4-FFF2-40B4-BE49-F238E27FC236}">
                      <a16:creationId xmlns:a16="http://schemas.microsoft.com/office/drawing/2014/main" id="{C5E48582-B3CB-7559-00BF-326209490D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74" y="7698"/>
                  <a:ext cx="564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10.3 months  </a:t>
                  </a:r>
                  <a:endParaRPr lang="en-US" altLang="en-US"/>
                </a:p>
              </p:txBody>
            </p:sp>
            <p:sp>
              <p:nvSpPr>
                <p:cNvPr id="56501" name="Rectangle 181">
                  <a:extLst>
                    <a:ext uri="{FF2B5EF4-FFF2-40B4-BE49-F238E27FC236}">
                      <a16:creationId xmlns:a16="http://schemas.microsoft.com/office/drawing/2014/main" id="{ADB67A8C-8073-695C-9183-A28652CDA7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8" y="7692"/>
                  <a:ext cx="576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504" name="Group 184">
                <a:extLst>
                  <a:ext uri="{FF2B5EF4-FFF2-40B4-BE49-F238E27FC236}">
                    <a16:creationId xmlns:a16="http://schemas.microsoft.com/office/drawing/2014/main" id="{C6923CE5-9881-1F05-BF12-A5C10792E3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44" y="7692"/>
                <a:ext cx="570" cy="864"/>
                <a:chOff x="1744" y="7692"/>
                <a:chExt cx="570" cy="864"/>
              </a:xfrm>
            </p:grpSpPr>
            <p:sp>
              <p:nvSpPr>
                <p:cNvPr id="56444" name="Rectangle 124">
                  <a:extLst>
                    <a:ext uri="{FF2B5EF4-FFF2-40B4-BE49-F238E27FC236}">
                      <a16:creationId xmlns:a16="http://schemas.microsoft.com/office/drawing/2014/main" id="{659938A1-0C29-3A30-6450-31B8236B3B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0" y="7698"/>
                  <a:ext cx="558" cy="8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2000">
                      <a:cs typeface="Times New Roman" panose="02020603050405020304" pitchFamily="18" charset="0"/>
                    </a:rPr>
                    <a:t>  6 months  </a:t>
                  </a:r>
                  <a:endParaRPr lang="en-US" altLang="en-US"/>
                </a:p>
              </p:txBody>
            </p:sp>
            <p:sp>
              <p:nvSpPr>
                <p:cNvPr id="56503" name="Rectangle 183">
                  <a:extLst>
                    <a:ext uri="{FF2B5EF4-FFF2-40B4-BE49-F238E27FC236}">
                      <a16:creationId xmlns:a16="http://schemas.microsoft.com/office/drawing/2014/main" id="{A80D1D4C-D31D-3F0F-A19D-880CCC3A35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4" y="7692"/>
                  <a:ext cx="570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56506" name="Rectangle 186">
              <a:extLst>
                <a:ext uri="{FF2B5EF4-FFF2-40B4-BE49-F238E27FC236}">
                  <a16:creationId xmlns:a16="http://schemas.microsoft.com/office/drawing/2014/main" id="{985E6507-C5B9-0BAF-D6C5-F2A009A4A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2320" cy="85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6508" name="Rectangle 188">
            <a:extLst>
              <a:ext uri="{FF2B5EF4-FFF2-40B4-BE49-F238E27FC236}">
                <a16:creationId xmlns:a16="http://schemas.microsoft.com/office/drawing/2014/main" id="{9120B780-2B32-44D1-EA24-1E5C7B524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cs typeface="Times New Roman" panose="02020603050405020304" pitchFamily="18" charset="0"/>
              </a:rPr>
              <a:t>Federal Sentences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>
            <a:extLst>
              <a:ext uri="{FF2B5EF4-FFF2-40B4-BE49-F238E27FC236}">
                <a16:creationId xmlns:a16="http://schemas.microsoft.com/office/drawing/2014/main" id="{69A571B4-462C-DFE1-5674-AFDAC28E2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"/>
            <a:ext cx="2732088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1" name="Rectangle 3">
            <a:extLst>
              <a:ext uri="{FF2B5EF4-FFF2-40B4-BE49-F238E27FC236}">
                <a16:creationId xmlns:a16="http://schemas.microsoft.com/office/drawing/2014/main" id="{C164DD3A-0660-7933-A3C3-CCA538A966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Erosion of Civil Liberties and the Rule of Law</a:t>
            </a:r>
          </a:p>
        </p:txBody>
      </p:sp>
      <p:sp>
        <p:nvSpPr>
          <p:cNvPr id="119812" name="Rectangle 4">
            <a:extLst>
              <a:ext uri="{FF2B5EF4-FFF2-40B4-BE49-F238E27FC236}">
                <a16:creationId xmlns:a16="http://schemas.microsoft.com/office/drawing/2014/main" id="{CE2E813A-69F1-1036-EA86-0AD544618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1336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600">
                <a:cs typeface="Times New Roman" panose="02020603050405020304" pitchFamily="18" charset="0"/>
              </a:rPr>
              <a:t>Under Fire: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endParaRPr lang="en-US" altLang="en-US" sz="360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600">
                <a:cs typeface="Times New Roman" panose="02020603050405020304" pitchFamily="18" charset="0"/>
              </a:rPr>
              <a:t>The 4</a:t>
            </a:r>
            <a:r>
              <a:rPr lang="en-US" altLang="en-US" sz="3600" baseline="30000">
                <a:cs typeface="Times New Roman" panose="02020603050405020304" pitchFamily="18" charset="0"/>
              </a:rPr>
              <a:t>th</a:t>
            </a:r>
            <a:r>
              <a:rPr lang="en-US" altLang="en-US" sz="3600">
                <a:cs typeface="Times New Roman" panose="02020603050405020304" pitchFamily="18" charset="0"/>
              </a:rPr>
              <a:t> Amendment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600">
                <a:cs typeface="Times New Roman" panose="02020603050405020304" pitchFamily="18" charset="0"/>
              </a:rPr>
              <a:t>The 6</a:t>
            </a:r>
            <a:r>
              <a:rPr lang="en-US" altLang="en-US" sz="3600" baseline="30000">
                <a:cs typeface="Times New Roman" panose="02020603050405020304" pitchFamily="18" charset="0"/>
              </a:rPr>
              <a:t>th</a:t>
            </a:r>
            <a:r>
              <a:rPr lang="en-US" altLang="en-US" sz="3600">
                <a:cs typeface="Times New Roman" panose="02020603050405020304" pitchFamily="18" charset="0"/>
              </a:rPr>
              <a:t> Amendment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600">
                <a:cs typeface="Times New Roman" panose="02020603050405020304" pitchFamily="18" charset="0"/>
              </a:rPr>
              <a:t>The 8</a:t>
            </a:r>
            <a:r>
              <a:rPr lang="en-US" altLang="en-US" sz="3600" baseline="30000">
                <a:cs typeface="Times New Roman" panose="02020603050405020304" pitchFamily="18" charset="0"/>
              </a:rPr>
              <a:t>th</a:t>
            </a:r>
            <a:r>
              <a:rPr lang="en-US" altLang="en-US" sz="3600">
                <a:cs typeface="Times New Roman" panose="02020603050405020304" pitchFamily="18" charset="0"/>
              </a:rPr>
              <a:t> Amendment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>
            <a:extLst>
              <a:ext uri="{FF2B5EF4-FFF2-40B4-BE49-F238E27FC236}">
                <a16:creationId xmlns:a16="http://schemas.microsoft.com/office/drawing/2014/main" id="{F23AFB2A-E202-71E0-AADB-199ACFEDB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"/>
            <a:ext cx="2732088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835" name="Rectangle 3">
            <a:extLst>
              <a:ext uri="{FF2B5EF4-FFF2-40B4-BE49-F238E27FC236}">
                <a16:creationId xmlns:a16="http://schemas.microsoft.com/office/drawing/2014/main" id="{518B505A-7C01-3555-DAF3-CB85B879F9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Erosion of Civil Liberties and the Rule of Law</a:t>
            </a:r>
          </a:p>
        </p:txBody>
      </p:sp>
      <p:sp>
        <p:nvSpPr>
          <p:cNvPr id="120836" name="Rectangle 4">
            <a:extLst>
              <a:ext uri="{FF2B5EF4-FFF2-40B4-BE49-F238E27FC236}">
                <a16:creationId xmlns:a16="http://schemas.microsoft.com/office/drawing/2014/main" id="{BD1B5C61-A5B2-6CD2-9E1B-31BEA6FE0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52800"/>
            <a:ext cx="7772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4000" b="1">
                <a:cs typeface="Times New Roman" panose="02020603050405020304" pitchFamily="18" charset="0"/>
              </a:rPr>
              <a:t>The 4</a:t>
            </a:r>
            <a:r>
              <a:rPr lang="en-US" altLang="en-US" sz="4000" b="1" baseline="30000">
                <a:cs typeface="Times New Roman" panose="02020603050405020304" pitchFamily="18" charset="0"/>
              </a:rPr>
              <a:t>th</a:t>
            </a:r>
            <a:r>
              <a:rPr lang="en-US" altLang="en-US" sz="4000" b="1">
                <a:cs typeface="Times New Roman" panose="02020603050405020304" pitchFamily="18" charset="0"/>
              </a:rPr>
              <a:t> Amendment under siege</a:t>
            </a:r>
            <a:r>
              <a:rPr lang="en-US" altLang="en-US" sz="36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>
            <a:extLst>
              <a:ext uri="{FF2B5EF4-FFF2-40B4-BE49-F238E27FC236}">
                <a16:creationId xmlns:a16="http://schemas.microsoft.com/office/drawing/2014/main" id="{A0D51AB4-9398-0312-C7E1-5CB459E44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"/>
            <a:ext cx="2732088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59" name="Rectangle 3">
            <a:extLst>
              <a:ext uri="{FF2B5EF4-FFF2-40B4-BE49-F238E27FC236}">
                <a16:creationId xmlns:a16="http://schemas.microsoft.com/office/drawing/2014/main" id="{8E9FAAF7-37A6-284B-70F0-9F449AE70EE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Erosion of Civil Liberties and the Rule of Law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2C542C0D-44C2-BE53-CB93-DD7303DC6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600">
                <a:cs typeface="Times New Roman" panose="02020603050405020304" pitchFamily="18" charset="0"/>
              </a:rPr>
              <a:t>80% of the people who had property seized were never charged with a crime.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endParaRPr lang="en-US" altLang="en-US" sz="360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en-US" sz="3600">
                <a:cs typeface="Times New Roman" panose="02020603050405020304" pitchFamily="18" charset="0"/>
              </a:rPr>
              <a:t>Federal forfeitures have reached an estimated $730 million.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>
            <a:extLst>
              <a:ext uri="{FF2B5EF4-FFF2-40B4-BE49-F238E27FC236}">
                <a16:creationId xmlns:a16="http://schemas.microsoft.com/office/drawing/2014/main" id="{C91FBD12-AE25-A7B4-2343-B02F1BE21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76400"/>
            <a:ext cx="1282700" cy="19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4" name="Rectangle 2">
            <a:extLst>
              <a:ext uri="{FF2B5EF4-FFF2-40B4-BE49-F238E27FC236}">
                <a16:creationId xmlns:a16="http://schemas.microsoft.com/office/drawing/2014/main" id="{CDED5C1E-0120-E4D8-70D9-5985778B26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066800"/>
            <a:ext cx="8077200" cy="4114800"/>
          </a:xfrm>
        </p:spPr>
        <p:txBody>
          <a:bodyPr/>
          <a:lstStyle/>
          <a:p>
            <a:r>
              <a:rPr lang="en-US" altLang="en-US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"They that can give up essential liberty to obtain a little temporary safety deserve neither liberty nor safety.”</a:t>
            </a:r>
            <a:br>
              <a:rPr lang="en-US" altLang="en-US" b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3600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Benjamin Franklin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4622D179-9F67-710B-BC21-8819E859F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C1CEF6E-8D1E-4FF8-1C10-1C4919C718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4114800"/>
          </a:xfrm>
        </p:spPr>
        <p:txBody>
          <a:bodyPr/>
          <a:lstStyle/>
          <a:p>
            <a:r>
              <a:rPr lang="en-US" altLang="en-US" sz="3600"/>
              <a:t>46 states prohibit felons from voting.</a:t>
            </a:r>
          </a:p>
          <a:p>
            <a:endParaRPr lang="en-US" altLang="en-US" sz="3600"/>
          </a:p>
          <a:p>
            <a:r>
              <a:rPr lang="en-US" altLang="en-US" sz="3600"/>
              <a:t>32 states prohibit parolees from voting.</a:t>
            </a:r>
          </a:p>
          <a:p>
            <a:endParaRPr lang="en-US" altLang="en-US" sz="3600"/>
          </a:p>
          <a:p>
            <a:r>
              <a:rPr lang="en-US" altLang="en-US" sz="3600"/>
              <a:t>14 states disenfranchise for </a:t>
            </a:r>
            <a:r>
              <a:rPr lang="en-US" altLang="en-US" sz="3600" u="sng"/>
              <a:t>life</a:t>
            </a:r>
            <a:r>
              <a:rPr lang="en-US" altLang="en-US" sz="3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B390290B-B9D4-5374-62BE-36729FB53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0C94C051-DB51-CEE2-2068-C2DD60CB9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514600"/>
            <a:ext cx="8610600" cy="4114800"/>
          </a:xfrm>
        </p:spPr>
        <p:txBody>
          <a:bodyPr/>
          <a:lstStyle/>
          <a:p>
            <a:r>
              <a:rPr lang="en-US" altLang="en-US" sz="4000">
                <a:cs typeface="Times New Roman" panose="02020603050405020304" pitchFamily="18" charset="0"/>
              </a:rPr>
              <a:t>1.4 million people African-American men were incarcerated in 2002.</a:t>
            </a:r>
          </a:p>
          <a:p>
            <a:endParaRPr lang="en-US" altLang="en-US" sz="4000">
              <a:cs typeface="Times New Roman" panose="02020603050405020304" pitchFamily="18" charset="0"/>
            </a:endParaRPr>
          </a:p>
          <a:p>
            <a:r>
              <a:rPr lang="en-US" altLang="en-US" sz="4000">
                <a:cs typeface="Times New Roman" panose="02020603050405020304" pitchFamily="18" charset="0"/>
              </a:rPr>
              <a:t>That is 13% of all African-Americans</a:t>
            </a:r>
            <a:r>
              <a:rPr lang="en-US" altLang="en-US" sz="4000"/>
              <a:t>.</a:t>
            </a:r>
          </a:p>
          <a:p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256437CC-F968-B4D7-CF5F-E33F05736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94F0A6AC-A575-03F5-8CCD-D46A66401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514600"/>
            <a:ext cx="8915400" cy="4114800"/>
          </a:xfrm>
        </p:spPr>
        <p:txBody>
          <a:bodyPr/>
          <a:lstStyle/>
          <a:p>
            <a:r>
              <a:rPr lang="en-US" altLang="en-US" sz="4000"/>
              <a:t>10 states incarcerate 20% of their black populations.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4000"/>
          </a:p>
          <a:p>
            <a:r>
              <a:rPr lang="en-US" altLang="en-US" sz="4000"/>
              <a:t>13 states incarcerate more blacks than are in college.</a:t>
            </a:r>
          </a:p>
          <a:p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DE235C4E-6AAD-AFA4-FD30-CA052B654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667A6F5A-0EE2-9032-6940-CB6DEA650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8915400" cy="4114800"/>
          </a:xfrm>
        </p:spPr>
        <p:txBody>
          <a:bodyPr/>
          <a:lstStyle/>
          <a:p>
            <a:r>
              <a:rPr lang="en-US" altLang="en-US" sz="4000">
                <a:cs typeface="Times New Roman" panose="02020603050405020304" pitchFamily="18" charset="0"/>
              </a:rPr>
              <a:t>1 in 4 black men aged 20 to 29 are in prison</a:t>
            </a:r>
          </a:p>
          <a:p>
            <a:endParaRPr lang="en-US" altLang="en-US" sz="4000">
              <a:cs typeface="Times New Roman" panose="02020603050405020304" pitchFamily="18" charset="0"/>
            </a:endParaRPr>
          </a:p>
          <a:p>
            <a:r>
              <a:rPr lang="en-US" altLang="en-US" sz="4000">
                <a:cs typeface="Times New Roman" panose="02020603050405020304" pitchFamily="18" charset="0"/>
              </a:rPr>
              <a:t>1 in 3 black men are on parole or probation</a:t>
            </a:r>
            <a:r>
              <a:rPr lang="en-US" altLang="en-US">
                <a:cs typeface="Times New Roman" panose="02020603050405020304" pitchFamily="18" charset="0"/>
              </a:rPr>
              <a:t>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BEF07B8C-5DD7-08E8-66A4-397661B13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A2CE5C22-262A-0865-74E5-24FC409C7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229600" cy="4114800"/>
          </a:xfrm>
        </p:spPr>
        <p:txBody>
          <a:bodyPr/>
          <a:lstStyle/>
          <a:p>
            <a:r>
              <a:rPr lang="en-US" altLang="en-US" sz="3600">
                <a:cs typeface="Times New Roman" panose="02020603050405020304" pitchFamily="18" charset="0"/>
              </a:rPr>
              <a:t>African-American males in the U.S. have a 25% chance of going to prison</a:t>
            </a:r>
          </a:p>
          <a:p>
            <a:endParaRPr lang="en-US" altLang="en-US" sz="3600">
              <a:cs typeface="Times New Roman" panose="02020603050405020304" pitchFamily="18" charset="0"/>
            </a:endParaRPr>
          </a:p>
          <a:p>
            <a:r>
              <a:rPr lang="en-US" altLang="en-US" sz="3600">
                <a:cs typeface="Times New Roman" panose="02020603050405020304" pitchFamily="18" charset="0"/>
              </a:rPr>
              <a:t>Hispanic males have a 17% chance, and</a:t>
            </a:r>
          </a:p>
          <a:p>
            <a:endParaRPr lang="en-US" altLang="en-US" sz="3600">
              <a:cs typeface="Times New Roman" panose="02020603050405020304" pitchFamily="18" charset="0"/>
            </a:endParaRPr>
          </a:p>
          <a:p>
            <a:r>
              <a:rPr lang="en-US" altLang="en-US" sz="3600">
                <a:cs typeface="Times New Roman" panose="02020603050405020304" pitchFamily="18" charset="0"/>
              </a:rPr>
              <a:t>Whites males have a 4% chance.</a:t>
            </a:r>
            <a:r>
              <a:rPr lang="en-US" altLang="en-US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72E303BE-A754-D645-8673-9DE5C6763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BC59D207-0ED2-AD0F-6604-444F873BC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Whites, who compose 80% of all drug users, represent only 12% percent of those arrested on drug charges, </a:t>
            </a:r>
          </a:p>
          <a:p>
            <a:r>
              <a:rPr lang="en-US" altLang="en-US">
                <a:cs typeface="Times New Roman" panose="02020603050405020304" pitchFamily="18" charset="0"/>
              </a:rPr>
              <a:t>African-Americans comprise about 13% of drug users but represent 74% of those sentenced.</a:t>
            </a:r>
            <a:endParaRPr lang="en-US" altLang="en-US" b="1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250C645C-202F-284A-92A1-04BD62115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Felony Disenfranchisement: a Continuing Barrier to Civil Rights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DE0D5FB4-2FCA-E7EF-1710-B8FA30F0F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819400"/>
            <a:ext cx="7772400" cy="2209800"/>
          </a:xfrm>
        </p:spPr>
        <p:txBody>
          <a:bodyPr/>
          <a:lstStyle/>
          <a:p>
            <a:r>
              <a:rPr lang="en-US" altLang="en-US" sz="4000">
                <a:cs typeface="Times New Roman" panose="02020603050405020304" pitchFamily="18" charset="0"/>
              </a:rPr>
              <a:t>Blacks are sent to prison for drugs </a:t>
            </a:r>
            <a:r>
              <a:rPr lang="en-US" altLang="en-US" sz="4000" u="sng">
                <a:cs typeface="Times New Roman" panose="02020603050405020304" pitchFamily="18" charset="0"/>
              </a:rPr>
              <a:t>13 times</a:t>
            </a:r>
            <a:r>
              <a:rPr lang="en-US" altLang="en-US" sz="4000">
                <a:cs typeface="Times New Roman" panose="02020603050405020304" pitchFamily="18" charset="0"/>
              </a:rPr>
              <a:t> more than whites.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026">
            <a:extLst>
              <a:ext uri="{FF2B5EF4-FFF2-40B4-BE49-F238E27FC236}">
                <a16:creationId xmlns:a16="http://schemas.microsoft.com/office/drawing/2014/main" id="{A1B8DB6A-1AF5-38D1-B0F5-320E5A4C2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costs of a War on drugs: </a:t>
            </a:r>
          </a:p>
        </p:txBody>
      </p:sp>
      <p:sp>
        <p:nvSpPr>
          <p:cNvPr id="107523" name="Rectangle 1027">
            <a:extLst>
              <a:ext uri="{FF2B5EF4-FFF2-40B4-BE49-F238E27FC236}">
                <a16:creationId xmlns:a16="http://schemas.microsoft.com/office/drawing/2014/main" id="{4AC3E946-D61E-D7D8-9A8B-E680A7CF7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altLang="en-US"/>
              <a:t>Loss of Judicial autonomy</a:t>
            </a:r>
          </a:p>
          <a:p>
            <a:r>
              <a:rPr lang="en-US" altLang="en-US"/>
              <a:t>Record law enforcement and penal budgets</a:t>
            </a:r>
          </a:p>
          <a:p>
            <a:r>
              <a:rPr lang="en-US" altLang="en-US"/>
              <a:t>Curtailment of our cherished Bill of Rights</a:t>
            </a:r>
          </a:p>
          <a:p>
            <a:r>
              <a:rPr lang="en-US" altLang="en-US"/>
              <a:t>Barriers to Civil Rights progress</a:t>
            </a:r>
          </a:p>
          <a:p>
            <a:r>
              <a:rPr lang="en-US" altLang="en-US"/>
              <a:t>A disregard for families and communities facing poverty and addiction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914834E8-61C3-3CD0-3560-39B55F13E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can we expect for future: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42D08D92-FDBB-9412-0226-69A87FD31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2133600"/>
          </a:xfrm>
        </p:spPr>
        <p:txBody>
          <a:bodyPr/>
          <a:lstStyle/>
          <a:p>
            <a:pPr algn="ctr"/>
            <a:r>
              <a:rPr lang="en-US" altLang="en-US" sz="3600" b="1"/>
              <a:t>another war,</a:t>
            </a:r>
          </a:p>
          <a:p>
            <a:pPr algn="ctr"/>
            <a:r>
              <a:rPr lang="en-US" altLang="en-US" sz="5400" b="1">
                <a:solidFill>
                  <a:schemeClr val="hlink"/>
                </a:solidFill>
              </a:rPr>
              <a:t>The War on Terror</a:t>
            </a:r>
            <a:endParaRPr lang="en-US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1AFB3C3C-3330-A2F4-5F03-62E7BD489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590800"/>
            <a:ext cx="7772400" cy="1143000"/>
          </a:xfrm>
        </p:spPr>
        <p:txBody>
          <a:bodyPr/>
          <a:lstStyle/>
          <a:p>
            <a:r>
              <a:rPr lang="en-US" altLang="en-US" sz="3600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“Freedom is not worth having if it does not include the freedom to make mistakes.”</a:t>
            </a:r>
            <a:r>
              <a:rPr lang="en-US" altLang="en-US" sz="3600" b="1" i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lang="en-US" altLang="en-US" sz="3600" b="1" i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br>
              <a:rPr lang="en-US" altLang="en-US" sz="3200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Mahatma Gandhi</a:t>
            </a:r>
            <a:r>
              <a:rPr lang="en-US" altLang="en-US" sz="3600" b="1" i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9C3BD9DD-1354-397C-C826-8B8D23A1D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Myth: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C039DE41-D0E6-9EB3-334D-76E81B883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r>
              <a:rPr lang="en-US" altLang="en-US"/>
              <a:t>Drugs are an enormous danger to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9" name="Picture 3">
            <a:extLst>
              <a:ext uri="{FF2B5EF4-FFF2-40B4-BE49-F238E27FC236}">
                <a16:creationId xmlns:a16="http://schemas.microsoft.com/office/drawing/2014/main" id="{42236A10-A150-CD89-13E3-0583C43C0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618" name="Rectangle 2">
            <a:extLst>
              <a:ext uri="{FF2B5EF4-FFF2-40B4-BE49-F238E27FC236}">
                <a16:creationId xmlns:a16="http://schemas.microsoft.com/office/drawing/2014/main" id="{4E969226-EA04-DFD1-ED64-F950FA0CF5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33600"/>
            <a:ext cx="9144000" cy="1143000"/>
          </a:xfrm>
        </p:spPr>
        <p:txBody>
          <a:bodyPr/>
          <a:lstStyle/>
          <a:p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The Endless Drug War: 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No Winners, Only Casualties;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Understanding the Real Costs of U.S. Drug Policy 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 </a:t>
            </a:r>
            <a:b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</a:br>
            <a:r>
              <a:rPr lang="en-US" altLang="en-US">
                <a:solidFill>
                  <a:schemeClr val="hlink"/>
                </a:solidFill>
                <a:cs typeface="Times New Roman" panose="02020603050405020304" pitchFamily="18" charset="0"/>
              </a:rPr>
              <a:t>Donald H. Flanary, III.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endParaRPr lang="en-US" altLang="en-US" sz="3600" b="1" i="1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42" name="Group 254">
            <a:extLst>
              <a:ext uri="{FF2B5EF4-FFF2-40B4-BE49-F238E27FC236}">
                <a16:creationId xmlns:a16="http://schemas.microsoft.com/office/drawing/2014/main" id="{ED060721-DD53-7101-79CE-0C4D0FB72F8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838200"/>
            <a:ext cx="8077200" cy="5791200"/>
            <a:chOff x="-3" y="-3"/>
            <a:chExt cx="4790" cy="4314"/>
          </a:xfrm>
        </p:grpSpPr>
        <p:grpSp>
          <p:nvGrpSpPr>
            <p:cNvPr id="38140" name="Group 252">
              <a:extLst>
                <a:ext uri="{FF2B5EF4-FFF2-40B4-BE49-F238E27FC236}">
                  <a16:creationId xmlns:a16="http://schemas.microsoft.com/office/drawing/2014/main" id="{00E92366-20E8-05A7-96E9-FFBFB903CE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784" cy="4308"/>
              <a:chOff x="0" y="0"/>
              <a:chExt cx="4784" cy="4308"/>
            </a:xfrm>
          </p:grpSpPr>
          <p:grpSp>
            <p:nvGrpSpPr>
              <p:cNvPr id="38109" name="Group 221">
                <a:extLst>
                  <a:ext uri="{FF2B5EF4-FFF2-40B4-BE49-F238E27FC236}">
                    <a16:creationId xmlns:a16="http://schemas.microsoft.com/office/drawing/2014/main" id="{CDC287F8-A99B-A72C-8777-A91599FAED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320" cy="480"/>
                <a:chOff x="0" y="0"/>
                <a:chExt cx="3320" cy="480"/>
              </a:xfrm>
            </p:grpSpPr>
            <p:sp>
              <p:nvSpPr>
                <p:cNvPr id="38092" name="Rectangle 204">
                  <a:extLst>
                    <a:ext uri="{FF2B5EF4-FFF2-40B4-BE49-F238E27FC236}">
                      <a16:creationId xmlns:a16="http://schemas.microsoft.com/office/drawing/2014/main" id="{7DCBD3F0-C028-11B1-871A-0800446A44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6"/>
                  <a:ext cx="3308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3200" b="1">
                      <a:cs typeface="Times New Roman" panose="02020603050405020304" pitchFamily="18" charset="0"/>
                    </a:rPr>
                    <a:t>Tobacco related deaths</a:t>
                  </a:r>
                  <a:endParaRPr lang="en-US" altLang="en-US" sz="3200" b="1"/>
                </a:p>
              </p:txBody>
            </p:sp>
            <p:sp>
              <p:nvSpPr>
                <p:cNvPr id="38108" name="Rectangle 220">
                  <a:extLst>
                    <a:ext uri="{FF2B5EF4-FFF2-40B4-BE49-F238E27FC236}">
                      <a16:creationId xmlns:a16="http://schemas.microsoft.com/office/drawing/2014/main" id="{1417F4AC-328E-9537-5C3F-22E455FB27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3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11" name="Group 223">
                <a:extLst>
                  <a:ext uri="{FF2B5EF4-FFF2-40B4-BE49-F238E27FC236}">
                    <a16:creationId xmlns:a16="http://schemas.microsoft.com/office/drawing/2014/main" id="{4250F4DC-3CB3-FD22-37F6-CF75AB7E39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0"/>
                <a:ext cx="1464" cy="480"/>
                <a:chOff x="3320" y="0"/>
                <a:chExt cx="1464" cy="480"/>
              </a:xfrm>
            </p:grpSpPr>
            <p:sp>
              <p:nvSpPr>
                <p:cNvPr id="38093" name="Rectangle 205">
                  <a:extLst>
                    <a:ext uri="{FF2B5EF4-FFF2-40B4-BE49-F238E27FC236}">
                      <a16:creationId xmlns:a16="http://schemas.microsoft.com/office/drawing/2014/main" id="{70891B1F-4E9C-AC0E-B52A-E387B50709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6"/>
                  <a:ext cx="1452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430,700</a:t>
                  </a:r>
                  <a:endParaRPr lang="en-US" altLang="en-US"/>
                </a:p>
              </p:txBody>
            </p:sp>
            <p:sp>
              <p:nvSpPr>
                <p:cNvPr id="38110" name="Rectangle 222">
                  <a:extLst>
                    <a:ext uri="{FF2B5EF4-FFF2-40B4-BE49-F238E27FC236}">
                      <a16:creationId xmlns:a16="http://schemas.microsoft.com/office/drawing/2014/main" id="{DD5C1083-598C-1AF0-06E5-14691B6E95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0"/>
                  <a:ext cx="146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13" name="Group 225">
                <a:extLst>
                  <a:ext uri="{FF2B5EF4-FFF2-40B4-BE49-F238E27FC236}">
                    <a16:creationId xmlns:a16="http://schemas.microsoft.com/office/drawing/2014/main" id="{C4006744-2730-54F3-B360-6121FA6A39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92"/>
                <a:ext cx="3320" cy="480"/>
                <a:chOff x="0" y="492"/>
                <a:chExt cx="3320" cy="480"/>
              </a:xfrm>
            </p:grpSpPr>
            <p:sp>
              <p:nvSpPr>
                <p:cNvPr id="38094" name="Rectangle 206">
                  <a:extLst>
                    <a:ext uri="{FF2B5EF4-FFF2-40B4-BE49-F238E27FC236}">
                      <a16:creationId xmlns:a16="http://schemas.microsoft.com/office/drawing/2014/main" id="{BFB75E16-9F62-AB26-B02E-0E0A9FD94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498"/>
                  <a:ext cx="3308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3200" b="1">
                      <a:cs typeface="Times New Roman" panose="02020603050405020304" pitchFamily="18" charset="0"/>
                    </a:rPr>
                    <a:t>Alcohol related deaths</a:t>
                  </a:r>
                  <a:endParaRPr lang="en-US" altLang="en-US" sz="3200" b="1"/>
                </a:p>
              </p:txBody>
            </p:sp>
            <p:sp>
              <p:nvSpPr>
                <p:cNvPr id="38112" name="Rectangle 224">
                  <a:extLst>
                    <a:ext uri="{FF2B5EF4-FFF2-40B4-BE49-F238E27FC236}">
                      <a16:creationId xmlns:a16="http://schemas.microsoft.com/office/drawing/2014/main" id="{EEF24D62-EEEB-F260-08B4-FAD1A9F6A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92"/>
                  <a:ext cx="33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15" name="Group 227">
                <a:extLst>
                  <a:ext uri="{FF2B5EF4-FFF2-40B4-BE49-F238E27FC236}">
                    <a16:creationId xmlns:a16="http://schemas.microsoft.com/office/drawing/2014/main" id="{985C8B9F-8633-51F4-29A0-AA5CBE0CC7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492"/>
                <a:ext cx="1464" cy="480"/>
                <a:chOff x="3320" y="492"/>
                <a:chExt cx="1464" cy="480"/>
              </a:xfrm>
            </p:grpSpPr>
            <p:sp>
              <p:nvSpPr>
                <p:cNvPr id="38095" name="Rectangle 207">
                  <a:extLst>
                    <a:ext uri="{FF2B5EF4-FFF2-40B4-BE49-F238E27FC236}">
                      <a16:creationId xmlns:a16="http://schemas.microsoft.com/office/drawing/2014/main" id="{2CC641B5-9DC9-2D4F-829E-F1A8626967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498"/>
                  <a:ext cx="1452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110,640</a:t>
                  </a:r>
                  <a:endParaRPr lang="en-US" altLang="en-US"/>
                </a:p>
              </p:txBody>
            </p:sp>
            <p:sp>
              <p:nvSpPr>
                <p:cNvPr id="38114" name="Rectangle 226">
                  <a:extLst>
                    <a:ext uri="{FF2B5EF4-FFF2-40B4-BE49-F238E27FC236}">
                      <a16:creationId xmlns:a16="http://schemas.microsoft.com/office/drawing/2014/main" id="{2346C77F-AC55-73ED-8EAC-231C6F0D33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492"/>
                  <a:ext cx="146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17" name="Group 229">
                <a:extLst>
                  <a:ext uri="{FF2B5EF4-FFF2-40B4-BE49-F238E27FC236}">
                    <a16:creationId xmlns:a16="http://schemas.microsoft.com/office/drawing/2014/main" id="{EECD01B1-38F7-312E-F136-91622187E1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984"/>
                <a:ext cx="3320" cy="672"/>
                <a:chOff x="0" y="984"/>
                <a:chExt cx="3320" cy="672"/>
              </a:xfrm>
            </p:grpSpPr>
            <p:sp>
              <p:nvSpPr>
                <p:cNvPr id="38096" name="Rectangle 208">
                  <a:extLst>
                    <a:ext uri="{FF2B5EF4-FFF2-40B4-BE49-F238E27FC236}">
                      <a16:creationId xmlns:a16="http://schemas.microsoft.com/office/drawing/2014/main" id="{E148432F-0C8C-08EA-90F9-92E6283233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990"/>
                  <a:ext cx="3308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r>
                    <a:rPr lang="en-US" altLang="en-US" sz="3200" b="1">
                      <a:cs typeface="Times New Roman" panose="02020603050405020304" pitchFamily="18" charset="0"/>
                    </a:rPr>
                    <a:t>Deaths caused by adverse reactions to prescription drugs</a:t>
                  </a:r>
                  <a:r>
                    <a:rPr lang="en-US" altLang="en-US" sz="2000">
                      <a:cs typeface="Times New Roman" panose="02020603050405020304" pitchFamily="18" charset="0"/>
                    </a:rPr>
                    <a:t> </a:t>
                  </a:r>
                  <a:endParaRPr lang="en-US" altLang="en-US"/>
                </a:p>
              </p:txBody>
            </p:sp>
            <p:sp>
              <p:nvSpPr>
                <p:cNvPr id="38116" name="Rectangle 228">
                  <a:extLst>
                    <a:ext uri="{FF2B5EF4-FFF2-40B4-BE49-F238E27FC236}">
                      <a16:creationId xmlns:a16="http://schemas.microsoft.com/office/drawing/2014/main" id="{6F875375-A760-6CE9-6017-E5037061C7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984"/>
                  <a:ext cx="3320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19" name="Group 231">
                <a:extLst>
                  <a:ext uri="{FF2B5EF4-FFF2-40B4-BE49-F238E27FC236}">
                    <a16:creationId xmlns:a16="http://schemas.microsoft.com/office/drawing/2014/main" id="{14EF9796-C601-8B20-294A-EED67AB201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984"/>
                <a:ext cx="1464" cy="672"/>
                <a:chOff x="3320" y="984"/>
                <a:chExt cx="1464" cy="672"/>
              </a:xfrm>
            </p:grpSpPr>
            <p:sp>
              <p:nvSpPr>
                <p:cNvPr id="38097" name="Rectangle 209">
                  <a:extLst>
                    <a:ext uri="{FF2B5EF4-FFF2-40B4-BE49-F238E27FC236}">
                      <a16:creationId xmlns:a16="http://schemas.microsoft.com/office/drawing/2014/main" id="{DB62505E-0235-54A9-5D2C-2849E972B6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990"/>
                  <a:ext cx="1452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32,000</a:t>
                  </a:r>
                  <a:r>
                    <a:rPr lang="en-US" altLang="en-US" sz="2000">
                      <a:cs typeface="Times New Roman" panose="02020603050405020304" pitchFamily="18" charset="0"/>
                    </a:rPr>
                    <a:t> </a:t>
                  </a:r>
                  <a:endParaRPr lang="en-US" altLang="en-US"/>
                </a:p>
              </p:txBody>
            </p:sp>
            <p:sp>
              <p:nvSpPr>
                <p:cNvPr id="38118" name="Rectangle 230">
                  <a:extLst>
                    <a:ext uri="{FF2B5EF4-FFF2-40B4-BE49-F238E27FC236}">
                      <a16:creationId xmlns:a16="http://schemas.microsoft.com/office/drawing/2014/main" id="{DD68F57F-6D61-26EE-C6EE-AD506EB6AE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984"/>
                  <a:ext cx="1464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21" name="Group 233">
                <a:extLst>
                  <a:ext uri="{FF2B5EF4-FFF2-40B4-BE49-F238E27FC236}">
                    <a16:creationId xmlns:a16="http://schemas.microsoft.com/office/drawing/2014/main" id="{73E6E3BA-8599-2DB2-FA1C-52C7817ED5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68"/>
                <a:ext cx="3320" cy="480"/>
                <a:chOff x="0" y="1668"/>
                <a:chExt cx="3320" cy="480"/>
              </a:xfrm>
            </p:grpSpPr>
            <p:sp>
              <p:nvSpPr>
                <p:cNvPr id="38098" name="Rectangle 210">
                  <a:extLst>
                    <a:ext uri="{FF2B5EF4-FFF2-40B4-BE49-F238E27FC236}">
                      <a16:creationId xmlns:a16="http://schemas.microsoft.com/office/drawing/2014/main" id="{C8B8D8D2-37E2-32BE-5D86-DB919FDA86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1674"/>
                  <a:ext cx="3308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3200" b="1">
                      <a:cs typeface="Times New Roman" panose="02020603050405020304" pitchFamily="18" charset="0"/>
                    </a:rPr>
                    <a:t>Suicide</a:t>
                  </a:r>
                  <a:endParaRPr lang="en-US" altLang="en-US" sz="3200" b="1"/>
                </a:p>
              </p:txBody>
            </p:sp>
            <p:sp>
              <p:nvSpPr>
                <p:cNvPr id="38120" name="Rectangle 232">
                  <a:extLst>
                    <a:ext uri="{FF2B5EF4-FFF2-40B4-BE49-F238E27FC236}">
                      <a16:creationId xmlns:a16="http://schemas.microsoft.com/office/drawing/2014/main" id="{459D0A80-8BBD-6C01-D6DB-57E6C16222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68"/>
                  <a:ext cx="33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23" name="Group 235">
                <a:extLst>
                  <a:ext uri="{FF2B5EF4-FFF2-40B4-BE49-F238E27FC236}">
                    <a16:creationId xmlns:a16="http://schemas.microsoft.com/office/drawing/2014/main" id="{14AD1CFD-294F-84AC-676B-5EDF3CA96A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1668"/>
                <a:ext cx="1464" cy="480"/>
                <a:chOff x="3320" y="1668"/>
                <a:chExt cx="1464" cy="480"/>
              </a:xfrm>
            </p:grpSpPr>
            <p:sp>
              <p:nvSpPr>
                <p:cNvPr id="38099" name="Rectangle 211">
                  <a:extLst>
                    <a:ext uri="{FF2B5EF4-FFF2-40B4-BE49-F238E27FC236}">
                      <a16:creationId xmlns:a16="http://schemas.microsoft.com/office/drawing/2014/main" id="{527B14E6-50AB-D836-A141-24A5FE6903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1674"/>
                  <a:ext cx="1452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30,575</a:t>
                  </a:r>
                  <a:r>
                    <a:rPr lang="en-US" altLang="en-US" sz="2000">
                      <a:cs typeface="Times New Roman" panose="02020603050405020304" pitchFamily="18" charset="0"/>
                    </a:rPr>
                    <a:t> </a:t>
                  </a:r>
                  <a:endParaRPr lang="en-US" altLang="en-US"/>
                </a:p>
              </p:txBody>
            </p:sp>
            <p:sp>
              <p:nvSpPr>
                <p:cNvPr id="38122" name="Rectangle 234">
                  <a:extLst>
                    <a:ext uri="{FF2B5EF4-FFF2-40B4-BE49-F238E27FC236}">
                      <a16:creationId xmlns:a16="http://schemas.microsoft.com/office/drawing/2014/main" id="{3AF4192F-4650-10AF-D6A4-C2AEA23AD3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1668"/>
                  <a:ext cx="146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25" name="Group 237">
                <a:extLst>
                  <a:ext uri="{FF2B5EF4-FFF2-40B4-BE49-F238E27FC236}">
                    <a16:creationId xmlns:a16="http://schemas.microsoft.com/office/drawing/2014/main" id="{7C026A1A-95FB-E5FF-349D-0059E267DB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160"/>
                <a:ext cx="3320" cy="480"/>
                <a:chOff x="0" y="2160"/>
                <a:chExt cx="3320" cy="480"/>
              </a:xfrm>
            </p:grpSpPr>
            <p:sp>
              <p:nvSpPr>
                <p:cNvPr id="38100" name="Rectangle 212">
                  <a:extLst>
                    <a:ext uri="{FF2B5EF4-FFF2-40B4-BE49-F238E27FC236}">
                      <a16:creationId xmlns:a16="http://schemas.microsoft.com/office/drawing/2014/main" id="{7BAF350B-D11A-9923-4C87-90A769829E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2166"/>
                  <a:ext cx="3308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3200" b="1">
                      <a:cs typeface="Times New Roman" panose="02020603050405020304" pitchFamily="18" charset="0"/>
                    </a:rPr>
                    <a:t>Homicide</a:t>
                  </a:r>
                  <a:endParaRPr lang="en-US" altLang="en-US"/>
                </a:p>
              </p:txBody>
            </p:sp>
            <p:sp>
              <p:nvSpPr>
                <p:cNvPr id="38124" name="Rectangle 236">
                  <a:extLst>
                    <a:ext uri="{FF2B5EF4-FFF2-40B4-BE49-F238E27FC236}">
                      <a16:creationId xmlns:a16="http://schemas.microsoft.com/office/drawing/2014/main" id="{47C6DC78-C204-7293-5DA0-D21348E1C1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160"/>
                  <a:ext cx="33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27" name="Group 239">
                <a:extLst>
                  <a:ext uri="{FF2B5EF4-FFF2-40B4-BE49-F238E27FC236}">
                    <a16:creationId xmlns:a16="http://schemas.microsoft.com/office/drawing/2014/main" id="{A2749408-8BB4-3DED-9445-C71BD09F09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2160"/>
                <a:ext cx="1464" cy="480"/>
                <a:chOff x="3320" y="2160"/>
                <a:chExt cx="1464" cy="480"/>
              </a:xfrm>
            </p:grpSpPr>
            <p:sp>
              <p:nvSpPr>
                <p:cNvPr id="38101" name="Rectangle 213">
                  <a:extLst>
                    <a:ext uri="{FF2B5EF4-FFF2-40B4-BE49-F238E27FC236}">
                      <a16:creationId xmlns:a16="http://schemas.microsoft.com/office/drawing/2014/main" id="{39D840C3-2B11-E6F9-B996-4AF51BCE03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2166"/>
                  <a:ext cx="1452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18,272 </a:t>
                  </a:r>
                  <a:endParaRPr lang="en-US" altLang="en-US" sz="3200" b="1"/>
                </a:p>
              </p:txBody>
            </p:sp>
            <p:sp>
              <p:nvSpPr>
                <p:cNvPr id="38126" name="Rectangle 238">
                  <a:extLst>
                    <a:ext uri="{FF2B5EF4-FFF2-40B4-BE49-F238E27FC236}">
                      <a16:creationId xmlns:a16="http://schemas.microsoft.com/office/drawing/2014/main" id="{1A4F5F03-4456-4E3D-89FE-A40F7B171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2160"/>
                  <a:ext cx="146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29" name="Group 241">
                <a:extLst>
                  <a:ext uri="{FF2B5EF4-FFF2-40B4-BE49-F238E27FC236}">
                    <a16:creationId xmlns:a16="http://schemas.microsoft.com/office/drawing/2014/main" id="{68603BFB-275A-E753-E9CD-F9ECE9726C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652"/>
                <a:ext cx="3320" cy="480"/>
                <a:chOff x="0" y="2652"/>
                <a:chExt cx="3320" cy="480"/>
              </a:xfrm>
            </p:grpSpPr>
            <p:sp>
              <p:nvSpPr>
                <p:cNvPr id="38102" name="Rectangle 214">
                  <a:extLst>
                    <a:ext uri="{FF2B5EF4-FFF2-40B4-BE49-F238E27FC236}">
                      <a16:creationId xmlns:a16="http://schemas.microsoft.com/office/drawing/2014/main" id="{343FF0EB-57EF-4B5B-4C3D-E5E7A0FF8A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2658"/>
                  <a:ext cx="3308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r>
                    <a:rPr lang="en-US" altLang="en-US" sz="3200" b="1">
                      <a:cs typeface="Times New Roman" panose="02020603050405020304" pitchFamily="18" charset="0"/>
                    </a:rPr>
                    <a:t>Total licit &amp; illicit drug deaths</a:t>
                  </a:r>
                  <a:endParaRPr lang="en-US" altLang="en-US"/>
                </a:p>
              </p:txBody>
            </p:sp>
            <p:sp>
              <p:nvSpPr>
                <p:cNvPr id="38128" name="Rectangle 240">
                  <a:extLst>
                    <a:ext uri="{FF2B5EF4-FFF2-40B4-BE49-F238E27FC236}">
                      <a16:creationId xmlns:a16="http://schemas.microsoft.com/office/drawing/2014/main" id="{AE04B22A-BEE6-B6AA-BAD1-E2C8744157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652"/>
                  <a:ext cx="33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31" name="Group 243">
                <a:extLst>
                  <a:ext uri="{FF2B5EF4-FFF2-40B4-BE49-F238E27FC236}">
                    <a16:creationId xmlns:a16="http://schemas.microsoft.com/office/drawing/2014/main" id="{8AA64413-E37F-67BA-9A7E-B98725E87A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2652"/>
                <a:ext cx="1464" cy="480"/>
                <a:chOff x="3320" y="2652"/>
                <a:chExt cx="1464" cy="480"/>
              </a:xfrm>
            </p:grpSpPr>
            <p:sp>
              <p:nvSpPr>
                <p:cNvPr id="38103" name="Rectangle 215">
                  <a:extLst>
                    <a:ext uri="{FF2B5EF4-FFF2-40B4-BE49-F238E27FC236}">
                      <a16:creationId xmlns:a16="http://schemas.microsoft.com/office/drawing/2014/main" id="{D4DF2CE5-4142-B5D1-6089-108CE756E5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2658"/>
                  <a:ext cx="1452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16,926</a:t>
                  </a:r>
                  <a:r>
                    <a:rPr lang="en-US" altLang="en-US" sz="2000">
                      <a:cs typeface="Times New Roman" panose="02020603050405020304" pitchFamily="18" charset="0"/>
                    </a:rPr>
                    <a:t> </a:t>
                  </a:r>
                  <a:endParaRPr lang="en-US" altLang="en-US"/>
                </a:p>
              </p:txBody>
            </p:sp>
            <p:sp>
              <p:nvSpPr>
                <p:cNvPr id="38130" name="Rectangle 242">
                  <a:extLst>
                    <a:ext uri="{FF2B5EF4-FFF2-40B4-BE49-F238E27FC236}">
                      <a16:creationId xmlns:a16="http://schemas.microsoft.com/office/drawing/2014/main" id="{9A523CA6-694F-548C-1D86-3CBBE202B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2652"/>
                  <a:ext cx="146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33" name="Group 245">
                <a:extLst>
                  <a:ext uri="{FF2B5EF4-FFF2-40B4-BE49-F238E27FC236}">
                    <a16:creationId xmlns:a16="http://schemas.microsoft.com/office/drawing/2014/main" id="{3084E537-7FDA-E813-DAAB-37B8F0F870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144"/>
                <a:ext cx="3320" cy="672"/>
                <a:chOff x="0" y="3144"/>
                <a:chExt cx="3320" cy="672"/>
              </a:xfrm>
            </p:grpSpPr>
            <p:sp>
              <p:nvSpPr>
                <p:cNvPr id="38104" name="Rectangle 216">
                  <a:extLst>
                    <a:ext uri="{FF2B5EF4-FFF2-40B4-BE49-F238E27FC236}">
                      <a16:creationId xmlns:a16="http://schemas.microsoft.com/office/drawing/2014/main" id="{61C7D523-3B89-D50D-9B79-4E8B735926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3150"/>
                  <a:ext cx="3308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r>
                    <a:rPr lang="en-US" altLang="en-US" sz="3200" b="1">
                      <a:cs typeface="Times New Roman" panose="02020603050405020304" pitchFamily="18" charset="0"/>
                    </a:rPr>
                    <a:t>Anti-inflammatory drug deaths, i.e. aspirin </a:t>
                  </a:r>
                  <a:endParaRPr lang="en-US" altLang="en-US" sz="3200" b="1"/>
                </a:p>
              </p:txBody>
            </p:sp>
            <p:sp>
              <p:nvSpPr>
                <p:cNvPr id="38132" name="Rectangle 244">
                  <a:extLst>
                    <a:ext uri="{FF2B5EF4-FFF2-40B4-BE49-F238E27FC236}">
                      <a16:creationId xmlns:a16="http://schemas.microsoft.com/office/drawing/2014/main" id="{DF512BDE-7894-16A1-6B66-F255AC9F24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144"/>
                  <a:ext cx="3320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35" name="Group 247">
                <a:extLst>
                  <a:ext uri="{FF2B5EF4-FFF2-40B4-BE49-F238E27FC236}">
                    <a16:creationId xmlns:a16="http://schemas.microsoft.com/office/drawing/2014/main" id="{28ACA399-C225-EC21-5F4D-92BA05D1DE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3144"/>
                <a:ext cx="1464" cy="672"/>
                <a:chOff x="3320" y="3144"/>
                <a:chExt cx="1464" cy="672"/>
              </a:xfrm>
            </p:grpSpPr>
            <p:sp>
              <p:nvSpPr>
                <p:cNvPr id="38105" name="Rectangle 217">
                  <a:extLst>
                    <a:ext uri="{FF2B5EF4-FFF2-40B4-BE49-F238E27FC236}">
                      <a16:creationId xmlns:a16="http://schemas.microsoft.com/office/drawing/2014/main" id="{D570C714-BC8C-6F91-AC02-EE0E3A6E08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3150"/>
                  <a:ext cx="1452" cy="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7,600</a:t>
                  </a:r>
                  <a:r>
                    <a:rPr lang="en-US" altLang="en-US" sz="2000">
                      <a:cs typeface="Times New Roman" panose="02020603050405020304" pitchFamily="18" charset="0"/>
                    </a:rPr>
                    <a:t>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38134" name="Rectangle 246">
                  <a:extLst>
                    <a:ext uri="{FF2B5EF4-FFF2-40B4-BE49-F238E27FC236}">
                      <a16:creationId xmlns:a16="http://schemas.microsoft.com/office/drawing/2014/main" id="{E6DF58FA-9455-A33C-D7D9-668682F3DD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3144"/>
                  <a:ext cx="1464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37" name="Group 249">
                <a:extLst>
                  <a:ext uri="{FF2B5EF4-FFF2-40B4-BE49-F238E27FC236}">
                    <a16:creationId xmlns:a16="http://schemas.microsoft.com/office/drawing/2014/main" id="{E34D5E7F-0D5E-7BC5-AA34-DF34188044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828"/>
                <a:ext cx="3320" cy="480"/>
                <a:chOff x="0" y="3828"/>
                <a:chExt cx="3320" cy="480"/>
              </a:xfrm>
            </p:grpSpPr>
            <p:sp>
              <p:nvSpPr>
                <p:cNvPr id="38106" name="Rectangle 218">
                  <a:extLst>
                    <a:ext uri="{FF2B5EF4-FFF2-40B4-BE49-F238E27FC236}">
                      <a16:creationId xmlns:a16="http://schemas.microsoft.com/office/drawing/2014/main" id="{7AC6AF19-C212-4D1E-BCDE-CDB7D5B0D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" y="3834"/>
                  <a:ext cx="3308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just"/>
                  <a:r>
                    <a:rPr lang="en-US" altLang="en-US" sz="3200" b="1">
                      <a:cs typeface="Times New Roman" panose="02020603050405020304" pitchFamily="18" charset="0"/>
                    </a:rPr>
                    <a:t>Marijuana related deaths</a:t>
                  </a:r>
                  <a:endParaRPr lang="en-US" altLang="en-US" sz="3200" b="1"/>
                </a:p>
              </p:txBody>
            </p:sp>
            <p:sp>
              <p:nvSpPr>
                <p:cNvPr id="38136" name="Rectangle 248">
                  <a:extLst>
                    <a:ext uri="{FF2B5EF4-FFF2-40B4-BE49-F238E27FC236}">
                      <a16:creationId xmlns:a16="http://schemas.microsoft.com/office/drawing/2014/main" id="{8F32E5DC-0C48-CD08-136F-E1808AAB4F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828"/>
                  <a:ext cx="3320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8139" name="Group 251">
                <a:extLst>
                  <a:ext uri="{FF2B5EF4-FFF2-40B4-BE49-F238E27FC236}">
                    <a16:creationId xmlns:a16="http://schemas.microsoft.com/office/drawing/2014/main" id="{D01D51A5-BFB8-2B8B-2E42-43614CFE19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20" y="3828"/>
                <a:ext cx="1464" cy="480"/>
                <a:chOff x="3320" y="3828"/>
                <a:chExt cx="1464" cy="480"/>
              </a:xfrm>
            </p:grpSpPr>
            <p:sp>
              <p:nvSpPr>
                <p:cNvPr id="38107" name="Rectangle 219">
                  <a:extLst>
                    <a:ext uri="{FF2B5EF4-FFF2-40B4-BE49-F238E27FC236}">
                      <a16:creationId xmlns:a16="http://schemas.microsoft.com/office/drawing/2014/main" id="{529F26E3-5866-FA67-F7FA-2F392432E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6" y="3834"/>
                  <a:ext cx="1452" cy="4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r"/>
                  <a:r>
                    <a:rPr lang="en-US" altLang="en-US" sz="3200" b="1">
                      <a:cs typeface="Times New Roman" panose="02020603050405020304" pitchFamily="18" charset="0"/>
                    </a:rPr>
                    <a:t>0</a:t>
                  </a: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38138" name="Rectangle 250">
                  <a:extLst>
                    <a:ext uri="{FF2B5EF4-FFF2-40B4-BE49-F238E27FC236}">
                      <a16:creationId xmlns:a16="http://schemas.microsoft.com/office/drawing/2014/main" id="{8ED4A3A1-B828-5A9C-EEA8-D93B0F6F9D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" y="3828"/>
                  <a:ext cx="1464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8141" name="Rectangle 253">
              <a:extLst>
                <a:ext uri="{FF2B5EF4-FFF2-40B4-BE49-F238E27FC236}">
                  <a16:creationId xmlns:a16="http://schemas.microsoft.com/office/drawing/2014/main" id="{27C0B015-5D68-35C8-C495-79FBC32E4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4790" cy="431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8145" name="Rectangle 257">
            <a:extLst>
              <a:ext uri="{FF2B5EF4-FFF2-40B4-BE49-F238E27FC236}">
                <a16:creationId xmlns:a16="http://schemas.microsoft.com/office/drawing/2014/main" id="{6BCC5AEE-B0DE-F952-78A5-30EB75C57E8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3600" b="1">
                <a:solidFill>
                  <a:schemeClr val="hlin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Annual Causes of Death in the United States</a:t>
            </a:r>
            <a:endParaRPr lang="en-US" alt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5" name="Picture 7">
            <a:extLst>
              <a:ext uri="{FF2B5EF4-FFF2-40B4-BE49-F238E27FC236}">
                <a16:creationId xmlns:a16="http://schemas.microsoft.com/office/drawing/2014/main" id="{36021875-7408-2646-DD25-FE5A80164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2">
            <a:extLst>
              <a:ext uri="{FF2B5EF4-FFF2-40B4-BE49-F238E27FC236}">
                <a16:creationId xmlns:a16="http://schemas.microsoft.com/office/drawing/2014/main" id="{4333B18C-D884-BDAA-25E3-8219DF825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chemeClr val="hlink"/>
                </a:solidFill>
                <a:cs typeface="Times New Roman" panose="02020603050405020304" pitchFamily="18" charset="0"/>
              </a:rPr>
              <a:t>Distortions of Our Judicial Institutions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>
            <a:extLst>
              <a:ext uri="{FF2B5EF4-FFF2-40B4-BE49-F238E27FC236}">
                <a16:creationId xmlns:a16="http://schemas.microsoft.com/office/drawing/2014/main" id="{BD509C42-8F60-4E5E-78B8-8C1A545C9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2484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6" name="Rectangle 2">
            <a:extLst>
              <a:ext uri="{FF2B5EF4-FFF2-40B4-BE49-F238E27FC236}">
                <a16:creationId xmlns:a16="http://schemas.microsoft.com/office/drawing/2014/main" id="{12BA02AE-234D-BC61-A025-8E1E631B7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Distortions of Our Judicial Institutions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CB6B0EF1-9AC0-3E76-C0B2-C36506A69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 i="1">
                <a:cs typeface="Times New Roman" panose="02020603050405020304" pitchFamily="18" charset="0"/>
              </a:rPr>
              <a:t>“After twenty years on the bench, I have concluded that drug laws are a disaster. It is time to get the government out of drug enforcement.”</a:t>
            </a:r>
            <a:r>
              <a:rPr lang="en-US" altLang="en-US" sz="2800" b="1" i="1"/>
              <a:t> </a:t>
            </a:r>
            <a:br>
              <a:rPr lang="en-US" altLang="en-US" sz="2800" b="1" i="1"/>
            </a:br>
            <a:br>
              <a:rPr lang="en-US" altLang="en-US" sz="2800" b="1" i="1"/>
            </a:br>
            <a:r>
              <a:rPr lang="en-US" altLang="en-US" sz="2800" b="1" i="1">
                <a:cs typeface="Times New Roman" panose="02020603050405020304" pitchFamily="18" charset="0"/>
              </a:rPr>
              <a:t>Manhattan Senior U.S. District Judge </a:t>
            </a:r>
            <a:br>
              <a:rPr lang="en-US" altLang="en-US" sz="2800" b="1" i="1">
                <a:cs typeface="Times New Roman" panose="02020603050405020304" pitchFamily="18" charset="0"/>
              </a:rPr>
            </a:br>
            <a:r>
              <a:rPr lang="en-US" altLang="en-US" sz="2800" b="1" i="1">
                <a:cs typeface="Times New Roman" panose="02020603050405020304" pitchFamily="18" charset="0"/>
              </a:rPr>
              <a:t>Whitman Knapp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>
            <a:extLst>
              <a:ext uri="{FF2B5EF4-FFF2-40B4-BE49-F238E27FC236}">
                <a16:creationId xmlns:a16="http://schemas.microsoft.com/office/drawing/2014/main" id="{20E4B281-C3FD-D4EB-2B7B-F2FCA6E0A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2484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3" name="Rectangle 3">
            <a:extLst>
              <a:ext uri="{FF2B5EF4-FFF2-40B4-BE49-F238E27FC236}">
                <a16:creationId xmlns:a16="http://schemas.microsoft.com/office/drawing/2014/main" id="{6C60F3B5-1D9D-D86E-7DFB-4424222C9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Distortions of Our Judicial Institutions</a:t>
            </a: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C4426798-1C17-3135-4B5F-92FFAE613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8382000" cy="4114800"/>
          </a:xfrm>
        </p:spPr>
        <p:txBody>
          <a:bodyPr/>
          <a:lstStyle/>
          <a:p>
            <a:pPr algn="ctr"/>
            <a:r>
              <a:rPr lang="en-US" altLang="en-US" sz="2800" b="1">
                <a:cs typeface="Times New Roman" panose="02020603050405020304" pitchFamily="18" charset="0"/>
              </a:rPr>
              <a:t>Mandatory Minimums and Sentencing Guidelines </a:t>
            </a:r>
          </a:p>
          <a:p>
            <a:endParaRPr lang="en-US" altLang="en-US" sz="2800" b="1">
              <a:cs typeface="Times New Roman" panose="02020603050405020304" pitchFamily="18" charset="0"/>
            </a:endParaRPr>
          </a:p>
          <a:p>
            <a:r>
              <a:rPr lang="en-US" altLang="en-US" sz="2800" b="1">
                <a:cs typeface="Times New Roman" panose="02020603050405020304" pitchFamily="18" charset="0"/>
              </a:rPr>
              <a:t>Mandatory Minimums simply transfer discretion from the judges to the prosecutors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>
            <a:extLst>
              <a:ext uri="{FF2B5EF4-FFF2-40B4-BE49-F238E27FC236}">
                <a16:creationId xmlns:a16="http://schemas.microsoft.com/office/drawing/2014/main" id="{A2380385-5CF5-43F7-CCE4-4004E055E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2484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87" name="Rectangle 3">
            <a:extLst>
              <a:ext uri="{FF2B5EF4-FFF2-40B4-BE49-F238E27FC236}">
                <a16:creationId xmlns:a16="http://schemas.microsoft.com/office/drawing/2014/main" id="{09EA4A73-21C0-5504-F1AB-CA28F37C0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Distortions of Our Judicial Institutions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56AD263A-F50C-E43D-2D4B-525CB9D33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743200"/>
            <a:ext cx="8610600" cy="4114800"/>
          </a:xfrm>
        </p:spPr>
        <p:txBody>
          <a:bodyPr/>
          <a:lstStyle/>
          <a:p>
            <a:r>
              <a:rPr lang="en-US" altLang="en-US" sz="2800" b="1">
                <a:cs typeface="Times New Roman" panose="02020603050405020304" pitchFamily="18" charset="0"/>
              </a:rPr>
              <a:t>Unprecedented Tensions between the Congress and the Judiciary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4" name="Picture 4">
            <a:extLst>
              <a:ext uri="{FF2B5EF4-FFF2-40B4-BE49-F238E27FC236}">
                <a16:creationId xmlns:a16="http://schemas.microsoft.com/office/drawing/2014/main" id="{86DE363F-F42D-27BA-268E-2D858975A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248400" cy="58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2" name="Rectangle 2">
            <a:extLst>
              <a:ext uri="{FF2B5EF4-FFF2-40B4-BE49-F238E27FC236}">
                <a16:creationId xmlns:a16="http://schemas.microsoft.com/office/drawing/2014/main" id="{830EF547-55DC-801A-0EBE-F6057EA78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cs typeface="Times New Roman" panose="02020603050405020304" pitchFamily="18" charset="0"/>
              </a:rPr>
              <a:t>Distortions of Our Judicial Institutions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D80E57A-A0F1-ACBE-3A76-87B192365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4114800"/>
          </a:xfrm>
        </p:spPr>
        <p:txBody>
          <a:bodyPr/>
          <a:lstStyle/>
          <a:p>
            <a:r>
              <a:rPr lang="en-US" altLang="en-US" sz="2800" b="1">
                <a:cs typeface="Times New Roman" panose="02020603050405020304" pitchFamily="18" charset="0"/>
              </a:rPr>
              <a:t>Between 1984 and 1999, the number of defendants charged with a drug offense in U.S. district courts more than doubled from 11,854 to 29,306</a:t>
            </a:r>
            <a:r>
              <a:rPr lang="en-US" altLang="en-US" sz="2800" b="1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b="1"/>
          </a:p>
          <a:p>
            <a:r>
              <a:rPr lang="en-US" altLang="en-US" sz="2800" b="1">
                <a:cs typeface="Times New Roman" panose="02020603050405020304" pitchFamily="18" charset="0"/>
              </a:rPr>
              <a:t>Criminal filings have reached a record 70,642.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671</TotalTime>
  <Words>809</Words>
  <Application>Microsoft Office PowerPoint</Application>
  <PresentationFormat>On-screen Show (4:3)</PresentationFormat>
  <Paragraphs>139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Soaring</vt:lpstr>
      <vt:lpstr>The Endless Drug War:  No Winners, Only Casualties; Understanding the Real Costs of U.S. Drug Policy    Donald H. Flanary, III. </vt:lpstr>
      <vt:lpstr>"They that can give up essential liberty to obtain a little temporary safety deserve neither liberty nor safety.”  Benjamin Franklin</vt:lpstr>
      <vt:lpstr>Myth:</vt:lpstr>
      <vt:lpstr>Annual Causes of Death in the United States</vt:lpstr>
      <vt:lpstr>Distortions of Our Judicial Institutions</vt:lpstr>
      <vt:lpstr>Distortions of Our Judicial Institutions</vt:lpstr>
      <vt:lpstr>Distortions of Our Judicial Institutions</vt:lpstr>
      <vt:lpstr>Distortions of Our Judicial Institutions</vt:lpstr>
      <vt:lpstr>Distortions of Our Judicial Institutions</vt:lpstr>
      <vt:lpstr>Distortions of Our Judicial Institutions</vt:lpstr>
      <vt:lpstr>The Costs of Perpetuating a Prison State</vt:lpstr>
      <vt:lpstr>The Costs of Perpetuating a Prison State</vt:lpstr>
      <vt:lpstr>The Costs of Perpetuating a Prison State</vt:lpstr>
      <vt:lpstr>The Costs of Perpetuating a Prison State</vt:lpstr>
      <vt:lpstr>The Human Costs of Perpetuating a Prison State</vt:lpstr>
      <vt:lpstr>PowerPoint Presentation</vt:lpstr>
      <vt:lpstr>Erosion of Civil Liberties and the Rule of Law</vt:lpstr>
      <vt:lpstr>Erosion of Civil Liberties and the Rule of Law</vt:lpstr>
      <vt:lpstr>Erosion of Civil Liberties and the Rule of Law</vt:lpstr>
      <vt:lpstr>Felony Disenfranchisement: a Continuing Barrier to Civil Rights</vt:lpstr>
      <vt:lpstr>Felony Disenfranchisement: a Continuing Barrier to Civil Rights</vt:lpstr>
      <vt:lpstr>Felony Disenfranchisement: a Continuing Barrier to Civil Rights</vt:lpstr>
      <vt:lpstr>Felony Disenfranchisement: a Continuing Barrier to Civil Rights</vt:lpstr>
      <vt:lpstr>Felony Disenfranchisement: a Continuing Barrier to Civil Rights</vt:lpstr>
      <vt:lpstr>Felony Disenfranchisement: a Continuing Barrier to Civil Rights</vt:lpstr>
      <vt:lpstr>Felony Disenfranchisement: a Continuing Barrier to Civil Rights</vt:lpstr>
      <vt:lpstr>The costs of a War on drugs: </vt:lpstr>
      <vt:lpstr>What can we expect for future:</vt:lpstr>
      <vt:lpstr>“Freedom is not worth having if it does not include the freedom to make mistakes.”   Mahatma Gandhi </vt:lpstr>
      <vt:lpstr>The Endless Drug War:  No Winners, Only Casualties; Understanding the Real Costs of U.S. Drug Policy    Donald H. Flanary, III.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Donald Flanary</dc:creator>
  <cp:lastModifiedBy> </cp:lastModifiedBy>
  <cp:revision>22</cp:revision>
  <cp:lastPrinted>1601-01-01T00:00:00Z</cp:lastPrinted>
  <dcterms:created xsi:type="dcterms:W3CDTF">2004-04-14T15:02:22Z</dcterms:created>
  <dcterms:modified xsi:type="dcterms:W3CDTF">2023-11-02T19:11:27Z</dcterms:modified>
</cp:coreProperties>
</file>