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9" r:id="rId3"/>
    <p:sldId id="272" r:id="rId4"/>
    <p:sldId id="268" r:id="rId5"/>
    <p:sldId id="274" r:id="rId6"/>
    <p:sldId id="278" r:id="rId7"/>
    <p:sldId id="311" r:id="rId8"/>
    <p:sldId id="279" r:id="rId9"/>
    <p:sldId id="280" r:id="rId10"/>
    <p:sldId id="273" r:id="rId11"/>
    <p:sldId id="275" r:id="rId12"/>
    <p:sldId id="276" r:id="rId13"/>
    <p:sldId id="277" r:id="rId14"/>
    <p:sldId id="297" r:id="rId15"/>
    <p:sldId id="298" r:id="rId16"/>
    <p:sldId id="299" r:id="rId17"/>
    <p:sldId id="284" r:id="rId18"/>
    <p:sldId id="296" r:id="rId19"/>
    <p:sldId id="264" r:id="rId20"/>
    <p:sldId id="262" r:id="rId21"/>
    <p:sldId id="257" r:id="rId22"/>
    <p:sldId id="293" r:id="rId23"/>
    <p:sldId id="294" r:id="rId24"/>
    <p:sldId id="295" r:id="rId25"/>
    <p:sldId id="258" r:id="rId26"/>
    <p:sldId id="307" r:id="rId27"/>
    <p:sldId id="260" r:id="rId28"/>
    <p:sldId id="313" r:id="rId29"/>
    <p:sldId id="316" r:id="rId30"/>
    <p:sldId id="259" r:id="rId31"/>
    <p:sldId id="265" r:id="rId32"/>
    <p:sldId id="292" r:id="rId33"/>
    <p:sldId id="291" r:id="rId34"/>
    <p:sldId id="286" r:id="rId35"/>
    <p:sldId id="300" r:id="rId36"/>
    <p:sldId id="287" r:id="rId37"/>
    <p:sldId id="308" r:id="rId38"/>
    <p:sldId id="309" r:id="rId39"/>
    <p:sldId id="317" r:id="rId40"/>
    <p:sldId id="318" r:id="rId41"/>
    <p:sldId id="267" r:id="rId42"/>
    <p:sldId id="269" r:id="rId43"/>
    <p:sldId id="306" r:id="rId44"/>
    <p:sldId id="290" r:id="rId45"/>
    <p:sldId id="301" r:id="rId46"/>
    <p:sldId id="302" r:id="rId47"/>
    <p:sldId id="305" r:id="rId48"/>
    <p:sldId id="312" r:id="rId49"/>
    <p:sldId id="314" r:id="rId50"/>
    <p:sldId id="304" r:id="rId51"/>
    <p:sldId id="303" r:id="rId52"/>
    <p:sldId id="315" r:id="rId53"/>
    <p:sldId id="289" r:id="rId54"/>
    <p:sldId id="310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5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8/21/16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0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8/21/16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96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8/21/16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4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8/21/16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5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8/21/16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26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8/21/16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75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8/21/16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20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8/21/16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11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8/21/16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5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8/21/16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91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8/21/16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68782-A9FA-4A4C-92EA-1F9C57B4976A}" type="datetimeFigureOut">
              <a:rPr lang="en-US" smtClean="0"/>
              <a:t>8/21/16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7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40909"/>
            <a:ext cx="6400800" cy="2078181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World Investigators Conference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August 19, 2016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Presented by:</a:t>
            </a:r>
          </a:p>
          <a:p>
            <a:r>
              <a:rPr lang="en-US" sz="3800" b="1" dirty="0" smtClean="0">
                <a:solidFill>
                  <a:srgbClr val="008000"/>
                </a:solidFill>
              </a:rPr>
              <a:t>Don Flanary</a:t>
            </a:r>
          </a:p>
          <a:p>
            <a:r>
              <a:rPr lang="en-US" sz="3800" b="1" dirty="0" smtClean="0">
                <a:solidFill>
                  <a:srgbClr val="008000"/>
                </a:solidFill>
              </a:rPr>
              <a:t>Goldstein Goldstein and Hilley</a:t>
            </a:r>
            <a:endParaRPr lang="en-US" sz="3800" b="1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7516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Preparing for Testimony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427" y="0"/>
            <a:ext cx="4039754" cy="25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00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Know your 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udience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047" b="120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335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What is </a:t>
            </a:r>
            <a:r>
              <a:rPr lang="en-US" b="1" dirty="0" err="1" smtClean="0">
                <a:solidFill>
                  <a:srgbClr val="FF0000"/>
                </a:solidFill>
              </a:rPr>
              <a:t>Voir</a:t>
            </a:r>
            <a:r>
              <a:rPr lang="en-US" b="1" dirty="0" smtClean="0">
                <a:solidFill>
                  <a:srgbClr val="FF0000"/>
                </a:solidFill>
              </a:rPr>
              <a:t> Dire?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275" r="12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6860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Help with JURY SELECTION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The lawyer needs HELP! 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Who do you want on the Jury?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Who do you NOT want on the Jury?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468" y="3683276"/>
            <a:ext cx="4182531" cy="27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13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Watch out for the BAD ONES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45" y="1841499"/>
            <a:ext cx="4069773" cy="40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23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Find the GOOD ONES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541" b="155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0949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Help create a Questionnaire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0977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READ the JURY FORMS Closely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Lots of great info!!!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836" y="3027218"/>
            <a:ext cx="41529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7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Jury Selection Apps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Juror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Jury Tracker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Jury Strike</a:t>
            </a:r>
          </a:p>
          <a:p>
            <a:r>
              <a:rPr lang="en-US" b="1" dirty="0" err="1" smtClean="0">
                <a:solidFill>
                  <a:srgbClr val="3366FF"/>
                </a:solidFill>
              </a:rPr>
              <a:t>iJury</a:t>
            </a:r>
            <a:endParaRPr lang="en-US" b="1" dirty="0" smtClean="0">
              <a:solidFill>
                <a:srgbClr val="3366FF"/>
              </a:solidFill>
            </a:endParaRPr>
          </a:p>
          <a:p>
            <a:endParaRPr lang="en-US" b="1" dirty="0" smtClean="0">
              <a:solidFill>
                <a:srgbClr val="3366FF"/>
              </a:solidFill>
            </a:endParaRPr>
          </a:p>
          <a:p>
            <a:r>
              <a:rPr lang="en-US" b="1" dirty="0" smtClean="0">
                <a:solidFill>
                  <a:srgbClr val="3366FF"/>
                </a:solidFill>
              </a:rPr>
              <a:t>Help manage information quickly</a:t>
            </a:r>
          </a:p>
          <a:p>
            <a:endParaRPr lang="en-US" b="1" dirty="0">
              <a:solidFill>
                <a:srgbClr val="3366FF"/>
              </a:solidFill>
            </a:endParaRPr>
          </a:p>
          <a:p>
            <a:r>
              <a:rPr lang="en-US" b="1" dirty="0" smtClean="0">
                <a:solidFill>
                  <a:srgbClr val="3366FF"/>
                </a:solidFill>
              </a:rPr>
              <a:t>Works on </a:t>
            </a:r>
            <a:r>
              <a:rPr lang="en-US" b="1" dirty="0" err="1" smtClean="0">
                <a:solidFill>
                  <a:srgbClr val="3366FF"/>
                </a:solidFill>
              </a:rPr>
              <a:t>iPad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Some work on android systems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1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Trial is Story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The Court room is a Theater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All the world is a stage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908" y="2948940"/>
            <a:ext cx="3948545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40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Lawyer is the Director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A good lawyer is a </a:t>
            </a:r>
            <a:r>
              <a:rPr lang="en-US" b="1" dirty="0">
                <a:solidFill>
                  <a:srgbClr val="3366FF"/>
                </a:solidFill>
              </a:rPr>
              <a:t>G</a:t>
            </a:r>
            <a:r>
              <a:rPr lang="en-US" b="1" dirty="0" smtClean="0">
                <a:solidFill>
                  <a:srgbClr val="3366FF"/>
                </a:solidFill>
              </a:rPr>
              <a:t>ood Director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455" y="2513898"/>
            <a:ext cx="4259526" cy="434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66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I’m here to Help You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126" r="-22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4888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Witnesses are Characters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Good Guys vs. Bad Buys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Your client is the Protagonist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Your job is to Support the Story</a:t>
            </a:r>
          </a:p>
        </p:txBody>
      </p:sp>
    </p:spTree>
    <p:extLst>
      <p:ext uri="{BB962C8B-B14F-4D97-AF65-F5344CB8AC3E}">
        <p14:creationId xmlns:p14="http://schemas.microsoft.com/office/powerpoint/2010/main" val="178808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Direct Examination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Be a good character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Play your role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104" y="334010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87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003" b="6003"/>
          <a:stretch>
            <a:fillRect/>
          </a:stretch>
        </p:blipFill>
        <p:spPr>
          <a:xfrm>
            <a:off x="3745" y="1085274"/>
            <a:ext cx="9165897" cy="5040890"/>
          </a:xfrm>
        </p:spPr>
      </p:pic>
    </p:spTree>
    <p:extLst>
      <p:ext uri="{BB962C8B-B14F-4D97-AF65-F5344CB8AC3E}">
        <p14:creationId xmlns:p14="http://schemas.microsoft.com/office/powerpoint/2010/main" val="1059172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32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8794" b="8794"/>
          <a:stretch>
            <a:fillRect/>
          </a:stretch>
        </p:blipFill>
        <p:spPr>
          <a:xfrm>
            <a:off x="-80227" y="1039092"/>
            <a:ext cx="9249870" cy="5087072"/>
          </a:xfrm>
        </p:spPr>
      </p:pic>
    </p:spTree>
    <p:extLst>
      <p:ext uri="{BB962C8B-B14F-4D97-AF65-F5344CB8AC3E}">
        <p14:creationId xmlns:p14="http://schemas.microsoft.com/office/powerpoint/2010/main" val="1616729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Don</a:t>
            </a:r>
            <a:r>
              <a:rPr lang="uk-UA" b="1" dirty="0" smtClean="0">
                <a:solidFill>
                  <a:srgbClr val="FF0000"/>
                </a:solidFill>
              </a:rPr>
              <a:t>’</a:t>
            </a:r>
            <a:r>
              <a:rPr lang="en-US" b="1" dirty="0" smtClean="0">
                <a:solidFill>
                  <a:srgbClr val="FF0000"/>
                </a:solidFill>
              </a:rPr>
              <a:t>t talk like Cop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Be yourself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Don</a:t>
            </a:r>
            <a:r>
              <a:rPr lang="uk-UA" b="1" dirty="0" smtClean="0">
                <a:solidFill>
                  <a:srgbClr val="3366FF"/>
                </a:solidFill>
              </a:rPr>
              <a:t>’</a:t>
            </a:r>
            <a:r>
              <a:rPr lang="en-US" b="1" dirty="0" smtClean="0">
                <a:solidFill>
                  <a:srgbClr val="3366FF"/>
                </a:solidFill>
              </a:rPr>
              <a:t>t be a know it all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99" y="3200400"/>
            <a:ext cx="4548909" cy="341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6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Be Humble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Don’t be a know it all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090" y="2589068"/>
            <a:ext cx="5183909" cy="388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02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Tell </a:t>
            </a:r>
            <a:r>
              <a:rPr lang="en-US" b="1" dirty="0" smtClean="0">
                <a:solidFill>
                  <a:srgbClr val="FF0000"/>
                </a:solidFill>
              </a:rPr>
              <a:t>Your Story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Be emotionally honest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Tell the emotional truth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It if feels right it is right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3" y="3609513"/>
            <a:ext cx="4884882" cy="324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89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Who are you?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What’s your background?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Why should like you?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Why should we trust you?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080" y="3317082"/>
            <a:ext cx="4965920" cy="354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56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Share Something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Share something that humanizes you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Let the jury relate to you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340" y="3201656"/>
            <a:ext cx="4989660" cy="259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29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462" b="8462"/>
          <a:stretch>
            <a:fillRect/>
          </a:stretch>
        </p:blipFill>
        <p:spPr>
          <a:xfrm>
            <a:off x="-736316" y="531092"/>
            <a:ext cx="10173571" cy="5595072"/>
          </a:xfrm>
        </p:spPr>
      </p:pic>
    </p:spTree>
    <p:extLst>
      <p:ext uri="{BB962C8B-B14F-4D97-AF65-F5344CB8AC3E}">
        <p14:creationId xmlns:p14="http://schemas.microsoft.com/office/powerpoint/2010/main" val="219863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Tell a </a:t>
            </a:r>
            <a:r>
              <a:rPr lang="en-US" b="1" dirty="0" smtClean="0">
                <a:solidFill>
                  <a:srgbClr val="FF0000"/>
                </a:solidFill>
              </a:rPr>
              <a:t>Story About the case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Present the case in story from, not offense report narrative</a:t>
            </a:r>
          </a:p>
          <a:p>
            <a:r>
              <a:rPr lang="en-US" dirty="0" smtClean="0"/>
              <a:t>Find the emotional truth</a:t>
            </a:r>
          </a:p>
          <a:p>
            <a:r>
              <a:rPr lang="en-US" dirty="0"/>
              <a:t>I</a:t>
            </a:r>
            <a:r>
              <a:rPr lang="en-US" dirty="0" smtClean="0"/>
              <a:t>f it feels right it is right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818" y="3656490"/>
            <a:ext cx="3310082" cy="224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34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Use Language that Invokes Emotions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</a:rPr>
              <a:t>Paint pictures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Jurors remember feelings not words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6273" y="43064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272" y="2976286"/>
            <a:ext cx="4147127" cy="32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31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466" r="466"/>
          <a:stretch>
            <a:fillRect/>
          </a:stretch>
        </p:blipFill>
        <p:spPr>
          <a:xfrm>
            <a:off x="0" y="1097316"/>
            <a:ext cx="9144000" cy="5028847"/>
          </a:xfrm>
        </p:spPr>
      </p:pic>
    </p:spTree>
    <p:extLst>
      <p:ext uri="{BB962C8B-B14F-4D97-AF65-F5344CB8AC3E}">
        <p14:creationId xmlns:p14="http://schemas.microsoft.com/office/powerpoint/2010/main" val="909253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Use the Your Senses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7111" b="-71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8300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Use First Person Tense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6035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Set the Scene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What is going on when we start the story?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Who is there?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272" y="3385704"/>
            <a:ext cx="4121727" cy="30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92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Show the Story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Put the scene in Action!!!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518" y="2659063"/>
            <a:ext cx="32639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74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You have a Part to Play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Know your part!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And Play it!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0" y="4246418"/>
            <a:ext cx="3479800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18" y="3597196"/>
            <a:ext cx="3665682" cy="26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62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Practice makes Perfect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Go over your testimony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Think about what you are going to say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Does it make sense?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2" y="3937937"/>
            <a:ext cx="5715000" cy="20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0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	</a:t>
            </a:r>
            <a:r>
              <a:rPr lang="en-US" b="1" dirty="0">
                <a:solidFill>
                  <a:srgbClr val="FF0000"/>
                </a:solidFill>
              </a:rPr>
              <a:t>You can’t say anything to hurt </a:t>
            </a:r>
            <a:r>
              <a:rPr lang="en-US" b="1" dirty="0" smtClean="0">
                <a:solidFill>
                  <a:srgbClr val="FF0000"/>
                </a:solidFill>
              </a:rPr>
              <a:t>me!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You </a:t>
            </a:r>
            <a:r>
              <a:rPr lang="en-US" b="1" dirty="0" err="1" smtClean="0">
                <a:solidFill>
                  <a:srgbClr val="3366FF"/>
                </a:solidFill>
              </a:rPr>
              <a:t>wouldn</a:t>
            </a:r>
            <a:r>
              <a:rPr lang="uk-UA" b="1" dirty="0" smtClean="0">
                <a:solidFill>
                  <a:srgbClr val="3366FF"/>
                </a:solidFill>
              </a:rPr>
              <a:t>’</a:t>
            </a:r>
            <a:r>
              <a:rPr lang="en-US" b="1" dirty="0" smtClean="0">
                <a:solidFill>
                  <a:srgbClr val="3366FF"/>
                </a:solidFill>
              </a:rPr>
              <a:t>t be on the stand if the lawyer thought you would hurt the case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00" y="3073004"/>
            <a:ext cx="21717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55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Be Prepared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Know your case!!!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Don</a:t>
            </a:r>
            <a:r>
              <a:rPr lang="uk-UA" b="1" dirty="0" smtClean="0">
                <a:solidFill>
                  <a:srgbClr val="3366FF"/>
                </a:solidFill>
              </a:rPr>
              <a:t>’</a:t>
            </a:r>
            <a:r>
              <a:rPr lang="en-US" b="1" dirty="0" smtClean="0">
                <a:solidFill>
                  <a:srgbClr val="3366FF"/>
                </a:solidFill>
              </a:rPr>
              <a:t>t use notes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Use reports only if you are interpreting or explaining technical data 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054" y="4207164"/>
            <a:ext cx="33401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8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You </a:t>
            </a: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dirty="0" smtClean="0">
                <a:solidFill>
                  <a:srgbClr val="FF0000"/>
                </a:solidFill>
              </a:rPr>
              <a:t>ave Nothing to Hide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Jury’s can smell a rat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334" y="2489842"/>
            <a:ext cx="4372443" cy="282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75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Cross-Examination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574" b="7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0219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Let the Prosecutor be the BAD GUY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9888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Let them act like an ASS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876" r="-9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094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It’s Good to be the UNDERDOG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5040" r="-150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369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116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0"/>
            <a:ext cx="5878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No need to fight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895" b="5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4932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Concede the Obvious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Don</a:t>
            </a:r>
            <a:r>
              <a:rPr lang="uk-UA" b="1" dirty="0" smtClean="0">
                <a:solidFill>
                  <a:srgbClr val="3366FF"/>
                </a:solidFill>
              </a:rPr>
              <a:t>’</a:t>
            </a:r>
            <a:r>
              <a:rPr lang="en-US" b="1" dirty="0" smtClean="0">
                <a:solidFill>
                  <a:srgbClr val="3366FF"/>
                </a:solidFill>
              </a:rPr>
              <a:t>t argue over things that don’t matter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334" y="2623720"/>
            <a:ext cx="3502443" cy="35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78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Be Reasonable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If your are reasonable you are credible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80" y="2492114"/>
            <a:ext cx="3287865" cy="383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54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8890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1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Ask to explain yourself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It is reasonable to need to explain yourself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655454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375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Let the Jury Rescue you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The Jury will save you if you are being bullied</a:t>
            </a:r>
          </a:p>
          <a:p>
            <a:pPr marL="0" indent="0">
              <a:buNone/>
            </a:pP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3036454"/>
            <a:ext cx="3568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841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558" b="8558"/>
          <a:stretch>
            <a:fillRect/>
          </a:stretch>
        </p:blipFill>
        <p:spPr>
          <a:xfrm>
            <a:off x="457200" y="114913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2047061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1545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-58790"/>
            <a:ext cx="5878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1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8000"/>
                </a:solidFill>
              </a:rPr>
              <a:t>Don Flanary</a:t>
            </a:r>
          </a:p>
          <a:p>
            <a:r>
              <a:rPr lang="en-US" b="1" i="1" dirty="0">
                <a:solidFill>
                  <a:srgbClr val="008000"/>
                </a:solidFill>
              </a:rPr>
              <a:t>Goldstein Goldstein and </a:t>
            </a:r>
            <a:r>
              <a:rPr lang="en-US" b="1" i="1" dirty="0" smtClean="0">
                <a:solidFill>
                  <a:srgbClr val="008000"/>
                </a:solidFill>
              </a:rPr>
              <a:t>Hilley</a:t>
            </a:r>
            <a:endParaRPr lang="en-US" b="1" dirty="0"/>
          </a:p>
          <a:p>
            <a:r>
              <a:rPr lang="en-US" b="1" i="1" dirty="0" smtClean="0">
                <a:solidFill>
                  <a:srgbClr val="008000"/>
                </a:solidFill>
              </a:rPr>
              <a:t>210-226-1463</a:t>
            </a:r>
          </a:p>
          <a:p>
            <a:r>
              <a:rPr lang="en-US" b="1" i="1" dirty="0" err="1" smtClean="0">
                <a:solidFill>
                  <a:srgbClr val="008000"/>
                </a:solidFill>
              </a:rPr>
              <a:t>donflanary@hotmail.com</a:t>
            </a:r>
            <a:endParaRPr lang="en-US" b="1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27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 trial is a STORY about EMOTIONS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reason why good BOOKS, PLAYS, SONGS and MOVIES are successful </a:t>
            </a:r>
          </a:p>
          <a:p>
            <a:pPr lvl="1"/>
            <a:r>
              <a:rPr lang="en-US" dirty="0" smtClean="0"/>
              <a:t>Because they tell as STORY</a:t>
            </a:r>
          </a:p>
          <a:p>
            <a:r>
              <a:rPr lang="en-US" dirty="0" smtClean="0"/>
              <a:t>People naturally follow STORIES </a:t>
            </a:r>
          </a:p>
          <a:p>
            <a:pPr lvl="1"/>
            <a:r>
              <a:rPr lang="en-US" dirty="0" smtClean="0"/>
              <a:t>Because they are EMOTIONALLY TRUE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208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People think in Stories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Jury’s employ storytelling as the primary means of interpreting evidence and reaching a verdict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They look for </a:t>
            </a:r>
          </a:p>
          <a:p>
            <a:pPr lvl="1"/>
            <a:r>
              <a:rPr lang="en-US" b="1" dirty="0" smtClean="0">
                <a:solidFill>
                  <a:srgbClr val="3366FF"/>
                </a:solidFill>
              </a:rPr>
              <a:t>familiar themes</a:t>
            </a:r>
          </a:p>
          <a:p>
            <a:pPr lvl="1"/>
            <a:r>
              <a:rPr lang="en-US" b="1" dirty="0" smtClean="0">
                <a:solidFill>
                  <a:srgbClr val="3366FF"/>
                </a:solidFill>
              </a:rPr>
              <a:t>Stereotypes </a:t>
            </a:r>
          </a:p>
          <a:p>
            <a:pPr lvl="1"/>
            <a:r>
              <a:rPr lang="en-US" b="1" dirty="0" smtClean="0">
                <a:solidFill>
                  <a:srgbClr val="3366FF"/>
                </a:solidFill>
              </a:rPr>
              <a:t>Patterns 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86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2"/>
            <a:ext cx="7772400" cy="5029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“Trials are storytelling, nothing more… The problem is that lawyers have forgotten how to speak to ordinary folks… Lawyers long ago abandoned ordinary English.”</a:t>
            </a:r>
            <a:r>
              <a:rPr lang="en-US" b="1" dirty="0">
                <a:solidFill>
                  <a:srgbClr val="3366FF"/>
                </a:solidFill>
              </a:rPr>
              <a:t/>
            </a:r>
            <a:br>
              <a:rPr lang="en-US" b="1" dirty="0">
                <a:solidFill>
                  <a:srgbClr val="3366FF"/>
                </a:solidFill>
              </a:rPr>
            </a:br>
            <a:r>
              <a:rPr lang="en-US" b="1" dirty="0" smtClean="0">
                <a:solidFill>
                  <a:srgbClr val="3366FF"/>
                </a:solidFill>
              </a:rPr>
              <a:t>			-Gerry Spence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44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Jury is your only </a:t>
            </a:r>
            <a:r>
              <a:rPr lang="en-US" b="1" u="sng" dirty="0" smtClean="0">
                <a:solidFill>
                  <a:srgbClr val="FF0000"/>
                </a:solidFill>
              </a:rPr>
              <a:t>SAVIOR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The jury will only </a:t>
            </a:r>
            <a:r>
              <a:rPr lang="en-US" b="1" u="sng" dirty="0" smtClean="0">
                <a:solidFill>
                  <a:srgbClr val="3366FF"/>
                </a:solidFill>
              </a:rPr>
              <a:t>rescue</a:t>
            </a:r>
            <a:r>
              <a:rPr lang="en-US" dirty="0" smtClean="0">
                <a:solidFill>
                  <a:srgbClr val="3366FF"/>
                </a:solidFill>
              </a:rPr>
              <a:t> your client if they have an </a:t>
            </a:r>
            <a:r>
              <a:rPr lang="en-US" b="1" u="sng" dirty="0" smtClean="0">
                <a:solidFill>
                  <a:srgbClr val="3366FF"/>
                </a:solidFill>
              </a:rPr>
              <a:t>emotional bond </a:t>
            </a:r>
            <a:r>
              <a:rPr lang="en-US" dirty="0" smtClean="0">
                <a:solidFill>
                  <a:srgbClr val="3366FF"/>
                </a:solidFill>
              </a:rPr>
              <a:t>with your client</a:t>
            </a:r>
          </a:p>
          <a:p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The jury will only form the emotional bond if they </a:t>
            </a:r>
            <a:r>
              <a:rPr lang="en-US" b="1" u="sng" dirty="0" smtClean="0">
                <a:solidFill>
                  <a:srgbClr val="3366FF"/>
                </a:solidFill>
              </a:rPr>
              <a:t>trust you </a:t>
            </a:r>
            <a:r>
              <a:rPr lang="en-US" dirty="0" smtClean="0">
                <a:solidFill>
                  <a:srgbClr val="3366FF"/>
                </a:solidFill>
              </a:rPr>
              <a:t>to tell a </a:t>
            </a:r>
            <a:r>
              <a:rPr lang="en-US" b="1" u="sng" dirty="0" smtClean="0">
                <a:solidFill>
                  <a:srgbClr val="3366FF"/>
                </a:solidFill>
              </a:rPr>
              <a:t>true story</a:t>
            </a:r>
          </a:p>
          <a:p>
            <a:endParaRPr lang="en-US" b="1" u="sng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They will only </a:t>
            </a:r>
            <a:r>
              <a:rPr lang="en-US" b="1" u="sng" dirty="0" smtClean="0">
                <a:solidFill>
                  <a:srgbClr val="3366FF"/>
                </a:solidFill>
              </a:rPr>
              <a:t>trust you </a:t>
            </a:r>
            <a:r>
              <a:rPr lang="en-US" dirty="0" smtClean="0">
                <a:solidFill>
                  <a:srgbClr val="3366FF"/>
                </a:solidFill>
              </a:rPr>
              <a:t>if you are </a:t>
            </a:r>
            <a:r>
              <a:rPr lang="en-US" b="1" u="sng" dirty="0" smtClean="0">
                <a:solidFill>
                  <a:srgbClr val="3366FF"/>
                </a:solidFill>
              </a:rPr>
              <a:t>totally honest </a:t>
            </a:r>
            <a:r>
              <a:rPr lang="en-US" dirty="0" smtClean="0">
                <a:solidFill>
                  <a:srgbClr val="3366FF"/>
                </a:solidFill>
              </a:rPr>
              <a:t>with them 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5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2224</TotalTime>
  <Words>616</Words>
  <Application>Microsoft Macintosh PowerPoint</Application>
  <PresentationFormat>On-screen Show (4:3)</PresentationFormat>
  <Paragraphs>121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Preparing for Testimony</vt:lpstr>
      <vt:lpstr>I’m here to Help You</vt:lpstr>
      <vt:lpstr>PowerPoint Presentation</vt:lpstr>
      <vt:lpstr>Be Prepared</vt:lpstr>
      <vt:lpstr>PowerPoint Presentation</vt:lpstr>
      <vt:lpstr>A trial is a STORY about EMOTIONS</vt:lpstr>
      <vt:lpstr>People think in Stories</vt:lpstr>
      <vt:lpstr>“Trials are storytelling, nothing more… The problem is that lawyers have forgotten how to speak to ordinary folks… Lawyers long ago abandoned ordinary English.”    -Gerry Spence</vt:lpstr>
      <vt:lpstr>The Jury is your only SAVIOR</vt:lpstr>
      <vt:lpstr>Know your Audience </vt:lpstr>
      <vt:lpstr>What is Voir Dire?</vt:lpstr>
      <vt:lpstr>Help with JURY SELECTION</vt:lpstr>
      <vt:lpstr>Watch out for the BAD ONES</vt:lpstr>
      <vt:lpstr>Find the GOOD ONES</vt:lpstr>
      <vt:lpstr>Help create a Questionnaire</vt:lpstr>
      <vt:lpstr>READ the JURY FORMS Closely</vt:lpstr>
      <vt:lpstr>Jury Selection Apps</vt:lpstr>
      <vt:lpstr>The Trial is Story </vt:lpstr>
      <vt:lpstr>The Lawyer is the Director</vt:lpstr>
      <vt:lpstr>Witnesses are Characters</vt:lpstr>
      <vt:lpstr>Direct Examination</vt:lpstr>
      <vt:lpstr>PowerPoint Presentation</vt:lpstr>
      <vt:lpstr>PowerPoint Presentation</vt:lpstr>
      <vt:lpstr>PowerPoint Presentation</vt:lpstr>
      <vt:lpstr>Don’t talk like Cop</vt:lpstr>
      <vt:lpstr>Be Humble</vt:lpstr>
      <vt:lpstr>Tell Your Story</vt:lpstr>
      <vt:lpstr>Who are you?</vt:lpstr>
      <vt:lpstr>Share Something</vt:lpstr>
      <vt:lpstr>Tell a Story About the case</vt:lpstr>
      <vt:lpstr>Use Language that Invokes Emotions</vt:lpstr>
      <vt:lpstr>PowerPoint Presentation</vt:lpstr>
      <vt:lpstr>Use the Your Senses</vt:lpstr>
      <vt:lpstr>Use First Person Tense</vt:lpstr>
      <vt:lpstr>Set the Scene</vt:lpstr>
      <vt:lpstr>Show the Story</vt:lpstr>
      <vt:lpstr>You have a Part to Play</vt:lpstr>
      <vt:lpstr>Practice makes Perfect</vt:lpstr>
      <vt:lpstr>   You can’t say anything to hurt me! </vt:lpstr>
      <vt:lpstr>You Have Nothing to Hide</vt:lpstr>
      <vt:lpstr>Cross-Examination</vt:lpstr>
      <vt:lpstr>Let the Prosecutor be the BAD GUY</vt:lpstr>
      <vt:lpstr>Let them act like an ASS</vt:lpstr>
      <vt:lpstr>It’s Good to be the UNDERDOG</vt:lpstr>
      <vt:lpstr>PowerPoint Presentation</vt:lpstr>
      <vt:lpstr>PowerPoint Presentation</vt:lpstr>
      <vt:lpstr>No need to fight</vt:lpstr>
      <vt:lpstr>Concede the Obvious</vt:lpstr>
      <vt:lpstr>Be Reasonable</vt:lpstr>
      <vt:lpstr>Ask to explain yourself</vt:lpstr>
      <vt:lpstr>Let the Jury Rescue you</vt:lpstr>
      <vt:lpstr>PowerPoint Presentation</vt:lpstr>
      <vt:lpstr>PowerPoint Presentation</vt:lpstr>
      <vt:lpstr>FIN</vt:lpstr>
    </vt:vector>
  </TitlesOfParts>
  <Company>Goldstein Goldstein and Hilley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Testimony</dc:title>
  <dc:creator>Don Flanary</dc:creator>
  <cp:lastModifiedBy>Don Flanary</cp:lastModifiedBy>
  <cp:revision>22</cp:revision>
  <dcterms:created xsi:type="dcterms:W3CDTF">2016-08-19T00:11:34Z</dcterms:created>
  <dcterms:modified xsi:type="dcterms:W3CDTF">2016-08-22T03:22:27Z</dcterms:modified>
</cp:coreProperties>
</file>