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8" r:id="rId3"/>
    <p:sldId id="269" r:id="rId4"/>
    <p:sldId id="270" r:id="rId5"/>
    <p:sldId id="282" r:id="rId6"/>
    <p:sldId id="281" r:id="rId7"/>
    <p:sldId id="271" r:id="rId8"/>
    <p:sldId id="272" r:id="rId9"/>
    <p:sldId id="262" r:id="rId10"/>
    <p:sldId id="263" r:id="rId11"/>
    <p:sldId id="275" r:id="rId12"/>
    <p:sldId id="259" r:id="rId13"/>
    <p:sldId id="257" r:id="rId14"/>
    <p:sldId id="260" r:id="rId15"/>
    <p:sldId id="261" r:id="rId16"/>
    <p:sldId id="279" r:id="rId17"/>
    <p:sldId id="277" r:id="rId18"/>
    <p:sldId id="278" r:id="rId19"/>
    <p:sldId id="280" r:id="rId20"/>
    <p:sldId id="264" r:id="rId21"/>
    <p:sldId id="276" r:id="rId22"/>
    <p:sldId id="26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3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0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9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0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1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7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8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D687-1D34-9C4D-B12C-1FDF37370311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C3A4F-8603-4749-A8CC-9FCF009DD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4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donflanary@ggandh.co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455" y="1304638"/>
            <a:ext cx="8116454" cy="169545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accent1"/>
                </a:solidFill>
              </a:rPr>
              <a:t>Developing a Cross of the Cop</a:t>
            </a:r>
            <a:endParaRPr lang="en-US" sz="66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47471"/>
            <a:ext cx="6400800" cy="28448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4F81BD"/>
                </a:solidFill>
              </a:rPr>
              <a:t>Presented by Don Flanary</a:t>
            </a:r>
          </a:p>
          <a:p>
            <a:r>
              <a:rPr lang="en-US" b="1" dirty="0" smtClean="0">
                <a:solidFill>
                  <a:srgbClr val="4F81BD"/>
                </a:solidFill>
              </a:rPr>
              <a:t>Rusty Duncan</a:t>
            </a:r>
            <a:endParaRPr lang="en-US" b="1" dirty="0" smtClean="0">
              <a:solidFill>
                <a:srgbClr val="4F81BD"/>
              </a:solidFill>
            </a:endParaRPr>
          </a:p>
          <a:p>
            <a:r>
              <a:rPr lang="en-US" b="1" dirty="0" smtClean="0">
                <a:solidFill>
                  <a:srgbClr val="4F81BD"/>
                </a:solidFill>
              </a:rPr>
              <a:t>TCDLA</a:t>
            </a:r>
          </a:p>
          <a:p>
            <a:r>
              <a:rPr lang="en-US" b="1" dirty="0" smtClean="0">
                <a:solidFill>
                  <a:srgbClr val="4F81BD"/>
                </a:solidFill>
              </a:rPr>
              <a:t>San Antonio, </a:t>
            </a:r>
            <a:r>
              <a:rPr lang="en-US" b="1" dirty="0" smtClean="0">
                <a:solidFill>
                  <a:srgbClr val="4F81BD"/>
                </a:solidFill>
              </a:rPr>
              <a:t>June</a:t>
            </a:r>
            <a:r>
              <a:rPr lang="en-US" b="1" dirty="0" smtClean="0">
                <a:solidFill>
                  <a:srgbClr val="4F81BD"/>
                </a:solidFill>
              </a:rPr>
              <a:t> 19, </a:t>
            </a:r>
            <a:r>
              <a:rPr lang="en-US" b="1" dirty="0" smtClean="0">
                <a:solidFill>
                  <a:srgbClr val="4F81BD"/>
                </a:solidFill>
              </a:rPr>
              <a:t>2015</a:t>
            </a:r>
            <a:endParaRPr lang="en-US" b="1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961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Know your Facts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998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 offense reports</a:t>
            </a:r>
          </a:p>
          <a:p>
            <a:r>
              <a:rPr lang="en-US" dirty="0" smtClean="0"/>
              <a:t>All officers reports that respond</a:t>
            </a:r>
          </a:p>
          <a:p>
            <a:r>
              <a:rPr lang="en-US" dirty="0" smtClean="0"/>
              <a:t>Dash cams</a:t>
            </a:r>
          </a:p>
          <a:p>
            <a:r>
              <a:rPr lang="en-US" dirty="0" smtClean="0"/>
              <a:t>MDTS logs, AVL – GPS records</a:t>
            </a:r>
          </a:p>
          <a:p>
            <a:r>
              <a:rPr lang="en-US" dirty="0" smtClean="0"/>
              <a:t>Dispatch records</a:t>
            </a:r>
          </a:p>
          <a:p>
            <a:r>
              <a:rPr lang="en-US" dirty="0" smtClean="0"/>
              <a:t>Use of force reports</a:t>
            </a:r>
          </a:p>
          <a:p>
            <a:r>
              <a:rPr lang="en-US" dirty="0" smtClean="0"/>
              <a:t>Interview client</a:t>
            </a:r>
          </a:p>
          <a:p>
            <a:r>
              <a:rPr lang="en-US" dirty="0" smtClean="0"/>
              <a:t>Interview witnesses</a:t>
            </a:r>
          </a:p>
          <a:p>
            <a:r>
              <a:rPr lang="en-US" dirty="0" smtClean="0"/>
              <a:t>Look for CCTV videos</a:t>
            </a:r>
          </a:p>
          <a:p>
            <a:r>
              <a:rPr lang="en-US" dirty="0" smtClean="0"/>
              <a:t>Prior service calls</a:t>
            </a:r>
          </a:p>
        </p:txBody>
      </p:sp>
    </p:spTree>
    <p:extLst>
      <p:ext uri="{BB962C8B-B14F-4D97-AF65-F5344CB8AC3E}">
        <p14:creationId xmlns:p14="http://schemas.microsoft.com/office/powerpoint/2010/main" val="64364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Research/Investigation of the Cop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Publicdata.com</a:t>
            </a:r>
            <a:endParaRPr lang="en-US" dirty="0" smtClean="0"/>
          </a:p>
          <a:p>
            <a:r>
              <a:rPr lang="en-US" dirty="0" err="1" smtClean="0"/>
              <a:t>Peoplefinders.com</a:t>
            </a:r>
            <a:endParaRPr lang="en-US" dirty="0" smtClean="0"/>
          </a:p>
          <a:p>
            <a:r>
              <a:rPr lang="en-US" dirty="0" err="1" smtClean="0"/>
              <a:t>Spokeo.com</a:t>
            </a:r>
            <a:endParaRPr lang="en-US" dirty="0" smtClean="0"/>
          </a:p>
          <a:p>
            <a:r>
              <a:rPr lang="en-US" dirty="0" smtClean="0"/>
              <a:t>Look for Divorces, Judgments, Bankruptcies</a:t>
            </a:r>
            <a:endParaRPr lang="en-US" dirty="0" smtClean="0"/>
          </a:p>
          <a:p>
            <a:r>
              <a:rPr lang="en-US" dirty="0" smtClean="0"/>
              <a:t>Get TCLEOS, look for prior colleges</a:t>
            </a:r>
          </a:p>
          <a:p>
            <a:r>
              <a:rPr lang="en-US" dirty="0" smtClean="0"/>
              <a:t>Social media research</a:t>
            </a:r>
          </a:p>
          <a:p>
            <a:pPr lvl="1"/>
            <a:r>
              <a:rPr lang="en-US" dirty="0" smtClean="0"/>
              <a:t>Facebook, twitter, </a:t>
            </a:r>
            <a:r>
              <a:rPr lang="en-US" dirty="0" err="1" smtClean="0"/>
              <a:t>instagram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66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Research/Investigation of the Cop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4962244"/>
          </a:xfrm>
        </p:spPr>
        <p:txBody>
          <a:bodyPr>
            <a:normAutofit/>
          </a:bodyPr>
          <a:lstStyle/>
          <a:p>
            <a:r>
              <a:rPr lang="en-US" dirty="0" smtClean="0"/>
              <a:t>Open records for personnel file, Military</a:t>
            </a:r>
          </a:p>
          <a:p>
            <a:r>
              <a:rPr lang="en-US" dirty="0" smtClean="0"/>
              <a:t>Open record for for all similar offenses</a:t>
            </a:r>
          </a:p>
          <a:p>
            <a:r>
              <a:rPr lang="en-US" dirty="0" smtClean="0"/>
              <a:t>Open records when he is a complaining witness</a:t>
            </a:r>
          </a:p>
          <a:p>
            <a:r>
              <a:rPr lang="en-US" dirty="0" smtClean="0"/>
              <a:t>Subpoena Internal Affairs file – </a:t>
            </a:r>
            <a:r>
              <a:rPr lang="en-US" i="1" dirty="0" smtClean="0"/>
              <a:t>in camera</a:t>
            </a:r>
            <a:r>
              <a:rPr lang="en-US" dirty="0" smtClean="0"/>
              <a:t> inspection </a:t>
            </a:r>
          </a:p>
          <a:p>
            <a:r>
              <a:rPr lang="en-US" dirty="0" smtClean="0"/>
              <a:t>Lexis or Westlaw background search</a:t>
            </a:r>
          </a:p>
          <a:p>
            <a:r>
              <a:rPr lang="en-US" dirty="0" smtClean="0"/>
              <a:t>Private investigator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54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Discovery your Story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the Story, Tell the Story</a:t>
            </a:r>
          </a:p>
          <a:p>
            <a:r>
              <a:rPr lang="en-US" dirty="0" smtClean="0"/>
              <a:t>What is the Cop’s Story</a:t>
            </a:r>
          </a:p>
          <a:p>
            <a:r>
              <a:rPr lang="en-US" dirty="0" smtClean="0"/>
              <a:t>What is the Client’s Story</a:t>
            </a:r>
          </a:p>
          <a:p>
            <a:endParaRPr lang="en-US" dirty="0" smtClean="0"/>
          </a:p>
          <a:p>
            <a:r>
              <a:rPr lang="en-US" dirty="0" smtClean="0"/>
              <a:t>We have to SEE what happened </a:t>
            </a:r>
          </a:p>
          <a:p>
            <a:r>
              <a:rPr lang="en-US" dirty="0" smtClean="0"/>
              <a:t>So we can TELL the story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86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Look for Motivations of the Cop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 he say the things he does</a:t>
            </a:r>
          </a:p>
          <a:p>
            <a:r>
              <a:rPr lang="en-US" dirty="0" smtClean="0"/>
              <a:t>What was going on in his mind at the time</a:t>
            </a:r>
          </a:p>
          <a:p>
            <a:r>
              <a:rPr lang="en-US" dirty="0" smtClean="0"/>
              <a:t>What were his emotions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16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put it in action!</a:t>
            </a:r>
          </a:p>
          <a:p>
            <a:r>
              <a:rPr lang="en-US" dirty="0" smtClean="0"/>
              <a:t>We have to SEE what happened </a:t>
            </a:r>
          </a:p>
          <a:p>
            <a:r>
              <a:rPr lang="en-US" dirty="0" smtClean="0"/>
              <a:t>So we can TELL the 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99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Cross-X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Story - Know the story, tell the story</a:t>
            </a:r>
          </a:p>
          <a:p>
            <a:r>
              <a:rPr lang="en-US" dirty="0" smtClean="0"/>
              <a:t>Empathy</a:t>
            </a:r>
          </a:p>
          <a:p>
            <a:r>
              <a:rPr lang="en-US" dirty="0" smtClean="0"/>
              <a:t>You don’t have to be in control</a:t>
            </a:r>
          </a:p>
          <a:p>
            <a:r>
              <a:rPr lang="en-US" dirty="0" smtClean="0"/>
              <a:t>Serve someone else other than yourself during cross. </a:t>
            </a:r>
          </a:p>
          <a:p>
            <a:r>
              <a:rPr lang="en-US" dirty="0" smtClean="0"/>
              <a:t>Serve the jury</a:t>
            </a:r>
          </a:p>
          <a:p>
            <a:r>
              <a:rPr lang="en-US" dirty="0" smtClean="0"/>
              <a:t>Sometimes you have more control when you give up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676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Cross-X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you have the most power when you are the most vulnerable</a:t>
            </a:r>
          </a:p>
          <a:p>
            <a:r>
              <a:rPr lang="en-US" dirty="0" smtClean="0"/>
              <a:t>Give up the fear that it is a competition of credibility with the jury</a:t>
            </a:r>
          </a:p>
          <a:p>
            <a:r>
              <a:rPr lang="en-US" dirty="0" smtClean="0"/>
              <a:t>When you get angry at a witness, you become a surrogate for the jurors emotions</a:t>
            </a:r>
          </a:p>
          <a:p>
            <a:r>
              <a:rPr lang="en-US" dirty="0" smtClean="0"/>
              <a:t>You NEVER need to get angry</a:t>
            </a:r>
          </a:p>
          <a:p>
            <a:r>
              <a:rPr lang="en-US" dirty="0" smtClean="0"/>
              <a:t>Think of how you can relate to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7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Cross-X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with cross is we focus on the LIE and not the WHY</a:t>
            </a:r>
          </a:p>
          <a:p>
            <a:r>
              <a:rPr lang="en-US" dirty="0" smtClean="0"/>
              <a:t>Don’t say “So” or “but” those are argumentative</a:t>
            </a:r>
          </a:p>
          <a:p>
            <a:r>
              <a:rPr lang="en-US" dirty="0" smtClean="0"/>
              <a:t>Prior to Cross, think of the witness:</a:t>
            </a:r>
          </a:p>
          <a:p>
            <a:r>
              <a:rPr lang="en-US" dirty="0" smtClean="0"/>
              <a:t>Describe who they are and whey they are afraid of</a:t>
            </a:r>
          </a:p>
          <a:p>
            <a:r>
              <a:rPr lang="en-US" dirty="0" smtClean="0"/>
              <a:t>Tell a story, no legalize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16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Cross Him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it real</a:t>
            </a:r>
          </a:p>
          <a:p>
            <a:r>
              <a:rPr lang="en-US" dirty="0" smtClean="0"/>
              <a:t>Go there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5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 trial is a STORY about EMOTIONS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reason why good BOOKS, PLAYS, SONGS and MOVIES are successful </a:t>
            </a:r>
          </a:p>
          <a:p>
            <a:pPr lvl="1"/>
            <a:r>
              <a:rPr lang="en-US" dirty="0" smtClean="0"/>
              <a:t>Because they tell as STORY</a:t>
            </a:r>
          </a:p>
          <a:p>
            <a:r>
              <a:rPr lang="en-US" dirty="0" smtClean="0"/>
              <a:t>People naturally follow STORIES </a:t>
            </a:r>
          </a:p>
          <a:p>
            <a:pPr lvl="1"/>
            <a:r>
              <a:rPr lang="en-US" dirty="0" smtClean="0"/>
              <a:t>Because they are EMOTIONALLY TRUE</a:t>
            </a:r>
          </a:p>
          <a:p>
            <a:r>
              <a:rPr lang="en-US" dirty="0" smtClean="0"/>
              <a:t>Stop being </a:t>
            </a:r>
            <a:r>
              <a:rPr lang="en-US" smtClean="0"/>
              <a:t>a lawyer, be a STORYTELLER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409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Method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06618"/>
          </a:xfrm>
        </p:spPr>
        <p:txBody>
          <a:bodyPr/>
          <a:lstStyle/>
          <a:p>
            <a:r>
              <a:rPr lang="en-US" b="1" dirty="0" smtClean="0"/>
              <a:t>TLC Method</a:t>
            </a:r>
          </a:p>
          <a:p>
            <a:r>
              <a:rPr lang="en-US" dirty="0" smtClean="0"/>
              <a:t>Come to </a:t>
            </a:r>
            <a:r>
              <a:rPr lang="en-US" b="1" dirty="0" smtClean="0"/>
              <a:t>ROUND TOP</a:t>
            </a:r>
          </a:p>
          <a:p>
            <a:r>
              <a:rPr lang="en-US" dirty="0" smtClean="0"/>
              <a:t>Wednesday October 7 - Saturday Oct 10</a:t>
            </a:r>
          </a:p>
          <a:p>
            <a:r>
              <a:rPr lang="en-US" dirty="0" smtClean="0">
                <a:hlinkClick r:id="rId2"/>
              </a:rPr>
              <a:t>donflanary@ggandh.com</a:t>
            </a:r>
            <a:endParaRPr lang="en-US" dirty="0" smtClean="0"/>
          </a:p>
          <a:p>
            <a:r>
              <a:rPr lang="en-US" dirty="0" smtClean="0"/>
              <a:t>210-789-3181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20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11545"/>
            <a:ext cx="9144000" cy="6858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600" y="-58790"/>
            <a:ext cx="58782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755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2"/>
            <a:ext cx="7772400" cy="5029199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b="1" dirty="0" smtClean="0"/>
              <a:t>Trials are</a:t>
            </a:r>
            <a:r>
              <a:rPr lang="en-US" dirty="0" smtClean="0"/>
              <a:t> </a:t>
            </a:r>
            <a:r>
              <a:rPr lang="en-US" b="1" dirty="0" smtClean="0"/>
              <a:t>storytelling</a:t>
            </a:r>
            <a:r>
              <a:rPr lang="en-US" dirty="0" smtClean="0"/>
              <a:t>, nothing more… The problem is that we, as lawyers have forgotten how to speak to ordinary folks… Lawyers long ago abandoned ordinary English.”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	-Gerry Spence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2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Jury is your only </a:t>
            </a:r>
            <a:r>
              <a:rPr lang="en-US" b="1" u="sng" dirty="0" smtClean="0"/>
              <a:t>SAVIOR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jury will only </a:t>
            </a:r>
            <a:r>
              <a:rPr lang="en-US" b="1" u="sng" dirty="0" smtClean="0"/>
              <a:t>rescue</a:t>
            </a:r>
            <a:r>
              <a:rPr lang="en-US" dirty="0" smtClean="0"/>
              <a:t> your client if they have an </a:t>
            </a:r>
            <a:r>
              <a:rPr lang="en-US" b="1" u="sng" dirty="0" smtClean="0"/>
              <a:t>emotional bond </a:t>
            </a:r>
            <a:r>
              <a:rPr lang="en-US" dirty="0" smtClean="0"/>
              <a:t>with your client</a:t>
            </a:r>
          </a:p>
          <a:p>
            <a:r>
              <a:rPr lang="en-US" dirty="0" smtClean="0"/>
              <a:t>The jury will only form the emotional bond if they </a:t>
            </a:r>
            <a:r>
              <a:rPr lang="en-US" b="1" u="sng" dirty="0" smtClean="0"/>
              <a:t>trust you </a:t>
            </a:r>
            <a:r>
              <a:rPr lang="en-US" dirty="0" smtClean="0"/>
              <a:t>to tell a </a:t>
            </a:r>
            <a:r>
              <a:rPr lang="en-US" b="1" u="sng" dirty="0" smtClean="0"/>
              <a:t>true story</a:t>
            </a:r>
          </a:p>
          <a:p>
            <a:r>
              <a:rPr lang="en-US" dirty="0" smtClean="0"/>
              <a:t>They will only </a:t>
            </a:r>
            <a:r>
              <a:rPr lang="en-US" b="1" u="sng" dirty="0" smtClean="0"/>
              <a:t>trust you </a:t>
            </a:r>
            <a:r>
              <a:rPr lang="en-US" dirty="0" smtClean="0"/>
              <a:t>if you are </a:t>
            </a:r>
            <a:r>
              <a:rPr lang="en-US" b="1" u="sng" dirty="0" smtClean="0"/>
              <a:t>totally honest </a:t>
            </a:r>
            <a:r>
              <a:rPr lang="en-US" dirty="0" smtClean="0"/>
              <a:t>with </a:t>
            </a:r>
            <a:r>
              <a:rPr lang="en-US" dirty="0" smtClean="0"/>
              <a:t>them</a:t>
            </a:r>
          </a:p>
        </p:txBody>
      </p:sp>
    </p:spTree>
    <p:extLst>
      <p:ext uri="{BB962C8B-B14F-4D97-AF65-F5344CB8AC3E}">
        <p14:creationId xmlns:p14="http://schemas.microsoft.com/office/powerpoint/2010/main" val="146283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85" y="2410801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000000"/>
                </a:solidFill>
              </a:rPr>
              <a:t>If you want th</a:t>
            </a:r>
            <a:r>
              <a:rPr lang="en-US" sz="5400" dirty="0" smtClean="0">
                <a:solidFill>
                  <a:srgbClr val="000000"/>
                </a:solidFill>
              </a:rPr>
              <a:t>e jury </a:t>
            </a:r>
            <a:r>
              <a:rPr lang="en-US" sz="5400" dirty="0" smtClean="0">
                <a:solidFill>
                  <a:srgbClr val="000000"/>
                </a:solidFill>
              </a:rPr>
              <a:t>to </a:t>
            </a:r>
            <a:r>
              <a:rPr lang="en-US" sz="5400" b="1" u="sng" dirty="0" smtClean="0">
                <a:solidFill>
                  <a:srgbClr val="000000"/>
                </a:solidFill>
              </a:rPr>
              <a:t>care</a:t>
            </a:r>
            <a:r>
              <a:rPr lang="en-US" sz="5400" dirty="0" smtClean="0">
                <a:solidFill>
                  <a:srgbClr val="000000"/>
                </a:solidFill>
              </a:rPr>
              <a:t>, </a:t>
            </a:r>
            <a:br>
              <a:rPr lang="en-US" sz="5400" dirty="0" smtClean="0">
                <a:solidFill>
                  <a:srgbClr val="000000"/>
                </a:solidFill>
              </a:rPr>
            </a:br>
            <a:r>
              <a:rPr lang="en-US" sz="5400" dirty="0" smtClean="0">
                <a:solidFill>
                  <a:srgbClr val="000000"/>
                </a:solidFill>
              </a:rPr>
              <a:t>you must </a:t>
            </a:r>
            <a:r>
              <a:rPr lang="en-US" sz="5400" b="1" u="sng" dirty="0" smtClean="0">
                <a:solidFill>
                  <a:srgbClr val="000000"/>
                </a:solidFill>
              </a:rPr>
              <a:t>care</a:t>
            </a:r>
            <a:r>
              <a:rPr lang="en-US" sz="5400" dirty="0" smtClean="0">
                <a:solidFill>
                  <a:srgbClr val="000000"/>
                </a:solidFill>
              </a:rPr>
              <a:t>! </a:t>
            </a:r>
            <a:br>
              <a:rPr lang="en-US" sz="5400" dirty="0" smtClean="0">
                <a:solidFill>
                  <a:srgbClr val="000000"/>
                </a:solidFill>
              </a:rPr>
            </a:br>
            <a:endParaRPr lang="en-US" sz="5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946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Its just You and the Jury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important 15 people in the world</a:t>
            </a:r>
          </a:p>
          <a:p>
            <a:r>
              <a:rPr lang="en-US" dirty="0" smtClean="0"/>
              <a:t>It</a:t>
            </a:r>
            <a:r>
              <a:rPr lang="fr-FR" dirty="0" smtClean="0"/>
              <a:t>’</a:t>
            </a:r>
            <a:r>
              <a:rPr lang="en-US" dirty="0" smtClean="0"/>
              <a:t>s a very special group</a:t>
            </a:r>
          </a:p>
          <a:p>
            <a:r>
              <a:rPr lang="en-US" dirty="0" smtClean="0"/>
              <a:t>No one else matters</a:t>
            </a:r>
          </a:p>
          <a:p>
            <a:pPr lvl="1"/>
            <a:r>
              <a:rPr lang="en-US" dirty="0" smtClean="0"/>
              <a:t>Not the judge, not the prosecutor, not the witnesses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181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the </a:t>
            </a:r>
            <a:r>
              <a:rPr lang="en-US" b="1" u="sng" dirty="0" smtClean="0"/>
              <a:t>Emotional Truth </a:t>
            </a:r>
            <a:r>
              <a:rPr lang="en-US" b="1" dirty="0" smtClean="0"/>
              <a:t>to Your Story?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2255"/>
          </a:xfrm>
        </p:spPr>
        <p:txBody>
          <a:bodyPr>
            <a:normAutofit/>
          </a:bodyPr>
          <a:lstStyle/>
          <a:p>
            <a:r>
              <a:rPr lang="en-US" dirty="0" smtClean="0"/>
              <a:t>Discover the </a:t>
            </a:r>
            <a:r>
              <a:rPr lang="en-US" dirty="0" smtClean="0"/>
              <a:t>Story</a:t>
            </a:r>
            <a:endParaRPr lang="en-US" dirty="0" smtClean="0"/>
          </a:p>
          <a:p>
            <a:r>
              <a:rPr lang="en-US" dirty="0" smtClean="0"/>
              <a:t>Every </a:t>
            </a:r>
            <a:r>
              <a:rPr lang="en-US" b="1" dirty="0" smtClean="0"/>
              <a:t>Client</a:t>
            </a:r>
            <a:r>
              <a:rPr lang="en-US" dirty="0" smtClean="0"/>
              <a:t> has a </a:t>
            </a:r>
            <a:r>
              <a:rPr lang="en-US" dirty="0" smtClean="0"/>
              <a:t>story</a:t>
            </a:r>
          </a:p>
          <a:p>
            <a:r>
              <a:rPr lang="en-US" dirty="0" smtClean="0"/>
              <a:t>Every </a:t>
            </a:r>
            <a:r>
              <a:rPr lang="en-US" b="1" dirty="0" smtClean="0"/>
              <a:t>Witnes</a:t>
            </a:r>
            <a:r>
              <a:rPr lang="en-US" b="1" dirty="0" smtClean="0"/>
              <a:t>s</a:t>
            </a:r>
            <a:r>
              <a:rPr lang="en-US" dirty="0" smtClean="0"/>
              <a:t> has a story</a:t>
            </a:r>
            <a:endParaRPr lang="en-US" dirty="0" smtClean="0"/>
          </a:p>
          <a:p>
            <a:r>
              <a:rPr lang="en-US" dirty="0" smtClean="0"/>
              <a:t>Every </a:t>
            </a:r>
            <a:r>
              <a:rPr lang="en-US" b="1" dirty="0" smtClean="0"/>
              <a:t>Case</a:t>
            </a:r>
            <a:r>
              <a:rPr lang="en-US" dirty="0" smtClean="0"/>
              <a:t> has a </a:t>
            </a:r>
            <a:r>
              <a:rPr lang="en-US" dirty="0" smtClean="0"/>
              <a:t>story</a:t>
            </a:r>
          </a:p>
          <a:p>
            <a:r>
              <a:rPr lang="en-US" dirty="0" smtClean="0"/>
              <a:t>Every </a:t>
            </a:r>
            <a:r>
              <a:rPr lang="en-US" b="1" dirty="0" smtClean="0"/>
              <a:t>Lawyer</a:t>
            </a:r>
            <a:r>
              <a:rPr lang="en-US" dirty="0" smtClean="0"/>
              <a:t> has a story</a:t>
            </a:r>
            <a:endParaRPr lang="en-US" dirty="0" smtClean="0"/>
          </a:p>
          <a:p>
            <a:r>
              <a:rPr lang="en-US" dirty="0" smtClean="0"/>
              <a:t>Discover yourself</a:t>
            </a:r>
          </a:p>
          <a:p>
            <a:r>
              <a:rPr lang="en-US" dirty="0" smtClean="0"/>
              <a:t>Be </a:t>
            </a:r>
            <a:r>
              <a:rPr lang="en-US" dirty="0" smtClean="0"/>
              <a:t>yourself</a:t>
            </a:r>
          </a:p>
          <a:p>
            <a:r>
              <a:rPr lang="en-US" dirty="0" smtClean="0"/>
              <a:t>It all starts with </a:t>
            </a:r>
            <a:r>
              <a:rPr lang="en-US" b="1" dirty="0" smtClean="0"/>
              <a:t>YOU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95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Technical Approach vs. Emotional Approach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9564"/>
            <a:ext cx="8229600" cy="4525963"/>
          </a:xfrm>
        </p:spPr>
        <p:txBody>
          <a:bodyPr/>
          <a:lstStyle/>
          <a:p>
            <a:r>
              <a:rPr lang="en-US" dirty="0" smtClean="0"/>
              <a:t>Technical Approach</a:t>
            </a:r>
          </a:p>
          <a:p>
            <a:pPr lvl="1"/>
            <a:r>
              <a:rPr lang="en-US" dirty="0" smtClean="0"/>
              <a:t>Analytical side of the Juror’s Mind </a:t>
            </a:r>
          </a:p>
          <a:p>
            <a:r>
              <a:rPr lang="en-US" dirty="0" smtClean="0"/>
              <a:t>Emotional/Communicative Approach</a:t>
            </a:r>
          </a:p>
          <a:p>
            <a:pPr lvl="1"/>
            <a:r>
              <a:rPr lang="en-US" dirty="0" smtClean="0"/>
              <a:t>Appeals to the Emotion Truth of the Case</a:t>
            </a:r>
          </a:p>
          <a:p>
            <a:pPr lvl="1"/>
            <a:r>
              <a:rPr lang="en-US" dirty="0" smtClean="0"/>
              <a:t>People make decisions based on there emotions</a:t>
            </a:r>
          </a:p>
          <a:p>
            <a:pPr lvl="1"/>
            <a:r>
              <a:rPr lang="en-US" dirty="0" smtClean="0"/>
              <a:t>Why was Tony Soprano the Hero?</a:t>
            </a:r>
          </a:p>
        </p:txBody>
      </p:sp>
    </p:spTree>
    <p:extLst>
      <p:ext uri="{BB962C8B-B14F-4D97-AF65-F5344CB8AC3E}">
        <p14:creationId xmlns:p14="http://schemas.microsoft.com/office/powerpoint/2010/main" val="265468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Prep to Cross-X of the Cop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the Cop</a:t>
            </a:r>
          </a:p>
          <a:p>
            <a:r>
              <a:rPr lang="en-US" dirty="0" smtClean="0"/>
              <a:t>Known your Facts</a:t>
            </a:r>
          </a:p>
          <a:p>
            <a:r>
              <a:rPr lang="en-US" dirty="0" smtClean="0"/>
              <a:t>Discover the 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62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662</Words>
  <Application>Microsoft Macintosh PowerPoint</Application>
  <PresentationFormat>On-screen Show 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Developing a Cross of the Cop</vt:lpstr>
      <vt:lpstr>A trial is a STORY about EMOTIONS</vt:lpstr>
      <vt:lpstr>“Trials are storytelling, nothing more… The problem is that we, as lawyers have forgotten how to speak to ordinary folks… Lawyers long ago abandoned ordinary English.”    -Gerry Spence</vt:lpstr>
      <vt:lpstr>The Jury is your only SAVIOR</vt:lpstr>
      <vt:lpstr>If you want the jury to care,  you must care!  </vt:lpstr>
      <vt:lpstr>Its just You and the Jury</vt:lpstr>
      <vt:lpstr>What is the Emotional Truth to Your Story?</vt:lpstr>
      <vt:lpstr>Technical Approach vs. Emotional Approach</vt:lpstr>
      <vt:lpstr>Prep to Cross-X of the Cop</vt:lpstr>
      <vt:lpstr>Know your Facts </vt:lpstr>
      <vt:lpstr>Research/Investigation of the Cop</vt:lpstr>
      <vt:lpstr>Research/Investigation of the Cop</vt:lpstr>
      <vt:lpstr>Discovery your Story</vt:lpstr>
      <vt:lpstr>Look for Motivations of the Cop</vt:lpstr>
      <vt:lpstr>ACTION</vt:lpstr>
      <vt:lpstr>Cross-X</vt:lpstr>
      <vt:lpstr>Cross-X</vt:lpstr>
      <vt:lpstr>Cross-X</vt:lpstr>
      <vt:lpstr>Let’s Cross Him</vt:lpstr>
      <vt:lpstr>The Method</vt:lpstr>
      <vt:lpstr>PowerPoint Presentation</vt:lpstr>
      <vt:lpstr>PowerPoint Presentation</vt:lpstr>
    </vt:vector>
  </TitlesOfParts>
  <Company>Goldstein Goldstein and Hilley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Flanary</dc:creator>
  <cp:lastModifiedBy>Don Flanary</cp:lastModifiedBy>
  <cp:revision>12</cp:revision>
  <dcterms:created xsi:type="dcterms:W3CDTF">2015-06-18T18:08:07Z</dcterms:created>
  <dcterms:modified xsi:type="dcterms:W3CDTF">2015-06-19T13:16:08Z</dcterms:modified>
</cp:coreProperties>
</file>