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5"/>
  </p:notesMasterIdLst>
  <p:sldIdLst>
    <p:sldId id="309" r:id="rId2"/>
    <p:sldId id="406" r:id="rId3"/>
    <p:sldId id="407" r:id="rId4"/>
    <p:sldId id="408" r:id="rId5"/>
    <p:sldId id="447" r:id="rId6"/>
    <p:sldId id="446" r:id="rId7"/>
    <p:sldId id="409" r:id="rId8"/>
    <p:sldId id="410" r:id="rId9"/>
    <p:sldId id="411" r:id="rId10"/>
    <p:sldId id="412" r:id="rId11"/>
    <p:sldId id="413" r:id="rId12"/>
    <p:sldId id="448" r:id="rId13"/>
    <p:sldId id="450" r:id="rId14"/>
    <p:sldId id="449" r:id="rId15"/>
    <p:sldId id="414" r:id="rId16"/>
    <p:sldId id="415" r:id="rId17"/>
    <p:sldId id="416" r:id="rId18"/>
    <p:sldId id="417" r:id="rId19"/>
    <p:sldId id="334" r:id="rId20"/>
    <p:sldId id="350" r:id="rId21"/>
    <p:sldId id="356" r:id="rId22"/>
    <p:sldId id="335" r:id="rId23"/>
    <p:sldId id="336" r:id="rId24"/>
    <p:sldId id="353" r:id="rId25"/>
    <p:sldId id="338" r:id="rId26"/>
    <p:sldId id="337" r:id="rId27"/>
    <p:sldId id="339" r:id="rId28"/>
    <p:sldId id="451" r:id="rId29"/>
    <p:sldId id="340" r:id="rId30"/>
    <p:sldId id="452" r:id="rId31"/>
    <p:sldId id="341" r:id="rId32"/>
    <p:sldId id="354" r:id="rId33"/>
    <p:sldId id="348" r:id="rId34"/>
    <p:sldId id="349" r:id="rId35"/>
    <p:sldId id="453" r:id="rId36"/>
    <p:sldId id="362" r:id="rId37"/>
    <p:sldId id="360" r:id="rId38"/>
    <p:sldId id="364" r:id="rId39"/>
    <p:sldId id="361" r:id="rId40"/>
    <p:sldId id="344" r:id="rId41"/>
    <p:sldId id="363" r:id="rId42"/>
    <p:sldId id="427" r:id="rId43"/>
    <p:sldId id="428" r:id="rId44"/>
    <p:sldId id="455" r:id="rId45"/>
    <p:sldId id="426" r:id="rId46"/>
    <p:sldId id="365" r:id="rId47"/>
    <p:sldId id="366" r:id="rId48"/>
    <p:sldId id="367" r:id="rId49"/>
    <p:sldId id="345" r:id="rId50"/>
    <p:sldId id="368" r:id="rId51"/>
    <p:sldId id="346" r:id="rId52"/>
    <p:sldId id="369" r:id="rId53"/>
    <p:sldId id="357" r:id="rId54"/>
    <p:sldId id="358" r:id="rId55"/>
    <p:sldId id="347" r:id="rId56"/>
    <p:sldId id="359" r:id="rId57"/>
    <p:sldId id="377" r:id="rId58"/>
    <p:sldId id="378" r:id="rId59"/>
    <p:sldId id="379" r:id="rId60"/>
    <p:sldId id="380" r:id="rId61"/>
    <p:sldId id="381" r:id="rId62"/>
    <p:sldId id="443" r:id="rId63"/>
    <p:sldId id="444" r:id="rId64"/>
    <p:sldId id="436" r:id="rId65"/>
    <p:sldId id="437" r:id="rId66"/>
    <p:sldId id="439" r:id="rId67"/>
    <p:sldId id="438" r:id="rId68"/>
    <p:sldId id="435" r:id="rId69"/>
    <p:sldId id="430" r:id="rId70"/>
    <p:sldId id="431" r:id="rId71"/>
    <p:sldId id="433" r:id="rId72"/>
    <p:sldId id="434" r:id="rId73"/>
    <p:sldId id="440"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p:restoredTop sz="94592"/>
  </p:normalViewPr>
  <p:slideViewPr>
    <p:cSldViewPr snapToGrid="0" snapToObjects="1">
      <p:cViewPr varScale="1">
        <p:scale>
          <a:sx n="101" d="100"/>
          <a:sy n="101" d="100"/>
        </p:scale>
        <p:origin x="-912" y="-104"/>
      </p:cViewPr>
      <p:guideLst>
        <p:guide orient="horz" pos="2160"/>
        <p:guide pos="2880"/>
      </p:guideLst>
    </p:cSldViewPr>
  </p:slideViewPr>
  <p:notesTextViewPr>
    <p:cViewPr>
      <p:scale>
        <a:sx n="1" d="1"/>
        <a:sy n="1" d="1"/>
      </p:scale>
      <p:origin x="0" y="0"/>
    </p:cViewPr>
  </p:notesTextViewPr>
  <p:sorterViewPr>
    <p:cViewPr>
      <p:scale>
        <a:sx n="98" d="100"/>
        <a:sy n="98" d="100"/>
      </p:scale>
      <p:origin x="0" y="38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notesMaster" Target="notesMasters/notesMaster1.xml"/><Relationship Id="rId76" Type="http://schemas.openxmlformats.org/officeDocument/2006/relationships/printerSettings" Target="printerSettings/printerSettings1.bin"/><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C95790-2F79-6742-B308-FFA5F8762269}" type="datetimeFigureOut">
              <a:rPr lang="en-US" smtClean="0"/>
              <a:t>6/17/16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BA31CD-1BAA-6C4C-B5F3-C399EC98D307}" type="slidenum">
              <a:rPr lang="en-US" smtClean="0"/>
              <a:t>‹#›</a:t>
            </a:fld>
            <a:endParaRPr lang="en-US"/>
          </a:p>
        </p:txBody>
      </p:sp>
    </p:spTree>
    <p:extLst>
      <p:ext uri="{BB962C8B-B14F-4D97-AF65-F5344CB8AC3E}">
        <p14:creationId xmlns:p14="http://schemas.microsoft.com/office/powerpoint/2010/main" val="1209728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EF4DEB2-65BC-554A-B8C5-640D74BF80EE}" type="datetimeFigureOut">
              <a:rPr lang="en-US" smtClean="0"/>
              <a:t>6/17/16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71E917-20F2-9C44-BA43-6D9C8BE8B3A5}" type="slidenum">
              <a:rPr lang="en-US" smtClean="0"/>
              <a:t>‹#›</a:t>
            </a:fld>
            <a:endParaRPr lang="en-US"/>
          </a:p>
        </p:txBody>
      </p:sp>
    </p:spTree>
    <p:extLst>
      <p:ext uri="{BB962C8B-B14F-4D97-AF65-F5344CB8AC3E}">
        <p14:creationId xmlns:p14="http://schemas.microsoft.com/office/powerpoint/2010/main" val="1002129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EF4DEB2-65BC-554A-B8C5-640D74BF80EE}" type="datetimeFigureOut">
              <a:rPr lang="en-US" smtClean="0"/>
              <a:t>6/17/16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71E917-20F2-9C44-BA43-6D9C8BE8B3A5}" type="slidenum">
              <a:rPr lang="en-US" smtClean="0"/>
              <a:t>‹#›</a:t>
            </a:fld>
            <a:endParaRPr lang="en-US"/>
          </a:p>
        </p:txBody>
      </p:sp>
    </p:spTree>
    <p:extLst>
      <p:ext uri="{BB962C8B-B14F-4D97-AF65-F5344CB8AC3E}">
        <p14:creationId xmlns:p14="http://schemas.microsoft.com/office/powerpoint/2010/main" val="874031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EF4DEB2-65BC-554A-B8C5-640D74BF80EE}" type="datetimeFigureOut">
              <a:rPr lang="en-US" smtClean="0"/>
              <a:t>6/17/16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71E917-20F2-9C44-BA43-6D9C8BE8B3A5}" type="slidenum">
              <a:rPr lang="en-US" smtClean="0"/>
              <a:t>‹#›</a:t>
            </a:fld>
            <a:endParaRPr lang="en-US"/>
          </a:p>
        </p:txBody>
      </p:sp>
    </p:spTree>
    <p:extLst>
      <p:ext uri="{BB962C8B-B14F-4D97-AF65-F5344CB8AC3E}">
        <p14:creationId xmlns:p14="http://schemas.microsoft.com/office/powerpoint/2010/main" val="1063577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EF4DEB2-65BC-554A-B8C5-640D74BF80EE}" type="datetimeFigureOut">
              <a:rPr lang="en-US" smtClean="0"/>
              <a:t>6/17/16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71E917-20F2-9C44-BA43-6D9C8BE8B3A5}" type="slidenum">
              <a:rPr lang="en-US" smtClean="0"/>
              <a:t>‹#›</a:t>
            </a:fld>
            <a:endParaRPr lang="en-US"/>
          </a:p>
        </p:txBody>
      </p:sp>
    </p:spTree>
    <p:extLst>
      <p:ext uri="{BB962C8B-B14F-4D97-AF65-F5344CB8AC3E}">
        <p14:creationId xmlns:p14="http://schemas.microsoft.com/office/powerpoint/2010/main" val="78313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F4DEB2-65BC-554A-B8C5-640D74BF80EE}" type="datetimeFigureOut">
              <a:rPr lang="en-US" smtClean="0"/>
              <a:t>6/17/16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71E917-20F2-9C44-BA43-6D9C8BE8B3A5}" type="slidenum">
              <a:rPr lang="en-US" smtClean="0"/>
              <a:t>‹#›</a:t>
            </a:fld>
            <a:endParaRPr lang="en-US"/>
          </a:p>
        </p:txBody>
      </p:sp>
    </p:spTree>
    <p:extLst>
      <p:ext uri="{BB962C8B-B14F-4D97-AF65-F5344CB8AC3E}">
        <p14:creationId xmlns:p14="http://schemas.microsoft.com/office/powerpoint/2010/main" val="1955557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EF4DEB2-65BC-554A-B8C5-640D74BF80EE}" type="datetimeFigureOut">
              <a:rPr lang="en-US" smtClean="0"/>
              <a:t>6/17/16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71E917-20F2-9C44-BA43-6D9C8BE8B3A5}" type="slidenum">
              <a:rPr lang="en-US" smtClean="0"/>
              <a:t>‹#›</a:t>
            </a:fld>
            <a:endParaRPr lang="en-US"/>
          </a:p>
        </p:txBody>
      </p:sp>
    </p:spTree>
    <p:extLst>
      <p:ext uri="{BB962C8B-B14F-4D97-AF65-F5344CB8AC3E}">
        <p14:creationId xmlns:p14="http://schemas.microsoft.com/office/powerpoint/2010/main" val="1959572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EF4DEB2-65BC-554A-B8C5-640D74BF80EE}" type="datetimeFigureOut">
              <a:rPr lang="en-US" smtClean="0"/>
              <a:t>6/17/16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71E917-20F2-9C44-BA43-6D9C8BE8B3A5}" type="slidenum">
              <a:rPr lang="en-US" smtClean="0"/>
              <a:t>‹#›</a:t>
            </a:fld>
            <a:endParaRPr lang="en-US"/>
          </a:p>
        </p:txBody>
      </p:sp>
    </p:spTree>
    <p:extLst>
      <p:ext uri="{BB962C8B-B14F-4D97-AF65-F5344CB8AC3E}">
        <p14:creationId xmlns:p14="http://schemas.microsoft.com/office/powerpoint/2010/main" val="718754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EF4DEB2-65BC-554A-B8C5-640D74BF80EE}" type="datetimeFigureOut">
              <a:rPr lang="en-US" smtClean="0"/>
              <a:t>6/17/16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71E917-20F2-9C44-BA43-6D9C8BE8B3A5}" type="slidenum">
              <a:rPr lang="en-US" smtClean="0"/>
              <a:t>‹#›</a:t>
            </a:fld>
            <a:endParaRPr lang="en-US"/>
          </a:p>
        </p:txBody>
      </p:sp>
    </p:spTree>
    <p:extLst>
      <p:ext uri="{BB962C8B-B14F-4D97-AF65-F5344CB8AC3E}">
        <p14:creationId xmlns:p14="http://schemas.microsoft.com/office/powerpoint/2010/main" val="519350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F4DEB2-65BC-554A-B8C5-640D74BF80EE}" type="datetimeFigureOut">
              <a:rPr lang="en-US" smtClean="0"/>
              <a:t>6/17/16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71E917-20F2-9C44-BA43-6D9C8BE8B3A5}" type="slidenum">
              <a:rPr lang="en-US" smtClean="0"/>
              <a:t>‹#›</a:t>
            </a:fld>
            <a:endParaRPr lang="en-US"/>
          </a:p>
        </p:txBody>
      </p:sp>
    </p:spTree>
    <p:extLst>
      <p:ext uri="{BB962C8B-B14F-4D97-AF65-F5344CB8AC3E}">
        <p14:creationId xmlns:p14="http://schemas.microsoft.com/office/powerpoint/2010/main" val="1349471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F4DEB2-65BC-554A-B8C5-640D74BF80EE}" type="datetimeFigureOut">
              <a:rPr lang="en-US" smtClean="0"/>
              <a:t>6/17/16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71E917-20F2-9C44-BA43-6D9C8BE8B3A5}" type="slidenum">
              <a:rPr lang="en-US" smtClean="0"/>
              <a:t>‹#›</a:t>
            </a:fld>
            <a:endParaRPr lang="en-US"/>
          </a:p>
        </p:txBody>
      </p:sp>
    </p:spTree>
    <p:extLst>
      <p:ext uri="{BB962C8B-B14F-4D97-AF65-F5344CB8AC3E}">
        <p14:creationId xmlns:p14="http://schemas.microsoft.com/office/powerpoint/2010/main" val="996771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F4DEB2-65BC-554A-B8C5-640D74BF80EE}" type="datetimeFigureOut">
              <a:rPr lang="en-US" smtClean="0"/>
              <a:t>6/17/16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71E917-20F2-9C44-BA43-6D9C8BE8B3A5}" type="slidenum">
              <a:rPr lang="en-US" smtClean="0"/>
              <a:t>‹#›</a:t>
            </a:fld>
            <a:endParaRPr lang="en-US"/>
          </a:p>
        </p:txBody>
      </p:sp>
    </p:spTree>
    <p:extLst>
      <p:ext uri="{BB962C8B-B14F-4D97-AF65-F5344CB8AC3E}">
        <p14:creationId xmlns:p14="http://schemas.microsoft.com/office/powerpoint/2010/main" val="22416614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F4DEB2-65BC-554A-B8C5-640D74BF80EE}" type="datetimeFigureOut">
              <a:rPr lang="en-US" smtClean="0"/>
              <a:t>6/17/16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71E917-20F2-9C44-BA43-6D9C8BE8B3A5}" type="slidenum">
              <a:rPr lang="en-US" smtClean="0"/>
              <a:t>‹#›</a:t>
            </a:fld>
            <a:endParaRPr lang="en-US"/>
          </a:p>
        </p:txBody>
      </p:sp>
    </p:spTree>
    <p:extLst>
      <p:ext uri="{BB962C8B-B14F-4D97-AF65-F5344CB8AC3E}">
        <p14:creationId xmlns:p14="http://schemas.microsoft.com/office/powerpoint/2010/main" val="19690441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1450585"/>
          </a:xfrm>
        </p:spPr>
        <p:txBody>
          <a:bodyPr>
            <a:normAutofit/>
          </a:bodyPr>
          <a:lstStyle/>
          <a:p>
            <a:r>
              <a:rPr lang="en-US" b="1" dirty="0">
                <a:solidFill>
                  <a:schemeClr val="accent1">
                    <a:lumMod val="75000"/>
                  </a:schemeClr>
                </a:solidFill>
                <a:latin typeface="+mn-lt"/>
              </a:rPr>
              <a:t>DRUG CASE UPDATE</a:t>
            </a:r>
            <a:endParaRPr lang="en-US" dirty="0">
              <a:latin typeface="+mn-lt"/>
            </a:endParaRPr>
          </a:p>
        </p:txBody>
      </p:sp>
      <p:sp>
        <p:nvSpPr>
          <p:cNvPr id="3" name="Subtitle 2"/>
          <p:cNvSpPr>
            <a:spLocks noGrp="1"/>
          </p:cNvSpPr>
          <p:nvPr>
            <p:ph type="subTitle" idx="1"/>
          </p:nvPr>
        </p:nvSpPr>
        <p:spPr>
          <a:xfrm>
            <a:off x="1143000" y="3300241"/>
            <a:ext cx="6858000" cy="2660229"/>
          </a:xfrm>
        </p:spPr>
        <p:txBody>
          <a:bodyPr>
            <a:normAutofit/>
          </a:bodyPr>
          <a:lstStyle/>
          <a:p>
            <a:r>
              <a:rPr lang="en-US" sz="2600" b="1" dirty="0">
                <a:solidFill>
                  <a:srgbClr val="4F81BD"/>
                </a:solidFill>
              </a:rPr>
              <a:t>Presented by Don </a:t>
            </a:r>
            <a:r>
              <a:rPr lang="en-US" sz="2600" b="1" dirty="0" smtClean="0">
                <a:solidFill>
                  <a:srgbClr val="4F81BD"/>
                </a:solidFill>
              </a:rPr>
              <a:t>Flanary</a:t>
            </a:r>
          </a:p>
          <a:p>
            <a:r>
              <a:rPr lang="en-US" sz="2600" b="1" dirty="0" smtClean="0">
                <a:solidFill>
                  <a:srgbClr val="4F81BD"/>
                </a:solidFill>
              </a:rPr>
              <a:t>Goldstein Goldstein and Hilley</a:t>
            </a:r>
            <a:endParaRPr lang="en-US" sz="2600" b="1" dirty="0">
              <a:solidFill>
                <a:srgbClr val="4F81BD"/>
              </a:solidFill>
            </a:endParaRPr>
          </a:p>
          <a:p>
            <a:r>
              <a:rPr lang="en-US" sz="2600" b="1" dirty="0">
                <a:solidFill>
                  <a:srgbClr val="4F81BD"/>
                </a:solidFill>
              </a:rPr>
              <a:t>Rusty Duncan</a:t>
            </a:r>
          </a:p>
          <a:p>
            <a:r>
              <a:rPr lang="en-US" sz="2600" b="1" dirty="0">
                <a:solidFill>
                  <a:srgbClr val="4F81BD"/>
                </a:solidFill>
              </a:rPr>
              <a:t>TCDLA</a:t>
            </a:r>
          </a:p>
          <a:p>
            <a:r>
              <a:rPr lang="en-US" sz="2600" b="1" dirty="0">
                <a:solidFill>
                  <a:srgbClr val="4F81BD"/>
                </a:solidFill>
              </a:rPr>
              <a:t>San Antonio, June </a:t>
            </a:r>
            <a:r>
              <a:rPr lang="en-US" sz="2600" b="1" dirty="0" smtClean="0">
                <a:solidFill>
                  <a:srgbClr val="4F81BD"/>
                </a:solidFill>
              </a:rPr>
              <a:t>17, 2016</a:t>
            </a:r>
            <a:endParaRPr lang="en-US" sz="2600" dirty="0"/>
          </a:p>
          <a:p>
            <a:endParaRPr lang="en-US" dirty="0"/>
          </a:p>
        </p:txBody>
      </p:sp>
    </p:spTree>
    <p:extLst>
      <p:ext uri="{BB962C8B-B14F-4D97-AF65-F5344CB8AC3E}">
        <p14:creationId xmlns:p14="http://schemas.microsoft.com/office/powerpoint/2010/main" val="369478703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latin typeface="+mn-lt"/>
              </a:rPr>
              <a:t>McFadden v. United States</a:t>
            </a:r>
            <a:r>
              <a:rPr lang="en-US" b="1" dirty="0">
                <a:latin typeface="+mn-lt"/>
              </a:rPr>
              <a:t>, 135 </a:t>
            </a:r>
            <a:r>
              <a:rPr lang="en-US" b="1" dirty="0" err="1">
                <a:latin typeface="+mn-lt"/>
              </a:rPr>
              <a:t>S.Ct</a:t>
            </a:r>
            <a:r>
              <a:rPr lang="en-US" b="1" dirty="0">
                <a:latin typeface="+mn-lt"/>
              </a:rPr>
              <a:t>. 2298 (2015) </a:t>
            </a:r>
            <a:endParaRPr lang="en-US" dirty="0">
              <a:latin typeface="+mn-lt"/>
            </a:endParaRPr>
          </a:p>
        </p:txBody>
      </p:sp>
      <p:sp>
        <p:nvSpPr>
          <p:cNvPr id="3" name="Content Placeholder 2"/>
          <p:cNvSpPr>
            <a:spLocks noGrp="1"/>
          </p:cNvSpPr>
          <p:nvPr>
            <p:ph idx="1"/>
          </p:nvPr>
        </p:nvSpPr>
        <p:spPr/>
        <p:txBody>
          <a:bodyPr/>
          <a:lstStyle/>
          <a:p>
            <a:r>
              <a:rPr lang="en-US" dirty="0"/>
              <a:t>In either scenario, the </a:t>
            </a:r>
            <a:r>
              <a:rPr lang="en-US" b="1" dirty="0"/>
              <a:t>defendant is aware of all he needs to know to fulfill the knowledge element</a:t>
            </a:r>
            <a:r>
              <a:rPr lang="en-US" dirty="0" smtClean="0"/>
              <a:t>.</a:t>
            </a:r>
          </a:p>
          <a:p>
            <a:r>
              <a:rPr lang="en-US" dirty="0" smtClean="0"/>
              <a:t>A </a:t>
            </a:r>
            <a:r>
              <a:rPr lang="en-US" dirty="0"/>
              <a:t>complete and thorough knowledge of the law surrounding controlled substances is not necessary to fulfill the knowledge requirement, and even in a case where the defendant does not know of the Analogue Act, he may be found guilty because ignorance of the law is no excuse. </a:t>
            </a:r>
          </a:p>
          <a:p>
            <a:endParaRPr lang="en-US" dirty="0"/>
          </a:p>
        </p:txBody>
      </p:sp>
    </p:spTree>
    <p:extLst>
      <p:ext uri="{BB962C8B-B14F-4D97-AF65-F5344CB8AC3E}">
        <p14:creationId xmlns:p14="http://schemas.microsoft.com/office/powerpoint/2010/main" val="361171006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3366FF"/>
                </a:solidFill>
                <a:latin typeface="+mn-lt"/>
              </a:rPr>
              <a:t>Prolonged Detentions </a:t>
            </a:r>
            <a:endParaRPr lang="en-US" b="1" dirty="0">
              <a:solidFill>
                <a:srgbClr val="3366FF"/>
              </a:solidFill>
              <a:latin typeface="+mn-lt"/>
            </a:endParaRPr>
          </a:p>
        </p:txBody>
      </p:sp>
      <p:pic>
        <p:nvPicPr>
          <p:cNvPr id="4" name="Content Placeholder 3"/>
          <p:cNvPicPr>
            <a:picLocks noGrp="1" noChangeAspect="1"/>
          </p:cNvPicPr>
          <p:nvPr>
            <p:ph idx="1"/>
          </p:nvPr>
        </p:nvPicPr>
        <p:blipFill>
          <a:blip r:embed="rId2"/>
          <a:srcRect t="1264" b="1264"/>
          <a:stretch>
            <a:fillRect/>
          </a:stretch>
        </p:blipFill>
        <p:spPr/>
      </p:pic>
    </p:spTree>
    <p:extLst>
      <p:ext uri="{BB962C8B-B14F-4D97-AF65-F5344CB8AC3E}">
        <p14:creationId xmlns:p14="http://schemas.microsoft.com/office/powerpoint/2010/main" val="133033779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73125"/>
            <a:ext cx="7886700" cy="1325563"/>
          </a:xfrm>
        </p:spPr>
        <p:txBody>
          <a:bodyPr/>
          <a:lstStyle/>
          <a:p>
            <a:r>
              <a:rPr lang="en-US" b="1" i="1" dirty="0">
                <a:latin typeface="+mn-lt"/>
                <a:cs typeface="Arial" panose="020B0604020202020204" pitchFamily="34" charset="0"/>
              </a:rPr>
              <a:t>Rodriguez v. United States</a:t>
            </a:r>
            <a:r>
              <a:rPr lang="en-US" b="1" dirty="0">
                <a:latin typeface="+mn-lt"/>
                <a:cs typeface="Arial" panose="020B0604020202020204" pitchFamily="34" charset="0"/>
              </a:rPr>
              <a:t>, 135 S. Ct. 1609, 1612 (2015)</a:t>
            </a:r>
            <a:endParaRPr lang="en-US" dirty="0">
              <a:latin typeface="+mn-lt"/>
            </a:endParaRPr>
          </a:p>
        </p:txBody>
      </p:sp>
    </p:spTree>
    <p:extLst>
      <p:ext uri="{BB962C8B-B14F-4D97-AF65-F5344CB8AC3E}">
        <p14:creationId xmlns:p14="http://schemas.microsoft.com/office/powerpoint/2010/main" val="369182321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algn="ctr" eaLnBrk="1" hangingPunct="1"/>
            <a:r>
              <a:rPr lang="en-US" sz="4000" b="1" i="1" dirty="0">
                <a:latin typeface="Calibri" charset="0"/>
                <a:ea typeface="ＭＳ Ｐゴシック" charset="0"/>
                <a:cs typeface="ＭＳ Ｐゴシック" charset="0"/>
              </a:rPr>
              <a:t>Illinois v. </a:t>
            </a:r>
            <a:r>
              <a:rPr lang="en-US" sz="4000" b="1" i="1" dirty="0" err="1">
                <a:latin typeface="Calibri" charset="0"/>
                <a:ea typeface="ＭＳ Ｐゴシック" charset="0"/>
                <a:cs typeface="ＭＳ Ｐゴシック" charset="0"/>
              </a:rPr>
              <a:t>Caballes</a:t>
            </a:r>
            <a:r>
              <a:rPr lang="en-US" sz="4000" b="1" i="1" dirty="0">
                <a:latin typeface="Calibri" charset="0"/>
                <a:ea typeface="ＭＳ Ｐゴシック" charset="0"/>
                <a:cs typeface="ＭＳ Ｐゴシック" charset="0"/>
              </a:rPr>
              <a:t>,</a:t>
            </a:r>
            <a:r>
              <a:rPr lang="en-US" sz="4000" dirty="0">
                <a:latin typeface="Calibri" charset="0"/>
                <a:ea typeface="ＭＳ Ｐゴシック" charset="0"/>
                <a:cs typeface="ＭＳ Ｐゴシック" charset="0"/>
              </a:rPr>
              <a:t> </a:t>
            </a:r>
            <a:r>
              <a:rPr lang="en-US" sz="4000" b="1" dirty="0">
                <a:latin typeface="Calibri" charset="0"/>
                <a:ea typeface="ＭＳ Ｐゴシック" charset="0"/>
                <a:cs typeface="ＭＳ Ｐゴシック" charset="0"/>
              </a:rPr>
              <a:t>543 U.S. 405 (2005)</a:t>
            </a:r>
          </a:p>
        </p:txBody>
      </p:sp>
      <p:sp>
        <p:nvSpPr>
          <p:cNvPr id="28675" name="Content Placeholder 2"/>
          <p:cNvSpPr>
            <a:spLocks noGrp="1"/>
          </p:cNvSpPr>
          <p:nvPr>
            <p:ph idx="1"/>
          </p:nvPr>
        </p:nvSpPr>
        <p:spPr/>
        <p:txBody>
          <a:bodyPr/>
          <a:lstStyle/>
          <a:p>
            <a:pPr eaLnBrk="1" hangingPunct="1"/>
            <a:r>
              <a:rPr lang="en-US">
                <a:latin typeface="Calibri" charset="0"/>
                <a:ea typeface="ＭＳ Ｐゴシック" charset="0"/>
                <a:cs typeface="ＭＳ Ｐゴシック" charset="0"/>
              </a:rPr>
              <a:t>Motorist stopped with R.S. for a lawful traffic violation.</a:t>
            </a:r>
          </a:p>
          <a:p>
            <a:pPr eaLnBrk="1" hangingPunct="1"/>
            <a:r>
              <a:rPr lang="en-US">
                <a:latin typeface="Calibri" charset="0"/>
                <a:ea typeface="ＭＳ Ｐゴシック" charset="0"/>
                <a:cs typeface="ＭＳ Ｐゴシック" charset="0"/>
              </a:rPr>
              <a:t>While a warning citation being written, second officer arrived with K-9 and sniffed exterior of vehicle.</a:t>
            </a:r>
          </a:p>
          <a:p>
            <a:pPr eaLnBrk="1" hangingPunct="1"/>
            <a:r>
              <a:rPr lang="en-US">
                <a:latin typeface="Calibri" charset="0"/>
                <a:ea typeface="ＭＳ Ｐゴシック" charset="0"/>
                <a:cs typeface="ＭＳ Ｐゴシック" charset="0"/>
              </a:rPr>
              <a:t>Stop lasted no more than 10 minutes.</a:t>
            </a:r>
          </a:p>
          <a:p>
            <a:pPr eaLnBrk="1" hangingPunct="1"/>
            <a:r>
              <a:rPr lang="en-US">
                <a:latin typeface="Calibri" charset="0"/>
                <a:ea typeface="ＭＳ Ｐゴシック" charset="0"/>
                <a:cs typeface="ＭＳ Ｐゴシック" charset="0"/>
              </a:rPr>
              <a:t>Dog Alerted.</a:t>
            </a:r>
          </a:p>
          <a:p>
            <a:pPr eaLnBrk="1" hangingPunct="1"/>
            <a:endParaRPr lang="en-US">
              <a:latin typeface="Calibri" charset="0"/>
              <a:ea typeface="ＭＳ Ｐゴシック" charset="0"/>
              <a:cs typeface="ＭＳ Ｐゴシック" charset="0"/>
            </a:endParaRPr>
          </a:p>
          <a:p>
            <a:pPr eaLnBrk="1" hangingPunct="1"/>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346233126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b="1" i="1">
                <a:latin typeface="Calibri" charset="0"/>
                <a:ea typeface="ＭＳ Ｐゴシック" charset="0"/>
                <a:cs typeface="ＭＳ Ｐゴシック" charset="0"/>
              </a:rPr>
              <a:t>Caballes </a:t>
            </a:r>
            <a:r>
              <a:rPr lang="en-US" b="1">
                <a:latin typeface="Calibri" charset="0"/>
                <a:ea typeface="ＭＳ Ｐゴシック" charset="0"/>
                <a:cs typeface="ＭＳ Ｐゴシック" charset="0"/>
              </a:rPr>
              <a:t>Sniff </a:t>
            </a:r>
          </a:p>
        </p:txBody>
      </p:sp>
      <p:sp>
        <p:nvSpPr>
          <p:cNvPr id="29699" name="Content Placeholder 2"/>
          <p:cNvSpPr>
            <a:spLocks noGrp="1"/>
          </p:cNvSpPr>
          <p:nvPr>
            <p:ph idx="1"/>
          </p:nvPr>
        </p:nvSpPr>
        <p:spPr/>
        <p:txBody>
          <a:bodyPr/>
          <a:lstStyle/>
          <a:p>
            <a:pPr algn="just" eaLnBrk="1" hangingPunct="1"/>
            <a:r>
              <a:rPr lang="en-US" u="sng">
                <a:latin typeface="Calibri" charset="0"/>
                <a:ea typeface="ＭＳ Ｐゴシック" charset="0"/>
                <a:cs typeface="ＭＳ Ｐゴシック" charset="0"/>
              </a:rPr>
              <a:t>Trained</a:t>
            </a:r>
            <a:r>
              <a:rPr lang="en-US">
                <a:latin typeface="Calibri" charset="0"/>
                <a:ea typeface="ＭＳ Ｐゴシック" charset="0"/>
                <a:cs typeface="ＭＳ Ｐゴシック" charset="0"/>
              </a:rPr>
              <a:t> narcotics detection K-9 Team</a:t>
            </a:r>
          </a:p>
          <a:p>
            <a:pPr algn="just" eaLnBrk="1" hangingPunct="1"/>
            <a:r>
              <a:rPr lang="en-US">
                <a:latin typeface="Calibri" charset="0"/>
                <a:ea typeface="ＭＳ Ｐゴシック" charset="0"/>
                <a:cs typeface="ＭＳ Ｐゴシック" charset="0"/>
              </a:rPr>
              <a:t> </a:t>
            </a:r>
            <a:r>
              <a:rPr lang="en-US" u="sng">
                <a:latin typeface="Calibri" charset="0"/>
                <a:ea typeface="ＭＳ Ｐゴシック" charset="0"/>
                <a:cs typeface="ＭＳ Ｐゴシック" charset="0"/>
              </a:rPr>
              <a:t>Lawful</a:t>
            </a:r>
            <a:r>
              <a:rPr lang="en-US">
                <a:latin typeface="Calibri" charset="0"/>
                <a:ea typeface="ＭＳ Ｐゴシック" charset="0"/>
                <a:cs typeface="ＭＳ Ｐゴシック" charset="0"/>
              </a:rPr>
              <a:t> traffic stop</a:t>
            </a:r>
          </a:p>
          <a:p>
            <a:pPr eaLnBrk="1" hangingPunct="1"/>
            <a:r>
              <a:rPr lang="en-US">
                <a:latin typeface="Calibri" charset="0"/>
                <a:ea typeface="ＭＳ Ｐゴシック" charset="0"/>
                <a:cs typeface="ＭＳ Ｐゴシック" charset="0"/>
              </a:rPr>
              <a:t>Traffic stop does not </a:t>
            </a:r>
            <a:r>
              <a:rPr lang="en-US" u="sng">
                <a:latin typeface="Calibri" charset="0"/>
                <a:ea typeface="ＭＳ Ｐゴシック" charset="0"/>
                <a:cs typeface="ＭＳ Ｐゴシック" charset="0"/>
              </a:rPr>
              <a:t>extended beyond time necessary</a:t>
            </a:r>
          </a:p>
          <a:p>
            <a:pPr algn="just" eaLnBrk="1" hangingPunct="1"/>
            <a:r>
              <a:rPr lang="en-US">
                <a:latin typeface="Calibri" charset="0"/>
                <a:ea typeface="ＭＳ Ｐゴシック" charset="0"/>
                <a:cs typeface="ＭＳ Ｐゴシック" charset="0"/>
              </a:rPr>
              <a:t>Sniff around the </a:t>
            </a:r>
            <a:r>
              <a:rPr lang="en-US" u="sng">
                <a:latin typeface="Calibri" charset="0"/>
                <a:ea typeface="ＭＳ Ｐゴシック" charset="0"/>
                <a:cs typeface="ＭＳ Ｐゴシック" charset="0"/>
              </a:rPr>
              <a:t>exterior</a:t>
            </a:r>
            <a:r>
              <a:rPr lang="en-US">
                <a:latin typeface="Calibri" charset="0"/>
                <a:ea typeface="ＭＳ Ｐゴシック" charset="0"/>
                <a:cs typeface="ＭＳ Ｐゴシック" charset="0"/>
              </a:rPr>
              <a:t> of vehicle  </a:t>
            </a:r>
          </a:p>
        </p:txBody>
      </p:sp>
    </p:spTree>
    <p:extLst>
      <p:ext uri="{BB962C8B-B14F-4D97-AF65-F5344CB8AC3E}">
        <p14:creationId xmlns:p14="http://schemas.microsoft.com/office/powerpoint/2010/main" val="32310425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latin typeface="+mn-lt"/>
                <a:cs typeface="Arial" panose="020B0604020202020204" pitchFamily="34" charset="0"/>
              </a:rPr>
              <a:t>Rodriguez v. United States</a:t>
            </a:r>
            <a:r>
              <a:rPr lang="en-US" b="1" dirty="0">
                <a:latin typeface="+mn-lt"/>
                <a:cs typeface="Arial" panose="020B0604020202020204" pitchFamily="34" charset="0"/>
              </a:rPr>
              <a:t>, 135 S. Ct. 1609, 1612 (2015)</a:t>
            </a:r>
            <a:endParaRPr lang="en-US" dirty="0">
              <a:latin typeface="+mn-lt"/>
            </a:endParaRPr>
          </a:p>
        </p:txBody>
      </p:sp>
      <p:sp>
        <p:nvSpPr>
          <p:cNvPr id="3" name="Content Placeholder 2"/>
          <p:cNvSpPr>
            <a:spLocks noGrp="1"/>
          </p:cNvSpPr>
          <p:nvPr>
            <p:ph idx="1"/>
          </p:nvPr>
        </p:nvSpPr>
        <p:spPr/>
        <p:txBody>
          <a:bodyPr>
            <a:normAutofit fontScale="85000" lnSpcReduction="20000"/>
          </a:bodyPr>
          <a:lstStyle/>
          <a:p>
            <a:r>
              <a:rPr lang="en-US" dirty="0" smtClean="0"/>
              <a:t>Traffic </a:t>
            </a:r>
            <a:r>
              <a:rPr lang="en-US" dirty="0"/>
              <a:t>Stop for swerving out of lane</a:t>
            </a:r>
          </a:p>
          <a:p>
            <a:r>
              <a:rPr lang="en-US" dirty="0" smtClean="0"/>
              <a:t>“</a:t>
            </a:r>
            <a:r>
              <a:rPr lang="en-US" dirty="0"/>
              <a:t>Overwhelming” scent of air-fresheners emanating from the car</a:t>
            </a:r>
          </a:p>
          <a:p>
            <a:r>
              <a:rPr lang="en-US" dirty="0" smtClean="0"/>
              <a:t>After </a:t>
            </a:r>
            <a:r>
              <a:rPr lang="en-US" dirty="0"/>
              <a:t>questioning Rodriguez and another passenger in the car, the officer placed a call for backup and conducted a records check on the vehicle’s passenger</a:t>
            </a:r>
          </a:p>
          <a:p>
            <a:r>
              <a:rPr lang="en-US" dirty="0" smtClean="0"/>
              <a:t>The </a:t>
            </a:r>
            <a:r>
              <a:rPr lang="en-US" dirty="0"/>
              <a:t>officer handed a warning ticket to Rodriguez, and then proceeded to walk K-9, around the outside vehicle</a:t>
            </a:r>
          </a:p>
          <a:p>
            <a:r>
              <a:rPr lang="en-US" dirty="0" smtClean="0"/>
              <a:t>When </a:t>
            </a:r>
            <a:r>
              <a:rPr lang="en-US" dirty="0"/>
              <a:t>the K-9 alerted, the officer searched the car and discovered meth </a:t>
            </a:r>
          </a:p>
          <a:p>
            <a:r>
              <a:rPr lang="en-US" dirty="0" smtClean="0"/>
              <a:t>Officer </a:t>
            </a:r>
            <a:r>
              <a:rPr lang="en-US" dirty="0"/>
              <a:t>reported that approximately seven or eight minutes passed between the time he issued the warning ticket to the time the K-9 alerted</a:t>
            </a:r>
          </a:p>
          <a:p>
            <a:endParaRPr lang="en-US" dirty="0"/>
          </a:p>
        </p:txBody>
      </p:sp>
    </p:spTree>
    <p:extLst>
      <p:ext uri="{BB962C8B-B14F-4D97-AF65-F5344CB8AC3E}">
        <p14:creationId xmlns:p14="http://schemas.microsoft.com/office/powerpoint/2010/main" val="375077016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latin typeface="+mn-lt"/>
                <a:cs typeface="Arial" panose="020B0604020202020204" pitchFamily="34" charset="0"/>
              </a:rPr>
              <a:t>Rodriguez v. United States</a:t>
            </a:r>
            <a:r>
              <a:rPr lang="en-US" b="1" dirty="0" smtClean="0">
                <a:latin typeface="+mn-lt"/>
                <a:cs typeface="Arial" panose="020B0604020202020204" pitchFamily="34" charset="0"/>
              </a:rPr>
              <a:t>, 135 S. Ct. 1609, 1612 (2015)</a:t>
            </a:r>
            <a:endParaRPr lang="en-US" b="1" dirty="0">
              <a:latin typeface="+mn-lt"/>
              <a:cs typeface="Arial" panose="020B0604020202020204" pitchFamily="34" charset="0"/>
            </a:endParaRPr>
          </a:p>
        </p:txBody>
      </p:sp>
      <p:sp>
        <p:nvSpPr>
          <p:cNvPr id="3" name="Content Placeholder 2"/>
          <p:cNvSpPr>
            <a:spLocks noGrp="1"/>
          </p:cNvSpPr>
          <p:nvPr>
            <p:ph idx="1"/>
          </p:nvPr>
        </p:nvSpPr>
        <p:spPr/>
        <p:txBody>
          <a:bodyPr/>
          <a:lstStyle/>
          <a:p>
            <a:r>
              <a:rPr lang="en-US" dirty="0" smtClean="0">
                <a:cs typeface="Arial" panose="020B0604020202020204" pitchFamily="34" charset="0"/>
              </a:rPr>
              <a:t>“We hold that a </a:t>
            </a:r>
            <a:r>
              <a:rPr lang="en-US" b="1" u="sng" dirty="0" smtClean="0">
                <a:cs typeface="Arial" panose="020B0604020202020204" pitchFamily="34" charset="0"/>
              </a:rPr>
              <a:t>police stop exceeding the time needed to handle the matter for which the stop was made violates the Constitution</a:t>
            </a:r>
            <a:r>
              <a:rPr lang="en-US" dirty="0" smtClean="0">
                <a:cs typeface="Arial" panose="020B0604020202020204" pitchFamily="34" charset="0"/>
              </a:rPr>
              <a:t>'s shield against unreasonable seizures.” </a:t>
            </a:r>
          </a:p>
          <a:p>
            <a:pPr marL="0" indent="0">
              <a:buNone/>
            </a:pPr>
            <a:endParaRPr lang="en-US" dirty="0" smtClean="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01363652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latin typeface="+mn-lt"/>
                <a:cs typeface="Arial" panose="020B0604020202020204" pitchFamily="34" charset="0"/>
              </a:rPr>
              <a:t>Rodriguez v. United States</a:t>
            </a:r>
            <a:r>
              <a:rPr lang="en-US" b="1" dirty="0">
                <a:latin typeface="+mn-lt"/>
                <a:cs typeface="Arial" panose="020B0604020202020204" pitchFamily="34" charset="0"/>
              </a:rPr>
              <a:t>, 135 S. Ct. 1609 (2015</a:t>
            </a:r>
            <a:r>
              <a:rPr lang="en-US" b="1" dirty="0" smtClean="0">
                <a:latin typeface="+mn-lt"/>
                <a:cs typeface="Arial" panose="020B0604020202020204" pitchFamily="34" charset="0"/>
              </a:rPr>
              <a:t>) </a:t>
            </a:r>
            <a:endParaRPr lang="en-US" b="1" dirty="0">
              <a:latin typeface="+mn-lt"/>
              <a:cs typeface="Arial" panose="020B0604020202020204" pitchFamily="34" charset="0"/>
            </a:endParaRPr>
          </a:p>
        </p:txBody>
      </p:sp>
      <p:sp>
        <p:nvSpPr>
          <p:cNvPr id="3" name="Content Placeholder 2"/>
          <p:cNvSpPr>
            <a:spLocks noGrp="1"/>
          </p:cNvSpPr>
          <p:nvPr>
            <p:ph idx="1"/>
          </p:nvPr>
        </p:nvSpPr>
        <p:spPr/>
        <p:txBody>
          <a:bodyPr/>
          <a:lstStyle/>
          <a:p>
            <a:r>
              <a:rPr lang="en-US" dirty="0">
                <a:cs typeface="Arial" panose="020B0604020202020204" pitchFamily="34" charset="0"/>
              </a:rPr>
              <a:t>Because addressing the infraction is the purpose of the stop, </a:t>
            </a:r>
            <a:r>
              <a:rPr lang="en-US" b="1" u="sng" dirty="0">
                <a:cs typeface="Arial" panose="020B0604020202020204" pitchFamily="34" charset="0"/>
              </a:rPr>
              <a:t>it may last no longer than is necessary to effectuate that purpose</a:t>
            </a:r>
            <a:r>
              <a:rPr lang="en-US" dirty="0" smtClean="0">
                <a:cs typeface="Arial" panose="020B0604020202020204" pitchFamily="34" charset="0"/>
              </a:rPr>
              <a:t>.</a:t>
            </a:r>
          </a:p>
        </p:txBody>
      </p:sp>
    </p:spTree>
    <p:extLst>
      <p:ext uri="{BB962C8B-B14F-4D97-AF65-F5344CB8AC3E}">
        <p14:creationId xmlns:p14="http://schemas.microsoft.com/office/powerpoint/2010/main" val="243555524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latin typeface="+mn-lt"/>
                <a:cs typeface="Arial" panose="020B0604020202020204" pitchFamily="34" charset="0"/>
              </a:rPr>
              <a:t>Rodriguez v. United States</a:t>
            </a:r>
            <a:r>
              <a:rPr lang="en-US" b="1" dirty="0">
                <a:latin typeface="+mn-lt"/>
                <a:cs typeface="Arial" panose="020B0604020202020204" pitchFamily="34" charset="0"/>
              </a:rPr>
              <a:t>, 135 S. Ct. 1609, 1612 (2015</a:t>
            </a:r>
            <a:r>
              <a:rPr lang="en-US" b="1" dirty="0" smtClean="0">
                <a:latin typeface="+mn-lt"/>
                <a:cs typeface="Arial" panose="020B0604020202020204" pitchFamily="34" charset="0"/>
              </a:rPr>
              <a:t>)</a:t>
            </a:r>
            <a:endParaRPr lang="en-US" b="1" dirty="0">
              <a:latin typeface="+mn-lt"/>
            </a:endParaRPr>
          </a:p>
        </p:txBody>
      </p:sp>
      <p:sp>
        <p:nvSpPr>
          <p:cNvPr id="3" name="Content Placeholder 2"/>
          <p:cNvSpPr>
            <a:spLocks noGrp="1"/>
          </p:cNvSpPr>
          <p:nvPr>
            <p:ph idx="1"/>
          </p:nvPr>
        </p:nvSpPr>
        <p:spPr/>
        <p:txBody>
          <a:bodyPr/>
          <a:lstStyle/>
          <a:p>
            <a:r>
              <a:rPr lang="en-US" dirty="0">
                <a:cs typeface="Arial" panose="020B0604020202020204" pitchFamily="34" charset="0"/>
              </a:rPr>
              <a:t>The critical question, then, </a:t>
            </a:r>
            <a:r>
              <a:rPr lang="en-US" b="1" dirty="0">
                <a:cs typeface="Arial" panose="020B0604020202020204" pitchFamily="34" charset="0"/>
              </a:rPr>
              <a:t>is </a:t>
            </a:r>
            <a:r>
              <a:rPr lang="en-US" b="1" u="sng" dirty="0">
                <a:cs typeface="Arial" panose="020B0604020202020204" pitchFamily="34" charset="0"/>
              </a:rPr>
              <a:t>not whether the dog sniff occurs before or after </a:t>
            </a:r>
            <a:r>
              <a:rPr lang="en-US" b="1" dirty="0">
                <a:cs typeface="Arial" panose="020B0604020202020204" pitchFamily="34" charset="0"/>
              </a:rPr>
              <a:t>the officer issues a ticket</a:t>
            </a:r>
            <a:r>
              <a:rPr lang="en-US" dirty="0">
                <a:cs typeface="Arial" panose="020B0604020202020204" pitchFamily="34" charset="0"/>
              </a:rPr>
              <a:t>, but whether </a:t>
            </a:r>
            <a:r>
              <a:rPr lang="en-US" b="1" u="sng" dirty="0">
                <a:cs typeface="Arial" panose="020B0604020202020204" pitchFamily="34" charset="0"/>
              </a:rPr>
              <a:t>conducting the sniff prolongs</a:t>
            </a:r>
            <a:r>
              <a:rPr lang="en-US" dirty="0">
                <a:cs typeface="Arial" panose="020B0604020202020204" pitchFamily="34" charset="0"/>
              </a:rPr>
              <a:t>—i.e., adds time to—the stop</a:t>
            </a:r>
            <a:r>
              <a:rPr lang="en-US" dirty="0" smtClean="0">
                <a:cs typeface="Arial" panose="020B0604020202020204" pitchFamily="34" charset="0"/>
              </a:rPr>
              <a:t>.</a:t>
            </a:r>
            <a:endParaRPr lang="en-US" dirty="0"/>
          </a:p>
        </p:txBody>
      </p:sp>
    </p:spTree>
    <p:extLst>
      <p:ext uri="{BB962C8B-B14F-4D97-AF65-F5344CB8AC3E}">
        <p14:creationId xmlns:p14="http://schemas.microsoft.com/office/powerpoint/2010/main" val="307961433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124468"/>
            <a:ext cx="9144000" cy="745629"/>
          </a:xfrm>
        </p:spPr>
        <p:txBody>
          <a:bodyPr anchor="ctr" anchorCtr="1">
            <a:noAutofit/>
          </a:bodyPr>
          <a:lstStyle/>
          <a:p>
            <a:pPr algn="ctr"/>
            <a:r>
              <a:rPr lang="en-US" sz="6000" b="1" dirty="0" smtClean="0">
                <a:solidFill>
                  <a:srgbClr val="FF0000"/>
                </a:solidFill>
                <a:latin typeface="+mn-lt"/>
              </a:rPr>
              <a:t>Texas Court</a:t>
            </a:r>
            <a:br>
              <a:rPr lang="en-US" sz="6000" b="1" dirty="0" smtClean="0">
                <a:solidFill>
                  <a:srgbClr val="FF0000"/>
                </a:solidFill>
                <a:latin typeface="+mn-lt"/>
              </a:rPr>
            </a:br>
            <a:r>
              <a:rPr lang="en-US" sz="6000" b="1" dirty="0" smtClean="0">
                <a:solidFill>
                  <a:srgbClr val="FF0000"/>
                </a:solidFill>
                <a:latin typeface="+mn-lt"/>
              </a:rPr>
              <a:t> </a:t>
            </a:r>
            <a:r>
              <a:rPr lang="en-US" sz="6000" b="1" dirty="0">
                <a:solidFill>
                  <a:srgbClr val="FF0000"/>
                </a:solidFill>
                <a:latin typeface="+mn-lt"/>
              </a:rPr>
              <a:t>of Criminal </a:t>
            </a:r>
            <a:r>
              <a:rPr lang="en-US" sz="6000" b="1" dirty="0" smtClean="0">
                <a:solidFill>
                  <a:srgbClr val="FF0000"/>
                </a:solidFill>
                <a:latin typeface="+mn-lt"/>
              </a:rPr>
              <a:t>Appeals</a:t>
            </a:r>
            <a:endParaRPr lang="en-US" sz="6000" dirty="0">
              <a:solidFill>
                <a:srgbClr val="FF0000"/>
              </a:solidFill>
              <a:latin typeface="+mn-lt"/>
            </a:endParaRPr>
          </a:p>
        </p:txBody>
      </p:sp>
    </p:spTree>
    <p:extLst>
      <p:ext uri="{BB962C8B-B14F-4D97-AF65-F5344CB8AC3E}">
        <p14:creationId xmlns:p14="http://schemas.microsoft.com/office/powerpoint/2010/main" val="195266490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87883" y="2876160"/>
            <a:ext cx="5915025" cy="745629"/>
          </a:xfrm>
        </p:spPr>
        <p:txBody>
          <a:bodyPr anchor="ctr" anchorCtr="1">
            <a:noAutofit/>
          </a:bodyPr>
          <a:lstStyle/>
          <a:p>
            <a:pPr algn="ctr"/>
            <a:r>
              <a:rPr lang="en-US" sz="6000" b="1" dirty="0">
                <a:solidFill>
                  <a:srgbClr val="FF0000"/>
                </a:solidFill>
                <a:latin typeface="+mn-lt"/>
              </a:rPr>
              <a:t>Supreme Court of the United </a:t>
            </a:r>
            <a:r>
              <a:rPr lang="en-US" sz="6000" b="1" dirty="0" smtClean="0">
                <a:solidFill>
                  <a:srgbClr val="FF0000"/>
                </a:solidFill>
                <a:latin typeface="+mn-lt"/>
              </a:rPr>
              <a:t>States</a:t>
            </a:r>
            <a:r>
              <a:rPr lang="en-US" sz="6000" dirty="0">
                <a:solidFill>
                  <a:srgbClr val="FF0000"/>
                </a:solidFill>
              </a:rPr>
              <a:t/>
            </a:r>
            <a:br>
              <a:rPr lang="en-US" sz="6000" dirty="0">
                <a:solidFill>
                  <a:srgbClr val="FF0000"/>
                </a:solidFill>
              </a:rPr>
            </a:br>
            <a:endParaRPr lang="en-US" sz="6000" dirty="0">
              <a:solidFill>
                <a:srgbClr val="FF0000"/>
              </a:solidFill>
            </a:endParaRPr>
          </a:p>
        </p:txBody>
      </p:sp>
    </p:spTree>
    <p:extLst>
      <p:ext uri="{BB962C8B-B14F-4D97-AF65-F5344CB8AC3E}">
        <p14:creationId xmlns:p14="http://schemas.microsoft.com/office/powerpoint/2010/main" val="307065084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381000"/>
            <a:ext cx="9144000" cy="6096000"/>
          </a:xfrm>
          <a:prstGeom prst="rect">
            <a:avLst/>
          </a:prstGeom>
        </p:spPr>
      </p:pic>
    </p:spTree>
    <p:extLst>
      <p:ext uri="{BB962C8B-B14F-4D97-AF65-F5344CB8AC3E}">
        <p14:creationId xmlns:p14="http://schemas.microsoft.com/office/powerpoint/2010/main" val="296440431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solidFill>
                  <a:srgbClr val="3366FF"/>
                </a:solidFill>
                <a:latin typeface="+mn-lt"/>
              </a:rPr>
              <a:t>Arrests not Supported by </a:t>
            </a:r>
            <a:r>
              <a:rPr lang="en-US" b="1" dirty="0">
                <a:solidFill>
                  <a:srgbClr val="3366FF"/>
                </a:solidFill>
                <a:latin typeface="+mn-lt"/>
              </a:rPr>
              <a:t>Reasonable </a:t>
            </a:r>
            <a:r>
              <a:rPr lang="en-US" b="1" dirty="0" smtClean="0">
                <a:solidFill>
                  <a:srgbClr val="3366FF"/>
                </a:solidFill>
                <a:latin typeface="+mn-lt"/>
              </a:rPr>
              <a:t>Suspicion</a:t>
            </a:r>
            <a:endParaRPr lang="en-US" b="1" dirty="0">
              <a:solidFill>
                <a:srgbClr val="3366FF"/>
              </a:solidFill>
              <a:latin typeface="+mn-lt"/>
            </a:endParaRPr>
          </a:p>
        </p:txBody>
      </p:sp>
      <p:pic>
        <p:nvPicPr>
          <p:cNvPr id="4" name="Content Placeholder 3"/>
          <p:cNvPicPr>
            <a:picLocks noGrp="1" noChangeAspect="1"/>
          </p:cNvPicPr>
          <p:nvPr>
            <p:ph idx="1"/>
          </p:nvPr>
        </p:nvPicPr>
        <p:blipFill>
          <a:blip r:embed="rId2"/>
          <a:srcRect t="8644" b="8644"/>
          <a:stretch>
            <a:fillRect/>
          </a:stretch>
        </p:blipFill>
        <p:spPr/>
      </p:pic>
    </p:spTree>
    <p:extLst>
      <p:ext uri="{BB962C8B-B14F-4D97-AF65-F5344CB8AC3E}">
        <p14:creationId xmlns:p14="http://schemas.microsoft.com/office/powerpoint/2010/main" val="207184349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err="1">
                <a:latin typeface="+mn-lt"/>
              </a:rPr>
              <a:t>Brodnex</a:t>
            </a:r>
            <a:r>
              <a:rPr lang="en-US" b="1" i="1" dirty="0">
                <a:latin typeface="+mn-lt"/>
              </a:rPr>
              <a:t> v. State</a:t>
            </a:r>
            <a:r>
              <a:rPr lang="en-US" b="1" dirty="0">
                <a:latin typeface="+mn-lt"/>
              </a:rPr>
              <a:t>, PD-1087-14, 2016 WL 1128274 (Tex. Crim. App. Mar. 23, 2016)</a:t>
            </a:r>
            <a:r>
              <a:rPr lang="en-US" sz="1800" dirty="0">
                <a:latin typeface="+mn-lt"/>
              </a:rPr>
              <a:t/>
            </a:r>
            <a:br>
              <a:rPr lang="en-US" sz="1800" dirty="0">
                <a:latin typeface="+mn-lt"/>
              </a:rPr>
            </a:br>
            <a:endParaRPr lang="en-US" dirty="0">
              <a:latin typeface="+mn-lt"/>
            </a:endParaRPr>
          </a:p>
        </p:txBody>
      </p:sp>
      <p:sp>
        <p:nvSpPr>
          <p:cNvPr id="3" name="Content Placeholder 2"/>
          <p:cNvSpPr>
            <a:spLocks noGrp="1"/>
          </p:cNvSpPr>
          <p:nvPr>
            <p:ph idx="1"/>
          </p:nvPr>
        </p:nvSpPr>
        <p:spPr/>
        <p:txBody>
          <a:bodyPr/>
          <a:lstStyle/>
          <a:p>
            <a:r>
              <a:rPr lang="en-US" b="1" u="sng" dirty="0" smtClean="0"/>
              <a:t>Investigative Detention </a:t>
            </a:r>
            <a:r>
              <a:rPr lang="en-US" u="sng" dirty="0" smtClean="0"/>
              <a:t>NOT supported by </a:t>
            </a:r>
            <a:r>
              <a:rPr lang="en-US" b="1" u="sng" dirty="0" smtClean="0"/>
              <a:t>Reasonable Suspicion</a:t>
            </a:r>
          </a:p>
          <a:p>
            <a:r>
              <a:rPr lang="en-US" dirty="0" smtClean="0"/>
              <a:t>Officer saw Defendant and a female leave a motel on foot</a:t>
            </a:r>
          </a:p>
          <a:p>
            <a:r>
              <a:rPr lang="en-US" dirty="0" smtClean="0"/>
              <a:t>Area known for drug activity</a:t>
            </a:r>
          </a:p>
          <a:p>
            <a:pPr marL="228600" lvl="1">
              <a:spcBef>
                <a:spcPts val="1000"/>
              </a:spcBef>
            </a:pPr>
            <a:r>
              <a:rPr lang="en-US" sz="2800" dirty="0"/>
              <a:t>The Officer stated he placed the Defendant in handcuffs for officer safety because he believed him to be a “</a:t>
            </a:r>
            <a:r>
              <a:rPr lang="en-US" sz="2800" b="1" dirty="0"/>
              <a:t>known criminal</a:t>
            </a:r>
            <a:r>
              <a:rPr lang="en-US" sz="2800" dirty="0" smtClean="0"/>
              <a:t>”</a:t>
            </a:r>
          </a:p>
          <a:p>
            <a:pPr marL="228600" lvl="1">
              <a:spcBef>
                <a:spcPts val="1000"/>
              </a:spcBef>
            </a:pPr>
            <a:r>
              <a:rPr lang="en-US" sz="2800" dirty="0" smtClean="0"/>
              <a:t>Searched the Defendant and found Cocaine</a:t>
            </a:r>
          </a:p>
          <a:p>
            <a:endParaRPr lang="en-US" dirty="0" smtClean="0"/>
          </a:p>
          <a:p>
            <a:endParaRPr lang="en-US" dirty="0"/>
          </a:p>
        </p:txBody>
      </p:sp>
    </p:spTree>
    <p:extLst>
      <p:ext uri="{BB962C8B-B14F-4D97-AF65-F5344CB8AC3E}">
        <p14:creationId xmlns:p14="http://schemas.microsoft.com/office/powerpoint/2010/main" val="218129356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err="1">
                <a:latin typeface="+mn-lt"/>
              </a:rPr>
              <a:t>Brodnex</a:t>
            </a:r>
            <a:r>
              <a:rPr lang="en-US" b="1" i="1" dirty="0">
                <a:latin typeface="+mn-lt"/>
              </a:rPr>
              <a:t> v. State</a:t>
            </a:r>
            <a:r>
              <a:rPr lang="en-US" b="1" dirty="0">
                <a:latin typeface="+mn-lt"/>
              </a:rPr>
              <a:t>, PD-1087-14, 2016 WL 1128274 (Tex. Crim. App. Mar. 23, 2016)</a:t>
            </a:r>
            <a:r>
              <a:rPr lang="en-US" sz="1800" dirty="0">
                <a:latin typeface="+mn-lt"/>
              </a:rPr>
              <a:t/>
            </a:r>
            <a:br>
              <a:rPr lang="en-US" sz="1800" dirty="0">
                <a:latin typeface="+mn-lt"/>
              </a:rPr>
            </a:br>
            <a:endParaRPr lang="en-US" dirty="0">
              <a:latin typeface="+mn-lt"/>
            </a:endParaRPr>
          </a:p>
        </p:txBody>
      </p:sp>
      <p:sp>
        <p:nvSpPr>
          <p:cNvPr id="3" name="Content Placeholder 2"/>
          <p:cNvSpPr>
            <a:spLocks noGrp="1"/>
          </p:cNvSpPr>
          <p:nvPr>
            <p:ph idx="1"/>
          </p:nvPr>
        </p:nvSpPr>
        <p:spPr/>
        <p:txBody>
          <a:bodyPr>
            <a:normAutofit/>
          </a:bodyPr>
          <a:lstStyle/>
          <a:p>
            <a:pPr marL="228600" lvl="1">
              <a:spcBef>
                <a:spcPts val="1000"/>
              </a:spcBef>
            </a:pPr>
            <a:r>
              <a:rPr lang="en-US" sz="2800" dirty="0" smtClean="0"/>
              <a:t>Officer admitted he had </a:t>
            </a:r>
            <a:r>
              <a:rPr lang="en-US" sz="2800" b="1" u="sng" dirty="0" smtClean="0"/>
              <a:t>no personal knowledge </a:t>
            </a:r>
            <a:r>
              <a:rPr lang="en-US" sz="2800" dirty="0" smtClean="0"/>
              <a:t>of Defendant’s </a:t>
            </a:r>
            <a:r>
              <a:rPr lang="en-US" sz="2800" b="1" dirty="0" smtClean="0"/>
              <a:t>criminal record </a:t>
            </a:r>
          </a:p>
          <a:p>
            <a:pPr marL="228600" lvl="1">
              <a:spcBef>
                <a:spcPts val="1000"/>
              </a:spcBef>
            </a:pPr>
            <a:r>
              <a:rPr lang="en-US" sz="2800" dirty="0" smtClean="0"/>
              <a:t>He only knew what he </a:t>
            </a:r>
            <a:r>
              <a:rPr lang="en-US" sz="2800" b="1" dirty="0" smtClean="0"/>
              <a:t>had been told </a:t>
            </a:r>
            <a:r>
              <a:rPr lang="en-US" sz="2800" dirty="0" smtClean="0"/>
              <a:t>by other officers</a:t>
            </a:r>
          </a:p>
          <a:p>
            <a:pPr marL="228600" lvl="1">
              <a:spcBef>
                <a:spcPts val="1000"/>
              </a:spcBef>
            </a:pPr>
            <a:r>
              <a:rPr lang="en-US" sz="2800" dirty="0"/>
              <a:t>The officer </a:t>
            </a:r>
            <a:r>
              <a:rPr lang="en-US" sz="2800" b="1" dirty="0"/>
              <a:t>did not have reasonable suspicion </a:t>
            </a:r>
            <a:r>
              <a:rPr lang="en-US" sz="2800" dirty="0"/>
              <a:t>to </a:t>
            </a:r>
            <a:r>
              <a:rPr lang="en-US" sz="2800" b="1" dirty="0"/>
              <a:t>detain defendant </a:t>
            </a:r>
            <a:r>
              <a:rPr lang="en-US" sz="2800" u="sng" dirty="0"/>
              <a:t>based on observing him walking with another person at 2 a.m</a:t>
            </a:r>
            <a:r>
              <a:rPr lang="en-US" sz="2800" dirty="0"/>
              <a:t>. in an </a:t>
            </a:r>
            <a:r>
              <a:rPr lang="en-US" sz="2800" u="sng" dirty="0"/>
              <a:t>area known for narcotics activity</a:t>
            </a:r>
            <a:r>
              <a:rPr lang="en-US" sz="2800" dirty="0"/>
              <a:t> and based on the officer's unsubstantiated belief that defendant was a known criminal</a:t>
            </a:r>
            <a:r>
              <a:rPr lang="en-US" sz="2800" dirty="0" smtClean="0"/>
              <a:t>. </a:t>
            </a:r>
            <a:endParaRPr lang="en-US" sz="2800" dirty="0"/>
          </a:p>
          <a:p>
            <a:endParaRPr lang="en-US" sz="1125" dirty="0" smtClean="0"/>
          </a:p>
          <a:p>
            <a:endParaRPr lang="en-US" dirty="0" smtClean="0"/>
          </a:p>
          <a:p>
            <a:endParaRPr lang="en-US" dirty="0"/>
          </a:p>
        </p:txBody>
      </p:sp>
    </p:spTree>
    <p:extLst>
      <p:ext uri="{BB962C8B-B14F-4D97-AF65-F5344CB8AC3E}">
        <p14:creationId xmlns:p14="http://schemas.microsoft.com/office/powerpoint/2010/main" val="255821154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3366FF"/>
                </a:solidFill>
                <a:latin typeface="+mn-lt"/>
              </a:rPr>
              <a:t>Searching Homes that </a:t>
            </a:r>
            <a:br>
              <a:rPr lang="en-US" b="1" dirty="0" smtClean="0">
                <a:solidFill>
                  <a:srgbClr val="3366FF"/>
                </a:solidFill>
                <a:latin typeface="+mn-lt"/>
              </a:rPr>
            </a:br>
            <a:r>
              <a:rPr lang="en-US" b="1" dirty="0" smtClean="0">
                <a:solidFill>
                  <a:srgbClr val="3366FF"/>
                </a:solidFill>
                <a:latin typeface="+mn-lt"/>
              </a:rPr>
              <a:t>smell like Weed</a:t>
            </a:r>
            <a:endParaRPr lang="en-US" b="1" dirty="0">
              <a:solidFill>
                <a:srgbClr val="3366FF"/>
              </a:solidFill>
              <a:latin typeface="+mn-lt"/>
            </a:endParaRPr>
          </a:p>
        </p:txBody>
      </p:sp>
      <p:pic>
        <p:nvPicPr>
          <p:cNvPr id="4" name="Content Placeholder 3"/>
          <p:cNvPicPr>
            <a:picLocks noGrp="1" noChangeAspect="1"/>
          </p:cNvPicPr>
          <p:nvPr>
            <p:ph idx="1"/>
          </p:nvPr>
        </p:nvPicPr>
        <p:blipFill>
          <a:blip r:embed="rId2"/>
          <a:srcRect t="1496" b="1496"/>
          <a:stretch>
            <a:fillRect/>
          </a:stretch>
        </p:blipFill>
        <p:spPr/>
      </p:pic>
    </p:spTree>
    <p:extLst>
      <p:ext uri="{BB962C8B-B14F-4D97-AF65-F5344CB8AC3E}">
        <p14:creationId xmlns:p14="http://schemas.microsoft.com/office/powerpoint/2010/main" val="395788193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a:latin typeface="Calibri"/>
                <a:ea typeface="ＭＳ Ｐゴシック" charset="0"/>
                <a:cs typeface="Calibri"/>
              </a:rPr>
              <a:t>Florida v. </a:t>
            </a:r>
            <a:r>
              <a:rPr lang="en-US" b="1" i="1" dirty="0" err="1">
                <a:latin typeface="Calibri"/>
                <a:ea typeface="ＭＳ Ｐゴシック" charset="0"/>
                <a:cs typeface="Calibri"/>
              </a:rPr>
              <a:t>Jardines</a:t>
            </a:r>
            <a:r>
              <a:rPr lang="en-US" dirty="0">
                <a:latin typeface="Calibri"/>
                <a:ea typeface="ＭＳ Ｐゴシック" charset="0"/>
                <a:cs typeface="Calibri"/>
              </a:rPr>
              <a:t>, </a:t>
            </a:r>
            <a:br>
              <a:rPr lang="en-US" dirty="0">
                <a:latin typeface="Calibri"/>
                <a:ea typeface="ＭＳ Ｐゴシック" charset="0"/>
                <a:cs typeface="Calibri"/>
              </a:rPr>
            </a:br>
            <a:r>
              <a:rPr lang="en-US" sz="4000" dirty="0">
                <a:latin typeface="Calibri"/>
                <a:ea typeface="ＭＳ Ｐゴシック" charset="0"/>
                <a:cs typeface="Calibri"/>
              </a:rPr>
              <a:t>569 U.S. 1 (2013)</a:t>
            </a:r>
            <a:endParaRPr lang="en-US" dirty="0">
              <a:latin typeface="Calibri"/>
              <a:cs typeface="Calibri"/>
            </a:endParaRPr>
          </a:p>
        </p:txBody>
      </p:sp>
      <p:sp>
        <p:nvSpPr>
          <p:cNvPr id="3" name="Content Placeholder 2"/>
          <p:cNvSpPr>
            <a:spLocks noGrp="1"/>
          </p:cNvSpPr>
          <p:nvPr>
            <p:ph idx="1"/>
          </p:nvPr>
        </p:nvSpPr>
        <p:spPr/>
        <p:txBody>
          <a:bodyPr>
            <a:normAutofit/>
          </a:bodyPr>
          <a:lstStyle/>
          <a:p>
            <a:r>
              <a:rPr lang="en-US" dirty="0">
                <a:latin typeface="Calibri (body)"/>
                <a:cs typeface="Calibri (body)"/>
              </a:rPr>
              <a:t>Police use of a trained narcotics detection dog to sniff on the front porch of a private home is a "search" within the meaning of the Fourth Amendment and therefore, without consent, requires both probable cause and a warrant</a:t>
            </a:r>
            <a:r>
              <a:rPr lang="en-US" dirty="0" smtClean="0">
                <a:latin typeface="Calibri (body)"/>
                <a:ea typeface="ＭＳ Ｐゴシック" charset="0"/>
                <a:cs typeface="Calibri (body)"/>
              </a:rPr>
              <a:t>.</a:t>
            </a:r>
          </a:p>
          <a:p>
            <a:pPr algn="just"/>
            <a:r>
              <a:rPr lang="en-US" dirty="0">
                <a:latin typeface="Calibri (body)"/>
                <a:ea typeface="ＭＳ Ｐゴシック" charset="0"/>
                <a:cs typeface="Calibri (body)"/>
              </a:rPr>
              <a:t>Scalia used 18</a:t>
            </a:r>
            <a:r>
              <a:rPr lang="en-US" baseline="30000" dirty="0">
                <a:latin typeface="Calibri (body)"/>
                <a:ea typeface="ＭＳ Ｐゴシック" charset="0"/>
                <a:cs typeface="Calibri (body)"/>
              </a:rPr>
              <a:t>th</a:t>
            </a:r>
            <a:r>
              <a:rPr lang="en-US" dirty="0">
                <a:latin typeface="Calibri (body)"/>
                <a:ea typeface="ＭＳ Ｐゴシック" charset="0"/>
                <a:cs typeface="Calibri (body)"/>
              </a:rPr>
              <a:t> Century trespass law </a:t>
            </a:r>
          </a:p>
          <a:p>
            <a:pPr algn="just"/>
            <a:r>
              <a:rPr lang="en-US" dirty="0">
                <a:latin typeface="Calibri (body)"/>
                <a:ea typeface="ＭＳ Ｐゴシック" charset="0"/>
                <a:cs typeface="Calibri (body)"/>
              </a:rPr>
              <a:t>The violation is the trespass on the person’s </a:t>
            </a:r>
            <a:r>
              <a:rPr lang="en-US" dirty="0" smtClean="0">
                <a:latin typeface="Calibri (body)"/>
                <a:ea typeface="ＭＳ Ｐゴシック" charset="0"/>
                <a:cs typeface="Calibri (body)"/>
              </a:rPr>
              <a:t>property</a:t>
            </a:r>
            <a:endParaRPr lang="en-US" sz="3600" dirty="0">
              <a:latin typeface="Calibri (body)"/>
              <a:ea typeface="ＭＳ Ｐゴシック" charset="0"/>
              <a:cs typeface="Calibri (body)"/>
            </a:endParaRPr>
          </a:p>
          <a:p>
            <a:endParaRPr lang="en-US" dirty="0">
              <a:latin typeface="Arial"/>
              <a:ea typeface="ＭＳ Ｐゴシック" charset="0"/>
              <a:cs typeface="Arial"/>
            </a:endParaRPr>
          </a:p>
          <a:p>
            <a:endParaRPr lang="en-US" dirty="0"/>
          </a:p>
        </p:txBody>
      </p:sp>
    </p:spTree>
    <p:extLst>
      <p:ext uri="{BB962C8B-B14F-4D97-AF65-F5344CB8AC3E}">
        <p14:creationId xmlns:p14="http://schemas.microsoft.com/office/powerpoint/2010/main" val="282204502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latin typeface="+mn-lt"/>
              </a:rPr>
              <a:t>State v. </a:t>
            </a:r>
            <a:r>
              <a:rPr lang="en-US" b="1" i="1" dirty="0" err="1">
                <a:latin typeface="+mn-lt"/>
              </a:rPr>
              <a:t>Rendon</a:t>
            </a:r>
            <a:r>
              <a:rPr lang="en-US" b="1" dirty="0">
                <a:latin typeface="+mn-lt"/>
              </a:rPr>
              <a:t>, 477 S.W.3d 805</a:t>
            </a:r>
            <a:br>
              <a:rPr lang="en-US" b="1" dirty="0">
                <a:latin typeface="+mn-lt"/>
              </a:rPr>
            </a:br>
            <a:r>
              <a:rPr lang="en-US" b="1" dirty="0">
                <a:latin typeface="+mn-lt"/>
              </a:rPr>
              <a:t>(Tex. Crim. App. 2015)</a:t>
            </a:r>
            <a:endParaRPr lang="en-US" dirty="0">
              <a:latin typeface="+mn-lt"/>
            </a:endParaRPr>
          </a:p>
        </p:txBody>
      </p:sp>
      <p:sp>
        <p:nvSpPr>
          <p:cNvPr id="3" name="Content Placeholder 2"/>
          <p:cNvSpPr>
            <a:spLocks noGrp="1"/>
          </p:cNvSpPr>
          <p:nvPr>
            <p:ph idx="1"/>
          </p:nvPr>
        </p:nvSpPr>
        <p:spPr/>
        <p:txBody>
          <a:bodyPr>
            <a:normAutofit lnSpcReduction="10000"/>
          </a:bodyPr>
          <a:lstStyle/>
          <a:p>
            <a:pPr marL="228600" lvl="2">
              <a:spcBef>
                <a:spcPts val="1000"/>
              </a:spcBef>
            </a:pPr>
            <a:r>
              <a:rPr lang="en-US" sz="2800" dirty="0" smtClean="0"/>
              <a:t>Detectives took a drug-detection dog to the defendant’s car and then the front door of his apartment</a:t>
            </a:r>
          </a:p>
          <a:p>
            <a:pPr marL="228600" lvl="2">
              <a:spcBef>
                <a:spcPts val="1000"/>
              </a:spcBef>
            </a:pPr>
            <a:r>
              <a:rPr lang="en-US" sz="2800" dirty="0" smtClean="0"/>
              <a:t>After a positive alert detectives got a search warrant and found 2 pounds of marijuana</a:t>
            </a:r>
          </a:p>
          <a:p>
            <a:pPr marL="228600" lvl="2">
              <a:spcBef>
                <a:spcPts val="1000"/>
              </a:spcBef>
            </a:pPr>
            <a:r>
              <a:rPr lang="en-US" sz="2800" dirty="0" smtClean="0"/>
              <a:t>Trial Court granted motion to suppress reasoning that the landing outside the Apt door was “curtilage” of the defendant’s apartment even though it was in the public or common area because the the landing “</a:t>
            </a:r>
            <a:r>
              <a:rPr lang="en-US" sz="2800" u="sng" dirty="0" smtClean="0"/>
              <a:t>led only and directly to the Defendant’s door</a:t>
            </a:r>
            <a:r>
              <a:rPr lang="en-US" sz="2800" dirty="0" smtClean="0"/>
              <a:t>”</a:t>
            </a:r>
          </a:p>
          <a:p>
            <a:pPr marL="228600" lvl="2">
              <a:spcBef>
                <a:spcPts val="1000"/>
              </a:spcBef>
            </a:pPr>
            <a:endParaRPr lang="en-US" sz="2800" dirty="0" smtClean="0"/>
          </a:p>
          <a:p>
            <a:pPr marL="228600" lvl="2">
              <a:spcBef>
                <a:spcPts val="1000"/>
              </a:spcBef>
            </a:pPr>
            <a:endParaRPr lang="en-US" sz="2800" dirty="0"/>
          </a:p>
        </p:txBody>
      </p:sp>
    </p:spTree>
    <p:extLst>
      <p:ext uri="{BB962C8B-B14F-4D97-AF65-F5344CB8AC3E}">
        <p14:creationId xmlns:p14="http://schemas.microsoft.com/office/powerpoint/2010/main" val="129498387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mn-lt"/>
              </a:rPr>
              <a:t/>
            </a:r>
            <a:br>
              <a:rPr lang="en-US" dirty="0">
                <a:latin typeface="+mn-lt"/>
              </a:rPr>
            </a:br>
            <a:r>
              <a:rPr lang="en-US" b="1" i="1" dirty="0">
                <a:latin typeface="+mn-lt"/>
              </a:rPr>
              <a:t>State v. </a:t>
            </a:r>
            <a:r>
              <a:rPr lang="en-US" b="1" i="1" dirty="0" err="1">
                <a:latin typeface="+mn-lt"/>
              </a:rPr>
              <a:t>Cuong</a:t>
            </a:r>
            <a:r>
              <a:rPr lang="en-US" b="1" i="1" dirty="0">
                <a:latin typeface="+mn-lt"/>
              </a:rPr>
              <a:t> </a:t>
            </a:r>
            <a:r>
              <a:rPr lang="en-US" b="1" i="1" dirty="0" err="1">
                <a:latin typeface="+mn-lt"/>
              </a:rPr>
              <a:t>Phu</a:t>
            </a:r>
            <a:r>
              <a:rPr lang="en-US" b="1" i="1" dirty="0">
                <a:latin typeface="+mn-lt"/>
              </a:rPr>
              <a:t> Le</a:t>
            </a:r>
            <a:r>
              <a:rPr lang="en-US" b="1" dirty="0">
                <a:latin typeface="+mn-lt"/>
              </a:rPr>
              <a:t>, 463 S.W.3d 872, (Tex. Crim. App. 2015)</a:t>
            </a:r>
            <a:br>
              <a:rPr lang="en-US" b="1" dirty="0">
                <a:latin typeface="+mn-lt"/>
              </a:rPr>
            </a:br>
            <a:endParaRPr lang="en-US" b="1" dirty="0">
              <a:latin typeface="+mn-lt"/>
            </a:endParaRPr>
          </a:p>
        </p:txBody>
      </p:sp>
      <p:sp>
        <p:nvSpPr>
          <p:cNvPr id="3" name="Content Placeholder 2"/>
          <p:cNvSpPr>
            <a:spLocks noGrp="1"/>
          </p:cNvSpPr>
          <p:nvPr>
            <p:ph idx="1"/>
          </p:nvPr>
        </p:nvSpPr>
        <p:spPr>
          <a:xfrm>
            <a:off x="628650" y="1690689"/>
            <a:ext cx="7886700" cy="4968017"/>
          </a:xfrm>
        </p:spPr>
        <p:txBody>
          <a:bodyPr>
            <a:normAutofit/>
          </a:bodyPr>
          <a:lstStyle/>
          <a:p>
            <a:r>
              <a:rPr lang="en-US" dirty="0"/>
              <a:t>Sheriff's Department received a report from </a:t>
            </a:r>
            <a:r>
              <a:rPr lang="en-US" b="1" dirty="0"/>
              <a:t>concerned citizen </a:t>
            </a:r>
            <a:r>
              <a:rPr lang="en-US" dirty="0"/>
              <a:t>about </a:t>
            </a:r>
            <a:r>
              <a:rPr lang="en-US" b="1" dirty="0"/>
              <a:t>suspicious activity</a:t>
            </a:r>
            <a:r>
              <a:rPr lang="en-US" dirty="0"/>
              <a:t>. </a:t>
            </a:r>
            <a:endParaRPr lang="en-US" dirty="0" smtClean="0"/>
          </a:p>
          <a:p>
            <a:r>
              <a:rPr lang="en-US" b="1" dirty="0" smtClean="0"/>
              <a:t>Young </a:t>
            </a:r>
            <a:r>
              <a:rPr lang="en-US" b="1" dirty="0"/>
              <a:t>Asian males </a:t>
            </a:r>
            <a:r>
              <a:rPr lang="en-US" dirty="0"/>
              <a:t>arriving at the residence though </a:t>
            </a:r>
            <a:r>
              <a:rPr lang="en-US" b="1" dirty="0"/>
              <a:t>no one had moved any furniture </a:t>
            </a:r>
            <a:r>
              <a:rPr lang="en-US" dirty="0"/>
              <a:t>into the home</a:t>
            </a:r>
            <a:r>
              <a:rPr lang="en-US" dirty="0" smtClean="0"/>
              <a:t>.</a:t>
            </a:r>
          </a:p>
          <a:p>
            <a:r>
              <a:rPr lang="en-US" dirty="0" smtClean="0"/>
              <a:t> </a:t>
            </a:r>
            <a:r>
              <a:rPr lang="en-US" dirty="0"/>
              <a:t>They did not engage in any </a:t>
            </a:r>
            <a:r>
              <a:rPr lang="en-US" b="1" dirty="0"/>
              <a:t>normal household activities</a:t>
            </a:r>
            <a:r>
              <a:rPr lang="en-US" dirty="0"/>
              <a:t> such as yard work or washing cars. </a:t>
            </a:r>
            <a:endParaRPr lang="en-US" dirty="0" smtClean="0"/>
          </a:p>
          <a:p>
            <a:r>
              <a:rPr lang="en-US" dirty="0" smtClean="0"/>
              <a:t>They </a:t>
            </a:r>
            <a:r>
              <a:rPr lang="en-US" dirty="0"/>
              <a:t>did not see any </a:t>
            </a:r>
            <a:r>
              <a:rPr lang="en-US" b="1" dirty="0"/>
              <a:t>lights inside the residence </a:t>
            </a:r>
            <a:r>
              <a:rPr lang="en-US" dirty="0"/>
              <a:t>even when the young males </a:t>
            </a:r>
            <a:r>
              <a:rPr lang="en-US" dirty="0" smtClean="0"/>
              <a:t>visited</a:t>
            </a:r>
            <a:endParaRPr lang="en-US" dirty="0"/>
          </a:p>
        </p:txBody>
      </p:sp>
    </p:spTree>
    <p:extLst>
      <p:ext uri="{BB962C8B-B14F-4D97-AF65-F5344CB8AC3E}">
        <p14:creationId xmlns:p14="http://schemas.microsoft.com/office/powerpoint/2010/main" val="98365670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mn-lt"/>
              </a:rPr>
              <a:t/>
            </a:r>
            <a:br>
              <a:rPr lang="en-US" dirty="0">
                <a:latin typeface="+mn-lt"/>
              </a:rPr>
            </a:br>
            <a:r>
              <a:rPr lang="en-US" b="1" i="1" dirty="0" smtClean="0">
                <a:latin typeface="+mn-lt"/>
              </a:rPr>
              <a:t>State </a:t>
            </a:r>
            <a:r>
              <a:rPr lang="en-US" b="1" i="1" dirty="0">
                <a:latin typeface="+mn-lt"/>
              </a:rPr>
              <a:t>v. </a:t>
            </a:r>
            <a:r>
              <a:rPr lang="en-US" b="1" i="1" dirty="0" err="1" smtClean="0">
                <a:latin typeface="+mn-lt"/>
              </a:rPr>
              <a:t>Cuong</a:t>
            </a:r>
            <a:r>
              <a:rPr lang="en-US" b="1" i="1" dirty="0" smtClean="0">
                <a:latin typeface="+mn-lt"/>
              </a:rPr>
              <a:t> </a:t>
            </a:r>
            <a:r>
              <a:rPr lang="en-US" b="1" i="1" dirty="0" err="1" smtClean="0">
                <a:latin typeface="+mn-lt"/>
              </a:rPr>
              <a:t>Phu</a:t>
            </a:r>
            <a:r>
              <a:rPr lang="en-US" b="1" i="1" dirty="0" smtClean="0">
                <a:latin typeface="+mn-lt"/>
              </a:rPr>
              <a:t> </a:t>
            </a:r>
            <a:r>
              <a:rPr lang="en-US" b="1" i="1" dirty="0">
                <a:latin typeface="+mn-lt"/>
              </a:rPr>
              <a:t>Le</a:t>
            </a:r>
            <a:r>
              <a:rPr lang="en-US" b="1" dirty="0">
                <a:latin typeface="+mn-lt"/>
              </a:rPr>
              <a:t>, 463 S.W.3d 872, (Tex. Crim. App. 2015)</a:t>
            </a:r>
            <a:br>
              <a:rPr lang="en-US" b="1" dirty="0">
                <a:latin typeface="+mn-lt"/>
              </a:rPr>
            </a:br>
            <a:endParaRPr lang="en-US" dirty="0">
              <a:latin typeface="+mn-lt"/>
            </a:endParaRPr>
          </a:p>
        </p:txBody>
      </p:sp>
      <p:sp>
        <p:nvSpPr>
          <p:cNvPr id="3" name="Content Placeholder 2"/>
          <p:cNvSpPr>
            <a:spLocks noGrp="1"/>
          </p:cNvSpPr>
          <p:nvPr>
            <p:ph idx="1"/>
          </p:nvPr>
        </p:nvSpPr>
        <p:spPr/>
        <p:txBody>
          <a:bodyPr/>
          <a:lstStyle/>
          <a:p>
            <a:r>
              <a:rPr lang="en-US" dirty="0"/>
              <a:t>Officers observed residence and observed </a:t>
            </a:r>
            <a:r>
              <a:rPr lang="en-US" b="1" dirty="0"/>
              <a:t>drawn blinds consistent</a:t>
            </a:r>
            <a:r>
              <a:rPr lang="en-US" dirty="0"/>
              <a:t> with the citizen’s report</a:t>
            </a:r>
          </a:p>
          <a:p>
            <a:r>
              <a:rPr lang="en-US" dirty="0" smtClean="0"/>
              <a:t>Officer </a:t>
            </a:r>
            <a:r>
              <a:rPr lang="en-US" b="1" dirty="0"/>
              <a:t>subpoenaed electric bills</a:t>
            </a:r>
            <a:r>
              <a:rPr lang="en-US" dirty="0"/>
              <a:t>. Defendant was the </a:t>
            </a:r>
            <a:r>
              <a:rPr lang="en-US" b="1" dirty="0"/>
              <a:t>same person who was on the bill </a:t>
            </a:r>
          </a:p>
          <a:p>
            <a:r>
              <a:rPr lang="en-US" dirty="0"/>
              <a:t>Officers </a:t>
            </a:r>
            <a:r>
              <a:rPr lang="en-US" b="1" dirty="0"/>
              <a:t>heard the air condition running </a:t>
            </a:r>
            <a:r>
              <a:rPr lang="en-US" dirty="0"/>
              <a:t>continuously even though it was cool </a:t>
            </a:r>
            <a:r>
              <a:rPr lang="en-US" dirty="0" smtClean="0"/>
              <a:t>outside.</a:t>
            </a:r>
          </a:p>
          <a:p>
            <a:r>
              <a:rPr lang="en-US" dirty="0" smtClean="0"/>
              <a:t>Officers </a:t>
            </a:r>
            <a:r>
              <a:rPr lang="en-US" dirty="0"/>
              <a:t>found it </a:t>
            </a:r>
            <a:r>
              <a:rPr lang="en-US" b="1" dirty="0"/>
              <a:t>consistent with a indoor marijuana grow</a:t>
            </a:r>
          </a:p>
          <a:p>
            <a:endParaRPr lang="en-US" dirty="0"/>
          </a:p>
        </p:txBody>
      </p:sp>
    </p:spTree>
    <p:extLst>
      <p:ext uri="{BB962C8B-B14F-4D97-AF65-F5344CB8AC3E}">
        <p14:creationId xmlns:p14="http://schemas.microsoft.com/office/powerpoint/2010/main" val="97629642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atin typeface="+mn-lt"/>
              </a:rPr>
              <a:t/>
            </a:r>
            <a:br>
              <a:rPr lang="en-US" b="1" dirty="0">
                <a:latin typeface="+mn-lt"/>
              </a:rPr>
            </a:br>
            <a:r>
              <a:rPr lang="en-US" b="1" i="1" dirty="0">
                <a:latin typeface="+mn-lt"/>
              </a:rPr>
              <a:t>State v. </a:t>
            </a:r>
            <a:r>
              <a:rPr lang="en-US" b="1" i="1" dirty="0" err="1">
                <a:latin typeface="+mn-lt"/>
              </a:rPr>
              <a:t>Cuong</a:t>
            </a:r>
            <a:r>
              <a:rPr lang="en-US" b="1" i="1" dirty="0">
                <a:latin typeface="+mn-lt"/>
              </a:rPr>
              <a:t> </a:t>
            </a:r>
            <a:r>
              <a:rPr lang="en-US" b="1" i="1" dirty="0" err="1">
                <a:latin typeface="+mn-lt"/>
              </a:rPr>
              <a:t>Phu</a:t>
            </a:r>
            <a:r>
              <a:rPr lang="en-US" b="1" i="1" dirty="0">
                <a:latin typeface="+mn-lt"/>
              </a:rPr>
              <a:t> Le</a:t>
            </a:r>
            <a:r>
              <a:rPr lang="en-US" b="1" dirty="0">
                <a:latin typeface="+mn-lt"/>
              </a:rPr>
              <a:t>, 463 S.W.3d 872, (Tex. Crim. App. 2015)</a:t>
            </a:r>
            <a:br>
              <a:rPr lang="en-US" b="1" dirty="0">
                <a:latin typeface="+mn-lt"/>
              </a:rPr>
            </a:br>
            <a:endParaRPr lang="en-US" b="1" dirty="0">
              <a:latin typeface="+mn-lt"/>
            </a:endParaRPr>
          </a:p>
        </p:txBody>
      </p:sp>
      <p:sp>
        <p:nvSpPr>
          <p:cNvPr id="3" name="Content Placeholder 2"/>
          <p:cNvSpPr>
            <a:spLocks noGrp="1"/>
          </p:cNvSpPr>
          <p:nvPr>
            <p:ph idx="1"/>
          </p:nvPr>
        </p:nvSpPr>
        <p:spPr/>
        <p:txBody>
          <a:bodyPr/>
          <a:lstStyle/>
          <a:p>
            <a:r>
              <a:rPr lang="en-US" dirty="0"/>
              <a:t>Officers walked up to the sidewalk and </a:t>
            </a:r>
            <a:r>
              <a:rPr lang="en-US" b="1" dirty="0"/>
              <a:t>stood at the front door. </a:t>
            </a:r>
            <a:r>
              <a:rPr lang="en-US" dirty="0"/>
              <a:t>Officers could </a:t>
            </a:r>
            <a:r>
              <a:rPr lang="en-US" b="1" dirty="0"/>
              <a:t>smell marijuana</a:t>
            </a:r>
          </a:p>
          <a:p>
            <a:r>
              <a:rPr lang="en-US" dirty="0"/>
              <a:t>Officer conducted a </a:t>
            </a:r>
            <a:r>
              <a:rPr lang="en-US" b="1" dirty="0"/>
              <a:t>traffic stop </a:t>
            </a:r>
            <a:r>
              <a:rPr lang="en-US" dirty="0"/>
              <a:t>of the Defendant for a traffic violation </a:t>
            </a:r>
            <a:r>
              <a:rPr lang="en-US" b="1" dirty="0"/>
              <a:t>after leaving the house </a:t>
            </a:r>
            <a:r>
              <a:rPr lang="en-US" dirty="0"/>
              <a:t>and </a:t>
            </a:r>
            <a:r>
              <a:rPr lang="en-US" b="1" dirty="0"/>
              <a:t>smelled marijuana </a:t>
            </a:r>
            <a:r>
              <a:rPr lang="en-US" dirty="0"/>
              <a:t>in the car. </a:t>
            </a:r>
          </a:p>
          <a:p>
            <a:r>
              <a:rPr lang="en-US" dirty="0"/>
              <a:t>Officer then called for a </a:t>
            </a:r>
            <a:r>
              <a:rPr lang="en-US" b="1" dirty="0"/>
              <a:t>K-9 who alerted </a:t>
            </a:r>
            <a:r>
              <a:rPr lang="en-US" dirty="0"/>
              <a:t>on the front of the house</a:t>
            </a:r>
          </a:p>
          <a:p>
            <a:r>
              <a:rPr lang="en-US" dirty="0"/>
              <a:t>Based on all of the info, officers got a </a:t>
            </a:r>
            <a:r>
              <a:rPr lang="en-US" b="1" dirty="0" smtClean="0"/>
              <a:t>warrant</a:t>
            </a:r>
            <a:endParaRPr lang="en-US" b="1" dirty="0"/>
          </a:p>
        </p:txBody>
      </p:sp>
    </p:spTree>
    <p:extLst>
      <p:ext uri="{BB962C8B-B14F-4D97-AF65-F5344CB8AC3E}">
        <p14:creationId xmlns:p14="http://schemas.microsoft.com/office/powerpoint/2010/main" val="121932449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381000"/>
            <a:ext cx="9144000" cy="6096000"/>
          </a:xfrm>
          <a:prstGeom prst="rect">
            <a:avLst/>
          </a:prstGeom>
        </p:spPr>
      </p:pic>
    </p:spTree>
    <p:extLst>
      <p:ext uri="{BB962C8B-B14F-4D97-AF65-F5344CB8AC3E}">
        <p14:creationId xmlns:p14="http://schemas.microsoft.com/office/powerpoint/2010/main" val="102167951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8000"/>
                </a:solidFill>
                <a:latin typeface="+mn-lt"/>
              </a:rPr>
              <a:t>358 </a:t>
            </a:r>
            <a:r>
              <a:rPr lang="en-US" b="1" dirty="0" smtClean="0">
                <a:solidFill>
                  <a:srgbClr val="008000"/>
                </a:solidFill>
                <a:latin typeface="+mn-lt"/>
              </a:rPr>
              <a:t>Plants </a:t>
            </a:r>
            <a:r>
              <a:rPr lang="en-US" b="1" dirty="0">
                <a:solidFill>
                  <a:srgbClr val="008000"/>
                </a:solidFill>
                <a:latin typeface="+mn-lt"/>
              </a:rPr>
              <a:t>F</a:t>
            </a:r>
            <a:r>
              <a:rPr lang="en-US" b="1" dirty="0" smtClean="0">
                <a:solidFill>
                  <a:srgbClr val="008000"/>
                </a:solidFill>
                <a:latin typeface="+mn-lt"/>
              </a:rPr>
              <a:t>ound </a:t>
            </a:r>
            <a:r>
              <a:rPr lang="en-US" b="1" dirty="0">
                <a:solidFill>
                  <a:srgbClr val="008000"/>
                </a:solidFill>
                <a:latin typeface="+mn-lt"/>
              </a:rPr>
              <a:t>I</a:t>
            </a:r>
            <a:r>
              <a:rPr lang="en-US" b="1" dirty="0" smtClean="0">
                <a:solidFill>
                  <a:srgbClr val="008000"/>
                </a:solidFill>
                <a:latin typeface="+mn-lt"/>
              </a:rPr>
              <a:t>nside</a:t>
            </a:r>
            <a:endParaRPr lang="en-US" b="1" dirty="0">
              <a:solidFill>
                <a:srgbClr val="008000"/>
              </a:solidFill>
              <a:latin typeface="+mn-lt"/>
            </a:endParaRPr>
          </a:p>
        </p:txBody>
      </p:sp>
      <p:pic>
        <p:nvPicPr>
          <p:cNvPr id="4" name="Content Placeholder 3"/>
          <p:cNvPicPr>
            <a:picLocks noGrp="1" noChangeAspect="1"/>
          </p:cNvPicPr>
          <p:nvPr>
            <p:ph idx="1"/>
          </p:nvPr>
        </p:nvPicPr>
        <p:blipFill>
          <a:blip r:embed="rId2"/>
          <a:srcRect t="22413" b="22413"/>
          <a:stretch>
            <a:fillRect/>
          </a:stretch>
        </p:blipFill>
        <p:spPr/>
      </p:pic>
    </p:spTree>
    <p:extLst>
      <p:ext uri="{BB962C8B-B14F-4D97-AF65-F5344CB8AC3E}">
        <p14:creationId xmlns:p14="http://schemas.microsoft.com/office/powerpoint/2010/main" val="383356376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
            </a:r>
            <a:br>
              <a:rPr lang="en-US" b="1" dirty="0"/>
            </a:br>
            <a:r>
              <a:rPr lang="en-US" b="1" i="1" dirty="0">
                <a:latin typeface="+mn-lt"/>
              </a:rPr>
              <a:t>State v. </a:t>
            </a:r>
            <a:r>
              <a:rPr lang="en-US" b="1" i="1" dirty="0" err="1" smtClean="0">
                <a:latin typeface="+mn-lt"/>
              </a:rPr>
              <a:t>Cuong</a:t>
            </a:r>
            <a:r>
              <a:rPr lang="en-US" b="1" i="1" dirty="0" smtClean="0">
                <a:latin typeface="+mn-lt"/>
              </a:rPr>
              <a:t> </a:t>
            </a:r>
            <a:r>
              <a:rPr lang="en-US" b="1" i="1" dirty="0" err="1">
                <a:latin typeface="+mn-lt"/>
              </a:rPr>
              <a:t>Phu</a:t>
            </a:r>
            <a:r>
              <a:rPr lang="en-US" b="1" i="1" dirty="0">
                <a:latin typeface="+mn-lt"/>
              </a:rPr>
              <a:t> Le</a:t>
            </a:r>
            <a:r>
              <a:rPr lang="en-US" b="1" dirty="0">
                <a:latin typeface="+mn-lt"/>
              </a:rPr>
              <a:t>, 463 S.W.3d </a:t>
            </a:r>
            <a:r>
              <a:rPr lang="en-US" b="1" dirty="0" smtClean="0">
                <a:latin typeface="+mn-lt"/>
              </a:rPr>
              <a:t>872, (</a:t>
            </a:r>
            <a:r>
              <a:rPr lang="en-US" b="1" dirty="0">
                <a:latin typeface="+mn-lt"/>
              </a:rPr>
              <a:t>Tex. Crim. App. 2015)</a:t>
            </a:r>
            <a:br>
              <a:rPr lang="en-US" b="1" dirty="0">
                <a:latin typeface="+mn-lt"/>
              </a:rPr>
            </a:br>
            <a:endParaRPr lang="en-US" b="1" dirty="0">
              <a:latin typeface="+mn-lt"/>
            </a:endParaRPr>
          </a:p>
        </p:txBody>
      </p:sp>
      <p:sp>
        <p:nvSpPr>
          <p:cNvPr id="3" name="Content Placeholder 2"/>
          <p:cNvSpPr>
            <a:spLocks noGrp="1"/>
          </p:cNvSpPr>
          <p:nvPr>
            <p:ph idx="1"/>
          </p:nvPr>
        </p:nvSpPr>
        <p:spPr/>
        <p:txBody>
          <a:bodyPr>
            <a:normAutofit fontScale="92500" lnSpcReduction="10000"/>
          </a:bodyPr>
          <a:lstStyle/>
          <a:p>
            <a:r>
              <a:rPr lang="en-US" dirty="0" smtClean="0"/>
              <a:t>The Search </a:t>
            </a:r>
            <a:r>
              <a:rPr lang="en-US" dirty="0"/>
              <a:t>warrant affidavit for the residence, </a:t>
            </a:r>
            <a:r>
              <a:rPr lang="en-US" u="sng" dirty="0"/>
              <a:t>minus the drug-dog's alert,</a:t>
            </a:r>
            <a:r>
              <a:rPr lang="en-US" dirty="0"/>
              <a:t> </a:t>
            </a:r>
            <a:r>
              <a:rPr lang="en-US" b="1" u="sng" dirty="0"/>
              <a:t>clearly established probable </a:t>
            </a:r>
            <a:r>
              <a:rPr lang="en-US" b="1" u="sng" dirty="0" smtClean="0"/>
              <a:t>cause</a:t>
            </a:r>
            <a:endParaRPr lang="en-US" b="1" u="sng" dirty="0"/>
          </a:p>
          <a:p>
            <a:r>
              <a:rPr lang="en-US" dirty="0"/>
              <a:t>B</a:t>
            </a:r>
            <a:r>
              <a:rPr lang="en-US" dirty="0" smtClean="0"/>
              <a:t>ecause </a:t>
            </a:r>
            <a:r>
              <a:rPr lang="en-US" dirty="0"/>
              <a:t>the </a:t>
            </a:r>
            <a:r>
              <a:rPr lang="en-US" u="sng" dirty="0"/>
              <a:t>tip came from a </a:t>
            </a:r>
            <a:r>
              <a:rPr lang="en-US" b="1" u="sng" dirty="0"/>
              <a:t>concerned citizen </a:t>
            </a:r>
            <a:r>
              <a:rPr lang="en-US" dirty="0"/>
              <a:t>in good standing in the community, and the </a:t>
            </a:r>
            <a:r>
              <a:rPr lang="en-US" u="sng" dirty="0"/>
              <a:t>citizen's </a:t>
            </a:r>
            <a:r>
              <a:rPr lang="en-US" b="1" u="sng" dirty="0"/>
              <a:t>detailed information</a:t>
            </a:r>
            <a:r>
              <a:rPr lang="en-US" b="1" dirty="0"/>
              <a:t> </a:t>
            </a:r>
            <a:r>
              <a:rPr lang="en-US" dirty="0"/>
              <a:t>was </a:t>
            </a:r>
            <a:r>
              <a:rPr lang="en-US" b="1" u="sng" dirty="0"/>
              <a:t>verified by the officers </a:t>
            </a:r>
            <a:r>
              <a:rPr lang="en-US" dirty="0"/>
              <a:t>over their three-week investigation. </a:t>
            </a:r>
            <a:endParaRPr lang="en-US" dirty="0" smtClean="0"/>
          </a:p>
          <a:p>
            <a:r>
              <a:rPr lang="en-US" dirty="0" smtClean="0"/>
              <a:t>One </a:t>
            </a:r>
            <a:r>
              <a:rPr lang="en-US" dirty="0"/>
              <a:t>officer </a:t>
            </a:r>
            <a:r>
              <a:rPr lang="en-US" u="sng" dirty="0" smtClean="0"/>
              <a:t>verified the </a:t>
            </a:r>
            <a:r>
              <a:rPr lang="en-US" b="1" u="sng" dirty="0" smtClean="0"/>
              <a:t>smell of raw marijuana </a:t>
            </a:r>
            <a:r>
              <a:rPr lang="en-US" dirty="0" smtClean="0"/>
              <a:t>at </a:t>
            </a:r>
            <a:r>
              <a:rPr lang="en-US" dirty="0"/>
              <a:t>the front door of the residence and the other officer </a:t>
            </a:r>
            <a:r>
              <a:rPr lang="en-US" b="1" u="sng" dirty="0"/>
              <a:t>smelled r</a:t>
            </a:r>
            <a:r>
              <a:rPr lang="en-US" b="1" u="sng" dirty="0" smtClean="0"/>
              <a:t>aw </a:t>
            </a:r>
            <a:r>
              <a:rPr lang="en-US" b="1" u="sng" dirty="0"/>
              <a:t>marijuana on defendant's person </a:t>
            </a:r>
            <a:r>
              <a:rPr lang="en-US" dirty="0"/>
              <a:t>and in his car after he saw defendant leave the residence with the suspected marijuana growing operation</a:t>
            </a:r>
            <a:r>
              <a:rPr lang="en-US" dirty="0" smtClean="0"/>
              <a:t>.</a:t>
            </a:r>
            <a:r>
              <a:rPr lang="en-US" dirty="0"/>
              <a:t> </a:t>
            </a:r>
          </a:p>
          <a:p>
            <a:endParaRPr lang="en-US" dirty="0"/>
          </a:p>
        </p:txBody>
      </p:sp>
    </p:spTree>
    <p:extLst>
      <p:ext uri="{BB962C8B-B14F-4D97-AF65-F5344CB8AC3E}">
        <p14:creationId xmlns:p14="http://schemas.microsoft.com/office/powerpoint/2010/main" val="228390964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3366FF"/>
                </a:solidFill>
                <a:latin typeface="+mn-lt"/>
              </a:rPr>
              <a:t>The Right to Test Substances</a:t>
            </a:r>
            <a:endParaRPr lang="en-US" b="1" dirty="0">
              <a:solidFill>
                <a:srgbClr val="3366FF"/>
              </a:solidFill>
              <a:latin typeface="+mn-lt"/>
            </a:endParaRPr>
          </a:p>
        </p:txBody>
      </p:sp>
      <p:pic>
        <p:nvPicPr>
          <p:cNvPr id="4" name="Content Placeholder 3"/>
          <p:cNvPicPr>
            <a:picLocks noGrp="1" noChangeAspect="1"/>
          </p:cNvPicPr>
          <p:nvPr>
            <p:ph idx="1"/>
          </p:nvPr>
        </p:nvPicPr>
        <p:blipFill>
          <a:blip r:embed="rId2"/>
          <a:srcRect t="196" b="196"/>
          <a:stretch>
            <a:fillRect/>
          </a:stretch>
        </p:blipFill>
        <p:spPr/>
      </p:pic>
    </p:spTree>
    <p:extLst>
      <p:ext uri="{BB962C8B-B14F-4D97-AF65-F5344CB8AC3E}">
        <p14:creationId xmlns:p14="http://schemas.microsoft.com/office/powerpoint/2010/main" val="255159902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atin typeface="+mn-lt"/>
              </a:rPr>
              <a:t/>
            </a:r>
            <a:br>
              <a:rPr lang="en-US" b="1" dirty="0">
                <a:latin typeface="+mn-lt"/>
              </a:rPr>
            </a:br>
            <a:r>
              <a:rPr lang="en-US" b="1" i="1" dirty="0" err="1">
                <a:latin typeface="+mn-lt"/>
              </a:rPr>
              <a:t>Ehrke</a:t>
            </a:r>
            <a:r>
              <a:rPr lang="en-US" b="1" i="1" dirty="0">
                <a:latin typeface="+mn-lt"/>
              </a:rPr>
              <a:t> v. State, </a:t>
            </a:r>
            <a:r>
              <a:rPr lang="en-US" b="1" dirty="0">
                <a:latin typeface="+mn-lt"/>
              </a:rPr>
              <a:t>459 S.W.3d 606, 2015 (Tex. Crim. App. 2015)</a:t>
            </a:r>
            <a:br>
              <a:rPr lang="en-US" b="1" dirty="0">
                <a:latin typeface="+mn-lt"/>
              </a:rPr>
            </a:br>
            <a:r>
              <a:rPr lang="en-US" b="1" dirty="0">
                <a:latin typeface="+mn-lt"/>
              </a:rPr>
              <a:t> </a:t>
            </a:r>
            <a:br>
              <a:rPr lang="en-US" b="1" dirty="0">
                <a:latin typeface="+mn-lt"/>
              </a:rPr>
            </a:br>
            <a:endParaRPr lang="en-US" b="1" dirty="0">
              <a:latin typeface="+mn-lt"/>
            </a:endParaRPr>
          </a:p>
        </p:txBody>
      </p:sp>
      <p:sp>
        <p:nvSpPr>
          <p:cNvPr id="3" name="Content Placeholder 2"/>
          <p:cNvSpPr>
            <a:spLocks noGrp="1"/>
          </p:cNvSpPr>
          <p:nvPr>
            <p:ph idx="1"/>
          </p:nvPr>
        </p:nvSpPr>
        <p:spPr/>
        <p:txBody>
          <a:bodyPr>
            <a:normAutofit fontScale="92500"/>
          </a:bodyPr>
          <a:lstStyle/>
          <a:p>
            <a:r>
              <a:rPr lang="en-US" dirty="0" smtClean="0"/>
              <a:t>Defendant was </a:t>
            </a:r>
            <a:r>
              <a:rPr lang="en-US" b="1" dirty="0" smtClean="0"/>
              <a:t>arrested</a:t>
            </a:r>
            <a:r>
              <a:rPr lang="en-US" dirty="0" smtClean="0"/>
              <a:t> for </a:t>
            </a:r>
            <a:r>
              <a:rPr lang="en-US" b="1" dirty="0" smtClean="0"/>
              <a:t>Public Intoxication</a:t>
            </a:r>
          </a:p>
          <a:p>
            <a:r>
              <a:rPr lang="en-US" dirty="0" smtClean="0"/>
              <a:t>During the arrest there was a struggle and officer </a:t>
            </a:r>
            <a:r>
              <a:rPr lang="en-US" b="1" dirty="0" smtClean="0"/>
              <a:t>found meth in a cigarette pack </a:t>
            </a:r>
            <a:r>
              <a:rPr lang="en-US" dirty="0" smtClean="0"/>
              <a:t>in his hand</a:t>
            </a:r>
          </a:p>
          <a:p>
            <a:r>
              <a:rPr lang="en-US" dirty="0" smtClean="0"/>
              <a:t>He made </a:t>
            </a:r>
            <a:r>
              <a:rPr lang="en-US" b="1" dirty="0" smtClean="0"/>
              <a:t>discovery request </a:t>
            </a:r>
            <a:r>
              <a:rPr lang="en-US" dirty="0" smtClean="0"/>
              <a:t>for </a:t>
            </a:r>
            <a:r>
              <a:rPr lang="en-US" dirty="0"/>
              <a:t>an </a:t>
            </a:r>
            <a:r>
              <a:rPr lang="en-US" b="1" u="sng" dirty="0"/>
              <a:t>independent analysis </a:t>
            </a:r>
            <a:r>
              <a:rPr lang="en-US" dirty="0"/>
              <a:t>of the methamphetamine under </a:t>
            </a:r>
            <a:r>
              <a:rPr lang="en-US" dirty="0" smtClean="0"/>
              <a:t>TCCP39.14</a:t>
            </a:r>
          </a:p>
          <a:p>
            <a:r>
              <a:rPr lang="en-US" dirty="0" smtClean="0"/>
              <a:t>Trial Court denied the request</a:t>
            </a:r>
          </a:p>
          <a:p>
            <a:r>
              <a:rPr lang="en-US" dirty="0" smtClean="0"/>
              <a:t> The </a:t>
            </a:r>
            <a:r>
              <a:rPr lang="en-US" dirty="0"/>
              <a:t>trial court erred </a:t>
            </a:r>
            <a:r>
              <a:rPr lang="en-US" dirty="0" smtClean="0"/>
              <a:t>because </a:t>
            </a:r>
            <a:r>
              <a:rPr lang="en-US" dirty="0"/>
              <a:t>defendant was </a:t>
            </a:r>
            <a:r>
              <a:rPr lang="en-US" b="1" u="sng" dirty="0"/>
              <a:t>not required to meet a minimum threshold showing </a:t>
            </a:r>
            <a:r>
              <a:rPr lang="en-US" dirty="0"/>
              <a:t>in order to be permitted to have an independent expert analyze the methamphetamine; </a:t>
            </a:r>
          </a:p>
          <a:p>
            <a:endParaRPr lang="en-US" dirty="0" smtClean="0"/>
          </a:p>
        </p:txBody>
      </p:sp>
    </p:spTree>
    <p:extLst>
      <p:ext uri="{BB962C8B-B14F-4D97-AF65-F5344CB8AC3E}">
        <p14:creationId xmlns:p14="http://schemas.microsoft.com/office/powerpoint/2010/main" val="380314229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atin typeface="+mn-lt"/>
              </a:rPr>
              <a:t/>
            </a:r>
            <a:br>
              <a:rPr lang="en-US" b="1" dirty="0">
                <a:latin typeface="+mn-lt"/>
              </a:rPr>
            </a:br>
            <a:r>
              <a:rPr lang="en-US" b="1" i="1" dirty="0" err="1">
                <a:latin typeface="+mn-lt"/>
              </a:rPr>
              <a:t>Ehrke</a:t>
            </a:r>
            <a:r>
              <a:rPr lang="en-US" b="1" i="1" dirty="0">
                <a:latin typeface="+mn-lt"/>
              </a:rPr>
              <a:t> v. State, </a:t>
            </a:r>
            <a:r>
              <a:rPr lang="en-US" b="1" dirty="0">
                <a:latin typeface="+mn-lt"/>
              </a:rPr>
              <a:t>459 S.W.3d 606, 2015 </a:t>
            </a:r>
            <a:r>
              <a:rPr lang="en-US" b="1" dirty="0" smtClean="0">
                <a:latin typeface="+mn-lt"/>
              </a:rPr>
              <a:t>(</a:t>
            </a:r>
            <a:r>
              <a:rPr lang="en-US" b="1" dirty="0">
                <a:latin typeface="+mn-lt"/>
              </a:rPr>
              <a:t>Tex. Crim. App. 2015)</a:t>
            </a:r>
            <a:br>
              <a:rPr lang="en-US" b="1" dirty="0">
                <a:latin typeface="+mn-lt"/>
              </a:rPr>
            </a:br>
            <a:r>
              <a:rPr lang="en-US" b="1" dirty="0">
                <a:latin typeface="+mn-lt"/>
              </a:rPr>
              <a:t> </a:t>
            </a:r>
            <a:br>
              <a:rPr lang="en-US" b="1" dirty="0">
                <a:latin typeface="+mn-lt"/>
              </a:rPr>
            </a:br>
            <a:endParaRPr lang="en-US" b="1" dirty="0">
              <a:latin typeface="+mn-lt"/>
            </a:endParaRPr>
          </a:p>
        </p:txBody>
      </p:sp>
      <p:sp>
        <p:nvSpPr>
          <p:cNvPr id="3" name="Content Placeholder 2"/>
          <p:cNvSpPr>
            <a:spLocks noGrp="1"/>
          </p:cNvSpPr>
          <p:nvPr>
            <p:ph idx="1"/>
          </p:nvPr>
        </p:nvSpPr>
        <p:spPr/>
        <p:txBody>
          <a:bodyPr>
            <a:normAutofit fontScale="92500"/>
          </a:bodyPr>
          <a:lstStyle/>
          <a:p>
            <a:r>
              <a:rPr lang="en-US" dirty="0" smtClean="0"/>
              <a:t>He also moved for to </a:t>
            </a:r>
            <a:r>
              <a:rPr lang="en-US" b="1" u="sng" dirty="0"/>
              <a:t>appoint an independent chemist </a:t>
            </a:r>
            <a:r>
              <a:rPr lang="en-US" dirty="0"/>
              <a:t>to </a:t>
            </a:r>
            <a:r>
              <a:rPr lang="en-US" b="1" dirty="0"/>
              <a:t>retest the weight </a:t>
            </a:r>
            <a:r>
              <a:rPr lang="en-US" dirty="0"/>
              <a:t>and composition of the </a:t>
            </a:r>
            <a:r>
              <a:rPr lang="en-US" dirty="0" smtClean="0"/>
              <a:t>meth</a:t>
            </a:r>
          </a:p>
          <a:p>
            <a:r>
              <a:rPr lang="en-US" dirty="0" smtClean="0"/>
              <a:t>The </a:t>
            </a:r>
            <a:r>
              <a:rPr lang="en-US" dirty="0"/>
              <a:t>trial court did not err </a:t>
            </a:r>
            <a:r>
              <a:rPr lang="en-US" dirty="0" smtClean="0"/>
              <a:t>for refusing the request because defendant failed </a:t>
            </a:r>
            <a:r>
              <a:rPr lang="en-US" b="1" u="sng" dirty="0"/>
              <a:t>to make a preliminary showing of a significant issue of </a:t>
            </a:r>
            <a:r>
              <a:rPr lang="en-US" b="1" u="sng" dirty="0" smtClean="0"/>
              <a:t>fact</a:t>
            </a:r>
          </a:p>
          <a:p>
            <a:r>
              <a:rPr lang="en-US" dirty="0" smtClean="0"/>
              <a:t>It </a:t>
            </a:r>
            <a:r>
              <a:rPr lang="en-US" dirty="0"/>
              <a:t>provided </a:t>
            </a:r>
            <a:r>
              <a:rPr lang="en-US" b="1" u="sng" dirty="0"/>
              <a:t>no concrete reasoning for why defendant needed an independent chemical analysis</a:t>
            </a:r>
            <a:r>
              <a:rPr lang="en-US" dirty="0"/>
              <a:t> of the </a:t>
            </a:r>
            <a:r>
              <a:rPr lang="en-US" dirty="0" smtClean="0"/>
              <a:t>meth</a:t>
            </a:r>
          </a:p>
          <a:p>
            <a:r>
              <a:rPr lang="en-US" dirty="0" smtClean="0"/>
              <a:t>He </a:t>
            </a:r>
            <a:r>
              <a:rPr lang="en-US" dirty="0"/>
              <a:t>did </a:t>
            </a:r>
            <a:r>
              <a:rPr lang="en-US" b="1" dirty="0"/>
              <a:t>not set forth </a:t>
            </a:r>
            <a:r>
              <a:rPr lang="en-US" b="1" u="sng" dirty="0"/>
              <a:t>any reason to doubt the analysis </a:t>
            </a:r>
            <a:r>
              <a:rPr lang="en-US" dirty="0"/>
              <a:t>by the original chemist or that the substance was </a:t>
            </a:r>
            <a:r>
              <a:rPr lang="en-US" dirty="0" smtClean="0"/>
              <a:t>meth</a:t>
            </a:r>
            <a:endParaRPr lang="en-US" dirty="0"/>
          </a:p>
        </p:txBody>
      </p:sp>
    </p:spTree>
    <p:extLst>
      <p:ext uri="{BB962C8B-B14F-4D97-AF65-F5344CB8AC3E}">
        <p14:creationId xmlns:p14="http://schemas.microsoft.com/office/powerpoint/2010/main" val="311126844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err="1" smtClean="0">
                <a:latin typeface="+mn-lt"/>
              </a:rPr>
              <a:t>Ehrke</a:t>
            </a:r>
            <a:r>
              <a:rPr lang="en-US" b="1" i="1" dirty="0" smtClean="0">
                <a:latin typeface="+mn-lt"/>
              </a:rPr>
              <a:t> </a:t>
            </a:r>
            <a:r>
              <a:rPr lang="en-US" b="1" i="1" dirty="0">
                <a:latin typeface="+mn-lt"/>
              </a:rPr>
              <a:t>v. State, </a:t>
            </a:r>
            <a:r>
              <a:rPr lang="en-US" b="1" dirty="0">
                <a:latin typeface="+mn-lt"/>
              </a:rPr>
              <a:t>459 S.W.3d 606, 2015 (Tex. Crim. App. 2015</a:t>
            </a:r>
            <a:r>
              <a:rPr lang="en-US" b="1" dirty="0" smtClean="0">
                <a:latin typeface="+mn-lt"/>
              </a:rPr>
              <a:t>)</a:t>
            </a:r>
            <a:endParaRPr lang="en-US" dirty="0">
              <a:latin typeface="+mn-lt"/>
            </a:endParaRPr>
          </a:p>
        </p:txBody>
      </p:sp>
      <p:sp>
        <p:nvSpPr>
          <p:cNvPr id="3" name="Content Placeholder 2"/>
          <p:cNvSpPr>
            <a:spLocks noGrp="1"/>
          </p:cNvSpPr>
          <p:nvPr>
            <p:ph idx="1"/>
          </p:nvPr>
        </p:nvSpPr>
        <p:spPr>
          <a:xfrm>
            <a:off x="628650" y="2055548"/>
            <a:ext cx="7886700" cy="4351338"/>
          </a:xfrm>
        </p:spPr>
        <p:txBody>
          <a:bodyPr/>
          <a:lstStyle/>
          <a:p>
            <a:r>
              <a:rPr lang="en-US" dirty="0" smtClean="0"/>
              <a:t>You will always get an </a:t>
            </a:r>
            <a:r>
              <a:rPr lang="en-US" b="1" u="sng" dirty="0" smtClean="0"/>
              <a:t>independent</a:t>
            </a:r>
            <a:r>
              <a:rPr lang="en-US" dirty="0" smtClean="0"/>
              <a:t> </a:t>
            </a:r>
            <a:r>
              <a:rPr lang="en-US" b="1" u="sng" dirty="0"/>
              <a:t>analysis </a:t>
            </a:r>
            <a:endParaRPr lang="en-US" b="1" u="sng" dirty="0" smtClean="0"/>
          </a:p>
          <a:p>
            <a:r>
              <a:rPr lang="en-US" b="1" u="sng" dirty="0" smtClean="0"/>
              <a:t>But</a:t>
            </a:r>
          </a:p>
          <a:p>
            <a:r>
              <a:rPr lang="en-US" dirty="0" smtClean="0"/>
              <a:t>You won’t get the </a:t>
            </a:r>
            <a:r>
              <a:rPr lang="en-US" b="1" u="sng" dirty="0" smtClean="0"/>
              <a:t>appoint </a:t>
            </a:r>
            <a:r>
              <a:rPr lang="en-US" dirty="0" smtClean="0"/>
              <a:t>of an </a:t>
            </a:r>
            <a:r>
              <a:rPr lang="en-US" b="1" u="sng" dirty="0"/>
              <a:t>independent chemist </a:t>
            </a:r>
            <a:endParaRPr lang="en-US" dirty="0" smtClean="0"/>
          </a:p>
          <a:p>
            <a:r>
              <a:rPr lang="en-US" dirty="0" smtClean="0"/>
              <a:t>Unless, you </a:t>
            </a:r>
            <a:r>
              <a:rPr lang="en-US" b="1" u="sng" dirty="0"/>
              <a:t>make a preliminary showing of a significant issue of fact</a:t>
            </a:r>
            <a:endParaRPr lang="en-US" dirty="0"/>
          </a:p>
        </p:txBody>
      </p:sp>
    </p:spTree>
    <p:extLst>
      <p:ext uri="{BB962C8B-B14F-4D97-AF65-F5344CB8AC3E}">
        <p14:creationId xmlns:p14="http://schemas.microsoft.com/office/powerpoint/2010/main" val="340695785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3366FF"/>
                </a:solidFill>
                <a:latin typeface="+mn-lt"/>
              </a:rPr>
              <a:t>Problems with Houston DPS Lab</a:t>
            </a:r>
            <a:endParaRPr lang="en-US" b="1" dirty="0">
              <a:solidFill>
                <a:srgbClr val="3366FF"/>
              </a:solidFill>
              <a:latin typeface="+mn-lt"/>
            </a:endParaRPr>
          </a:p>
        </p:txBody>
      </p:sp>
      <p:pic>
        <p:nvPicPr>
          <p:cNvPr id="4" name="Content Placeholder 3"/>
          <p:cNvPicPr>
            <a:picLocks noGrp="1" noChangeAspect="1"/>
          </p:cNvPicPr>
          <p:nvPr>
            <p:ph idx="1"/>
          </p:nvPr>
        </p:nvPicPr>
        <p:blipFill>
          <a:blip r:embed="rId2"/>
          <a:srcRect t="957" b="957"/>
          <a:stretch>
            <a:fillRect/>
          </a:stretch>
        </p:blipFill>
        <p:spPr/>
      </p:pic>
    </p:spTree>
    <p:extLst>
      <p:ext uri="{BB962C8B-B14F-4D97-AF65-F5344CB8AC3E}">
        <p14:creationId xmlns:p14="http://schemas.microsoft.com/office/powerpoint/2010/main" val="190868086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latin typeface="+mn-lt"/>
              </a:rPr>
              <a:t>Ex parte Barnaby</a:t>
            </a:r>
            <a:r>
              <a:rPr lang="en-US" b="1" dirty="0">
                <a:latin typeface="+mn-lt"/>
              </a:rPr>
              <a:t>, 475 S.W.3d 316, (Tex. Crim. App. 2015)</a:t>
            </a:r>
            <a:endParaRPr lang="en-US" dirty="0">
              <a:latin typeface="+mn-lt"/>
            </a:endParaRPr>
          </a:p>
        </p:txBody>
      </p:sp>
      <p:sp>
        <p:nvSpPr>
          <p:cNvPr id="3" name="Content Placeholder 2"/>
          <p:cNvSpPr>
            <a:spLocks noGrp="1"/>
          </p:cNvSpPr>
          <p:nvPr>
            <p:ph idx="1"/>
          </p:nvPr>
        </p:nvSpPr>
        <p:spPr/>
        <p:txBody>
          <a:bodyPr>
            <a:normAutofit/>
          </a:bodyPr>
          <a:lstStyle/>
          <a:p>
            <a:r>
              <a:rPr lang="en-US" dirty="0" smtClean="0"/>
              <a:t>Lawful Traffic </a:t>
            </a:r>
            <a:r>
              <a:rPr lang="en-US" dirty="0"/>
              <a:t>Stop, officer smelled marijuana, pat down, found </a:t>
            </a:r>
            <a:r>
              <a:rPr lang="en-US" u="sng" dirty="0" smtClean="0"/>
              <a:t>cocaine</a:t>
            </a:r>
          </a:p>
          <a:p>
            <a:r>
              <a:rPr lang="en-US" dirty="0"/>
              <a:t>Defendant </a:t>
            </a:r>
            <a:r>
              <a:rPr lang="en-US" u="sng" dirty="0"/>
              <a:t>plead guilty </a:t>
            </a:r>
          </a:p>
          <a:p>
            <a:r>
              <a:rPr lang="en-US" b="1" dirty="0"/>
              <a:t>Texas Rangers </a:t>
            </a:r>
            <a:r>
              <a:rPr lang="en-US" dirty="0"/>
              <a:t>conducted an investigation of the </a:t>
            </a:r>
            <a:r>
              <a:rPr lang="en-US" b="1" dirty="0"/>
              <a:t>DPS Crime Lab </a:t>
            </a:r>
            <a:r>
              <a:rPr lang="en-US" dirty="0"/>
              <a:t>for possible </a:t>
            </a:r>
            <a:r>
              <a:rPr lang="en-US" b="1" u="sng" dirty="0"/>
              <a:t>tampering charges.</a:t>
            </a:r>
          </a:p>
          <a:p>
            <a:r>
              <a:rPr lang="en-US" dirty="0" smtClean="0"/>
              <a:t>Rangers found misconduct</a:t>
            </a:r>
          </a:p>
          <a:p>
            <a:r>
              <a:rPr lang="en-US" dirty="0" smtClean="0"/>
              <a:t>Harris </a:t>
            </a:r>
            <a:r>
              <a:rPr lang="en-US" dirty="0"/>
              <a:t>County </a:t>
            </a:r>
            <a:r>
              <a:rPr lang="en-US" u="sng" dirty="0"/>
              <a:t>Grand Jury </a:t>
            </a:r>
            <a:r>
              <a:rPr lang="en-US" b="1" dirty="0"/>
              <a:t>declined to </a:t>
            </a:r>
            <a:r>
              <a:rPr lang="en-US" b="1" dirty="0" smtClean="0"/>
              <a:t>Indict</a:t>
            </a:r>
            <a:endParaRPr lang="en-US" b="1" dirty="0"/>
          </a:p>
        </p:txBody>
      </p:sp>
    </p:spTree>
    <p:extLst>
      <p:ext uri="{BB962C8B-B14F-4D97-AF65-F5344CB8AC3E}">
        <p14:creationId xmlns:p14="http://schemas.microsoft.com/office/powerpoint/2010/main" val="13775232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latin typeface="+mn-lt"/>
              </a:rPr>
              <a:t>Ex parte Barnaby</a:t>
            </a:r>
            <a:r>
              <a:rPr lang="en-US" b="1" dirty="0">
                <a:latin typeface="+mn-lt"/>
              </a:rPr>
              <a:t>, 475 S.W.3d 316, (Tex. Crim. App. 2015)</a:t>
            </a:r>
            <a:endParaRPr lang="en-US" dirty="0">
              <a:latin typeface="+mn-lt"/>
            </a:endParaRPr>
          </a:p>
        </p:txBody>
      </p:sp>
      <p:sp>
        <p:nvSpPr>
          <p:cNvPr id="3" name="Content Placeholder 2"/>
          <p:cNvSpPr>
            <a:spLocks noGrp="1"/>
          </p:cNvSpPr>
          <p:nvPr>
            <p:ph idx="1"/>
          </p:nvPr>
        </p:nvSpPr>
        <p:spPr/>
        <p:txBody>
          <a:bodyPr/>
          <a:lstStyle/>
          <a:p>
            <a:r>
              <a:rPr lang="en-US" dirty="0"/>
              <a:t>TDPS </a:t>
            </a:r>
            <a:r>
              <a:rPr lang="en-US" u="sng" dirty="0"/>
              <a:t>Office of Inspector General </a:t>
            </a:r>
            <a:r>
              <a:rPr lang="en-US" dirty="0"/>
              <a:t>issued a </a:t>
            </a:r>
            <a:r>
              <a:rPr lang="en-US" u="sng" dirty="0"/>
              <a:t>report</a:t>
            </a:r>
            <a:r>
              <a:rPr lang="en-US" dirty="0"/>
              <a:t> concluding the Technician:</a:t>
            </a:r>
          </a:p>
          <a:p>
            <a:pPr lvl="1"/>
            <a:r>
              <a:rPr lang="en-US" dirty="0"/>
              <a:t> </a:t>
            </a:r>
            <a:r>
              <a:rPr lang="en-US" b="1" u="sng" dirty="0"/>
              <a:t>failed to properly follow laboratory protocols </a:t>
            </a:r>
            <a:r>
              <a:rPr lang="en-US" dirty="0"/>
              <a:t>and procedures, </a:t>
            </a:r>
          </a:p>
          <a:p>
            <a:pPr lvl="1"/>
            <a:r>
              <a:rPr lang="en-US" b="1" u="sng" dirty="0"/>
              <a:t>misidentified substances</a:t>
            </a:r>
            <a:r>
              <a:rPr lang="en-US" dirty="0"/>
              <a:t>, and </a:t>
            </a:r>
          </a:p>
          <a:p>
            <a:pPr lvl="1"/>
            <a:r>
              <a:rPr lang="en-US" b="1" u="sng" dirty="0"/>
              <a:t>dry-</a:t>
            </a:r>
            <a:r>
              <a:rPr lang="en-US" b="1" u="sng" dirty="0" err="1"/>
              <a:t>labbed</a:t>
            </a:r>
            <a:r>
              <a:rPr lang="en-US" b="1" u="sng" dirty="0"/>
              <a:t> samples</a:t>
            </a:r>
            <a:r>
              <a:rPr lang="en-US" dirty="0"/>
              <a:t>. </a:t>
            </a:r>
          </a:p>
          <a:p>
            <a:r>
              <a:rPr lang="en-US" dirty="0" smtClean="0"/>
              <a:t>The </a:t>
            </a:r>
            <a:r>
              <a:rPr lang="en-US" dirty="0"/>
              <a:t>Tech was </a:t>
            </a:r>
            <a:r>
              <a:rPr lang="en-US" b="1" u="sng" dirty="0"/>
              <a:t>fired</a:t>
            </a:r>
          </a:p>
          <a:p>
            <a:r>
              <a:rPr lang="en-US" dirty="0"/>
              <a:t>The investigation </a:t>
            </a:r>
            <a:r>
              <a:rPr lang="en-US" b="1" u="sng" dirty="0"/>
              <a:t>called into question the veracity </a:t>
            </a:r>
            <a:r>
              <a:rPr lang="en-US" dirty="0"/>
              <a:t>and </a:t>
            </a:r>
            <a:r>
              <a:rPr lang="en-US" b="1" u="sng" dirty="0"/>
              <a:t>reliability</a:t>
            </a:r>
            <a:r>
              <a:rPr lang="en-US" dirty="0"/>
              <a:t> of many cases handled by the Tech</a:t>
            </a:r>
          </a:p>
          <a:p>
            <a:endParaRPr lang="en-US" dirty="0"/>
          </a:p>
        </p:txBody>
      </p:sp>
    </p:spTree>
    <p:extLst>
      <p:ext uri="{BB962C8B-B14F-4D97-AF65-F5344CB8AC3E}">
        <p14:creationId xmlns:p14="http://schemas.microsoft.com/office/powerpoint/2010/main" val="94492851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latin typeface="+mn-lt"/>
              </a:rPr>
              <a:t>Ex parte Barnaby</a:t>
            </a:r>
            <a:r>
              <a:rPr lang="en-US" b="1" dirty="0">
                <a:latin typeface="+mn-lt"/>
              </a:rPr>
              <a:t>, 475 S.W.3d 316, (Tex. Crim. App. 2015)</a:t>
            </a:r>
            <a:endParaRPr lang="en-US" dirty="0">
              <a:latin typeface="+mn-lt"/>
            </a:endParaRPr>
          </a:p>
        </p:txBody>
      </p:sp>
      <p:sp>
        <p:nvSpPr>
          <p:cNvPr id="3" name="Content Placeholder 2"/>
          <p:cNvSpPr>
            <a:spLocks noGrp="1"/>
          </p:cNvSpPr>
          <p:nvPr>
            <p:ph idx="1"/>
          </p:nvPr>
        </p:nvSpPr>
        <p:spPr/>
        <p:txBody>
          <a:bodyPr/>
          <a:lstStyle/>
          <a:p>
            <a:r>
              <a:rPr lang="en-US" dirty="0" smtClean="0"/>
              <a:t>After </a:t>
            </a:r>
            <a:r>
              <a:rPr lang="en-US" dirty="0"/>
              <a:t>the Defendant plead guilty he found out about the </a:t>
            </a:r>
            <a:r>
              <a:rPr lang="en-US" dirty="0" smtClean="0"/>
              <a:t>investigation</a:t>
            </a:r>
          </a:p>
          <a:p>
            <a:r>
              <a:rPr lang="en-US" dirty="0"/>
              <a:t>F</a:t>
            </a:r>
            <a:r>
              <a:rPr lang="en-US" dirty="0" smtClean="0"/>
              <a:t>iled </a:t>
            </a:r>
            <a:r>
              <a:rPr lang="en-US" dirty="0"/>
              <a:t>an </a:t>
            </a:r>
            <a:r>
              <a:rPr lang="en-US" u="sng" dirty="0"/>
              <a:t>application for writ of habeas corpus </a:t>
            </a:r>
            <a:r>
              <a:rPr lang="en-US" dirty="0"/>
              <a:t>that sought a </a:t>
            </a:r>
            <a:r>
              <a:rPr lang="en-US" u="sng" dirty="0"/>
              <a:t>new trial </a:t>
            </a:r>
            <a:r>
              <a:rPr lang="en-US" dirty="0"/>
              <a:t>based on this </a:t>
            </a:r>
            <a:r>
              <a:rPr lang="en-US" b="1" u="sng" dirty="0"/>
              <a:t>newly discovered evidence</a:t>
            </a:r>
          </a:p>
          <a:p>
            <a:endParaRPr lang="en-US" dirty="0"/>
          </a:p>
        </p:txBody>
      </p:sp>
    </p:spTree>
    <p:extLst>
      <p:ext uri="{BB962C8B-B14F-4D97-AF65-F5344CB8AC3E}">
        <p14:creationId xmlns:p14="http://schemas.microsoft.com/office/powerpoint/2010/main" val="242603921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a:latin typeface="+mn-lt"/>
              </a:rPr>
              <a:t>McFadden v. United States</a:t>
            </a:r>
            <a:r>
              <a:rPr lang="en-US" b="1" dirty="0">
                <a:latin typeface="+mn-lt"/>
              </a:rPr>
              <a:t>, 135 </a:t>
            </a:r>
            <a:r>
              <a:rPr lang="en-US" b="1" dirty="0" err="1">
                <a:latin typeface="+mn-lt"/>
              </a:rPr>
              <a:t>S.Ct</a:t>
            </a:r>
            <a:r>
              <a:rPr lang="en-US" b="1" dirty="0">
                <a:latin typeface="+mn-lt"/>
              </a:rPr>
              <a:t>. 2298 (2015) </a:t>
            </a:r>
          </a:p>
        </p:txBody>
      </p:sp>
      <p:sp>
        <p:nvSpPr>
          <p:cNvPr id="3" name="Content Placeholder 2"/>
          <p:cNvSpPr>
            <a:spLocks noGrp="1"/>
          </p:cNvSpPr>
          <p:nvPr>
            <p:ph idx="1"/>
          </p:nvPr>
        </p:nvSpPr>
        <p:spPr/>
        <p:txBody>
          <a:bodyPr>
            <a:normAutofit lnSpcReduction="10000"/>
          </a:bodyPr>
          <a:lstStyle/>
          <a:p>
            <a:r>
              <a:rPr lang="en-US" dirty="0" smtClean="0"/>
              <a:t>McFadden </a:t>
            </a:r>
            <a:r>
              <a:rPr lang="en-US" dirty="0"/>
              <a:t>sold overstocked products on the Internet to augment his income. </a:t>
            </a:r>
            <a:endParaRPr lang="en-US" dirty="0" smtClean="0"/>
          </a:p>
          <a:p>
            <a:r>
              <a:rPr lang="en-US" dirty="0" smtClean="0"/>
              <a:t>In </a:t>
            </a:r>
            <a:r>
              <a:rPr lang="en-US" dirty="0"/>
              <a:t>2011, </a:t>
            </a:r>
            <a:r>
              <a:rPr lang="en-US" dirty="0" smtClean="0"/>
              <a:t>he noticed </a:t>
            </a:r>
            <a:r>
              <a:rPr lang="en-US" dirty="0"/>
              <a:t>that a lot of businesses where he lived were selling a product known as "bath salts," an aromatherapy product that emits a stimulating vapor when burned. </a:t>
            </a:r>
            <a:endParaRPr lang="en-US" dirty="0" smtClean="0"/>
          </a:p>
          <a:p>
            <a:r>
              <a:rPr lang="en-US" dirty="0" smtClean="0"/>
              <a:t>After </a:t>
            </a:r>
            <a:r>
              <a:rPr lang="en-US" b="1" dirty="0"/>
              <a:t>confirming that bath salts were not illegal</a:t>
            </a:r>
            <a:r>
              <a:rPr lang="en-US" dirty="0"/>
              <a:t>, </a:t>
            </a:r>
            <a:r>
              <a:rPr lang="en-US" dirty="0" smtClean="0"/>
              <a:t>he </a:t>
            </a:r>
            <a:r>
              <a:rPr lang="en-US" u="sng" dirty="0" smtClean="0"/>
              <a:t>began </a:t>
            </a:r>
            <a:r>
              <a:rPr lang="en-US" u="sng" dirty="0"/>
              <a:t>selling them like his other products</a:t>
            </a:r>
            <a:r>
              <a:rPr lang="en-US" dirty="0"/>
              <a:t>. </a:t>
            </a:r>
            <a:endParaRPr lang="en-US" dirty="0" smtClean="0"/>
          </a:p>
          <a:p>
            <a:r>
              <a:rPr lang="en-US" dirty="0" smtClean="0"/>
              <a:t>He </a:t>
            </a:r>
            <a:r>
              <a:rPr lang="en-US" b="1" dirty="0"/>
              <a:t>continued to sell them until he learned </a:t>
            </a:r>
            <a:r>
              <a:rPr lang="en-US" dirty="0"/>
              <a:t>they had been </a:t>
            </a:r>
            <a:r>
              <a:rPr lang="en-US" u="sng" dirty="0"/>
              <a:t>placed on the list of substances that the Controlled Substances Act </a:t>
            </a:r>
            <a:r>
              <a:rPr lang="en-US" dirty="0"/>
              <a:t>(CSA) prohibited</a:t>
            </a:r>
            <a:r>
              <a:rPr lang="en-US" dirty="0" smtClean="0"/>
              <a:t>.</a:t>
            </a:r>
            <a:endParaRPr lang="en-US" dirty="0"/>
          </a:p>
          <a:p>
            <a:endParaRPr lang="en-US" dirty="0"/>
          </a:p>
        </p:txBody>
      </p:sp>
    </p:spTree>
    <p:extLst>
      <p:ext uri="{BB962C8B-B14F-4D97-AF65-F5344CB8AC3E}">
        <p14:creationId xmlns:p14="http://schemas.microsoft.com/office/powerpoint/2010/main" val="327146992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a:latin typeface="+mn-lt"/>
              </a:rPr>
              <a:t>Ex parte Barnaby</a:t>
            </a:r>
            <a:r>
              <a:rPr lang="en-US" b="1" dirty="0">
                <a:latin typeface="+mn-lt"/>
              </a:rPr>
              <a:t>, 475 S.W.3d 316, </a:t>
            </a:r>
            <a:r>
              <a:rPr lang="en-US" b="1" dirty="0" smtClean="0">
                <a:latin typeface="+mn-lt"/>
              </a:rPr>
              <a:t>(</a:t>
            </a:r>
            <a:r>
              <a:rPr lang="en-US" b="1" dirty="0">
                <a:latin typeface="+mn-lt"/>
              </a:rPr>
              <a:t>Tex. Crim. App. 2015</a:t>
            </a:r>
            <a:r>
              <a:rPr lang="en-US" b="1" dirty="0" smtClean="0">
                <a:latin typeface="+mn-lt"/>
              </a:rPr>
              <a:t>)</a:t>
            </a:r>
            <a:endParaRPr lang="en-US" b="1" dirty="0">
              <a:latin typeface="+mn-lt"/>
            </a:endParaRPr>
          </a:p>
        </p:txBody>
      </p:sp>
      <p:sp>
        <p:nvSpPr>
          <p:cNvPr id="3" name="Content Placeholder 2"/>
          <p:cNvSpPr>
            <a:spLocks noGrp="1"/>
          </p:cNvSpPr>
          <p:nvPr>
            <p:ph idx="1"/>
          </p:nvPr>
        </p:nvSpPr>
        <p:spPr/>
        <p:txBody>
          <a:bodyPr>
            <a:normAutofit/>
          </a:bodyPr>
          <a:lstStyle/>
          <a:p>
            <a:r>
              <a:rPr lang="en-US" u="sng" dirty="0"/>
              <a:t>M</a:t>
            </a:r>
            <a:r>
              <a:rPr lang="en-US" u="sng" dirty="0" smtClean="0"/>
              <a:t>ateriality </a:t>
            </a:r>
            <a:r>
              <a:rPr lang="en-US" u="sng" dirty="0"/>
              <a:t>of false evidence </a:t>
            </a:r>
            <a:r>
              <a:rPr lang="en-US" dirty="0"/>
              <a:t>in the context of a guilty plea should be </a:t>
            </a:r>
            <a:r>
              <a:rPr lang="en-US" b="1" u="sng" dirty="0"/>
              <a:t>examined under the same standard </a:t>
            </a:r>
            <a:r>
              <a:rPr lang="en-US" dirty="0"/>
              <a:t>used to assess materiality of counsel's </a:t>
            </a:r>
            <a:r>
              <a:rPr lang="en-US" u="sng" dirty="0"/>
              <a:t>deficient performance </a:t>
            </a:r>
            <a:r>
              <a:rPr lang="en-US" dirty="0"/>
              <a:t>in the context of a guilty plea, </a:t>
            </a:r>
            <a:endParaRPr lang="en-US" dirty="0" smtClean="0"/>
          </a:p>
          <a:p>
            <a:r>
              <a:rPr lang="en-US" dirty="0"/>
              <a:t>I</a:t>
            </a:r>
            <a:r>
              <a:rPr lang="en-US" dirty="0" smtClean="0"/>
              <a:t>f </a:t>
            </a:r>
            <a:r>
              <a:rPr lang="en-US" dirty="0"/>
              <a:t>the defendant </a:t>
            </a:r>
            <a:r>
              <a:rPr lang="en-US" b="1" u="sng" dirty="0" smtClean="0"/>
              <a:t>knew the </a:t>
            </a:r>
            <a:r>
              <a:rPr lang="en-US" b="1" u="sng" dirty="0"/>
              <a:t>evidence was false</a:t>
            </a:r>
            <a:r>
              <a:rPr lang="en-US" dirty="0"/>
              <a:t>, he </a:t>
            </a:r>
            <a:r>
              <a:rPr lang="en-US" b="1" u="sng" dirty="0"/>
              <a:t>would not have plead guilty </a:t>
            </a:r>
            <a:r>
              <a:rPr lang="en-US" dirty="0"/>
              <a:t>but would have insisted on going to trial; </a:t>
            </a:r>
            <a:endParaRPr lang="en-US" dirty="0" smtClean="0"/>
          </a:p>
          <a:p>
            <a:endParaRPr lang="en-US" dirty="0" smtClean="0"/>
          </a:p>
        </p:txBody>
      </p:sp>
    </p:spTree>
    <p:extLst>
      <p:ext uri="{BB962C8B-B14F-4D97-AF65-F5344CB8AC3E}">
        <p14:creationId xmlns:p14="http://schemas.microsoft.com/office/powerpoint/2010/main" val="138307548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latin typeface="+mn-lt"/>
              </a:rPr>
              <a:t>Ex parte Barnaby</a:t>
            </a:r>
            <a:r>
              <a:rPr lang="en-US" b="1" dirty="0">
                <a:latin typeface="+mn-lt"/>
              </a:rPr>
              <a:t>, 475 S.W.3d 316, (Tex. Crim. App. 2015)</a:t>
            </a:r>
            <a:endParaRPr lang="en-US" dirty="0">
              <a:latin typeface="+mn-lt"/>
            </a:endParaRPr>
          </a:p>
        </p:txBody>
      </p:sp>
      <p:sp>
        <p:nvSpPr>
          <p:cNvPr id="3" name="Content Placeholder 2"/>
          <p:cNvSpPr>
            <a:spLocks noGrp="1"/>
          </p:cNvSpPr>
          <p:nvPr>
            <p:ph idx="1"/>
          </p:nvPr>
        </p:nvSpPr>
        <p:spPr/>
        <p:txBody>
          <a:bodyPr>
            <a:normAutofit/>
          </a:bodyPr>
          <a:lstStyle/>
          <a:p>
            <a:r>
              <a:rPr lang="en-US" dirty="0"/>
              <a:t>C</a:t>
            </a:r>
            <a:r>
              <a:rPr lang="en-US" dirty="0" smtClean="0"/>
              <a:t>ourt </a:t>
            </a:r>
            <a:r>
              <a:rPr lang="en-US" dirty="0"/>
              <a:t>inferred that the laboratory report in defendant's case was falsified</a:t>
            </a:r>
            <a:r>
              <a:rPr lang="en-US" dirty="0" smtClean="0"/>
              <a:t>, but </a:t>
            </a:r>
            <a:r>
              <a:rPr lang="en-US" dirty="0"/>
              <a:t>it found that its </a:t>
            </a:r>
            <a:r>
              <a:rPr lang="en-US" b="1" u="sng" dirty="0"/>
              <a:t>falsity was not material to his decision to plead guilty </a:t>
            </a:r>
            <a:r>
              <a:rPr lang="en-US" dirty="0"/>
              <a:t>because he was </a:t>
            </a:r>
            <a:r>
              <a:rPr lang="en-US" u="sng" dirty="0"/>
              <a:t>facing three additional drug </a:t>
            </a:r>
            <a:r>
              <a:rPr lang="en-US" u="sng" dirty="0" smtClean="0"/>
              <a:t>cases</a:t>
            </a:r>
            <a:endParaRPr lang="en-US" dirty="0"/>
          </a:p>
        </p:txBody>
      </p:sp>
    </p:spTree>
    <p:extLst>
      <p:ext uri="{BB962C8B-B14F-4D97-AF65-F5344CB8AC3E}">
        <p14:creationId xmlns:p14="http://schemas.microsoft.com/office/powerpoint/2010/main" val="154721726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latin typeface="+mn-lt"/>
              </a:rPr>
              <a:t>Ex parte </a:t>
            </a:r>
            <a:r>
              <a:rPr lang="en-US" b="1" i="1" dirty="0" err="1">
                <a:latin typeface="+mn-lt"/>
              </a:rPr>
              <a:t>Palmberg</a:t>
            </a:r>
            <a:r>
              <a:rPr lang="en-US" b="1" dirty="0">
                <a:latin typeface="+mn-lt"/>
              </a:rPr>
              <a:t>, 2016 Tex. Crim. App. LEXIS 50 (Tex. Crim. App. Feb. 24, 2016)</a:t>
            </a:r>
            <a:br>
              <a:rPr lang="en-US" b="1" dirty="0">
                <a:latin typeface="+mn-lt"/>
              </a:rPr>
            </a:br>
            <a:endParaRPr lang="en-US" dirty="0">
              <a:latin typeface="+mn-lt"/>
            </a:endParaRPr>
          </a:p>
        </p:txBody>
      </p:sp>
      <p:sp>
        <p:nvSpPr>
          <p:cNvPr id="3" name="Content Placeholder 2"/>
          <p:cNvSpPr>
            <a:spLocks noGrp="1"/>
          </p:cNvSpPr>
          <p:nvPr>
            <p:ph idx="1"/>
          </p:nvPr>
        </p:nvSpPr>
        <p:spPr/>
        <p:txBody>
          <a:bodyPr>
            <a:normAutofit lnSpcReduction="10000"/>
          </a:bodyPr>
          <a:lstStyle/>
          <a:p>
            <a:r>
              <a:rPr lang="en-US" u="sng" dirty="0" smtClean="0"/>
              <a:t>Arrested</a:t>
            </a:r>
            <a:r>
              <a:rPr lang="en-US" dirty="0" smtClean="0"/>
              <a:t> for trespassing at Burger King and Public Intoxication</a:t>
            </a:r>
          </a:p>
          <a:p>
            <a:r>
              <a:rPr lang="en-US" dirty="0" smtClean="0"/>
              <a:t>Lawful </a:t>
            </a:r>
            <a:r>
              <a:rPr lang="en-US" u="sng" dirty="0"/>
              <a:t>p</a:t>
            </a:r>
            <a:r>
              <a:rPr lang="en-US" u="sng" dirty="0" smtClean="0"/>
              <a:t>at down </a:t>
            </a:r>
            <a:r>
              <a:rPr lang="en-US" dirty="0" smtClean="0"/>
              <a:t>revealed alleged </a:t>
            </a:r>
            <a:r>
              <a:rPr lang="en-US" u="sng" dirty="0" smtClean="0"/>
              <a:t>cocaine</a:t>
            </a:r>
          </a:p>
          <a:p>
            <a:r>
              <a:rPr lang="en-US" b="1" dirty="0" smtClean="0"/>
              <a:t>Presumptive field test </a:t>
            </a:r>
            <a:r>
              <a:rPr lang="en-US" b="1" u="sng" dirty="0" smtClean="0"/>
              <a:t>positive</a:t>
            </a:r>
            <a:r>
              <a:rPr lang="en-US" dirty="0" smtClean="0"/>
              <a:t> for cocaine</a:t>
            </a:r>
          </a:p>
          <a:p>
            <a:r>
              <a:rPr lang="en-US" b="1" dirty="0" smtClean="0"/>
              <a:t>2 days </a:t>
            </a:r>
            <a:r>
              <a:rPr lang="en-US" dirty="0" smtClean="0"/>
              <a:t>later </a:t>
            </a:r>
            <a:r>
              <a:rPr lang="en-US" b="1" dirty="0" smtClean="0"/>
              <a:t>waived indictment </a:t>
            </a:r>
            <a:r>
              <a:rPr lang="en-US" dirty="0" smtClean="0"/>
              <a:t>and </a:t>
            </a:r>
            <a:r>
              <a:rPr lang="en-US" b="1" u="sng" dirty="0" smtClean="0"/>
              <a:t>plead guilty</a:t>
            </a:r>
          </a:p>
          <a:p>
            <a:r>
              <a:rPr lang="en-US" dirty="0" smtClean="0"/>
              <a:t>2 years after guilty plea </a:t>
            </a:r>
            <a:r>
              <a:rPr lang="en-US" b="1" dirty="0"/>
              <a:t>Houston PD attempted</a:t>
            </a:r>
            <a:r>
              <a:rPr lang="en-US" dirty="0"/>
              <a:t> to </a:t>
            </a:r>
            <a:r>
              <a:rPr lang="en-US" u="sng" dirty="0"/>
              <a:t>analyze the substance</a:t>
            </a:r>
          </a:p>
          <a:p>
            <a:r>
              <a:rPr lang="en-US" dirty="0"/>
              <a:t>Because the officer </a:t>
            </a:r>
            <a:r>
              <a:rPr lang="en-US" u="sng" dirty="0"/>
              <a:t>used up all </a:t>
            </a:r>
            <a:r>
              <a:rPr lang="en-US" dirty="0"/>
              <a:t>of the substance in the presumptive test, there were </a:t>
            </a:r>
            <a:r>
              <a:rPr lang="en-US" b="1" u="sng" dirty="0"/>
              <a:t>no remaining samples to test. </a:t>
            </a:r>
          </a:p>
          <a:p>
            <a:endParaRPr lang="en-US" dirty="0"/>
          </a:p>
        </p:txBody>
      </p:sp>
    </p:spTree>
    <p:extLst>
      <p:ext uri="{BB962C8B-B14F-4D97-AF65-F5344CB8AC3E}">
        <p14:creationId xmlns:p14="http://schemas.microsoft.com/office/powerpoint/2010/main" val="125453208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latin typeface="+mn-lt"/>
              </a:rPr>
              <a:t>Ex parte </a:t>
            </a:r>
            <a:r>
              <a:rPr lang="en-US" b="1" i="1" dirty="0" err="1">
                <a:latin typeface="+mn-lt"/>
              </a:rPr>
              <a:t>Palmberg</a:t>
            </a:r>
            <a:r>
              <a:rPr lang="en-US" b="1" dirty="0">
                <a:latin typeface="+mn-lt"/>
              </a:rPr>
              <a:t>, 2016 Tex. Crim. App. LEXIS 50 (Tex. Crim. App. Feb. 24, 2016)</a:t>
            </a:r>
            <a:br>
              <a:rPr lang="en-US" b="1" dirty="0">
                <a:latin typeface="+mn-lt"/>
              </a:rPr>
            </a:br>
            <a:endParaRPr lang="en-US" dirty="0">
              <a:latin typeface="+mn-lt"/>
            </a:endParaRPr>
          </a:p>
        </p:txBody>
      </p:sp>
      <p:sp>
        <p:nvSpPr>
          <p:cNvPr id="3" name="Content Placeholder 2"/>
          <p:cNvSpPr>
            <a:spLocks noGrp="1"/>
          </p:cNvSpPr>
          <p:nvPr>
            <p:ph idx="1"/>
          </p:nvPr>
        </p:nvSpPr>
        <p:spPr/>
        <p:txBody>
          <a:bodyPr>
            <a:normAutofit fontScale="92500" lnSpcReduction="20000"/>
          </a:bodyPr>
          <a:lstStyle/>
          <a:p>
            <a:r>
              <a:rPr lang="en-US" dirty="0" smtClean="0"/>
              <a:t>Lab </a:t>
            </a:r>
            <a:r>
              <a:rPr lang="en-US" b="1" u="sng" dirty="0"/>
              <a:t>c</a:t>
            </a:r>
            <a:r>
              <a:rPr lang="en-US" b="1" u="sng" dirty="0" smtClean="0"/>
              <a:t>ould </a:t>
            </a:r>
            <a:r>
              <a:rPr lang="en-US" b="1" u="sng" dirty="0"/>
              <a:t>not confirm </a:t>
            </a:r>
            <a:r>
              <a:rPr lang="en-US" dirty="0"/>
              <a:t>if it was cocaine</a:t>
            </a:r>
          </a:p>
          <a:p>
            <a:r>
              <a:rPr lang="en-US" dirty="0"/>
              <a:t>PD sent a letter to Harris County DA explaining </a:t>
            </a:r>
            <a:r>
              <a:rPr lang="en-US" b="1" dirty="0"/>
              <a:t>not enough to test</a:t>
            </a:r>
            <a:r>
              <a:rPr lang="en-US" dirty="0"/>
              <a:t>, or convict</a:t>
            </a:r>
          </a:p>
          <a:p>
            <a:r>
              <a:rPr lang="en-US" dirty="0"/>
              <a:t>Defendant was </a:t>
            </a:r>
            <a:r>
              <a:rPr lang="en-US" b="1" u="sng" dirty="0"/>
              <a:t>unaware</a:t>
            </a:r>
            <a:r>
              <a:rPr lang="en-US" dirty="0"/>
              <a:t> of this at time of the </a:t>
            </a:r>
            <a:r>
              <a:rPr lang="en-US" b="1" u="sng" dirty="0"/>
              <a:t>plea</a:t>
            </a:r>
          </a:p>
          <a:p>
            <a:r>
              <a:rPr lang="en-US" dirty="0"/>
              <a:t>Defendant claims the </a:t>
            </a:r>
            <a:r>
              <a:rPr lang="en-US" b="1" dirty="0"/>
              <a:t>plea was involuntary </a:t>
            </a:r>
            <a:r>
              <a:rPr lang="en-US" dirty="0"/>
              <a:t>because he </a:t>
            </a:r>
            <a:r>
              <a:rPr lang="en-US" b="1" u="sng" dirty="0"/>
              <a:t>did not know there was no substance to test </a:t>
            </a:r>
            <a:r>
              <a:rPr lang="en-US" dirty="0"/>
              <a:t>and </a:t>
            </a:r>
            <a:r>
              <a:rPr lang="en-US" b="1" u="sng" dirty="0"/>
              <a:t>no evidence at trial</a:t>
            </a:r>
          </a:p>
          <a:p>
            <a:r>
              <a:rPr lang="en-US" dirty="0"/>
              <a:t>The </a:t>
            </a:r>
            <a:r>
              <a:rPr lang="en-US" b="1" dirty="0"/>
              <a:t>State agreed </a:t>
            </a:r>
            <a:r>
              <a:rPr lang="en-US" dirty="0"/>
              <a:t>that the </a:t>
            </a:r>
            <a:r>
              <a:rPr lang="en-US" dirty="0" smtClean="0"/>
              <a:t>Defendant </a:t>
            </a:r>
            <a:r>
              <a:rPr lang="en-US" dirty="0"/>
              <a:t>is entitled to relief. </a:t>
            </a:r>
            <a:endParaRPr lang="en-US" dirty="0" smtClean="0"/>
          </a:p>
          <a:p>
            <a:r>
              <a:rPr lang="en-US" dirty="0" smtClean="0"/>
              <a:t>The </a:t>
            </a:r>
            <a:r>
              <a:rPr lang="en-US" b="1" dirty="0"/>
              <a:t>trial court agreed </a:t>
            </a:r>
            <a:r>
              <a:rPr lang="en-US" dirty="0"/>
              <a:t>that the decision to plead guilty was not a voluntary and intelligent choice and </a:t>
            </a:r>
            <a:r>
              <a:rPr lang="en-US" b="1" u="sng" dirty="0"/>
              <a:t>recommended to CCA </a:t>
            </a:r>
            <a:r>
              <a:rPr lang="en-US" dirty="0"/>
              <a:t>to allow Applicant to withdraw his plea</a:t>
            </a:r>
          </a:p>
          <a:p>
            <a:endParaRPr lang="en-US" dirty="0"/>
          </a:p>
        </p:txBody>
      </p:sp>
    </p:spTree>
    <p:extLst>
      <p:ext uri="{BB962C8B-B14F-4D97-AF65-F5344CB8AC3E}">
        <p14:creationId xmlns:p14="http://schemas.microsoft.com/office/powerpoint/2010/main" val="225595074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15000" b="1" dirty="0" smtClean="0">
                <a:solidFill>
                  <a:srgbClr val="FF0000"/>
                </a:solidFill>
                <a:latin typeface="+mn-lt"/>
              </a:rPr>
              <a:t>NOPE!!!</a:t>
            </a:r>
            <a:endParaRPr lang="en-US" sz="15000" b="1" dirty="0">
              <a:solidFill>
                <a:srgbClr val="FF0000"/>
              </a:solidFill>
              <a:latin typeface="+mn-lt"/>
            </a:endParaRPr>
          </a:p>
        </p:txBody>
      </p:sp>
    </p:spTree>
    <p:extLst>
      <p:ext uri="{BB962C8B-B14F-4D97-AF65-F5344CB8AC3E}">
        <p14:creationId xmlns:p14="http://schemas.microsoft.com/office/powerpoint/2010/main" val="396187971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i="1" dirty="0">
                <a:latin typeface="+mn-lt"/>
              </a:rPr>
              <a:t>Ex parte </a:t>
            </a:r>
            <a:r>
              <a:rPr lang="en-US" sz="4000" b="1" i="1" dirty="0" err="1">
                <a:latin typeface="+mn-lt"/>
              </a:rPr>
              <a:t>Palmberg</a:t>
            </a:r>
            <a:r>
              <a:rPr lang="en-US" sz="4000" b="1" dirty="0">
                <a:latin typeface="+mn-lt"/>
              </a:rPr>
              <a:t>, 2016 Tex. Crim. App. LEXIS 50 (Tex. Crim. App. Feb. 24, 2016)</a:t>
            </a:r>
            <a:br>
              <a:rPr lang="en-US" sz="4000" b="1" dirty="0">
                <a:latin typeface="+mn-lt"/>
              </a:rPr>
            </a:br>
            <a:endParaRPr lang="en-US" sz="4000" b="1" dirty="0">
              <a:latin typeface="+mn-lt"/>
            </a:endParaRPr>
          </a:p>
        </p:txBody>
      </p:sp>
      <p:sp>
        <p:nvSpPr>
          <p:cNvPr id="3" name="Content Placeholder 2"/>
          <p:cNvSpPr>
            <a:spLocks noGrp="1"/>
          </p:cNvSpPr>
          <p:nvPr>
            <p:ph idx="1"/>
          </p:nvPr>
        </p:nvSpPr>
        <p:spPr/>
        <p:txBody>
          <a:bodyPr>
            <a:normAutofit/>
          </a:bodyPr>
          <a:lstStyle/>
          <a:p>
            <a:r>
              <a:rPr lang="en-US" dirty="0" smtClean="0"/>
              <a:t>His </a:t>
            </a:r>
            <a:r>
              <a:rPr lang="en-US" u="sng" dirty="0" smtClean="0"/>
              <a:t>mistaken</a:t>
            </a:r>
            <a:r>
              <a:rPr lang="en-US" dirty="0" smtClean="0"/>
              <a:t> </a:t>
            </a:r>
            <a:r>
              <a:rPr lang="en-US" dirty="0"/>
              <a:t>belief that drug evidence would be available for use against him at </a:t>
            </a:r>
            <a:r>
              <a:rPr lang="en-US" b="1" u="sng" dirty="0">
                <a:solidFill>
                  <a:srgbClr val="FF0000"/>
                </a:solidFill>
              </a:rPr>
              <a:t>trial did not render his plea </a:t>
            </a:r>
            <a:r>
              <a:rPr lang="en-US" b="1" u="sng" dirty="0" smtClean="0">
                <a:solidFill>
                  <a:srgbClr val="FF0000"/>
                </a:solidFill>
              </a:rPr>
              <a:t>involuntary</a:t>
            </a:r>
          </a:p>
          <a:p>
            <a:r>
              <a:rPr lang="en-US" dirty="0" smtClean="0"/>
              <a:t>He </a:t>
            </a:r>
            <a:r>
              <a:rPr lang="en-US" u="sng" dirty="0"/>
              <a:t>did not </a:t>
            </a:r>
            <a:r>
              <a:rPr lang="en-US" u="sng" dirty="0" smtClean="0"/>
              <a:t>show:</a:t>
            </a:r>
          </a:p>
          <a:p>
            <a:r>
              <a:rPr lang="en-US" dirty="0" smtClean="0"/>
              <a:t>that </a:t>
            </a:r>
            <a:r>
              <a:rPr lang="en-US" dirty="0"/>
              <a:t>the </a:t>
            </a:r>
            <a:r>
              <a:rPr lang="en-US" b="1" u="sng" dirty="0"/>
              <a:t>State used </a:t>
            </a:r>
            <a:r>
              <a:rPr lang="en-US" b="1" u="sng" dirty="0">
                <a:solidFill>
                  <a:srgbClr val="FF0000"/>
                </a:solidFill>
              </a:rPr>
              <a:t>false or misleading </a:t>
            </a:r>
            <a:r>
              <a:rPr lang="en-US" b="1" u="sng" dirty="0"/>
              <a:t>evidence to </a:t>
            </a:r>
            <a:r>
              <a:rPr lang="en-US" b="1" u="sng" dirty="0">
                <a:solidFill>
                  <a:srgbClr val="FF0000"/>
                </a:solidFill>
              </a:rPr>
              <a:t>induce his plea</a:t>
            </a:r>
            <a:r>
              <a:rPr lang="en-US" dirty="0"/>
              <a:t>, </a:t>
            </a:r>
            <a:r>
              <a:rPr lang="en-US" dirty="0" smtClean="0"/>
              <a:t>or</a:t>
            </a:r>
          </a:p>
          <a:p>
            <a:r>
              <a:rPr lang="en-US" dirty="0" smtClean="0"/>
              <a:t>that </a:t>
            </a:r>
            <a:r>
              <a:rPr lang="en-US" dirty="0"/>
              <a:t>he was </a:t>
            </a:r>
            <a:r>
              <a:rPr lang="en-US" b="1" u="sng" dirty="0"/>
              <a:t>under any misapprehension </a:t>
            </a:r>
            <a:r>
              <a:rPr lang="en-US" dirty="0"/>
              <a:t>about the true nature of the substance he possessed, and there was </a:t>
            </a:r>
            <a:r>
              <a:rPr lang="en-US" b="1" u="sng" dirty="0"/>
              <a:t>no evidence to undermine his judicial </a:t>
            </a:r>
            <a:r>
              <a:rPr lang="en-US" b="1" u="sng" dirty="0" smtClean="0"/>
              <a:t>confession</a:t>
            </a:r>
            <a:endParaRPr lang="en-US" b="1" u="sng" dirty="0"/>
          </a:p>
        </p:txBody>
      </p:sp>
    </p:spTree>
    <p:extLst>
      <p:ext uri="{BB962C8B-B14F-4D97-AF65-F5344CB8AC3E}">
        <p14:creationId xmlns:p14="http://schemas.microsoft.com/office/powerpoint/2010/main" val="246762579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3366FF"/>
                </a:solidFill>
                <a:latin typeface="+mn-lt"/>
              </a:rPr>
              <a:t>Electronic Tracking Post-</a:t>
            </a:r>
            <a:r>
              <a:rPr lang="en-US" b="1" i="1" dirty="0" smtClean="0">
                <a:solidFill>
                  <a:srgbClr val="3366FF"/>
                </a:solidFill>
                <a:latin typeface="+mn-lt"/>
              </a:rPr>
              <a:t>Jones</a:t>
            </a:r>
            <a:endParaRPr lang="en-US" b="1" dirty="0">
              <a:solidFill>
                <a:srgbClr val="3366FF"/>
              </a:solidFill>
              <a:latin typeface="+mn-lt"/>
            </a:endParaRPr>
          </a:p>
        </p:txBody>
      </p:sp>
      <p:sp>
        <p:nvSpPr>
          <p:cNvPr id="3" name="Content Placeholder 2"/>
          <p:cNvSpPr>
            <a:spLocks noGrp="1"/>
          </p:cNvSpPr>
          <p:nvPr>
            <p:ph idx="1"/>
          </p:nvPr>
        </p:nvSpPr>
        <p:spPr/>
        <p:txBody>
          <a:bodyPr>
            <a:normAutofit/>
          </a:bodyPr>
          <a:lstStyle/>
          <a:p>
            <a:pPr>
              <a:buNone/>
            </a:pPr>
            <a:r>
              <a:rPr lang="en-US" i="1" dirty="0" smtClean="0"/>
              <a:t> </a:t>
            </a:r>
            <a:endParaRPr lang="en-US" i="1" dirty="0"/>
          </a:p>
        </p:txBody>
      </p:sp>
      <p:pic>
        <p:nvPicPr>
          <p:cNvPr id="5" name="Picture 4"/>
          <p:cNvPicPr>
            <a:picLocks noChangeAspect="1"/>
          </p:cNvPicPr>
          <p:nvPr/>
        </p:nvPicPr>
        <p:blipFill>
          <a:blip r:embed="rId2"/>
          <a:stretch>
            <a:fillRect/>
          </a:stretch>
        </p:blipFill>
        <p:spPr>
          <a:xfrm>
            <a:off x="1320800" y="1586631"/>
            <a:ext cx="6502400" cy="4013200"/>
          </a:xfrm>
          <a:prstGeom prst="rect">
            <a:avLst/>
          </a:prstGeom>
        </p:spPr>
      </p:pic>
    </p:spTree>
    <p:extLst>
      <p:ext uri="{BB962C8B-B14F-4D97-AF65-F5344CB8AC3E}">
        <p14:creationId xmlns:p14="http://schemas.microsoft.com/office/powerpoint/2010/main" val="141520547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058526" y="4772526"/>
            <a:ext cx="2085474" cy="2085474"/>
          </a:xfrm>
          <a:prstGeom prst="rect">
            <a:avLst/>
          </a:prstGeom>
        </p:spPr>
      </p:pic>
      <p:sp>
        <p:nvSpPr>
          <p:cNvPr id="2" name="Title 1"/>
          <p:cNvSpPr>
            <a:spLocks noGrp="1"/>
          </p:cNvSpPr>
          <p:nvPr>
            <p:ph type="title"/>
          </p:nvPr>
        </p:nvSpPr>
        <p:spPr/>
        <p:txBody>
          <a:bodyPr>
            <a:normAutofit/>
          </a:bodyPr>
          <a:lstStyle/>
          <a:p>
            <a:r>
              <a:rPr lang="en-US" b="1" i="1" dirty="0" smtClean="0">
                <a:latin typeface="+mn-lt"/>
              </a:rPr>
              <a:t>U.S. v. Jones</a:t>
            </a:r>
            <a:r>
              <a:rPr lang="en-US" b="1" dirty="0" smtClean="0">
                <a:latin typeface="+mn-lt"/>
              </a:rPr>
              <a:t>, </a:t>
            </a:r>
            <a:br>
              <a:rPr lang="en-US" b="1" dirty="0" smtClean="0">
                <a:latin typeface="+mn-lt"/>
              </a:rPr>
            </a:br>
            <a:r>
              <a:rPr lang="en-US" b="1" dirty="0" smtClean="0">
                <a:latin typeface="+mn-lt"/>
              </a:rPr>
              <a:t>132 </a:t>
            </a:r>
            <a:r>
              <a:rPr lang="en-US" b="1" dirty="0" err="1" smtClean="0">
                <a:latin typeface="+mn-lt"/>
              </a:rPr>
              <a:t>S.Ct</a:t>
            </a:r>
            <a:r>
              <a:rPr lang="en-US" b="1" dirty="0" smtClean="0">
                <a:latin typeface="+mn-lt"/>
              </a:rPr>
              <a:t>. 645 (2012)</a:t>
            </a:r>
            <a:endParaRPr lang="en-US" b="1" i="1" dirty="0">
              <a:latin typeface="+mn-lt"/>
            </a:endParaRPr>
          </a:p>
        </p:txBody>
      </p:sp>
      <p:sp>
        <p:nvSpPr>
          <p:cNvPr id="3" name="Content Placeholder 2"/>
          <p:cNvSpPr>
            <a:spLocks noGrp="1"/>
          </p:cNvSpPr>
          <p:nvPr>
            <p:ph idx="1"/>
          </p:nvPr>
        </p:nvSpPr>
        <p:spPr>
          <a:xfrm>
            <a:off x="457200" y="2008202"/>
            <a:ext cx="8229600" cy="4525963"/>
          </a:xfrm>
        </p:spPr>
        <p:txBody>
          <a:bodyPr>
            <a:normAutofit/>
          </a:bodyPr>
          <a:lstStyle/>
          <a:p>
            <a:r>
              <a:rPr lang="en-US" u="sng" dirty="0" smtClean="0"/>
              <a:t>Placing a GPS device </a:t>
            </a:r>
            <a:r>
              <a:rPr lang="en-US" dirty="0" smtClean="0"/>
              <a:t>on a vehicle and using it to </a:t>
            </a:r>
            <a:r>
              <a:rPr lang="en-US" u="sng" dirty="0" smtClean="0"/>
              <a:t>track a vehicle’s movement </a:t>
            </a:r>
            <a:r>
              <a:rPr lang="en-US" dirty="0" smtClean="0"/>
              <a:t>constitutes a search for 4</a:t>
            </a:r>
            <a:r>
              <a:rPr lang="en-US" baseline="30000" dirty="0" smtClean="0"/>
              <a:t>th</a:t>
            </a:r>
            <a:r>
              <a:rPr lang="en-US" dirty="0" smtClean="0"/>
              <a:t> Amendment purposes.</a:t>
            </a:r>
          </a:p>
          <a:p>
            <a:r>
              <a:rPr lang="en-US" dirty="0" smtClean="0"/>
              <a:t>Agents obtained a </a:t>
            </a:r>
            <a:r>
              <a:rPr lang="en-US" u="sng" dirty="0" smtClean="0"/>
              <a:t>warrant </a:t>
            </a:r>
            <a:r>
              <a:rPr lang="en-US" dirty="0" smtClean="0"/>
              <a:t>to placed a GPS device on Jones’ Jeep during a drug investigation. However, Agents placed the GPS on the vehicle </a:t>
            </a:r>
            <a:r>
              <a:rPr lang="en-US" u="sng" dirty="0" smtClean="0"/>
              <a:t>beyond the timing that the warrant allowed. </a:t>
            </a:r>
          </a:p>
        </p:txBody>
      </p:sp>
    </p:spTree>
    <p:extLst>
      <p:ext uri="{BB962C8B-B14F-4D97-AF65-F5344CB8AC3E}">
        <p14:creationId xmlns:p14="http://schemas.microsoft.com/office/powerpoint/2010/main" val="180195096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smtClean="0">
                <a:latin typeface="+mn-lt"/>
              </a:rPr>
              <a:t>U.S. </a:t>
            </a:r>
            <a:r>
              <a:rPr lang="en-US" b="1" i="1" dirty="0" err="1" smtClean="0">
                <a:latin typeface="+mn-lt"/>
              </a:rPr>
              <a:t>v</a:t>
            </a:r>
            <a:r>
              <a:rPr lang="en-US" b="1" i="1" dirty="0" smtClean="0">
                <a:latin typeface="+mn-lt"/>
              </a:rPr>
              <a:t>. Jones</a:t>
            </a:r>
            <a:r>
              <a:rPr lang="en-US" b="1" dirty="0" smtClean="0">
                <a:latin typeface="+mn-lt"/>
              </a:rPr>
              <a:t>, </a:t>
            </a:r>
            <a:br>
              <a:rPr lang="en-US" b="1" dirty="0" smtClean="0">
                <a:latin typeface="+mn-lt"/>
              </a:rPr>
            </a:br>
            <a:r>
              <a:rPr lang="en-US" b="1" dirty="0" smtClean="0">
                <a:latin typeface="+mn-lt"/>
              </a:rPr>
              <a:t>132 </a:t>
            </a:r>
            <a:r>
              <a:rPr lang="en-US" b="1" dirty="0" err="1" smtClean="0">
                <a:latin typeface="+mn-lt"/>
              </a:rPr>
              <a:t>S.Ct</a:t>
            </a:r>
            <a:r>
              <a:rPr lang="en-US" b="1" dirty="0" smtClean="0">
                <a:latin typeface="+mn-lt"/>
              </a:rPr>
              <a:t>. 645 (2012)</a:t>
            </a:r>
            <a:endParaRPr lang="en-US" b="1" i="1" dirty="0">
              <a:latin typeface="+mn-lt"/>
            </a:endParaRPr>
          </a:p>
        </p:txBody>
      </p:sp>
      <p:sp>
        <p:nvSpPr>
          <p:cNvPr id="3" name="Content Placeholder 2"/>
          <p:cNvSpPr>
            <a:spLocks noGrp="1"/>
          </p:cNvSpPr>
          <p:nvPr>
            <p:ph idx="1"/>
          </p:nvPr>
        </p:nvSpPr>
        <p:spPr>
          <a:xfrm>
            <a:off x="457200" y="1954125"/>
            <a:ext cx="8229600" cy="4708525"/>
          </a:xfrm>
        </p:spPr>
        <p:txBody>
          <a:bodyPr>
            <a:normAutofit/>
          </a:bodyPr>
          <a:lstStyle/>
          <a:p>
            <a:r>
              <a:rPr lang="en-US" dirty="0" smtClean="0"/>
              <a:t>Decision based on 18</a:t>
            </a:r>
            <a:r>
              <a:rPr lang="en-US" baseline="30000" dirty="0" smtClean="0"/>
              <a:t>th</a:t>
            </a:r>
            <a:r>
              <a:rPr lang="en-US" dirty="0" smtClean="0"/>
              <a:t> century law of </a:t>
            </a:r>
            <a:r>
              <a:rPr lang="en-US" u="sng" dirty="0" smtClean="0"/>
              <a:t>Trespass</a:t>
            </a:r>
          </a:p>
          <a:p>
            <a:r>
              <a:rPr lang="en-US" dirty="0" smtClean="0"/>
              <a:t>Although a </a:t>
            </a:r>
            <a:r>
              <a:rPr lang="en-US" u="sng" dirty="0" smtClean="0"/>
              <a:t>unanimous </a:t>
            </a:r>
            <a:r>
              <a:rPr lang="en-US" dirty="0" smtClean="0"/>
              <a:t>decision, </a:t>
            </a:r>
            <a:r>
              <a:rPr lang="en-US" u="sng" dirty="0" smtClean="0"/>
              <a:t>5-4 split </a:t>
            </a:r>
            <a:r>
              <a:rPr lang="en-US" dirty="0" smtClean="0"/>
              <a:t>on whether it is a violation as a </a:t>
            </a:r>
            <a:r>
              <a:rPr lang="en-US" u="sng" dirty="0" smtClean="0"/>
              <a:t>trespass </a:t>
            </a:r>
            <a:r>
              <a:rPr lang="en-US" dirty="0" smtClean="0"/>
              <a:t>on property </a:t>
            </a:r>
            <a:r>
              <a:rPr lang="en-US" u="sng" dirty="0" smtClean="0"/>
              <a:t>or </a:t>
            </a:r>
            <a:r>
              <a:rPr lang="en-US" dirty="0" smtClean="0"/>
              <a:t>a violation of </a:t>
            </a:r>
            <a:r>
              <a:rPr lang="en-US" u="sng" dirty="0" smtClean="0"/>
              <a:t>expectation of privacy</a:t>
            </a:r>
          </a:p>
          <a:p>
            <a:r>
              <a:rPr lang="en-US" dirty="0" smtClean="0"/>
              <a:t>Access to </a:t>
            </a:r>
            <a:r>
              <a:rPr lang="en-US" u="sng" dirty="0" smtClean="0"/>
              <a:t>factory installed </a:t>
            </a:r>
            <a:r>
              <a:rPr lang="en-US" dirty="0" smtClean="0"/>
              <a:t>or </a:t>
            </a:r>
            <a:r>
              <a:rPr lang="en-US" u="sng" dirty="0" smtClean="0"/>
              <a:t>cell phone GPS </a:t>
            </a:r>
            <a:r>
              <a:rPr lang="en-US" dirty="0" smtClean="0"/>
              <a:t>was </a:t>
            </a:r>
            <a:r>
              <a:rPr lang="en-US" u="sng" dirty="0" smtClean="0"/>
              <a:t>not addressed </a:t>
            </a:r>
            <a:r>
              <a:rPr lang="en-US" dirty="0" smtClean="0"/>
              <a:t>in </a:t>
            </a:r>
            <a:r>
              <a:rPr lang="en-US" i="1" dirty="0" smtClean="0"/>
              <a:t>Jones (</a:t>
            </a:r>
            <a:r>
              <a:rPr lang="en-US" dirty="0" err="1" smtClean="0"/>
              <a:t>Sotomayor</a:t>
            </a:r>
            <a:r>
              <a:rPr lang="en-US" dirty="0" smtClean="0"/>
              <a:t> concurring)</a:t>
            </a:r>
          </a:p>
          <a:p>
            <a:r>
              <a:rPr lang="en-US" dirty="0" smtClean="0"/>
              <a:t>Alito addresses Reasonable Expectation of Privacy and GPS</a:t>
            </a:r>
          </a:p>
          <a:p>
            <a:endParaRPr lang="en-US" dirty="0"/>
          </a:p>
        </p:txBody>
      </p:sp>
    </p:spTree>
    <p:extLst>
      <p:ext uri="{BB962C8B-B14F-4D97-AF65-F5344CB8AC3E}">
        <p14:creationId xmlns:p14="http://schemas.microsoft.com/office/powerpoint/2010/main" val="171917252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a:latin typeface="+mn-lt"/>
              </a:rPr>
              <a:t>State v. Jackson</a:t>
            </a:r>
            <a:r>
              <a:rPr lang="en-US" b="1" dirty="0">
                <a:latin typeface="+mn-lt"/>
              </a:rPr>
              <a:t>, 464 S.W.3d 724, (Tex. Crim. App. 2015</a:t>
            </a:r>
            <a:r>
              <a:rPr lang="en-US" b="1" dirty="0" smtClean="0">
                <a:latin typeface="+mn-lt"/>
              </a:rPr>
              <a:t>)</a:t>
            </a:r>
            <a:endParaRPr lang="en-US" dirty="0">
              <a:latin typeface="+mn-lt"/>
            </a:endParaRPr>
          </a:p>
        </p:txBody>
      </p:sp>
      <p:sp>
        <p:nvSpPr>
          <p:cNvPr id="3" name="Content Placeholder 2"/>
          <p:cNvSpPr>
            <a:spLocks noGrp="1"/>
          </p:cNvSpPr>
          <p:nvPr>
            <p:ph idx="1"/>
          </p:nvPr>
        </p:nvSpPr>
        <p:spPr/>
        <p:txBody>
          <a:bodyPr>
            <a:normAutofit/>
          </a:bodyPr>
          <a:lstStyle/>
          <a:p>
            <a:r>
              <a:rPr lang="en-US" dirty="0"/>
              <a:t>O</a:t>
            </a:r>
            <a:r>
              <a:rPr lang="en-US" dirty="0" smtClean="0"/>
              <a:t>fficers</a:t>
            </a:r>
            <a:r>
              <a:rPr lang="en-US" dirty="0"/>
              <a:t>, suspecting </a:t>
            </a:r>
            <a:r>
              <a:rPr lang="en-US" dirty="0" smtClean="0"/>
              <a:t>Defendant of </a:t>
            </a:r>
            <a:r>
              <a:rPr lang="en-US" u="sng" dirty="0" smtClean="0"/>
              <a:t>Meth trafficking</a:t>
            </a:r>
          </a:p>
          <a:p>
            <a:r>
              <a:rPr lang="en-US" dirty="0"/>
              <a:t>P</a:t>
            </a:r>
            <a:r>
              <a:rPr lang="en-US" dirty="0" smtClean="0"/>
              <a:t>laced </a:t>
            </a:r>
            <a:r>
              <a:rPr lang="en-US" dirty="0"/>
              <a:t>a </a:t>
            </a:r>
            <a:r>
              <a:rPr lang="en-US" u="sng" dirty="0" smtClean="0"/>
              <a:t>GPS </a:t>
            </a:r>
            <a:r>
              <a:rPr lang="en-US" u="sng" dirty="0"/>
              <a:t>tracking device </a:t>
            </a:r>
            <a:r>
              <a:rPr lang="en-US" dirty="0"/>
              <a:t>on his </a:t>
            </a:r>
            <a:r>
              <a:rPr lang="en-US" dirty="0" smtClean="0"/>
              <a:t>car</a:t>
            </a:r>
          </a:p>
          <a:p>
            <a:r>
              <a:rPr lang="en-US" dirty="0"/>
              <a:t>A</a:t>
            </a:r>
            <a:r>
              <a:rPr lang="en-US" dirty="0" smtClean="0"/>
              <a:t>ttempting to </a:t>
            </a:r>
            <a:r>
              <a:rPr lang="en-US" dirty="0"/>
              <a:t>ascertain when and where he was obtaining his supply</a:t>
            </a:r>
            <a:r>
              <a:rPr lang="en-US" dirty="0" smtClean="0"/>
              <a:t>.</a:t>
            </a:r>
          </a:p>
          <a:p>
            <a:r>
              <a:rPr lang="en-US" dirty="0"/>
              <a:t>Got an Article 18.21 </a:t>
            </a:r>
            <a:r>
              <a:rPr lang="en-US" u="sng" dirty="0"/>
              <a:t>warrant</a:t>
            </a:r>
            <a:r>
              <a:rPr lang="en-US" dirty="0"/>
              <a:t> </a:t>
            </a:r>
            <a:r>
              <a:rPr lang="en-US" dirty="0" smtClean="0"/>
              <a:t>for the GPS </a:t>
            </a:r>
            <a:r>
              <a:rPr lang="en-US" u="sng" dirty="0" smtClean="0"/>
              <a:t>after</a:t>
            </a:r>
            <a:r>
              <a:rPr lang="en-US" dirty="0" smtClean="0"/>
              <a:t> the </a:t>
            </a:r>
            <a:r>
              <a:rPr lang="en-US" u="sng" dirty="0" smtClean="0"/>
              <a:t>installed the monitor</a:t>
            </a:r>
          </a:p>
          <a:p>
            <a:r>
              <a:rPr lang="en-US" u="sng" dirty="0" smtClean="0"/>
              <a:t>Monitored his movement </a:t>
            </a:r>
            <a:r>
              <a:rPr lang="en-US" dirty="0" smtClean="0"/>
              <a:t>as </a:t>
            </a:r>
            <a:r>
              <a:rPr lang="en-US" dirty="0"/>
              <a:t>he traveled at speeds exceeding the </a:t>
            </a:r>
            <a:r>
              <a:rPr lang="en-US" dirty="0" smtClean="0"/>
              <a:t>speed </a:t>
            </a:r>
            <a:r>
              <a:rPr lang="en-US" dirty="0"/>
              <a:t>limit. </a:t>
            </a:r>
            <a:endParaRPr lang="en-US" dirty="0" smtClean="0"/>
          </a:p>
        </p:txBody>
      </p:sp>
    </p:spTree>
    <p:extLst>
      <p:ext uri="{BB962C8B-B14F-4D97-AF65-F5344CB8AC3E}">
        <p14:creationId xmlns:p14="http://schemas.microsoft.com/office/powerpoint/2010/main" val="405682095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FF0000"/>
                </a:solidFill>
                <a:latin typeface="Chalkduster"/>
                <a:cs typeface="Chalkduster"/>
              </a:rPr>
              <a:t>Bath Salts</a:t>
            </a:r>
            <a:endParaRPr lang="en-US" b="1" dirty="0">
              <a:solidFill>
                <a:srgbClr val="FF0000"/>
              </a:solidFill>
              <a:latin typeface="Chalkduster"/>
              <a:cs typeface="Chalkduster"/>
            </a:endParaRPr>
          </a:p>
        </p:txBody>
      </p:sp>
      <p:pic>
        <p:nvPicPr>
          <p:cNvPr id="4" name="Content Placeholder 3"/>
          <p:cNvPicPr>
            <a:picLocks noGrp="1" noChangeAspect="1"/>
          </p:cNvPicPr>
          <p:nvPr>
            <p:ph idx="1"/>
          </p:nvPr>
        </p:nvPicPr>
        <p:blipFill>
          <a:blip r:embed="rId2"/>
          <a:srcRect t="8620" b="8620"/>
          <a:stretch>
            <a:fillRect/>
          </a:stretch>
        </p:blipFill>
        <p:spPr/>
      </p:pic>
    </p:spTree>
    <p:extLst>
      <p:ext uri="{BB962C8B-B14F-4D97-AF65-F5344CB8AC3E}">
        <p14:creationId xmlns:p14="http://schemas.microsoft.com/office/powerpoint/2010/main" val="45130307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latin typeface="+mn-lt"/>
              </a:rPr>
              <a:t>State v. Jackson</a:t>
            </a:r>
            <a:r>
              <a:rPr lang="en-US" b="1" dirty="0">
                <a:latin typeface="+mn-lt"/>
              </a:rPr>
              <a:t>, 464 S.W.3d 724, (Tex. Crim. App. 2015)</a:t>
            </a:r>
            <a:endParaRPr lang="en-US" dirty="0">
              <a:latin typeface="+mn-lt"/>
            </a:endParaRPr>
          </a:p>
        </p:txBody>
      </p:sp>
      <p:sp>
        <p:nvSpPr>
          <p:cNvPr id="3" name="Content Placeholder 2"/>
          <p:cNvSpPr>
            <a:spLocks noGrp="1"/>
          </p:cNvSpPr>
          <p:nvPr>
            <p:ph idx="1"/>
          </p:nvPr>
        </p:nvSpPr>
        <p:spPr/>
        <p:txBody>
          <a:bodyPr/>
          <a:lstStyle/>
          <a:p>
            <a:r>
              <a:rPr lang="en-US" u="sng" dirty="0"/>
              <a:t>Independently verified he was speeding </a:t>
            </a:r>
            <a:r>
              <a:rPr lang="en-US" dirty="0"/>
              <a:t>by pacing his car in their own unmarked vehicles. </a:t>
            </a:r>
          </a:p>
          <a:p>
            <a:r>
              <a:rPr lang="en-US" dirty="0" smtClean="0"/>
              <a:t>Later</a:t>
            </a:r>
            <a:r>
              <a:rPr lang="en-US" dirty="0"/>
              <a:t>, </a:t>
            </a:r>
            <a:r>
              <a:rPr lang="en-US" dirty="0" smtClean="0"/>
              <a:t>other </a:t>
            </a:r>
            <a:r>
              <a:rPr lang="en-US" dirty="0"/>
              <a:t>officer </a:t>
            </a:r>
            <a:r>
              <a:rPr lang="en-US" u="sng" dirty="0" smtClean="0"/>
              <a:t>verified </a:t>
            </a:r>
            <a:r>
              <a:rPr lang="en-US" u="sng" dirty="0"/>
              <a:t>by radar </a:t>
            </a:r>
            <a:r>
              <a:rPr lang="en-US" dirty="0"/>
              <a:t>that the Defendant was speeding and pulled him </a:t>
            </a:r>
            <a:r>
              <a:rPr lang="en-US" dirty="0" smtClean="0"/>
              <a:t>over</a:t>
            </a:r>
          </a:p>
          <a:p>
            <a:r>
              <a:rPr lang="en-US" dirty="0"/>
              <a:t>O</a:t>
            </a:r>
            <a:r>
              <a:rPr lang="en-US" dirty="0" smtClean="0"/>
              <a:t>btained his </a:t>
            </a:r>
            <a:r>
              <a:rPr lang="en-US" u="sng" dirty="0" smtClean="0"/>
              <a:t>consent to search</a:t>
            </a:r>
          </a:p>
          <a:p>
            <a:r>
              <a:rPr lang="en-US" dirty="0" smtClean="0"/>
              <a:t>Found </a:t>
            </a:r>
            <a:r>
              <a:rPr lang="en-US" b="1" u="sng" dirty="0" smtClean="0"/>
              <a:t>methamphetamine</a:t>
            </a:r>
            <a:r>
              <a:rPr lang="en-US" dirty="0" smtClean="0"/>
              <a:t> in the trunk</a:t>
            </a:r>
            <a:endParaRPr lang="en-US" dirty="0"/>
          </a:p>
        </p:txBody>
      </p:sp>
    </p:spTree>
    <p:extLst>
      <p:ext uri="{BB962C8B-B14F-4D97-AF65-F5344CB8AC3E}">
        <p14:creationId xmlns:p14="http://schemas.microsoft.com/office/powerpoint/2010/main" val="184949191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a:latin typeface="+mn-lt"/>
              </a:rPr>
              <a:t>State v. Jackson</a:t>
            </a:r>
            <a:r>
              <a:rPr lang="en-US" b="1" dirty="0">
                <a:latin typeface="+mn-lt"/>
              </a:rPr>
              <a:t>, 464 S.W.3d 724, (Tex. Crim. App. 2015)</a:t>
            </a:r>
            <a:endParaRPr lang="en-US" dirty="0">
              <a:latin typeface="+mn-lt"/>
            </a:endParaRPr>
          </a:p>
        </p:txBody>
      </p:sp>
      <p:sp>
        <p:nvSpPr>
          <p:cNvPr id="3" name="Content Placeholder 2"/>
          <p:cNvSpPr>
            <a:spLocks noGrp="1"/>
          </p:cNvSpPr>
          <p:nvPr>
            <p:ph idx="1"/>
          </p:nvPr>
        </p:nvSpPr>
        <p:spPr/>
        <p:txBody>
          <a:bodyPr>
            <a:normAutofit/>
          </a:bodyPr>
          <a:lstStyle/>
          <a:p>
            <a:r>
              <a:rPr lang="en-US" dirty="0" smtClean="0"/>
              <a:t>As per </a:t>
            </a:r>
            <a:r>
              <a:rPr lang="en-US" i="1" u="sng" dirty="0" smtClean="0"/>
              <a:t>Jones</a:t>
            </a:r>
            <a:r>
              <a:rPr lang="en-US" dirty="0" smtClean="0"/>
              <a:t>, the </a:t>
            </a:r>
            <a:r>
              <a:rPr lang="en-US" dirty="0"/>
              <a:t>GPS tracking device and its use to monitor </a:t>
            </a:r>
            <a:r>
              <a:rPr lang="en-US" dirty="0" smtClean="0"/>
              <a:t>defendant </a:t>
            </a:r>
            <a:r>
              <a:rPr lang="en-US" u="sng" dirty="0" smtClean="0"/>
              <a:t>constituted </a:t>
            </a:r>
            <a:r>
              <a:rPr lang="en-US" u="sng" dirty="0"/>
              <a:t>a </a:t>
            </a:r>
            <a:r>
              <a:rPr lang="en-US" u="sng" dirty="0" smtClean="0"/>
              <a:t>search</a:t>
            </a:r>
          </a:p>
          <a:p>
            <a:r>
              <a:rPr lang="en-US" dirty="0" smtClean="0"/>
              <a:t>However,</a:t>
            </a:r>
          </a:p>
          <a:p>
            <a:r>
              <a:rPr lang="en-US" dirty="0"/>
              <a:t>t</a:t>
            </a:r>
            <a:r>
              <a:rPr lang="en-US" dirty="0" smtClean="0"/>
              <a:t>he </a:t>
            </a:r>
            <a:r>
              <a:rPr lang="en-US" b="1" u="sng" dirty="0"/>
              <a:t>independent verification</a:t>
            </a:r>
            <a:r>
              <a:rPr lang="en-US" dirty="0"/>
              <a:t> of defendant's </a:t>
            </a:r>
            <a:r>
              <a:rPr lang="en-US" b="1" u="sng" dirty="0"/>
              <a:t>speeding</a:t>
            </a:r>
            <a:r>
              <a:rPr lang="en-US" dirty="0"/>
              <a:t> was an </a:t>
            </a:r>
            <a:r>
              <a:rPr lang="en-US" b="1" u="sng" dirty="0"/>
              <a:t>intervening circumstance </a:t>
            </a:r>
            <a:r>
              <a:rPr lang="en-US" dirty="0"/>
              <a:t>that </a:t>
            </a:r>
            <a:r>
              <a:rPr lang="en-US" b="1" u="sng" dirty="0"/>
              <a:t>purged the primary taint </a:t>
            </a:r>
            <a:r>
              <a:rPr lang="en-US" dirty="0"/>
              <a:t>of the unconstitutional GPS tracking device </a:t>
            </a:r>
            <a:r>
              <a:rPr lang="en-US" dirty="0" smtClean="0"/>
              <a:t>search</a:t>
            </a:r>
            <a:endParaRPr lang="en-US" dirty="0"/>
          </a:p>
        </p:txBody>
      </p:sp>
    </p:spTree>
    <p:extLst>
      <p:ext uri="{BB962C8B-B14F-4D97-AF65-F5344CB8AC3E}">
        <p14:creationId xmlns:p14="http://schemas.microsoft.com/office/powerpoint/2010/main" val="92869204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latin typeface="+mn-lt"/>
              </a:rPr>
              <a:t>State v. Jackson</a:t>
            </a:r>
            <a:r>
              <a:rPr lang="en-US" b="1" dirty="0">
                <a:latin typeface="+mn-lt"/>
              </a:rPr>
              <a:t>, 464 S.W.3d 724, (Tex. Crim. App. 2015)</a:t>
            </a:r>
            <a:endParaRPr lang="en-US" dirty="0">
              <a:latin typeface="+mn-lt"/>
            </a:endParaRPr>
          </a:p>
        </p:txBody>
      </p:sp>
      <p:sp>
        <p:nvSpPr>
          <p:cNvPr id="3" name="Content Placeholder 2"/>
          <p:cNvSpPr>
            <a:spLocks noGrp="1"/>
          </p:cNvSpPr>
          <p:nvPr>
            <p:ph idx="1"/>
          </p:nvPr>
        </p:nvSpPr>
        <p:spPr/>
        <p:txBody>
          <a:bodyPr/>
          <a:lstStyle/>
          <a:p>
            <a:r>
              <a:rPr lang="en-US" dirty="0"/>
              <a:t>Defendant's detention and his consent to search, the discovery of the contraband, and his admission were </a:t>
            </a:r>
            <a:r>
              <a:rPr lang="en-US" b="1" u="sng" dirty="0"/>
              <a:t>sufficiently attenuated from the primary illegality;</a:t>
            </a:r>
            <a:r>
              <a:rPr lang="en-US" dirty="0"/>
              <a:t> </a:t>
            </a:r>
          </a:p>
          <a:p>
            <a:r>
              <a:rPr lang="en-US" dirty="0"/>
              <a:t>As </a:t>
            </a:r>
            <a:r>
              <a:rPr lang="en-US" dirty="0" smtClean="0"/>
              <a:t>TCCP </a:t>
            </a:r>
            <a:r>
              <a:rPr lang="en-US" dirty="0"/>
              <a:t>18.21, § 14(a), (c) permitted officers to install and use GPS upon sworn application to a district judge, the search was not a flagrant disregard of defendant's constitutional rights.</a:t>
            </a:r>
          </a:p>
          <a:p>
            <a:endParaRPr lang="en-US" dirty="0"/>
          </a:p>
        </p:txBody>
      </p:sp>
    </p:spTree>
    <p:extLst>
      <p:ext uri="{BB962C8B-B14F-4D97-AF65-F5344CB8AC3E}">
        <p14:creationId xmlns:p14="http://schemas.microsoft.com/office/powerpoint/2010/main" val="352203207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3366FF"/>
                </a:solidFill>
                <a:latin typeface="+mn-lt"/>
              </a:rPr>
              <a:t>Get out of the left lane!!!</a:t>
            </a:r>
            <a:endParaRPr lang="en-US" b="1" dirty="0">
              <a:solidFill>
                <a:srgbClr val="3366FF"/>
              </a:solidFill>
              <a:latin typeface="+mn-lt"/>
            </a:endParaRPr>
          </a:p>
        </p:txBody>
      </p:sp>
      <p:pic>
        <p:nvPicPr>
          <p:cNvPr id="5" name="Content Placeholder 4"/>
          <p:cNvPicPr>
            <a:picLocks noGrp="1" noChangeAspect="1"/>
          </p:cNvPicPr>
          <p:nvPr>
            <p:ph idx="1"/>
          </p:nvPr>
        </p:nvPicPr>
        <p:blipFill>
          <a:blip r:embed="rId2"/>
          <a:srcRect l="-87216" r="-87216"/>
          <a:stretch>
            <a:fillRect/>
          </a:stretch>
        </p:blipFill>
        <p:spPr/>
      </p:pic>
    </p:spTree>
    <p:extLst>
      <p:ext uri="{BB962C8B-B14F-4D97-AF65-F5344CB8AC3E}">
        <p14:creationId xmlns:p14="http://schemas.microsoft.com/office/powerpoint/2010/main" val="167829620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err="1">
                <a:latin typeface="+mn-lt"/>
              </a:rPr>
              <a:t>Jaganathan</a:t>
            </a:r>
            <a:r>
              <a:rPr lang="en-US" b="1" i="1" dirty="0">
                <a:latin typeface="+mn-lt"/>
              </a:rPr>
              <a:t> v. State</a:t>
            </a:r>
            <a:r>
              <a:rPr lang="en-US" b="1" dirty="0">
                <a:latin typeface="+mn-lt"/>
              </a:rPr>
              <a:t>, 479 S.W.3d 244, (Tex. Crim. App. 2015</a:t>
            </a:r>
            <a:r>
              <a:rPr lang="en-US" b="1" dirty="0" smtClean="0">
                <a:latin typeface="+mn-lt"/>
              </a:rPr>
              <a:t>)</a:t>
            </a:r>
            <a:endParaRPr lang="en-US" b="1" dirty="0">
              <a:latin typeface="+mn-lt"/>
            </a:endParaRPr>
          </a:p>
        </p:txBody>
      </p:sp>
      <p:sp>
        <p:nvSpPr>
          <p:cNvPr id="3" name="Content Placeholder 2"/>
          <p:cNvSpPr>
            <a:spLocks noGrp="1"/>
          </p:cNvSpPr>
          <p:nvPr>
            <p:ph idx="1"/>
          </p:nvPr>
        </p:nvSpPr>
        <p:spPr/>
        <p:txBody>
          <a:bodyPr/>
          <a:lstStyle/>
          <a:p>
            <a:r>
              <a:rPr lang="en-US" dirty="0"/>
              <a:t>Defendant traveling in </a:t>
            </a:r>
            <a:r>
              <a:rPr lang="en-US" u="sng" dirty="0"/>
              <a:t>left </a:t>
            </a:r>
            <a:r>
              <a:rPr lang="en-US" u="sng" dirty="0" smtClean="0"/>
              <a:t>lane </a:t>
            </a:r>
            <a:r>
              <a:rPr lang="en-US" dirty="0" smtClean="0"/>
              <a:t>on I-10</a:t>
            </a:r>
            <a:endParaRPr lang="en-US" dirty="0"/>
          </a:p>
          <a:p>
            <a:r>
              <a:rPr lang="en-US" dirty="0"/>
              <a:t>Defendant passed a </a:t>
            </a:r>
            <a:r>
              <a:rPr lang="en-US" b="1" dirty="0"/>
              <a:t>"Left Lane for Passing Only" </a:t>
            </a:r>
            <a:r>
              <a:rPr lang="en-US" dirty="0"/>
              <a:t>sign </a:t>
            </a:r>
          </a:p>
          <a:p>
            <a:r>
              <a:rPr lang="en-US" b="1" dirty="0"/>
              <a:t>Remained</a:t>
            </a:r>
            <a:r>
              <a:rPr lang="en-US" dirty="0"/>
              <a:t> in the </a:t>
            </a:r>
            <a:r>
              <a:rPr lang="en-US" b="1" dirty="0"/>
              <a:t>left lane without passing. </a:t>
            </a:r>
          </a:p>
          <a:p>
            <a:r>
              <a:rPr lang="en-US" dirty="0" smtClean="0"/>
              <a:t>DPS conducted a </a:t>
            </a:r>
            <a:r>
              <a:rPr lang="en-US" b="1" dirty="0" smtClean="0"/>
              <a:t>Traffic </a:t>
            </a:r>
            <a:r>
              <a:rPr lang="en-US" b="1" dirty="0"/>
              <a:t>Stop</a:t>
            </a:r>
          </a:p>
          <a:p>
            <a:r>
              <a:rPr lang="en-US" b="1" u="sng" dirty="0"/>
              <a:t>Marijuana Found</a:t>
            </a:r>
          </a:p>
          <a:p>
            <a:endParaRPr lang="en-US" dirty="0"/>
          </a:p>
        </p:txBody>
      </p:sp>
    </p:spTree>
    <p:extLst>
      <p:ext uri="{BB962C8B-B14F-4D97-AF65-F5344CB8AC3E}">
        <p14:creationId xmlns:p14="http://schemas.microsoft.com/office/powerpoint/2010/main" val="374175784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err="1">
                <a:latin typeface="+mn-lt"/>
              </a:rPr>
              <a:t>Jaganathan</a:t>
            </a:r>
            <a:r>
              <a:rPr lang="en-US" b="1" i="1" dirty="0">
                <a:latin typeface="+mn-lt"/>
              </a:rPr>
              <a:t> v. State</a:t>
            </a:r>
            <a:r>
              <a:rPr lang="en-US" b="1" dirty="0">
                <a:latin typeface="+mn-lt"/>
              </a:rPr>
              <a:t>, 479 S.W.3d 244, </a:t>
            </a:r>
            <a:r>
              <a:rPr lang="en-US" b="1" dirty="0" smtClean="0">
                <a:latin typeface="+mn-lt"/>
              </a:rPr>
              <a:t>(</a:t>
            </a:r>
            <a:r>
              <a:rPr lang="en-US" b="1" dirty="0">
                <a:latin typeface="+mn-lt"/>
              </a:rPr>
              <a:t>Tex. Crim. App. 2015)</a:t>
            </a:r>
            <a:br>
              <a:rPr lang="en-US" b="1" dirty="0">
                <a:latin typeface="+mn-lt"/>
              </a:rPr>
            </a:br>
            <a:endParaRPr lang="en-US" b="1" dirty="0">
              <a:latin typeface="+mn-lt"/>
            </a:endParaRPr>
          </a:p>
        </p:txBody>
      </p:sp>
      <p:sp>
        <p:nvSpPr>
          <p:cNvPr id="3" name="Content Placeholder 2"/>
          <p:cNvSpPr>
            <a:spLocks noGrp="1"/>
          </p:cNvSpPr>
          <p:nvPr>
            <p:ph idx="1"/>
          </p:nvPr>
        </p:nvSpPr>
        <p:spPr/>
        <p:txBody>
          <a:bodyPr>
            <a:normAutofit/>
          </a:bodyPr>
          <a:lstStyle/>
          <a:p>
            <a:r>
              <a:rPr lang="en-US" dirty="0" smtClean="0"/>
              <a:t>The stop </a:t>
            </a:r>
            <a:r>
              <a:rPr lang="en-US" b="1" dirty="0" smtClean="0"/>
              <a:t>WAS reasonable suspicion </a:t>
            </a:r>
            <a:r>
              <a:rPr lang="en-US" dirty="0" smtClean="0"/>
              <a:t>to conduct a traffic stop where defendant passed a: </a:t>
            </a:r>
          </a:p>
          <a:p>
            <a:r>
              <a:rPr lang="en-US" dirty="0" smtClean="0"/>
              <a:t>"</a:t>
            </a:r>
            <a:r>
              <a:rPr lang="en-US" b="1" dirty="0"/>
              <a:t>left lane for passing only sign</a:t>
            </a:r>
            <a:r>
              <a:rPr lang="en-US" dirty="0" smtClean="0"/>
              <a:t>,” </a:t>
            </a:r>
            <a:endParaRPr lang="en-US" dirty="0"/>
          </a:p>
          <a:p>
            <a:r>
              <a:rPr lang="en-US" dirty="0" smtClean="0"/>
              <a:t>and </a:t>
            </a:r>
          </a:p>
          <a:p>
            <a:r>
              <a:rPr lang="en-US" u="sng" dirty="0" smtClean="0"/>
              <a:t>according </a:t>
            </a:r>
            <a:r>
              <a:rPr lang="en-US" u="sng" dirty="0"/>
              <a:t>to the video </a:t>
            </a:r>
            <a:r>
              <a:rPr lang="en-US" dirty="0"/>
              <a:t>she was </a:t>
            </a:r>
            <a:r>
              <a:rPr lang="en-US" b="1" u="sng" dirty="0"/>
              <a:t>clearly driving in the left lane without passing </a:t>
            </a:r>
            <a:r>
              <a:rPr lang="en-US" dirty="0"/>
              <a:t>after driving past the </a:t>
            </a:r>
            <a:r>
              <a:rPr lang="en-US" dirty="0" smtClean="0"/>
              <a:t>sign</a:t>
            </a:r>
          </a:p>
          <a:p>
            <a:pPr marL="0" indent="0">
              <a:buNone/>
            </a:pPr>
            <a:endParaRPr lang="en-US" dirty="0"/>
          </a:p>
        </p:txBody>
      </p:sp>
    </p:spTree>
    <p:extLst>
      <p:ext uri="{BB962C8B-B14F-4D97-AF65-F5344CB8AC3E}">
        <p14:creationId xmlns:p14="http://schemas.microsoft.com/office/powerpoint/2010/main" val="252736471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err="1">
                <a:latin typeface="+mn-lt"/>
              </a:rPr>
              <a:t>Jaganathan</a:t>
            </a:r>
            <a:r>
              <a:rPr lang="en-US" b="1" i="1" dirty="0">
                <a:latin typeface="+mn-lt"/>
              </a:rPr>
              <a:t> v. State</a:t>
            </a:r>
            <a:r>
              <a:rPr lang="en-US" b="1" dirty="0">
                <a:latin typeface="+mn-lt"/>
              </a:rPr>
              <a:t>, 479 S.W.3d 244, (Tex. Crim. App. 2015</a:t>
            </a:r>
            <a:r>
              <a:rPr lang="en-US" b="1" dirty="0" smtClean="0">
                <a:latin typeface="+mn-lt"/>
              </a:rPr>
              <a:t>)</a:t>
            </a:r>
            <a:endParaRPr lang="en-US" dirty="0">
              <a:latin typeface="+mn-lt"/>
            </a:endParaRPr>
          </a:p>
        </p:txBody>
      </p:sp>
      <p:sp>
        <p:nvSpPr>
          <p:cNvPr id="3" name="Content Placeholder 2"/>
          <p:cNvSpPr>
            <a:spLocks noGrp="1"/>
          </p:cNvSpPr>
          <p:nvPr>
            <p:ph idx="1"/>
          </p:nvPr>
        </p:nvSpPr>
        <p:spPr/>
        <p:txBody>
          <a:bodyPr/>
          <a:lstStyle/>
          <a:p>
            <a:r>
              <a:rPr lang="en-US" dirty="0"/>
              <a:t>Sometimes it will be obvious that </a:t>
            </a:r>
            <a:r>
              <a:rPr lang="en-US" b="1" u="sng" dirty="0"/>
              <a:t>otherwise illegal conduct is justified </a:t>
            </a:r>
            <a:r>
              <a:rPr lang="en-US" dirty="0"/>
              <a:t>by </a:t>
            </a:r>
            <a:r>
              <a:rPr lang="en-US" u="sng" dirty="0"/>
              <a:t>surrounding circumstances</a:t>
            </a:r>
            <a:r>
              <a:rPr lang="en-US" dirty="0" smtClean="0"/>
              <a:t>.</a:t>
            </a:r>
          </a:p>
          <a:p>
            <a:pPr marL="0" indent="0">
              <a:buNone/>
            </a:pPr>
            <a:r>
              <a:rPr lang="en-US" dirty="0" smtClean="0"/>
              <a:t> </a:t>
            </a:r>
            <a:endParaRPr lang="en-US" dirty="0"/>
          </a:p>
          <a:p>
            <a:r>
              <a:rPr lang="en-US" dirty="0"/>
              <a:t>But </a:t>
            </a:r>
            <a:r>
              <a:rPr lang="en-US" b="1" dirty="0"/>
              <a:t>Defendant must show it was so obvious </a:t>
            </a:r>
            <a:r>
              <a:rPr lang="en-US" dirty="0"/>
              <a:t>that an </a:t>
            </a:r>
            <a:r>
              <a:rPr lang="en-US" u="sng" dirty="0"/>
              <a:t>objective officer </a:t>
            </a:r>
            <a:r>
              <a:rPr lang="en-US" dirty="0"/>
              <a:t>would be </a:t>
            </a:r>
            <a:r>
              <a:rPr lang="en-US" u="sng" dirty="0"/>
              <a:t>unreasonable</a:t>
            </a:r>
            <a:r>
              <a:rPr lang="en-US" dirty="0"/>
              <a:t> in </a:t>
            </a:r>
            <a:r>
              <a:rPr lang="en-US" u="sng" dirty="0"/>
              <a:t>failing to realize </a:t>
            </a:r>
            <a:r>
              <a:rPr lang="en-US" dirty="0"/>
              <a:t>that the person's conduct was allowed by law</a:t>
            </a:r>
            <a:r>
              <a:rPr lang="en-US" dirty="0" smtClean="0"/>
              <a:t>.</a:t>
            </a:r>
            <a:endParaRPr lang="en-US" dirty="0"/>
          </a:p>
          <a:p>
            <a:r>
              <a:rPr lang="en-US" dirty="0"/>
              <a:t>The facts </a:t>
            </a:r>
            <a:r>
              <a:rPr lang="en-US" dirty="0" smtClean="0"/>
              <a:t>here did </a:t>
            </a:r>
            <a:r>
              <a:rPr lang="en-US" dirty="0"/>
              <a:t>not establish beyond question that the </a:t>
            </a:r>
            <a:r>
              <a:rPr lang="en-US" b="1" u="sng" dirty="0"/>
              <a:t>Defendant needed to remain in the left lane for safety purposes</a:t>
            </a:r>
            <a:r>
              <a:rPr lang="en-US" dirty="0"/>
              <a:t>. </a:t>
            </a:r>
          </a:p>
          <a:p>
            <a:endParaRPr lang="en-US" dirty="0"/>
          </a:p>
        </p:txBody>
      </p:sp>
    </p:spTree>
    <p:extLst>
      <p:ext uri="{BB962C8B-B14F-4D97-AF65-F5344CB8AC3E}">
        <p14:creationId xmlns:p14="http://schemas.microsoft.com/office/powerpoint/2010/main" val="28147421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14488" y="2947105"/>
            <a:ext cx="5915025" cy="745629"/>
          </a:xfrm>
        </p:spPr>
        <p:txBody>
          <a:bodyPr anchor="ctr" anchorCtr="1">
            <a:noAutofit/>
          </a:bodyPr>
          <a:lstStyle/>
          <a:p>
            <a:pPr algn="ctr"/>
            <a:r>
              <a:rPr lang="en-US" sz="6000" b="1" dirty="0" smtClean="0">
                <a:solidFill>
                  <a:srgbClr val="FF0000"/>
                </a:solidFill>
                <a:latin typeface="+mn-lt"/>
              </a:rPr>
              <a:t>5</a:t>
            </a:r>
            <a:r>
              <a:rPr lang="en-US" sz="6000" b="1" baseline="30000" dirty="0" smtClean="0">
                <a:solidFill>
                  <a:srgbClr val="FF0000"/>
                </a:solidFill>
                <a:latin typeface="+mn-lt"/>
              </a:rPr>
              <a:t>th</a:t>
            </a:r>
            <a:r>
              <a:rPr lang="en-US" sz="6000" b="1" dirty="0" smtClean="0">
                <a:solidFill>
                  <a:srgbClr val="FF0000"/>
                </a:solidFill>
                <a:latin typeface="+mn-lt"/>
              </a:rPr>
              <a:t> Circuit </a:t>
            </a:r>
            <a:br>
              <a:rPr lang="en-US" sz="6000" b="1" dirty="0" smtClean="0">
                <a:solidFill>
                  <a:srgbClr val="FF0000"/>
                </a:solidFill>
                <a:latin typeface="+mn-lt"/>
              </a:rPr>
            </a:br>
            <a:r>
              <a:rPr lang="en-US" sz="6000" b="1" dirty="0">
                <a:solidFill>
                  <a:srgbClr val="FF0000"/>
                </a:solidFill>
                <a:latin typeface="+mn-lt"/>
              </a:rPr>
              <a:t>C</a:t>
            </a:r>
            <a:r>
              <a:rPr lang="en-US" sz="6000" b="1" dirty="0" smtClean="0">
                <a:solidFill>
                  <a:srgbClr val="FF0000"/>
                </a:solidFill>
                <a:latin typeface="+mn-lt"/>
              </a:rPr>
              <a:t>ourt of Appeals</a:t>
            </a:r>
            <a:endParaRPr lang="en-US" sz="6000" b="1" dirty="0">
              <a:solidFill>
                <a:srgbClr val="FF0000"/>
              </a:solidFill>
              <a:latin typeface="+mn-lt"/>
            </a:endParaRPr>
          </a:p>
        </p:txBody>
      </p:sp>
    </p:spTree>
    <p:extLst>
      <p:ext uri="{BB962C8B-B14F-4D97-AF65-F5344CB8AC3E}">
        <p14:creationId xmlns:p14="http://schemas.microsoft.com/office/powerpoint/2010/main" val="103374351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368300"/>
            <a:ext cx="9144000" cy="6099888"/>
          </a:xfrm>
          <a:prstGeom prst="rect">
            <a:avLst/>
          </a:prstGeom>
        </p:spPr>
      </p:pic>
    </p:spTree>
    <p:extLst>
      <p:ext uri="{BB962C8B-B14F-4D97-AF65-F5344CB8AC3E}">
        <p14:creationId xmlns:p14="http://schemas.microsoft.com/office/powerpoint/2010/main" val="366470170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2504" y="939810"/>
            <a:ext cx="8858992" cy="745629"/>
          </a:xfrm>
        </p:spPr>
        <p:txBody>
          <a:bodyPr>
            <a:normAutofit fontScale="90000"/>
          </a:bodyPr>
          <a:lstStyle/>
          <a:p>
            <a:pPr lvl="0"/>
            <a:r>
              <a:rPr lang="en-US" b="1" i="1" dirty="0" smtClean="0">
                <a:latin typeface="+mn-lt"/>
              </a:rPr>
              <a:t>United States v. Alvarado-</a:t>
            </a:r>
            <a:r>
              <a:rPr lang="en-US" b="1" i="1" dirty="0" err="1" smtClean="0">
                <a:latin typeface="+mn-lt"/>
              </a:rPr>
              <a:t>Zarza</a:t>
            </a:r>
            <a:r>
              <a:rPr lang="en-US" b="1" dirty="0" smtClean="0">
                <a:latin typeface="+mn-lt"/>
              </a:rPr>
              <a:t>, </a:t>
            </a:r>
            <a:br>
              <a:rPr lang="en-US" b="1" dirty="0" smtClean="0">
                <a:latin typeface="+mn-lt"/>
              </a:rPr>
            </a:br>
            <a:r>
              <a:rPr lang="en-US" b="1" dirty="0" smtClean="0">
                <a:latin typeface="+mn-lt"/>
              </a:rPr>
              <a:t>782 F.3d 246 (5th Cir. 2015)</a:t>
            </a:r>
            <a:endParaRPr lang="en-US" b="1" dirty="0">
              <a:latin typeface="+mn-lt"/>
            </a:endParaRPr>
          </a:p>
        </p:txBody>
      </p:sp>
      <p:sp>
        <p:nvSpPr>
          <p:cNvPr id="4" name="Content Placeholder 3"/>
          <p:cNvSpPr>
            <a:spLocks noGrp="1"/>
          </p:cNvSpPr>
          <p:nvPr>
            <p:ph idx="1"/>
          </p:nvPr>
        </p:nvSpPr>
        <p:spPr>
          <a:xfrm>
            <a:off x="225631" y="2280062"/>
            <a:ext cx="8193973" cy="4037611"/>
          </a:xfrm>
        </p:spPr>
        <p:txBody>
          <a:bodyPr>
            <a:normAutofit/>
          </a:bodyPr>
          <a:lstStyle/>
          <a:p>
            <a:pPr lvl="0" algn="just"/>
            <a:r>
              <a:rPr lang="en-US" u="sng" dirty="0" smtClean="0"/>
              <a:t>Traffic stop </a:t>
            </a:r>
            <a:r>
              <a:rPr lang="en-US" dirty="0" smtClean="0"/>
              <a:t>near Mexican Boarder</a:t>
            </a:r>
          </a:p>
          <a:p>
            <a:pPr lvl="0" algn="just"/>
            <a:r>
              <a:rPr lang="en-US" dirty="0" smtClean="0"/>
              <a:t>Officer </a:t>
            </a:r>
            <a:r>
              <a:rPr lang="en-US" b="1" dirty="0" smtClean="0"/>
              <a:t>claimed</a:t>
            </a:r>
            <a:r>
              <a:rPr lang="en-US" dirty="0" smtClean="0"/>
              <a:t> the D made a </a:t>
            </a:r>
            <a:r>
              <a:rPr lang="en-US" b="1" u="sng" dirty="0" smtClean="0"/>
              <a:t>“TURN</a:t>
            </a:r>
            <a:r>
              <a:rPr lang="en-US" dirty="0" smtClean="0"/>
              <a:t>” during a lane change</a:t>
            </a:r>
          </a:p>
          <a:p>
            <a:pPr lvl="0" algn="just"/>
            <a:r>
              <a:rPr lang="en-US" u="sng" dirty="0" smtClean="0"/>
              <a:t>Consent</a:t>
            </a:r>
            <a:r>
              <a:rPr lang="en-US" dirty="0" smtClean="0"/>
              <a:t> to Search</a:t>
            </a:r>
          </a:p>
          <a:p>
            <a:pPr lvl="0" algn="just"/>
            <a:r>
              <a:rPr lang="en-US" u="sng" dirty="0" smtClean="0"/>
              <a:t>Cocaine</a:t>
            </a:r>
            <a:r>
              <a:rPr lang="en-US" dirty="0" smtClean="0"/>
              <a:t> found</a:t>
            </a:r>
          </a:p>
          <a:p>
            <a:pPr lvl="0" algn="just"/>
            <a:r>
              <a:rPr lang="en-US" dirty="0" smtClean="0"/>
              <a:t>Motion to suppress </a:t>
            </a:r>
            <a:r>
              <a:rPr lang="en-US" b="1" dirty="0" smtClean="0"/>
              <a:t>challenging Reasonable Suspicion</a:t>
            </a:r>
          </a:p>
        </p:txBody>
      </p:sp>
    </p:spTree>
    <p:extLst>
      <p:ext uri="{BB962C8B-B14F-4D97-AF65-F5344CB8AC3E}">
        <p14:creationId xmlns:p14="http://schemas.microsoft.com/office/powerpoint/2010/main" val="196286847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a:latin typeface="+mn-lt"/>
              </a:rPr>
              <a:t>McFadden v. United States</a:t>
            </a:r>
            <a:r>
              <a:rPr lang="en-US" b="1" dirty="0">
                <a:latin typeface="+mn-lt"/>
              </a:rPr>
              <a:t>, 135 </a:t>
            </a:r>
            <a:r>
              <a:rPr lang="en-US" b="1" dirty="0" err="1">
                <a:latin typeface="+mn-lt"/>
              </a:rPr>
              <a:t>S.Ct</a:t>
            </a:r>
            <a:r>
              <a:rPr lang="en-US" b="1" dirty="0">
                <a:latin typeface="+mn-lt"/>
              </a:rPr>
              <a:t>. 2298 (2015) </a:t>
            </a:r>
          </a:p>
        </p:txBody>
      </p:sp>
      <p:sp>
        <p:nvSpPr>
          <p:cNvPr id="3" name="Content Placeholder 2"/>
          <p:cNvSpPr>
            <a:spLocks noGrp="1"/>
          </p:cNvSpPr>
          <p:nvPr>
            <p:ph idx="1"/>
          </p:nvPr>
        </p:nvSpPr>
        <p:spPr/>
        <p:txBody>
          <a:bodyPr>
            <a:normAutofit lnSpcReduction="10000"/>
          </a:bodyPr>
          <a:lstStyle/>
          <a:p>
            <a:r>
              <a:rPr lang="en-US" dirty="0" smtClean="0"/>
              <a:t>McFadden </a:t>
            </a:r>
            <a:r>
              <a:rPr lang="en-US" dirty="0"/>
              <a:t>sold overstocked products on the Internet to augment his income. </a:t>
            </a:r>
            <a:endParaRPr lang="en-US" dirty="0" smtClean="0"/>
          </a:p>
          <a:p>
            <a:r>
              <a:rPr lang="en-US" dirty="0" smtClean="0"/>
              <a:t>In </a:t>
            </a:r>
            <a:r>
              <a:rPr lang="en-US" dirty="0"/>
              <a:t>2011, </a:t>
            </a:r>
            <a:r>
              <a:rPr lang="en-US" dirty="0" smtClean="0"/>
              <a:t>he noticed </a:t>
            </a:r>
            <a:r>
              <a:rPr lang="en-US" dirty="0"/>
              <a:t>that a lot of businesses where he lived were selling a product known as "bath salts," an aromatherapy product that emits a stimulating vapor when burned. </a:t>
            </a:r>
            <a:endParaRPr lang="en-US" dirty="0" smtClean="0"/>
          </a:p>
          <a:p>
            <a:r>
              <a:rPr lang="en-US" dirty="0" smtClean="0"/>
              <a:t>After </a:t>
            </a:r>
            <a:r>
              <a:rPr lang="en-US" b="1" dirty="0"/>
              <a:t>confirming that bath salts were not illegal</a:t>
            </a:r>
            <a:r>
              <a:rPr lang="en-US" dirty="0"/>
              <a:t>, </a:t>
            </a:r>
            <a:r>
              <a:rPr lang="en-US" dirty="0" smtClean="0"/>
              <a:t>he </a:t>
            </a:r>
            <a:r>
              <a:rPr lang="en-US" u="sng" dirty="0" smtClean="0"/>
              <a:t>began </a:t>
            </a:r>
            <a:r>
              <a:rPr lang="en-US" u="sng" dirty="0"/>
              <a:t>selling them like his other products</a:t>
            </a:r>
            <a:r>
              <a:rPr lang="en-US" dirty="0"/>
              <a:t>. </a:t>
            </a:r>
            <a:endParaRPr lang="en-US" dirty="0" smtClean="0"/>
          </a:p>
          <a:p>
            <a:r>
              <a:rPr lang="en-US" dirty="0" smtClean="0"/>
              <a:t>He </a:t>
            </a:r>
            <a:r>
              <a:rPr lang="en-US" b="1" dirty="0"/>
              <a:t>continued to sell them until he learned </a:t>
            </a:r>
            <a:r>
              <a:rPr lang="en-US" dirty="0"/>
              <a:t>they had been </a:t>
            </a:r>
            <a:r>
              <a:rPr lang="en-US" u="sng" dirty="0"/>
              <a:t>placed on the list of substances that the Controlled Substances Act </a:t>
            </a:r>
            <a:r>
              <a:rPr lang="en-US" dirty="0"/>
              <a:t>(CSA) prohibited</a:t>
            </a:r>
            <a:r>
              <a:rPr lang="en-US" dirty="0" smtClean="0"/>
              <a:t>.</a:t>
            </a:r>
            <a:endParaRPr lang="en-US" dirty="0"/>
          </a:p>
          <a:p>
            <a:endParaRPr lang="en-US" dirty="0"/>
          </a:p>
        </p:txBody>
      </p:sp>
    </p:spTree>
    <p:extLst>
      <p:ext uri="{BB962C8B-B14F-4D97-AF65-F5344CB8AC3E}">
        <p14:creationId xmlns:p14="http://schemas.microsoft.com/office/powerpoint/2010/main" val="348227573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2504" y="939810"/>
            <a:ext cx="8858992" cy="745629"/>
          </a:xfrm>
        </p:spPr>
        <p:txBody>
          <a:bodyPr>
            <a:normAutofit fontScale="90000"/>
          </a:bodyPr>
          <a:lstStyle/>
          <a:p>
            <a:pPr lvl="0"/>
            <a:r>
              <a:rPr lang="en-US" b="1" i="1" dirty="0" smtClean="0">
                <a:latin typeface="+mn-lt"/>
              </a:rPr>
              <a:t>United States v. Alvarado-</a:t>
            </a:r>
            <a:r>
              <a:rPr lang="en-US" b="1" i="1" dirty="0" err="1" smtClean="0">
                <a:latin typeface="+mn-lt"/>
              </a:rPr>
              <a:t>Zarza</a:t>
            </a:r>
            <a:r>
              <a:rPr lang="en-US" b="1" dirty="0" smtClean="0">
                <a:latin typeface="+mn-lt"/>
              </a:rPr>
              <a:t>, </a:t>
            </a:r>
            <a:br>
              <a:rPr lang="en-US" b="1" dirty="0" smtClean="0">
                <a:latin typeface="+mn-lt"/>
              </a:rPr>
            </a:br>
            <a:r>
              <a:rPr lang="en-US" b="1" dirty="0" smtClean="0">
                <a:latin typeface="+mn-lt"/>
              </a:rPr>
              <a:t>782 F.3d 246 (5th Cir. 2015) </a:t>
            </a:r>
            <a:r>
              <a:rPr lang="en-US" dirty="0" smtClean="0">
                <a:effectLst/>
                <a:latin typeface="+mn-lt"/>
              </a:rPr>
              <a:t/>
            </a:r>
            <a:br>
              <a:rPr lang="en-US" dirty="0" smtClean="0">
                <a:effectLst/>
                <a:latin typeface="+mn-lt"/>
              </a:rPr>
            </a:br>
            <a:endParaRPr lang="en-US" dirty="0">
              <a:latin typeface="+mn-lt"/>
            </a:endParaRPr>
          </a:p>
        </p:txBody>
      </p:sp>
      <p:sp>
        <p:nvSpPr>
          <p:cNvPr id="4" name="Content Placeholder 3"/>
          <p:cNvSpPr>
            <a:spLocks noGrp="1"/>
          </p:cNvSpPr>
          <p:nvPr>
            <p:ph idx="1"/>
          </p:nvPr>
        </p:nvSpPr>
        <p:spPr>
          <a:xfrm>
            <a:off x="225631" y="2280062"/>
            <a:ext cx="8193973" cy="4037611"/>
          </a:xfrm>
        </p:spPr>
        <p:txBody>
          <a:bodyPr>
            <a:normAutofit/>
          </a:bodyPr>
          <a:lstStyle/>
          <a:p>
            <a:pPr lvl="0" algn="just"/>
            <a:r>
              <a:rPr lang="en-US" dirty="0" smtClean="0"/>
              <a:t>Tex Trans Code- “</a:t>
            </a:r>
            <a:r>
              <a:rPr lang="en-US" b="1" dirty="0" smtClean="0"/>
              <a:t>operator shall signal 100 feet before turn”</a:t>
            </a:r>
          </a:p>
          <a:p>
            <a:pPr lvl="0" algn="just"/>
            <a:r>
              <a:rPr lang="en-US" b="1" u="sng" dirty="0" smtClean="0"/>
              <a:t>The lane change was NOT a “turn”</a:t>
            </a:r>
          </a:p>
          <a:p>
            <a:pPr algn="just"/>
            <a:r>
              <a:rPr lang="en-US" dirty="0"/>
              <a:t>Officer’s </a:t>
            </a:r>
            <a:r>
              <a:rPr lang="en-US" b="1" dirty="0"/>
              <a:t>mistake of law was NOT objectively reasonable</a:t>
            </a:r>
          </a:p>
          <a:p>
            <a:pPr lvl="0" algn="just"/>
            <a:endParaRPr lang="en-US" dirty="0" smtClean="0"/>
          </a:p>
          <a:p>
            <a:pPr lvl="0" algn="just"/>
            <a:endParaRPr lang="en-US" dirty="0"/>
          </a:p>
        </p:txBody>
      </p:sp>
    </p:spTree>
    <p:extLst>
      <p:ext uri="{BB962C8B-B14F-4D97-AF65-F5344CB8AC3E}">
        <p14:creationId xmlns:p14="http://schemas.microsoft.com/office/powerpoint/2010/main" val="155869851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2504" y="939810"/>
            <a:ext cx="8858992" cy="745629"/>
          </a:xfrm>
        </p:spPr>
        <p:txBody>
          <a:bodyPr>
            <a:normAutofit fontScale="90000"/>
          </a:bodyPr>
          <a:lstStyle/>
          <a:p>
            <a:pPr lvl="0"/>
            <a:r>
              <a:rPr lang="en-US" b="1" i="1" dirty="0" smtClean="0">
                <a:latin typeface="+mn-lt"/>
              </a:rPr>
              <a:t>United States v. Alvarado-</a:t>
            </a:r>
            <a:r>
              <a:rPr lang="en-US" b="1" i="1" dirty="0" err="1" smtClean="0">
                <a:latin typeface="+mn-lt"/>
              </a:rPr>
              <a:t>Zarza</a:t>
            </a:r>
            <a:r>
              <a:rPr lang="en-US" b="1" dirty="0" smtClean="0">
                <a:latin typeface="+mn-lt"/>
              </a:rPr>
              <a:t>, </a:t>
            </a:r>
            <a:br>
              <a:rPr lang="en-US" b="1" dirty="0" smtClean="0">
                <a:latin typeface="+mn-lt"/>
              </a:rPr>
            </a:br>
            <a:r>
              <a:rPr lang="en-US" b="1" dirty="0" smtClean="0">
                <a:latin typeface="+mn-lt"/>
              </a:rPr>
              <a:t>782 F.3d 246 (5th Cir. 2015) </a:t>
            </a:r>
            <a:r>
              <a:rPr lang="en-US" dirty="0" smtClean="0">
                <a:effectLst/>
                <a:latin typeface="+mn-lt"/>
              </a:rPr>
              <a:t/>
            </a:r>
            <a:br>
              <a:rPr lang="en-US" dirty="0" smtClean="0">
                <a:effectLst/>
                <a:latin typeface="+mn-lt"/>
              </a:rPr>
            </a:br>
            <a:endParaRPr lang="en-US" dirty="0">
              <a:latin typeface="+mn-lt"/>
            </a:endParaRPr>
          </a:p>
        </p:txBody>
      </p:sp>
      <p:sp>
        <p:nvSpPr>
          <p:cNvPr id="4" name="Content Placeholder 3"/>
          <p:cNvSpPr>
            <a:spLocks noGrp="1"/>
          </p:cNvSpPr>
          <p:nvPr>
            <p:ph idx="1"/>
          </p:nvPr>
        </p:nvSpPr>
        <p:spPr>
          <a:xfrm>
            <a:off x="225631" y="2280062"/>
            <a:ext cx="8193973" cy="4037611"/>
          </a:xfrm>
        </p:spPr>
        <p:txBody>
          <a:bodyPr>
            <a:normAutofit/>
          </a:bodyPr>
          <a:lstStyle/>
          <a:p>
            <a:pPr lvl="0" algn="just"/>
            <a:r>
              <a:rPr lang="en-US" dirty="0" smtClean="0"/>
              <a:t>Remember in </a:t>
            </a:r>
            <a:r>
              <a:rPr lang="en-US" i="1" dirty="0" err="1" smtClean="0"/>
              <a:t>Heien</a:t>
            </a:r>
            <a:r>
              <a:rPr lang="en-US" i="1" dirty="0" smtClean="0"/>
              <a:t> v. North Carolina</a:t>
            </a:r>
            <a:r>
              <a:rPr lang="en-US" dirty="0" smtClean="0"/>
              <a:t>, 135 S. Ct. 530 (2014) the mistake was reasonable because:</a:t>
            </a:r>
          </a:p>
          <a:p>
            <a:pPr lvl="1" algn="just"/>
            <a:r>
              <a:rPr lang="en-US" dirty="0" smtClean="0"/>
              <a:t>1. statue was ambiguous</a:t>
            </a:r>
          </a:p>
          <a:p>
            <a:pPr lvl="1" algn="just"/>
            <a:r>
              <a:rPr lang="en-US" dirty="0" smtClean="0"/>
              <a:t>2 no previous appellate court rulings</a:t>
            </a:r>
          </a:p>
          <a:p>
            <a:pPr lvl="0" algn="just"/>
            <a:r>
              <a:rPr lang="en-US" b="1" i="1" dirty="0" smtClean="0">
                <a:solidFill>
                  <a:srgbClr val="FF0000"/>
                </a:solidFill>
              </a:rPr>
              <a:t>Reasonable suspicion cannot rest upon a mistake of law or fact unless the mistake is objectively reasonable</a:t>
            </a:r>
          </a:p>
          <a:p>
            <a:pPr lvl="0" algn="just"/>
            <a:endParaRPr lang="en-US" dirty="0" smtClean="0"/>
          </a:p>
          <a:p>
            <a:pPr lvl="0" algn="just"/>
            <a:endParaRPr lang="en-US" dirty="0"/>
          </a:p>
        </p:txBody>
      </p:sp>
    </p:spTree>
    <p:extLst>
      <p:ext uri="{BB962C8B-B14F-4D97-AF65-F5344CB8AC3E}">
        <p14:creationId xmlns:p14="http://schemas.microsoft.com/office/powerpoint/2010/main" val="406740107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latin typeface="+mn-lt"/>
              </a:rPr>
              <a:t>United States v. Haines</a:t>
            </a:r>
            <a:r>
              <a:rPr lang="en-US" b="1" dirty="0">
                <a:latin typeface="+mn-lt"/>
              </a:rPr>
              <a:t>, 803 F.3d 713 (5th Cir. 2015)</a:t>
            </a:r>
          </a:p>
        </p:txBody>
      </p:sp>
      <p:sp>
        <p:nvSpPr>
          <p:cNvPr id="3" name="Content Placeholder 2"/>
          <p:cNvSpPr>
            <a:spLocks noGrp="1"/>
          </p:cNvSpPr>
          <p:nvPr>
            <p:ph idx="1"/>
          </p:nvPr>
        </p:nvSpPr>
        <p:spPr/>
        <p:txBody>
          <a:bodyPr/>
          <a:lstStyle/>
          <a:p>
            <a:r>
              <a:rPr lang="en-US" dirty="0" smtClean="0"/>
              <a:t>Defendant on trial for cons</a:t>
            </a:r>
            <a:r>
              <a:rPr lang="en-US" u="sng" dirty="0" smtClean="0"/>
              <a:t>piracy to distribute heroin</a:t>
            </a:r>
          </a:p>
          <a:p>
            <a:r>
              <a:rPr lang="en-US" dirty="0" smtClean="0"/>
              <a:t>DEA agent testified as a </a:t>
            </a:r>
            <a:r>
              <a:rPr lang="en-US" b="1" u="sng" dirty="0" smtClean="0"/>
              <a:t>fact witness </a:t>
            </a:r>
            <a:r>
              <a:rPr lang="en-US" dirty="0" smtClean="0"/>
              <a:t>that he made 10 buys</a:t>
            </a:r>
          </a:p>
          <a:p>
            <a:r>
              <a:rPr lang="en-US" dirty="0" smtClean="0"/>
              <a:t>DEA agent testified as an </a:t>
            </a:r>
            <a:r>
              <a:rPr lang="en-US" b="1" u="sng" dirty="0" smtClean="0"/>
              <a:t>expert witness</a:t>
            </a:r>
            <a:r>
              <a:rPr lang="en-US" dirty="0" smtClean="0"/>
              <a:t> as well</a:t>
            </a:r>
          </a:p>
          <a:p>
            <a:r>
              <a:rPr lang="en-US" dirty="0" smtClean="0"/>
              <a:t>Defendant claimed that the Agent was </a:t>
            </a:r>
            <a:r>
              <a:rPr lang="en-US" b="1" dirty="0" smtClean="0"/>
              <a:t>improperly permitted to testify </a:t>
            </a:r>
            <a:r>
              <a:rPr lang="en-US" dirty="0" smtClean="0"/>
              <a:t>as an expert</a:t>
            </a:r>
            <a:endParaRPr lang="en-US" dirty="0"/>
          </a:p>
        </p:txBody>
      </p:sp>
    </p:spTree>
    <p:extLst>
      <p:ext uri="{BB962C8B-B14F-4D97-AF65-F5344CB8AC3E}">
        <p14:creationId xmlns:p14="http://schemas.microsoft.com/office/powerpoint/2010/main" val="290603650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latin typeface="+mn-lt"/>
              </a:rPr>
              <a:t>United States v. Haines</a:t>
            </a:r>
            <a:r>
              <a:rPr lang="en-US" b="1" dirty="0">
                <a:latin typeface="+mn-lt"/>
              </a:rPr>
              <a:t>, 803 F.3d 713 (5th Cir. 2015)</a:t>
            </a:r>
            <a:endParaRPr lang="en-US" dirty="0">
              <a:latin typeface="+mn-lt"/>
            </a:endParaRPr>
          </a:p>
        </p:txBody>
      </p:sp>
      <p:sp>
        <p:nvSpPr>
          <p:cNvPr id="3" name="Content Placeholder 2"/>
          <p:cNvSpPr>
            <a:spLocks noGrp="1"/>
          </p:cNvSpPr>
          <p:nvPr>
            <p:ph idx="1"/>
          </p:nvPr>
        </p:nvSpPr>
        <p:spPr/>
        <p:txBody>
          <a:bodyPr/>
          <a:lstStyle/>
          <a:p>
            <a:pPr marL="0" indent="0">
              <a:buNone/>
            </a:pPr>
            <a:endParaRPr lang="en-US" sz="1125" dirty="0"/>
          </a:p>
          <a:p>
            <a:pPr marL="228600" lvl="1">
              <a:spcBef>
                <a:spcPts val="1000"/>
              </a:spcBef>
            </a:pPr>
            <a:r>
              <a:rPr lang="en-US" sz="2000" dirty="0"/>
              <a:t>When a government agent acts as </a:t>
            </a:r>
            <a:r>
              <a:rPr lang="en-US" sz="2000" b="1" dirty="0"/>
              <a:t>both an expert and lay </a:t>
            </a:r>
            <a:r>
              <a:rPr lang="en-US" sz="2000" b="1" dirty="0" smtClean="0"/>
              <a:t>witness</a:t>
            </a:r>
            <a:r>
              <a:rPr lang="en-US" sz="2000" b="1" dirty="0"/>
              <a:t>:</a:t>
            </a:r>
          </a:p>
          <a:p>
            <a:pPr marL="228600" lvl="1">
              <a:spcBef>
                <a:spcPts val="1000"/>
              </a:spcBef>
            </a:pPr>
            <a:r>
              <a:rPr lang="en-US" sz="2000" dirty="0" smtClean="0"/>
              <a:t>“</a:t>
            </a:r>
            <a:r>
              <a:rPr lang="en-US" sz="2000" dirty="0"/>
              <a:t>safeguards sufficient to ensure that a </a:t>
            </a:r>
            <a:r>
              <a:rPr lang="en-US" sz="2000" dirty="0" smtClean="0"/>
              <a:t>witnesses </a:t>
            </a:r>
            <a:r>
              <a:rPr lang="en-US" sz="2000" b="1" u="sng" dirty="0"/>
              <a:t>dual role does not prejudice or confuse a jury ‘might include requiring the witness to testify at different times</a:t>
            </a:r>
            <a:r>
              <a:rPr lang="en-US" sz="2000" dirty="0"/>
              <a:t>, in each capacity; </a:t>
            </a:r>
            <a:endParaRPr lang="en-US" sz="2000" dirty="0" smtClean="0"/>
          </a:p>
          <a:p>
            <a:pPr marL="228600" lvl="1">
              <a:spcBef>
                <a:spcPts val="1000"/>
              </a:spcBef>
            </a:pPr>
            <a:r>
              <a:rPr lang="en-US" sz="2000" dirty="0" smtClean="0"/>
              <a:t>giving </a:t>
            </a:r>
            <a:r>
              <a:rPr lang="en-US" sz="2000" dirty="0"/>
              <a:t>a </a:t>
            </a:r>
            <a:r>
              <a:rPr lang="en-US" sz="2000" b="1" u="sng" dirty="0"/>
              <a:t>cautionary instruction </a:t>
            </a:r>
            <a:r>
              <a:rPr lang="en-US" sz="2000" dirty="0"/>
              <a:t>to</a:t>
            </a:r>
            <a:r>
              <a:rPr lang="en-US" sz="2000" b="1" dirty="0"/>
              <a:t> </a:t>
            </a:r>
            <a:r>
              <a:rPr lang="en-US" sz="2000" dirty="0"/>
              <a:t>the jury regarding the basis of instruction to the jury regarding the basis of the testimony; </a:t>
            </a:r>
          </a:p>
          <a:p>
            <a:pPr marL="228600" lvl="1">
              <a:spcBef>
                <a:spcPts val="1000"/>
              </a:spcBef>
            </a:pPr>
            <a:r>
              <a:rPr lang="en-US" sz="2000" dirty="0" smtClean="0"/>
              <a:t>allowing for </a:t>
            </a:r>
            <a:r>
              <a:rPr lang="en-US" sz="2000" b="1" u="sng" dirty="0" smtClean="0"/>
              <a:t>cross-examination </a:t>
            </a:r>
            <a:r>
              <a:rPr lang="en-US" sz="2000" dirty="0" smtClean="0"/>
              <a:t>by defense counsel; </a:t>
            </a:r>
          </a:p>
          <a:p>
            <a:pPr marL="228600" lvl="1">
              <a:spcBef>
                <a:spcPts val="1000"/>
              </a:spcBef>
            </a:pPr>
            <a:r>
              <a:rPr lang="en-US" sz="2000" dirty="0" smtClean="0"/>
              <a:t>establishing a </a:t>
            </a:r>
            <a:r>
              <a:rPr lang="en-US" sz="2000" b="1" u="sng" dirty="0" smtClean="0"/>
              <a:t>proper foundation for the expertise</a:t>
            </a:r>
            <a:r>
              <a:rPr lang="en-US" sz="2000" dirty="0" smtClean="0"/>
              <a:t>; or </a:t>
            </a:r>
          </a:p>
          <a:p>
            <a:pPr marL="228600" lvl="1">
              <a:spcBef>
                <a:spcPts val="1000"/>
              </a:spcBef>
            </a:pPr>
            <a:r>
              <a:rPr lang="en-US" sz="2000" dirty="0" smtClean="0"/>
              <a:t>having </a:t>
            </a:r>
            <a:r>
              <a:rPr lang="en-US" sz="2000" b="1" u="sng" dirty="0" smtClean="0"/>
              <a:t>counsel ground the question </a:t>
            </a:r>
            <a:r>
              <a:rPr lang="en-US" sz="2000" dirty="0" smtClean="0"/>
              <a:t>in either </a:t>
            </a:r>
            <a:r>
              <a:rPr lang="en-US" sz="2000" b="1" u="sng" dirty="0" smtClean="0"/>
              <a:t>fact or expertise</a:t>
            </a:r>
            <a:r>
              <a:rPr lang="en-US" sz="2000" u="sng" dirty="0" smtClean="0"/>
              <a:t> </a:t>
            </a:r>
            <a:r>
              <a:rPr lang="en-US" sz="2000" dirty="0" smtClean="0"/>
              <a:t>while asking the question.”</a:t>
            </a:r>
          </a:p>
          <a:p>
            <a:endParaRPr lang="en-US" dirty="0"/>
          </a:p>
        </p:txBody>
      </p:sp>
      <p:pic>
        <p:nvPicPr>
          <p:cNvPr id="4"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4178" y="5329238"/>
            <a:ext cx="2695575" cy="1695450"/>
          </a:xfrm>
          <a:prstGeom prst="rect">
            <a:avLst/>
          </a:prstGeom>
        </p:spPr>
      </p:pic>
    </p:spTree>
    <p:extLst>
      <p:ext uri="{BB962C8B-B14F-4D97-AF65-F5344CB8AC3E}">
        <p14:creationId xmlns:p14="http://schemas.microsoft.com/office/powerpoint/2010/main" val="305592753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8000"/>
                </a:solidFill>
                <a:latin typeface="+mn-lt"/>
              </a:rPr>
              <a:t>Federal Motion To Dismiss Marijuana Prosecutions</a:t>
            </a:r>
            <a:endParaRPr lang="en-US" dirty="0">
              <a:solidFill>
                <a:srgbClr val="008000"/>
              </a:solidFill>
              <a:latin typeface="+mn-lt"/>
            </a:endParaRPr>
          </a:p>
        </p:txBody>
      </p:sp>
      <p:pic>
        <p:nvPicPr>
          <p:cNvPr id="4" name="Content Placeholder 3"/>
          <p:cNvPicPr>
            <a:picLocks noGrp="1" noChangeAspect="1"/>
          </p:cNvPicPr>
          <p:nvPr>
            <p:ph idx="1"/>
          </p:nvPr>
        </p:nvPicPr>
        <p:blipFill>
          <a:blip r:embed="rId2"/>
          <a:srcRect l="-81059" r="-81059"/>
          <a:stretch>
            <a:fillRect/>
          </a:stretch>
        </p:blipFill>
        <p:spPr/>
      </p:pic>
    </p:spTree>
    <p:extLst>
      <p:ext uri="{BB962C8B-B14F-4D97-AF65-F5344CB8AC3E}">
        <p14:creationId xmlns:p14="http://schemas.microsoft.com/office/powerpoint/2010/main" val="179733997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008000"/>
                </a:solidFill>
                <a:latin typeface="+mn-lt"/>
              </a:rPr>
              <a:t>Cole Memo</a:t>
            </a:r>
            <a:endParaRPr lang="en-US" b="1" dirty="0">
              <a:solidFill>
                <a:srgbClr val="008000"/>
              </a:solidFill>
              <a:latin typeface="+mn-lt"/>
            </a:endParaRPr>
          </a:p>
        </p:txBody>
      </p:sp>
      <p:sp>
        <p:nvSpPr>
          <p:cNvPr id="3" name="Content Placeholder 2"/>
          <p:cNvSpPr>
            <a:spLocks noGrp="1"/>
          </p:cNvSpPr>
          <p:nvPr>
            <p:ph idx="1"/>
          </p:nvPr>
        </p:nvSpPr>
        <p:spPr/>
        <p:txBody>
          <a:bodyPr>
            <a:normAutofit lnSpcReduction="10000"/>
          </a:bodyPr>
          <a:lstStyle/>
          <a:p>
            <a:r>
              <a:rPr lang="en-US" dirty="0" smtClean="0"/>
              <a:t>Preventing </a:t>
            </a:r>
            <a:r>
              <a:rPr lang="en-US" dirty="0"/>
              <a:t>the </a:t>
            </a:r>
            <a:r>
              <a:rPr lang="en-US" b="1" dirty="0">
                <a:solidFill>
                  <a:srgbClr val="008000"/>
                </a:solidFill>
              </a:rPr>
              <a:t>distribution</a:t>
            </a:r>
            <a:r>
              <a:rPr lang="en-US" dirty="0">
                <a:solidFill>
                  <a:srgbClr val="008000"/>
                </a:solidFill>
              </a:rPr>
              <a:t> </a:t>
            </a:r>
            <a:r>
              <a:rPr lang="en-US" dirty="0"/>
              <a:t>of marijuana to </a:t>
            </a:r>
            <a:r>
              <a:rPr lang="en-US" b="1" dirty="0">
                <a:solidFill>
                  <a:srgbClr val="008000"/>
                </a:solidFill>
              </a:rPr>
              <a:t>minors</a:t>
            </a:r>
            <a:r>
              <a:rPr lang="en-US" dirty="0"/>
              <a:t>;</a:t>
            </a:r>
          </a:p>
          <a:p>
            <a:r>
              <a:rPr lang="en-US" dirty="0" smtClean="0"/>
              <a:t>Preventing </a:t>
            </a:r>
            <a:r>
              <a:rPr lang="en-US" b="1" dirty="0">
                <a:solidFill>
                  <a:srgbClr val="008000"/>
                </a:solidFill>
              </a:rPr>
              <a:t>revenue</a:t>
            </a:r>
            <a:r>
              <a:rPr lang="en-US" dirty="0">
                <a:solidFill>
                  <a:srgbClr val="008000"/>
                </a:solidFill>
              </a:rPr>
              <a:t> </a:t>
            </a:r>
            <a:r>
              <a:rPr lang="en-US" dirty="0"/>
              <a:t>from the sale of marijuana from going to </a:t>
            </a:r>
            <a:r>
              <a:rPr lang="en-US" b="1" dirty="0">
                <a:solidFill>
                  <a:srgbClr val="008000"/>
                </a:solidFill>
              </a:rPr>
              <a:t>criminal enterprises, gangs, and cartels;</a:t>
            </a:r>
          </a:p>
          <a:p>
            <a:r>
              <a:rPr lang="en-US" dirty="0" smtClean="0"/>
              <a:t>Preventing </a:t>
            </a:r>
            <a:r>
              <a:rPr lang="en-US" dirty="0"/>
              <a:t>the </a:t>
            </a:r>
            <a:r>
              <a:rPr lang="en-US" b="1" dirty="0">
                <a:solidFill>
                  <a:srgbClr val="008000"/>
                </a:solidFill>
              </a:rPr>
              <a:t>diversion of marijuana from states </a:t>
            </a:r>
            <a:r>
              <a:rPr lang="en-US" dirty="0"/>
              <a:t>where it is legal under state law in some form to other states;</a:t>
            </a:r>
          </a:p>
          <a:p>
            <a:r>
              <a:rPr lang="en-US" dirty="0" smtClean="0"/>
              <a:t>Preventing </a:t>
            </a:r>
            <a:r>
              <a:rPr lang="en-US" dirty="0"/>
              <a:t>state-authorized marijuana activity from being used as a </a:t>
            </a:r>
            <a:r>
              <a:rPr lang="en-US" b="1" dirty="0">
                <a:solidFill>
                  <a:srgbClr val="008000"/>
                </a:solidFill>
              </a:rPr>
              <a:t>cover or pretext for the trafficking of other illegal drugs or other illegal activity</a:t>
            </a:r>
            <a:r>
              <a:rPr lang="en-US" b="1" dirty="0" smtClean="0">
                <a:solidFill>
                  <a:srgbClr val="008000"/>
                </a:solidFill>
              </a:rPr>
              <a:t>;</a:t>
            </a:r>
            <a:endParaRPr lang="en-US" b="1" dirty="0">
              <a:solidFill>
                <a:srgbClr val="008000"/>
              </a:solidFill>
            </a:endParaRPr>
          </a:p>
        </p:txBody>
      </p:sp>
    </p:spTree>
    <p:extLst>
      <p:ext uri="{BB962C8B-B14F-4D97-AF65-F5344CB8AC3E}">
        <p14:creationId xmlns:p14="http://schemas.microsoft.com/office/powerpoint/2010/main" val="73791305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008000"/>
                </a:solidFill>
                <a:latin typeface="+mn-lt"/>
              </a:rPr>
              <a:t>Cole Memo</a:t>
            </a:r>
            <a:endParaRPr lang="en-US" b="1" dirty="0">
              <a:solidFill>
                <a:srgbClr val="008000"/>
              </a:solidFill>
              <a:latin typeface="+mn-lt"/>
            </a:endParaRPr>
          </a:p>
        </p:txBody>
      </p:sp>
      <p:sp>
        <p:nvSpPr>
          <p:cNvPr id="3" name="Content Placeholder 2"/>
          <p:cNvSpPr>
            <a:spLocks noGrp="1"/>
          </p:cNvSpPr>
          <p:nvPr>
            <p:ph idx="1"/>
          </p:nvPr>
        </p:nvSpPr>
        <p:spPr/>
        <p:txBody>
          <a:bodyPr>
            <a:normAutofit fontScale="92500" lnSpcReduction="10000"/>
          </a:bodyPr>
          <a:lstStyle/>
          <a:p>
            <a:r>
              <a:rPr lang="en-US" dirty="0" smtClean="0"/>
              <a:t>Preventing </a:t>
            </a:r>
            <a:r>
              <a:rPr lang="en-US" b="1" dirty="0">
                <a:solidFill>
                  <a:srgbClr val="008000"/>
                </a:solidFill>
              </a:rPr>
              <a:t>violence and the use of firearms </a:t>
            </a:r>
            <a:r>
              <a:rPr lang="en-US" dirty="0"/>
              <a:t>in the cultivation and distribution of marijuana;</a:t>
            </a:r>
          </a:p>
          <a:p>
            <a:r>
              <a:rPr lang="en-US" dirty="0" smtClean="0"/>
              <a:t>Preventing </a:t>
            </a:r>
            <a:r>
              <a:rPr lang="en-US" dirty="0"/>
              <a:t>drugged driving and the exacerbation of other </a:t>
            </a:r>
            <a:r>
              <a:rPr lang="en-US" b="1" dirty="0">
                <a:solidFill>
                  <a:srgbClr val="008000"/>
                </a:solidFill>
              </a:rPr>
              <a:t>adverse public health consequences </a:t>
            </a:r>
            <a:r>
              <a:rPr lang="en-US" dirty="0"/>
              <a:t>associated with marijuana use;</a:t>
            </a:r>
          </a:p>
          <a:p>
            <a:r>
              <a:rPr lang="en-US" dirty="0" smtClean="0"/>
              <a:t>Preventing </a:t>
            </a:r>
            <a:r>
              <a:rPr lang="en-US" dirty="0"/>
              <a:t>the growing of marijuana on public lands and the attendant </a:t>
            </a:r>
            <a:r>
              <a:rPr lang="en-US" b="1" dirty="0">
                <a:solidFill>
                  <a:srgbClr val="008000"/>
                </a:solidFill>
              </a:rPr>
              <a:t>public safety and environmental dangers</a:t>
            </a:r>
            <a:r>
              <a:rPr lang="en-US" dirty="0"/>
              <a:t> posed by marijuana production </a:t>
            </a:r>
            <a:r>
              <a:rPr lang="en-US" b="1" dirty="0">
                <a:solidFill>
                  <a:srgbClr val="008000"/>
                </a:solidFill>
              </a:rPr>
              <a:t>on public lands</a:t>
            </a:r>
            <a:r>
              <a:rPr lang="en-US" dirty="0"/>
              <a:t>; and</a:t>
            </a:r>
          </a:p>
          <a:p>
            <a:r>
              <a:rPr lang="en-US" dirty="0" smtClean="0"/>
              <a:t>Preventing </a:t>
            </a:r>
            <a:r>
              <a:rPr lang="en-US" dirty="0"/>
              <a:t>marijuana possession or use on </a:t>
            </a:r>
            <a:r>
              <a:rPr lang="en-US" b="1" dirty="0">
                <a:solidFill>
                  <a:srgbClr val="008000"/>
                </a:solidFill>
              </a:rPr>
              <a:t>federal property</a:t>
            </a:r>
          </a:p>
        </p:txBody>
      </p:sp>
    </p:spTree>
    <p:extLst>
      <p:ext uri="{BB962C8B-B14F-4D97-AF65-F5344CB8AC3E}">
        <p14:creationId xmlns:p14="http://schemas.microsoft.com/office/powerpoint/2010/main" val="327324300"/>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008000"/>
                </a:solidFill>
                <a:latin typeface="+mn-lt"/>
              </a:rPr>
              <a:t>The Right Case</a:t>
            </a:r>
            <a:endParaRPr lang="en-US" dirty="0">
              <a:solidFill>
                <a:srgbClr val="008000"/>
              </a:solidFill>
              <a:latin typeface="+mn-lt"/>
            </a:endParaRPr>
          </a:p>
        </p:txBody>
      </p:sp>
      <p:sp>
        <p:nvSpPr>
          <p:cNvPr id="3" name="Content Placeholder 2"/>
          <p:cNvSpPr>
            <a:spLocks noGrp="1"/>
          </p:cNvSpPr>
          <p:nvPr>
            <p:ph idx="1"/>
          </p:nvPr>
        </p:nvSpPr>
        <p:spPr/>
        <p:txBody>
          <a:bodyPr/>
          <a:lstStyle/>
          <a:p>
            <a:r>
              <a:rPr lang="en-US" dirty="0" smtClean="0"/>
              <a:t>Grown in Texas</a:t>
            </a:r>
          </a:p>
          <a:p>
            <a:r>
              <a:rPr lang="en-US" dirty="0" smtClean="0"/>
              <a:t>For Texans</a:t>
            </a:r>
          </a:p>
          <a:p>
            <a:r>
              <a:rPr lang="en-US" dirty="0" smtClean="0"/>
              <a:t>No felons</a:t>
            </a:r>
          </a:p>
          <a:p>
            <a:r>
              <a:rPr lang="en-US" dirty="0" smtClean="0"/>
              <a:t>No other crimes</a:t>
            </a:r>
          </a:p>
          <a:p>
            <a:r>
              <a:rPr lang="en-US" dirty="0" smtClean="0"/>
              <a:t>No guns</a:t>
            </a:r>
          </a:p>
          <a:p>
            <a:r>
              <a:rPr lang="en-US" dirty="0" smtClean="0"/>
              <a:t>No gangs or cartels</a:t>
            </a:r>
            <a:endParaRPr lang="en-US" dirty="0"/>
          </a:p>
        </p:txBody>
      </p:sp>
    </p:spTree>
    <p:extLst>
      <p:ext uri="{BB962C8B-B14F-4D97-AF65-F5344CB8AC3E}">
        <p14:creationId xmlns:p14="http://schemas.microsoft.com/office/powerpoint/2010/main" val="1659731168"/>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008000"/>
                </a:solidFill>
                <a:latin typeface="+mn-lt"/>
              </a:rPr>
              <a:t>Federal Motion To Dismiss Marijuana Prosecutions</a:t>
            </a:r>
            <a:endParaRPr lang="en-US" b="1" dirty="0">
              <a:solidFill>
                <a:srgbClr val="008000"/>
              </a:solidFill>
              <a:latin typeface="+mn-lt"/>
            </a:endParaRPr>
          </a:p>
        </p:txBody>
      </p:sp>
      <p:sp>
        <p:nvSpPr>
          <p:cNvPr id="3" name="Content Placeholder 2"/>
          <p:cNvSpPr>
            <a:spLocks noGrp="1"/>
          </p:cNvSpPr>
          <p:nvPr>
            <p:ph idx="1"/>
          </p:nvPr>
        </p:nvSpPr>
        <p:spPr/>
        <p:txBody>
          <a:bodyPr/>
          <a:lstStyle/>
          <a:p>
            <a:r>
              <a:rPr lang="en-US" dirty="0"/>
              <a:t>Selective </a:t>
            </a:r>
            <a:r>
              <a:rPr lang="en-US" dirty="0" smtClean="0"/>
              <a:t>Prosecution</a:t>
            </a:r>
          </a:p>
          <a:p>
            <a:r>
              <a:rPr lang="en-US" dirty="0"/>
              <a:t>Selective Enforcement violates Fundamentals of </a:t>
            </a:r>
            <a:r>
              <a:rPr lang="en-US" dirty="0" smtClean="0"/>
              <a:t>Federalism</a:t>
            </a:r>
          </a:p>
          <a:p>
            <a:r>
              <a:rPr lang="en-US" dirty="0"/>
              <a:t>Separation of Powers </a:t>
            </a:r>
            <a:r>
              <a:rPr lang="en-US" dirty="0" smtClean="0"/>
              <a:t>Doctrine</a:t>
            </a:r>
          </a:p>
          <a:p>
            <a:r>
              <a:rPr lang="en-US" dirty="0"/>
              <a:t>The Controlled Substance Act lacks any Rational Basis</a:t>
            </a:r>
          </a:p>
        </p:txBody>
      </p:sp>
    </p:spTree>
    <p:extLst>
      <p:ext uri="{BB962C8B-B14F-4D97-AF65-F5344CB8AC3E}">
        <p14:creationId xmlns:p14="http://schemas.microsoft.com/office/powerpoint/2010/main" val="362511858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lgn="ctr"/>
            <a:r>
              <a:rPr lang="en-US" b="1" dirty="0">
                <a:solidFill>
                  <a:srgbClr val="008000"/>
                </a:solidFill>
                <a:latin typeface="+mn-lt"/>
              </a:rPr>
              <a:t>Selective </a:t>
            </a:r>
            <a:r>
              <a:rPr lang="en-US" b="1" dirty="0" smtClean="0">
                <a:solidFill>
                  <a:srgbClr val="008000"/>
                </a:solidFill>
                <a:latin typeface="+mn-lt"/>
              </a:rPr>
              <a:t>Prosecution</a:t>
            </a:r>
            <a:endParaRPr lang="en-US" b="1" dirty="0">
              <a:solidFill>
                <a:srgbClr val="008000"/>
              </a:solidFill>
              <a:latin typeface="+mn-lt"/>
            </a:endParaRPr>
          </a:p>
        </p:txBody>
      </p:sp>
      <p:sp>
        <p:nvSpPr>
          <p:cNvPr id="3" name="Content Placeholder 2"/>
          <p:cNvSpPr>
            <a:spLocks noGrp="1"/>
          </p:cNvSpPr>
          <p:nvPr>
            <p:ph idx="1"/>
          </p:nvPr>
        </p:nvSpPr>
        <p:spPr/>
        <p:txBody>
          <a:bodyPr>
            <a:normAutofit fontScale="92500" lnSpcReduction="10000"/>
          </a:bodyPr>
          <a:lstStyle/>
          <a:p>
            <a:r>
              <a:rPr lang="en-US" dirty="0" smtClean="0"/>
              <a:t>The </a:t>
            </a:r>
            <a:r>
              <a:rPr lang="en-US" dirty="0"/>
              <a:t>Defendant’s selective prosecution is deliberately based on an arbitrary classification, namely, his choice to exercise protected legal rights.  These protected the rights are his state citizenship, his right to travel, and his right of free association.  This prosecution has a discriminatory purpose because the government chooses to enforce the Controlled Substance Act against citizens living and operating in Texas but not in </a:t>
            </a:r>
            <a:r>
              <a:rPr lang="en-US" dirty="0" smtClean="0"/>
              <a:t>Colorado, Washington, Oregon, Alask</a:t>
            </a:r>
            <a:r>
              <a:rPr lang="en-US" dirty="0" smtClean="0"/>
              <a:t>a and DC</a:t>
            </a:r>
            <a:r>
              <a:rPr lang="en-US" dirty="0" smtClean="0"/>
              <a:t>. </a:t>
            </a:r>
            <a:r>
              <a:rPr lang="en-US" dirty="0"/>
              <a:t>The prosecution has a discriminatory effect because other similarly situated individuals in Colorado and Washington are not being prosecuted for the same offenses as the defendant despite the same conduct.</a:t>
            </a:r>
          </a:p>
          <a:p>
            <a:endParaRPr lang="en-US" dirty="0"/>
          </a:p>
        </p:txBody>
      </p:sp>
    </p:spTree>
    <p:extLst>
      <p:ext uri="{BB962C8B-B14F-4D97-AF65-F5344CB8AC3E}">
        <p14:creationId xmlns:p14="http://schemas.microsoft.com/office/powerpoint/2010/main" val="6851775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latin typeface="+mn-lt"/>
              </a:rPr>
              <a:t>McFadden v. United States</a:t>
            </a:r>
            <a:r>
              <a:rPr lang="en-US" b="1" dirty="0">
                <a:latin typeface="+mn-lt"/>
              </a:rPr>
              <a:t>, 135 </a:t>
            </a:r>
            <a:r>
              <a:rPr lang="en-US" b="1" dirty="0" err="1">
                <a:latin typeface="+mn-lt"/>
              </a:rPr>
              <a:t>S.Ct</a:t>
            </a:r>
            <a:r>
              <a:rPr lang="en-US" b="1" dirty="0">
                <a:latin typeface="+mn-lt"/>
              </a:rPr>
              <a:t>. 2298 (2015) </a:t>
            </a:r>
            <a:endParaRPr lang="en-US" dirty="0">
              <a:latin typeface="+mn-lt"/>
            </a:endParaRPr>
          </a:p>
        </p:txBody>
      </p:sp>
      <p:sp>
        <p:nvSpPr>
          <p:cNvPr id="3" name="Content Placeholder 2"/>
          <p:cNvSpPr>
            <a:spLocks noGrp="1"/>
          </p:cNvSpPr>
          <p:nvPr>
            <p:ph idx="1"/>
          </p:nvPr>
        </p:nvSpPr>
        <p:spPr/>
        <p:txBody>
          <a:bodyPr>
            <a:normAutofit/>
          </a:bodyPr>
          <a:lstStyle/>
          <a:p>
            <a:r>
              <a:rPr lang="en-US" dirty="0" smtClean="0"/>
              <a:t>Prosecuted under Controlled Substances Analogue Enforcement Act</a:t>
            </a:r>
          </a:p>
          <a:p>
            <a:r>
              <a:rPr lang="en-US" dirty="0"/>
              <a:t>A</a:t>
            </a:r>
            <a:r>
              <a:rPr lang="en-US" dirty="0" smtClean="0"/>
              <a:t>llows </a:t>
            </a:r>
            <a:r>
              <a:rPr lang="en-US" dirty="0"/>
              <a:t>substances not listed as "controlled" to be treated as illegal </a:t>
            </a:r>
            <a:r>
              <a:rPr lang="en-US" dirty="0" smtClean="0"/>
              <a:t>if</a:t>
            </a:r>
          </a:p>
          <a:p>
            <a:pPr lvl="1"/>
            <a:r>
              <a:rPr lang="en-US" dirty="0" smtClean="0"/>
              <a:t>the </a:t>
            </a:r>
            <a:r>
              <a:rPr lang="en-US" dirty="0"/>
              <a:t>analogue has effects and </a:t>
            </a:r>
            <a:endParaRPr lang="en-US" dirty="0" smtClean="0"/>
          </a:p>
          <a:p>
            <a:pPr lvl="1"/>
            <a:r>
              <a:rPr lang="en-US" dirty="0" smtClean="0"/>
              <a:t>a </a:t>
            </a:r>
            <a:r>
              <a:rPr lang="en-US" dirty="0"/>
              <a:t>chemical make-up that are "substantially similar" to those listed in the CSA. </a:t>
            </a:r>
            <a:endParaRPr lang="en-US" dirty="0" smtClean="0"/>
          </a:p>
          <a:p>
            <a:endParaRPr lang="en-US" dirty="0"/>
          </a:p>
        </p:txBody>
      </p:sp>
    </p:spTree>
    <p:extLst>
      <p:ext uri="{BB962C8B-B14F-4D97-AF65-F5344CB8AC3E}">
        <p14:creationId xmlns:p14="http://schemas.microsoft.com/office/powerpoint/2010/main" val="2806417498"/>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lgn="ctr"/>
            <a:r>
              <a:rPr lang="en-US" b="1" dirty="0">
                <a:solidFill>
                  <a:srgbClr val="008000"/>
                </a:solidFill>
                <a:latin typeface="+mn-lt"/>
              </a:rPr>
              <a:t>Selective Enforcement violates Fundamentals of </a:t>
            </a:r>
            <a:r>
              <a:rPr lang="en-US" b="1" dirty="0" smtClean="0">
                <a:solidFill>
                  <a:srgbClr val="008000"/>
                </a:solidFill>
                <a:latin typeface="+mn-lt"/>
              </a:rPr>
              <a:t>Federalism</a:t>
            </a:r>
            <a:endParaRPr lang="en-US" b="1" dirty="0">
              <a:solidFill>
                <a:srgbClr val="008000"/>
              </a:solidFill>
              <a:latin typeface="+mn-lt"/>
            </a:endParaRPr>
          </a:p>
        </p:txBody>
      </p:sp>
      <p:sp>
        <p:nvSpPr>
          <p:cNvPr id="3" name="Content Placeholder 2"/>
          <p:cNvSpPr>
            <a:spLocks noGrp="1"/>
          </p:cNvSpPr>
          <p:nvPr>
            <p:ph idx="1"/>
          </p:nvPr>
        </p:nvSpPr>
        <p:spPr/>
        <p:txBody>
          <a:bodyPr>
            <a:normAutofit/>
          </a:bodyPr>
          <a:lstStyle/>
          <a:p>
            <a:r>
              <a:rPr lang="en-US" dirty="0" smtClean="0"/>
              <a:t>The </a:t>
            </a:r>
            <a:r>
              <a:rPr lang="en-US" dirty="0"/>
              <a:t>actions of the Federal Government in not enforcing the Controlled Substance Act uniformly among the States violate fundamental principles of Federalism. The Constitution bars the Congress from enacting legislation that would set up economic markets in one region of the country and would prohibit those same economic markets in other regions of the country without being rationally related to a legitimate government interest. </a:t>
            </a:r>
          </a:p>
          <a:p>
            <a:endParaRPr lang="en-US" dirty="0"/>
          </a:p>
        </p:txBody>
      </p:sp>
    </p:spTree>
    <p:extLst>
      <p:ext uri="{BB962C8B-B14F-4D97-AF65-F5344CB8AC3E}">
        <p14:creationId xmlns:p14="http://schemas.microsoft.com/office/powerpoint/2010/main" val="2162395772"/>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lgn="ctr"/>
            <a:r>
              <a:rPr lang="en-US" b="1" dirty="0">
                <a:solidFill>
                  <a:srgbClr val="008000"/>
                </a:solidFill>
                <a:latin typeface="+mn-lt"/>
              </a:rPr>
              <a:t>Separation of Powers </a:t>
            </a:r>
            <a:r>
              <a:rPr lang="en-US" b="1" dirty="0" smtClean="0">
                <a:solidFill>
                  <a:srgbClr val="008000"/>
                </a:solidFill>
                <a:latin typeface="+mn-lt"/>
              </a:rPr>
              <a:t>Doctrine</a:t>
            </a:r>
            <a:endParaRPr lang="en-US" b="1" dirty="0">
              <a:solidFill>
                <a:srgbClr val="008000"/>
              </a:solidFill>
              <a:latin typeface="+mn-lt"/>
            </a:endParaRPr>
          </a:p>
        </p:txBody>
      </p:sp>
      <p:sp>
        <p:nvSpPr>
          <p:cNvPr id="3" name="Content Placeholder 2"/>
          <p:cNvSpPr>
            <a:spLocks noGrp="1"/>
          </p:cNvSpPr>
          <p:nvPr>
            <p:ph idx="1"/>
          </p:nvPr>
        </p:nvSpPr>
        <p:spPr/>
        <p:txBody>
          <a:bodyPr>
            <a:normAutofit fontScale="92500" lnSpcReduction="10000"/>
          </a:bodyPr>
          <a:lstStyle/>
          <a:p>
            <a:r>
              <a:rPr lang="en-US" dirty="0" smtClean="0"/>
              <a:t>The </a:t>
            </a:r>
            <a:r>
              <a:rPr lang="en-US" dirty="0"/>
              <a:t>President’s selective enforcement of the Controlled Substance Act violates the separation of powers doctrine.  By allowing citizens </a:t>
            </a:r>
            <a:r>
              <a:rPr lang="en-US" dirty="0"/>
              <a:t>Colorado, Washington, Oregon, Alaska and </a:t>
            </a:r>
            <a:r>
              <a:rPr lang="en-US" dirty="0" smtClean="0"/>
              <a:t>DC to </a:t>
            </a:r>
            <a:r>
              <a:rPr lang="en-US" dirty="0"/>
              <a:t>engage in marijuana related business activities by not enforcing the Controlled Substance Act is a de facto regulation of commerce. This action creates a de facto legal market for the cultivation and distribution of marijuana within those two States. The Constitution does not give the President the power to regulate this commerce or create these otherwise prohibited markets without Congressional authority.</a:t>
            </a:r>
          </a:p>
          <a:p>
            <a:endParaRPr lang="en-US" dirty="0"/>
          </a:p>
        </p:txBody>
      </p:sp>
    </p:spTree>
    <p:extLst>
      <p:ext uri="{BB962C8B-B14F-4D97-AF65-F5344CB8AC3E}">
        <p14:creationId xmlns:p14="http://schemas.microsoft.com/office/powerpoint/2010/main" val="2528791186"/>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lgn="ctr"/>
            <a:r>
              <a:rPr lang="en-US" b="1" dirty="0">
                <a:solidFill>
                  <a:srgbClr val="008000"/>
                </a:solidFill>
                <a:latin typeface="+mn-lt"/>
              </a:rPr>
              <a:t>The Controlled Substance Act lacks any Rational </a:t>
            </a:r>
            <a:r>
              <a:rPr lang="en-US" b="1" dirty="0" smtClean="0">
                <a:solidFill>
                  <a:srgbClr val="008000"/>
                </a:solidFill>
                <a:latin typeface="+mn-lt"/>
              </a:rPr>
              <a:t>Basis</a:t>
            </a:r>
            <a:endParaRPr lang="en-US" b="1" dirty="0">
              <a:solidFill>
                <a:srgbClr val="008000"/>
              </a:solidFill>
              <a:latin typeface="+mn-lt"/>
            </a:endParaRPr>
          </a:p>
        </p:txBody>
      </p:sp>
      <p:sp>
        <p:nvSpPr>
          <p:cNvPr id="3" name="Content Placeholder 2"/>
          <p:cNvSpPr>
            <a:spLocks noGrp="1"/>
          </p:cNvSpPr>
          <p:nvPr>
            <p:ph idx="1"/>
          </p:nvPr>
        </p:nvSpPr>
        <p:spPr/>
        <p:txBody>
          <a:bodyPr>
            <a:normAutofit lnSpcReduction="10000"/>
          </a:bodyPr>
          <a:lstStyle/>
          <a:p>
            <a:r>
              <a:rPr lang="en-US" dirty="0" smtClean="0"/>
              <a:t>The </a:t>
            </a:r>
            <a:r>
              <a:rPr lang="en-US" dirty="0"/>
              <a:t>Marijuana prohibitions of the Controlled Substance Act have lost their rational basis by not being enforced uniformly across the nation. Arguments that marijuana prohibition is rationally related to a legitimate governmental interest are diminished substantially with the discriminatory enforcement of portions of the Controlled Substance Act because if the Government ignores these proclaimed legitimate governmental interest protecting </a:t>
            </a:r>
            <a:r>
              <a:rPr lang="en-US" dirty="0" smtClean="0"/>
              <a:t>state it </a:t>
            </a:r>
            <a:r>
              <a:rPr lang="en-US" dirty="0"/>
              <a:t>cannot also claim the same legitimate interest of protecting society in another State.</a:t>
            </a:r>
          </a:p>
          <a:p>
            <a:endParaRPr lang="en-US" dirty="0"/>
          </a:p>
        </p:txBody>
      </p:sp>
    </p:spTree>
    <p:extLst>
      <p:ext uri="{BB962C8B-B14F-4D97-AF65-F5344CB8AC3E}">
        <p14:creationId xmlns:p14="http://schemas.microsoft.com/office/powerpoint/2010/main" val="57746993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008000"/>
                </a:solidFill>
                <a:latin typeface="+mn-lt"/>
              </a:rPr>
              <a:t>Call me if you have </a:t>
            </a:r>
            <a:r>
              <a:rPr lang="en-US" b="1" smtClean="0">
                <a:solidFill>
                  <a:srgbClr val="008000"/>
                </a:solidFill>
                <a:latin typeface="+mn-lt"/>
              </a:rPr>
              <a:t>a case!</a:t>
            </a:r>
            <a:endParaRPr lang="en-US" b="1" dirty="0">
              <a:solidFill>
                <a:srgbClr val="008000"/>
              </a:solidFill>
              <a:latin typeface="+mn-lt"/>
            </a:endParaRPr>
          </a:p>
        </p:txBody>
      </p:sp>
      <p:sp>
        <p:nvSpPr>
          <p:cNvPr id="3" name="Content Placeholder 2"/>
          <p:cNvSpPr>
            <a:spLocks noGrp="1"/>
          </p:cNvSpPr>
          <p:nvPr>
            <p:ph idx="1"/>
          </p:nvPr>
        </p:nvSpPr>
        <p:spPr/>
        <p:txBody>
          <a:bodyPr>
            <a:normAutofit/>
          </a:bodyPr>
          <a:lstStyle/>
          <a:p>
            <a:r>
              <a:rPr lang="en-US" sz="4400" b="1" dirty="0" smtClean="0"/>
              <a:t>Don Flanary</a:t>
            </a:r>
          </a:p>
          <a:p>
            <a:r>
              <a:rPr lang="en-US" sz="4400" b="1" dirty="0" smtClean="0"/>
              <a:t>210-226-1463</a:t>
            </a:r>
          </a:p>
          <a:p>
            <a:r>
              <a:rPr lang="en-US" sz="4400" b="1" dirty="0" err="1" smtClean="0"/>
              <a:t>donflanary@hotmail.com</a:t>
            </a:r>
            <a:endParaRPr lang="en-US" sz="4400" b="1" dirty="0"/>
          </a:p>
        </p:txBody>
      </p:sp>
    </p:spTree>
    <p:extLst>
      <p:ext uri="{BB962C8B-B14F-4D97-AF65-F5344CB8AC3E}">
        <p14:creationId xmlns:p14="http://schemas.microsoft.com/office/powerpoint/2010/main" val="297770584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latin typeface="+mn-lt"/>
              </a:rPr>
              <a:t>McFadden v. United States</a:t>
            </a:r>
            <a:r>
              <a:rPr lang="en-US" b="1" dirty="0">
                <a:latin typeface="+mn-lt"/>
              </a:rPr>
              <a:t>, 135 </a:t>
            </a:r>
            <a:r>
              <a:rPr lang="en-US" b="1" dirty="0" err="1">
                <a:latin typeface="+mn-lt"/>
              </a:rPr>
              <a:t>S.Ct</a:t>
            </a:r>
            <a:r>
              <a:rPr lang="en-US" b="1" dirty="0">
                <a:latin typeface="+mn-lt"/>
              </a:rPr>
              <a:t>. 2298 (2015) </a:t>
            </a:r>
            <a:endParaRPr lang="en-US" dirty="0">
              <a:latin typeface="+mn-lt"/>
            </a:endParaRPr>
          </a:p>
        </p:txBody>
      </p:sp>
      <p:sp>
        <p:nvSpPr>
          <p:cNvPr id="3" name="Content Placeholder 2"/>
          <p:cNvSpPr>
            <a:spLocks noGrp="1"/>
          </p:cNvSpPr>
          <p:nvPr>
            <p:ph idx="1"/>
          </p:nvPr>
        </p:nvSpPr>
        <p:spPr/>
        <p:txBody>
          <a:bodyPr/>
          <a:lstStyle/>
          <a:p>
            <a:r>
              <a:rPr lang="en-US" dirty="0"/>
              <a:t>At trial, McFadden argued that the </a:t>
            </a:r>
            <a:r>
              <a:rPr lang="en-US" dirty="0" err="1"/>
              <a:t>Gov</a:t>
            </a:r>
            <a:r>
              <a:rPr lang="en-US" dirty="0"/>
              <a:t> needed to prove </a:t>
            </a:r>
            <a:endParaRPr lang="en-US" dirty="0" smtClean="0"/>
          </a:p>
          <a:p>
            <a:pPr lvl="1"/>
            <a:r>
              <a:rPr lang="en-US" dirty="0" smtClean="0"/>
              <a:t>that </a:t>
            </a:r>
            <a:r>
              <a:rPr lang="en-US" b="1" u="sng" dirty="0"/>
              <a:t>he was aware</a:t>
            </a:r>
            <a:r>
              <a:rPr lang="en-US" dirty="0"/>
              <a:t>, or </a:t>
            </a:r>
            <a:r>
              <a:rPr lang="en-US" b="1" u="sng" dirty="0"/>
              <a:t>actively resisted finding out</a:t>
            </a:r>
            <a:r>
              <a:rPr lang="en-US" dirty="0"/>
              <a:t>, that the bath salts were </a:t>
            </a:r>
            <a:r>
              <a:rPr lang="en-US" b="1" u="sng" dirty="0"/>
              <a:t>substantially similar to a controlled substance</a:t>
            </a:r>
            <a:r>
              <a:rPr lang="en-US" dirty="0"/>
              <a:t> and </a:t>
            </a:r>
            <a:endParaRPr lang="en-US" dirty="0" smtClean="0"/>
          </a:p>
          <a:p>
            <a:pPr lvl="1"/>
            <a:r>
              <a:rPr lang="en-US" dirty="0" smtClean="0"/>
              <a:t>constituted </a:t>
            </a:r>
            <a:r>
              <a:rPr lang="en-US" dirty="0"/>
              <a:t>an </a:t>
            </a:r>
            <a:r>
              <a:rPr lang="en-US" b="1" u="sng" dirty="0"/>
              <a:t>analogue</a:t>
            </a:r>
            <a:r>
              <a:rPr lang="en-US" dirty="0"/>
              <a:t>. </a:t>
            </a:r>
          </a:p>
          <a:p>
            <a:r>
              <a:rPr lang="en-US" dirty="0" smtClean="0"/>
              <a:t>Trial Court held </a:t>
            </a:r>
            <a:r>
              <a:rPr lang="en-US" dirty="0"/>
              <a:t>that the </a:t>
            </a:r>
            <a:r>
              <a:rPr lang="en-US" dirty="0" err="1"/>
              <a:t>Gov</a:t>
            </a:r>
            <a:r>
              <a:rPr lang="en-US" dirty="0"/>
              <a:t> only needed to </a:t>
            </a:r>
            <a:r>
              <a:rPr lang="en-US" dirty="0" smtClean="0"/>
              <a:t>prove </a:t>
            </a:r>
            <a:r>
              <a:rPr lang="en-US" dirty="0"/>
              <a:t>that the petitioner knew "</a:t>
            </a:r>
            <a:r>
              <a:rPr lang="en-US" b="1" u="sng" dirty="0"/>
              <a:t>the products were intended for human consumption</a:t>
            </a:r>
            <a:r>
              <a:rPr lang="en-US" dirty="0" smtClean="0"/>
              <a:t>.”</a:t>
            </a:r>
            <a:endParaRPr lang="en-US" dirty="0"/>
          </a:p>
        </p:txBody>
      </p:sp>
    </p:spTree>
    <p:extLst>
      <p:ext uri="{BB962C8B-B14F-4D97-AF65-F5344CB8AC3E}">
        <p14:creationId xmlns:p14="http://schemas.microsoft.com/office/powerpoint/2010/main" val="236648488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latin typeface="+mn-lt"/>
              </a:rPr>
              <a:t>McFadden v. United States</a:t>
            </a:r>
            <a:r>
              <a:rPr lang="en-US" b="1" dirty="0">
                <a:latin typeface="+mn-lt"/>
              </a:rPr>
              <a:t>, 135 </a:t>
            </a:r>
            <a:r>
              <a:rPr lang="en-US" b="1" dirty="0" err="1">
                <a:latin typeface="+mn-lt"/>
              </a:rPr>
              <a:t>S.Ct</a:t>
            </a:r>
            <a:r>
              <a:rPr lang="en-US" b="1" dirty="0">
                <a:latin typeface="+mn-lt"/>
              </a:rPr>
              <a:t>. 2298 (2015) </a:t>
            </a:r>
            <a:endParaRPr lang="en-US" dirty="0">
              <a:latin typeface="+mn-lt"/>
            </a:endParaRPr>
          </a:p>
        </p:txBody>
      </p:sp>
      <p:sp>
        <p:nvSpPr>
          <p:cNvPr id="3" name="Content Placeholder 2"/>
          <p:cNvSpPr>
            <a:spLocks noGrp="1"/>
          </p:cNvSpPr>
          <p:nvPr>
            <p:ph idx="1"/>
          </p:nvPr>
        </p:nvSpPr>
        <p:spPr/>
        <p:txBody>
          <a:bodyPr>
            <a:normAutofit lnSpcReduction="10000"/>
          </a:bodyPr>
          <a:lstStyle/>
          <a:p>
            <a:r>
              <a:rPr lang="en-US" dirty="0" smtClean="0"/>
              <a:t>Justice Thomas </a:t>
            </a:r>
            <a:r>
              <a:rPr lang="en-US" dirty="0"/>
              <a:t>delivered the </a:t>
            </a:r>
            <a:r>
              <a:rPr lang="en-US" dirty="0" smtClean="0"/>
              <a:t>unanimous opinion</a:t>
            </a:r>
          </a:p>
          <a:p>
            <a:r>
              <a:rPr lang="en-US" dirty="0"/>
              <a:t>The </a:t>
            </a:r>
            <a:r>
              <a:rPr lang="en-US" b="1" u="sng" dirty="0"/>
              <a:t>government must prove </a:t>
            </a:r>
            <a:r>
              <a:rPr lang="en-US" dirty="0"/>
              <a:t>that the </a:t>
            </a:r>
            <a:r>
              <a:rPr lang="en-US" b="1" u="sng" dirty="0"/>
              <a:t>defendant knew he was dealing with a controlled substance </a:t>
            </a:r>
            <a:r>
              <a:rPr lang="en-US" dirty="0"/>
              <a:t>when it is an analogue</a:t>
            </a:r>
            <a:r>
              <a:rPr lang="en-US" dirty="0" smtClean="0"/>
              <a:t>.</a:t>
            </a:r>
            <a:endParaRPr lang="en-US" dirty="0"/>
          </a:p>
          <a:p>
            <a:endParaRPr lang="en-US" dirty="0" smtClean="0"/>
          </a:p>
          <a:p>
            <a:r>
              <a:rPr lang="en-US" dirty="0"/>
              <a:t>I</a:t>
            </a:r>
            <a:r>
              <a:rPr lang="en-US" dirty="0" smtClean="0"/>
              <a:t>n </a:t>
            </a:r>
            <a:r>
              <a:rPr lang="en-US" dirty="0"/>
              <a:t>order to </a:t>
            </a:r>
            <a:r>
              <a:rPr lang="en-US" u="sng" dirty="0"/>
              <a:t>fulfill the intent </a:t>
            </a:r>
            <a:r>
              <a:rPr lang="en-US" dirty="0"/>
              <a:t>element, </a:t>
            </a:r>
            <a:r>
              <a:rPr lang="en-US" dirty="0" smtClean="0"/>
              <a:t>the </a:t>
            </a:r>
            <a:r>
              <a:rPr lang="en-US" dirty="0"/>
              <a:t>defendant may either </a:t>
            </a:r>
            <a:endParaRPr lang="en-US" dirty="0" smtClean="0"/>
          </a:p>
          <a:p>
            <a:pPr lvl="1"/>
            <a:r>
              <a:rPr lang="en-US" u="sng" dirty="0" smtClean="0"/>
              <a:t>know </a:t>
            </a:r>
            <a:r>
              <a:rPr lang="en-US" u="sng" dirty="0"/>
              <a:t>that the substance </a:t>
            </a:r>
            <a:r>
              <a:rPr lang="en-US" dirty="0"/>
              <a:t>in question </a:t>
            </a:r>
            <a:r>
              <a:rPr lang="en-US" u="sng" dirty="0"/>
              <a:t>is a controlled substance </a:t>
            </a:r>
            <a:r>
              <a:rPr lang="en-US" dirty="0"/>
              <a:t>without </a:t>
            </a:r>
            <a:r>
              <a:rPr lang="en-US" u="sng" dirty="0"/>
              <a:t>knowing what </a:t>
            </a:r>
            <a:r>
              <a:rPr lang="en-US" u="sng" dirty="0" smtClean="0"/>
              <a:t>it is</a:t>
            </a:r>
            <a:r>
              <a:rPr lang="en-US" dirty="0"/>
              <a:t>, or </a:t>
            </a:r>
            <a:endParaRPr lang="en-US" dirty="0" smtClean="0"/>
          </a:p>
          <a:p>
            <a:pPr lvl="1"/>
            <a:r>
              <a:rPr lang="en-US" dirty="0" smtClean="0"/>
              <a:t>may </a:t>
            </a:r>
            <a:r>
              <a:rPr lang="en-US" u="sng" dirty="0"/>
              <a:t>know what the substance </a:t>
            </a:r>
            <a:r>
              <a:rPr lang="en-US" dirty="0"/>
              <a:t>is but </a:t>
            </a:r>
            <a:r>
              <a:rPr lang="en-US" u="sng" dirty="0"/>
              <a:t>not know that it is controlle</a:t>
            </a:r>
            <a:r>
              <a:rPr lang="en-US" dirty="0"/>
              <a:t>d</a:t>
            </a:r>
            <a:r>
              <a:rPr lang="en-US" i="1" dirty="0"/>
              <a:t>. </a:t>
            </a:r>
            <a:endParaRPr lang="en-US" i="1" dirty="0" smtClean="0"/>
          </a:p>
          <a:p>
            <a:endParaRPr lang="en-US" dirty="0"/>
          </a:p>
        </p:txBody>
      </p:sp>
    </p:spTree>
    <p:extLst>
      <p:ext uri="{BB962C8B-B14F-4D97-AF65-F5344CB8AC3E}">
        <p14:creationId xmlns:p14="http://schemas.microsoft.com/office/powerpoint/2010/main" val="389795490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6037</TotalTime>
  <Words>3864</Words>
  <Application>Microsoft Macintosh PowerPoint</Application>
  <PresentationFormat>On-screen Show (4:3)</PresentationFormat>
  <Paragraphs>273</Paragraphs>
  <Slides>73</Slides>
  <Notes>0</Notes>
  <HiddenSlides>0</HiddenSlides>
  <MMClips>0</MMClips>
  <ScaleCrop>false</ScaleCrop>
  <HeadingPairs>
    <vt:vector size="4" baseType="variant">
      <vt:variant>
        <vt:lpstr>Theme</vt:lpstr>
      </vt:variant>
      <vt:variant>
        <vt:i4>1</vt:i4>
      </vt:variant>
      <vt:variant>
        <vt:lpstr>Slide Titles</vt:lpstr>
      </vt:variant>
      <vt:variant>
        <vt:i4>73</vt:i4>
      </vt:variant>
    </vt:vector>
  </HeadingPairs>
  <TitlesOfParts>
    <vt:vector size="74" baseType="lpstr">
      <vt:lpstr>Office Theme</vt:lpstr>
      <vt:lpstr>DRUG CASE UPDATE</vt:lpstr>
      <vt:lpstr>Supreme Court of the United States </vt:lpstr>
      <vt:lpstr>PowerPoint Presentation</vt:lpstr>
      <vt:lpstr>McFadden v. United States, 135 S.Ct. 2298 (2015) </vt:lpstr>
      <vt:lpstr>Bath Salts</vt:lpstr>
      <vt:lpstr>McFadden v. United States, 135 S.Ct. 2298 (2015) </vt:lpstr>
      <vt:lpstr>McFadden v. United States, 135 S.Ct. 2298 (2015) </vt:lpstr>
      <vt:lpstr>McFadden v. United States, 135 S.Ct. 2298 (2015) </vt:lpstr>
      <vt:lpstr>McFadden v. United States, 135 S.Ct. 2298 (2015) </vt:lpstr>
      <vt:lpstr>McFadden v. United States, 135 S.Ct. 2298 (2015) </vt:lpstr>
      <vt:lpstr>Prolonged Detentions </vt:lpstr>
      <vt:lpstr>Rodriguez v. United States, 135 S. Ct. 1609, 1612 (2015)</vt:lpstr>
      <vt:lpstr>Illinois v. Caballes, 543 U.S. 405 (2005)</vt:lpstr>
      <vt:lpstr>Caballes Sniff </vt:lpstr>
      <vt:lpstr>Rodriguez v. United States, 135 S. Ct. 1609, 1612 (2015)</vt:lpstr>
      <vt:lpstr>Rodriguez v. United States, 135 S. Ct. 1609, 1612 (2015)</vt:lpstr>
      <vt:lpstr>Rodriguez v. United States, 135 S. Ct. 1609 (2015) </vt:lpstr>
      <vt:lpstr>Rodriguez v. United States, 135 S. Ct. 1609, 1612 (2015)</vt:lpstr>
      <vt:lpstr>Texas Court  of Criminal Appeals</vt:lpstr>
      <vt:lpstr>PowerPoint Presentation</vt:lpstr>
      <vt:lpstr>Arrests not Supported by Reasonable Suspicion</vt:lpstr>
      <vt:lpstr>Brodnex v. State, PD-1087-14, 2016 WL 1128274 (Tex. Crim. App. Mar. 23, 2016) </vt:lpstr>
      <vt:lpstr>Brodnex v. State, PD-1087-14, 2016 WL 1128274 (Tex. Crim. App. Mar. 23, 2016) </vt:lpstr>
      <vt:lpstr>Searching Homes that  smell like Weed</vt:lpstr>
      <vt:lpstr>Florida v. Jardines,  569 U.S. 1 (2013)</vt:lpstr>
      <vt:lpstr>State v. Rendon, 477 S.W.3d 805 (Tex. Crim. App. 2015)</vt:lpstr>
      <vt:lpstr> State v. Cuong Phu Le, 463 S.W.3d 872, (Tex. Crim. App. 2015) </vt:lpstr>
      <vt:lpstr> State v. Cuong Phu Le, 463 S.W.3d 872, (Tex. Crim. App. 2015) </vt:lpstr>
      <vt:lpstr> State v. Cuong Phu Le, 463 S.W.3d 872, (Tex. Crim. App. 2015) </vt:lpstr>
      <vt:lpstr>358 Plants Found Inside</vt:lpstr>
      <vt:lpstr> State v. Cuong Phu Le, 463 S.W.3d 872, (Tex. Crim. App. 2015) </vt:lpstr>
      <vt:lpstr>The Right to Test Substances</vt:lpstr>
      <vt:lpstr> Ehrke v. State, 459 S.W.3d 606, 2015 (Tex. Crim. App. 2015)   </vt:lpstr>
      <vt:lpstr> Ehrke v. State, 459 S.W.3d 606, 2015 (Tex. Crim. App. 2015)   </vt:lpstr>
      <vt:lpstr>Ehrke v. State, 459 S.W.3d 606, 2015 (Tex. Crim. App. 2015)</vt:lpstr>
      <vt:lpstr>Problems with Houston DPS Lab</vt:lpstr>
      <vt:lpstr>Ex parte Barnaby, 475 S.W.3d 316, (Tex. Crim. App. 2015)</vt:lpstr>
      <vt:lpstr>Ex parte Barnaby, 475 S.W.3d 316, (Tex. Crim. App. 2015)</vt:lpstr>
      <vt:lpstr>Ex parte Barnaby, 475 S.W.3d 316, (Tex. Crim. App. 2015)</vt:lpstr>
      <vt:lpstr>Ex parte Barnaby, 475 S.W.3d 316, (Tex. Crim. App. 2015)</vt:lpstr>
      <vt:lpstr>Ex parte Barnaby, 475 S.W.3d 316, (Tex. Crim. App. 2015)</vt:lpstr>
      <vt:lpstr>Ex parte Palmberg, 2016 Tex. Crim. App. LEXIS 50 (Tex. Crim. App. Feb. 24, 2016) </vt:lpstr>
      <vt:lpstr>Ex parte Palmberg, 2016 Tex. Crim. App. LEXIS 50 (Tex. Crim. App. Feb. 24, 2016) </vt:lpstr>
      <vt:lpstr>NOPE!!!</vt:lpstr>
      <vt:lpstr>Ex parte Palmberg, 2016 Tex. Crim. App. LEXIS 50 (Tex. Crim. App. Feb. 24, 2016) </vt:lpstr>
      <vt:lpstr>Electronic Tracking Post-Jones</vt:lpstr>
      <vt:lpstr>U.S. v. Jones,  132 S.Ct. 645 (2012)</vt:lpstr>
      <vt:lpstr>U.S. v. Jones,  132 S.Ct. 645 (2012)</vt:lpstr>
      <vt:lpstr>State v. Jackson, 464 S.W.3d 724, (Tex. Crim. App. 2015)</vt:lpstr>
      <vt:lpstr>State v. Jackson, 464 S.W.3d 724, (Tex. Crim. App. 2015)</vt:lpstr>
      <vt:lpstr>State v. Jackson, 464 S.W.3d 724, (Tex. Crim. App. 2015)</vt:lpstr>
      <vt:lpstr>State v. Jackson, 464 S.W.3d 724, (Tex. Crim. App. 2015)</vt:lpstr>
      <vt:lpstr>Get out of the left lane!!!</vt:lpstr>
      <vt:lpstr>Jaganathan v. State, 479 S.W.3d 244, (Tex. Crim. App. 2015)</vt:lpstr>
      <vt:lpstr>Jaganathan v. State, 479 S.W.3d 244, (Tex. Crim. App. 2015) </vt:lpstr>
      <vt:lpstr>Jaganathan v. State, 479 S.W.3d 244, (Tex. Crim. App. 2015)</vt:lpstr>
      <vt:lpstr>5th Circuit  Court of Appeals</vt:lpstr>
      <vt:lpstr>PowerPoint Presentation</vt:lpstr>
      <vt:lpstr>United States v. Alvarado-Zarza,  782 F.3d 246 (5th Cir. 2015)</vt:lpstr>
      <vt:lpstr>United States v. Alvarado-Zarza,  782 F.3d 246 (5th Cir. 2015)  </vt:lpstr>
      <vt:lpstr>United States v. Alvarado-Zarza,  782 F.3d 246 (5th Cir. 2015)  </vt:lpstr>
      <vt:lpstr>United States v. Haines, 803 F.3d 713 (5th Cir. 2015)</vt:lpstr>
      <vt:lpstr>United States v. Haines, 803 F.3d 713 (5th Cir. 2015)</vt:lpstr>
      <vt:lpstr>Federal Motion To Dismiss Marijuana Prosecutions</vt:lpstr>
      <vt:lpstr>Cole Memo</vt:lpstr>
      <vt:lpstr>Cole Memo</vt:lpstr>
      <vt:lpstr>The Right Case</vt:lpstr>
      <vt:lpstr>Federal Motion To Dismiss Marijuana Prosecutions</vt:lpstr>
      <vt:lpstr>Selective Prosecution</vt:lpstr>
      <vt:lpstr>Selective Enforcement violates Fundamentals of Federalism</vt:lpstr>
      <vt:lpstr>Separation of Powers Doctrine</vt:lpstr>
      <vt:lpstr>The Controlled Substance Act lacks any Rational Basis</vt:lpstr>
      <vt:lpstr>Call me if you have a case!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 prough</dc:creator>
  <cp:lastModifiedBy>Don Flanary</cp:lastModifiedBy>
  <cp:revision>83</cp:revision>
  <dcterms:created xsi:type="dcterms:W3CDTF">2016-06-15T18:20:04Z</dcterms:created>
  <dcterms:modified xsi:type="dcterms:W3CDTF">2016-06-19T23:38:43Z</dcterms:modified>
</cp:coreProperties>
</file>