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72" r:id="rId1"/>
  </p:sldMasterIdLst>
  <p:notesMasterIdLst>
    <p:notesMasterId r:id="rId40"/>
  </p:notesMasterIdLst>
  <p:handoutMasterIdLst>
    <p:handoutMasterId r:id="rId41"/>
  </p:handoutMasterIdLst>
  <p:sldIdLst>
    <p:sldId id="256" r:id="rId2"/>
    <p:sldId id="261" r:id="rId3"/>
    <p:sldId id="259" r:id="rId4"/>
    <p:sldId id="262" r:id="rId5"/>
    <p:sldId id="264" r:id="rId6"/>
    <p:sldId id="265" r:id="rId7"/>
    <p:sldId id="266" r:id="rId8"/>
    <p:sldId id="267" r:id="rId9"/>
    <p:sldId id="268" r:id="rId10"/>
    <p:sldId id="271" r:id="rId11"/>
    <p:sldId id="272" r:id="rId12"/>
    <p:sldId id="269" r:id="rId13"/>
    <p:sldId id="270" r:id="rId14"/>
    <p:sldId id="273" r:id="rId15"/>
    <p:sldId id="274" r:id="rId16"/>
    <p:sldId id="275" r:id="rId17"/>
    <p:sldId id="276" r:id="rId18"/>
    <p:sldId id="277" r:id="rId19"/>
    <p:sldId id="278" r:id="rId20"/>
    <p:sldId id="279" r:id="rId21"/>
    <p:sldId id="280" r:id="rId22"/>
    <p:sldId id="282" r:id="rId23"/>
    <p:sldId id="281" r:id="rId24"/>
    <p:sldId id="283" r:id="rId25"/>
    <p:sldId id="284" r:id="rId26"/>
    <p:sldId id="285" r:id="rId27"/>
    <p:sldId id="286" r:id="rId28"/>
    <p:sldId id="287" r:id="rId29"/>
    <p:sldId id="288" r:id="rId30"/>
    <p:sldId id="260" r:id="rId31"/>
    <p:sldId id="289" r:id="rId32"/>
    <p:sldId id="290" r:id="rId33"/>
    <p:sldId id="263" r:id="rId34"/>
    <p:sldId id="291" r:id="rId35"/>
    <p:sldId id="292" r:id="rId36"/>
    <p:sldId id="294" r:id="rId37"/>
    <p:sldId id="295"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frameSlides="1"/>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4582" autoAdjust="0"/>
    <p:restoredTop sz="86548" autoAdjust="0"/>
  </p:normalViewPr>
  <p:slideViewPr>
    <p:cSldViewPr>
      <p:cViewPr varScale="1">
        <p:scale>
          <a:sx n="91" d="100"/>
          <a:sy n="91" d="100"/>
        </p:scale>
        <p:origin x="-1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34221C-30F9-0F46-BCD5-482A97CCDFD9}" type="datetimeFigureOut">
              <a:rPr lang="en-US" smtClean="0"/>
              <a:pPr/>
              <a:t>9/28/12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D151B9-BA0E-7F4E-BAB4-8D32BE4FD58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5F8BFF-E8A6-764D-A6C2-22F3C0406476}" type="datetimeFigureOut">
              <a:rPr lang="en-US" smtClean="0"/>
              <a:pPr/>
              <a:t>9/28/12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9DFD1F-69A1-2541-A21E-5E2D0172B4B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9DFD1F-69A1-2541-A21E-5E2D0172B4B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C79A625-61E9-463B-BD3E-14FE76537188}" type="datetimeFigureOut">
              <a:rPr lang="en-US" smtClean="0"/>
              <a:pPr/>
              <a:t>9/28/12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AF005CC-4B60-4FAE-B718-6DE500CF6940}"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9A625-61E9-463B-BD3E-14FE76537188}" type="datetimeFigureOut">
              <a:rPr lang="en-US" smtClean="0"/>
              <a:pPr/>
              <a:t>9/28/12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005CC-4B60-4FAE-B718-6DE500CF6940}"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9A625-61E9-463B-BD3E-14FE76537188}" type="datetimeFigureOut">
              <a:rPr lang="en-US" smtClean="0"/>
              <a:pPr/>
              <a:t>9/28/12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005CC-4B60-4FAE-B718-6DE500CF6940}"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9A625-61E9-463B-BD3E-14FE76537188}" type="datetimeFigureOut">
              <a:rPr lang="en-US" smtClean="0"/>
              <a:pPr/>
              <a:t>9/28/12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005CC-4B60-4FAE-B718-6DE500CF6940}"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79A625-61E9-463B-BD3E-14FE76537188}" type="datetimeFigureOut">
              <a:rPr lang="en-US" smtClean="0"/>
              <a:pPr/>
              <a:t>9/28/12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005CC-4B60-4FAE-B718-6DE500CF69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C79A625-61E9-463B-BD3E-14FE76537188}" type="datetimeFigureOut">
              <a:rPr lang="en-US" smtClean="0"/>
              <a:pPr/>
              <a:t>9/28/12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005CC-4B60-4FAE-B718-6DE500CF6940}"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79A625-61E9-463B-BD3E-14FE76537188}" type="datetimeFigureOut">
              <a:rPr lang="en-US" smtClean="0"/>
              <a:pPr/>
              <a:t>9/28/12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F005CC-4B60-4FAE-B718-6DE500CF6940}"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79A625-61E9-463B-BD3E-14FE76537188}" type="datetimeFigureOut">
              <a:rPr lang="en-US" smtClean="0"/>
              <a:pPr/>
              <a:t>9/28/12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F005CC-4B60-4FAE-B718-6DE500CF6940}"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9A625-61E9-463B-BD3E-14FE76537188}" type="datetimeFigureOut">
              <a:rPr lang="en-US" smtClean="0"/>
              <a:pPr/>
              <a:t>9/28/12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F005CC-4B60-4FAE-B718-6DE500CF69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9A625-61E9-463B-BD3E-14FE76537188}" type="datetimeFigureOut">
              <a:rPr lang="en-US" smtClean="0"/>
              <a:pPr/>
              <a:t>9/28/12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005CC-4B60-4FAE-B718-6DE500CF69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9A625-61E9-463B-BD3E-14FE76537188}" type="datetimeFigureOut">
              <a:rPr lang="en-US" smtClean="0"/>
              <a:pPr/>
              <a:t>9/28/12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005CC-4B60-4FAE-B718-6DE500CF69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0C79A625-61E9-463B-BD3E-14FE76537188}" type="datetimeFigureOut">
              <a:rPr lang="en-US" smtClean="0"/>
              <a:pPr/>
              <a:t>9/28/12</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AF005CC-4B60-4FAE-B718-6DE500CF69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Criminal Defenses in FIREARM CASES</a:t>
            </a:r>
            <a:endParaRPr lang="en-US" dirty="0">
              <a:solidFill>
                <a:schemeClr val="tx1"/>
              </a:solidFill>
            </a:endParaRPr>
          </a:p>
        </p:txBody>
      </p:sp>
      <p:sp>
        <p:nvSpPr>
          <p:cNvPr id="3" name="Subtitle 2"/>
          <p:cNvSpPr>
            <a:spLocks noGrp="1"/>
          </p:cNvSpPr>
          <p:nvPr>
            <p:ph type="subTitle" idx="1"/>
          </p:nvPr>
        </p:nvSpPr>
        <p:spPr/>
        <p:txBody>
          <a:bodyPr/>
          <a:lstStyle/>
          <a:p>
            <a:endParaRPr lang="en-US" dirty="0">
              <a:solidFill>
                <a:srgbClr val="C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18674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981200"/>
            <a:ext cx="8839200" cy="4724400"/>
          </a:xfrm>
        </p:spPr>
        <p:txBody>
          <a:bodyPr>
            <a:normAutofit/>
          </a:bodyPr>
          <a:lstStyle/>
          <a:p>
            <a:r>
              <a:rPr lang="en-US" dirty="0" smtClean="0"/>
              <a:t>While actual possession is direct physical possession, constructive possession requires elements shown.</a:t>
            </a:r>
          </a:p>
          <a:p>
            <a:r>
              <a:rPr lang="en-US" dirty="0" smtClean="0"/>
              <a:t>To establish constructive possession, the government must establish not only dominion or control over the place in which the firearm was found, but also that knowledge that the item was present, particularly in cases of shared occupancy. Defense counsel should be vigilantly guard this hurdle for the government. </a:t>
            </a:r>
          </a:p>
          <a:p>
            <a:pPr lvl="1"/>
            <a:r>
              <a:rPr lang="en-US" i="1" dirty="0"/>
              <a:t>United States v. </a:t>
            </a:r>
            <a:r>
              <a:rPr lang="en-US" i="1" dirty="0" err="1"/>
              <a:t>Mergerson</a:t>
            </a:r>
            <a:r>
              <a:rPr lang="en-US" i="1" dirty="0"/>
              <a:t>,</a:t>
            </a:r>
            <a:r>
              <a:rPr lang="en-US" dirty="0"/>
              <a:t> 4 F.3d 337, 349 (5th Cir.1993) </a:t>
            </a:r>
            <a:r>
              <a:rPr lang="en-US" u="sng" dirty="0"/>
              <a:t>cert</a:t>
            </a:r>
            <a:r>
              <a:rPr lang="en-US" dirty="0"/>
              <a:t>. </a:t>
            </a:r>
            <a:r>
              <a:rPr lang="en-US" u="sng" dirty="0"/>
              <a:t>denied</a:t>
            </a:r>
            <a:r>
              <a:rPr lang="en-US" dirty="0"/>
              <a:t>, 510 U.S. 1198 (1994</a:t>
            </a:r>
            <a:r>
              <a:rPr lang="en-US" dirty="0" smtClean="0"/>
              <a:t>); </a:t>
            </a:r>
          </a:p>
          <a:p>
            <a:pPr lvl="1"/>
            <a:r>
              <a:rPr lang="en-US" i="1" dirty="0"/>
              <a:t>United States v. De Leon,</a:t>
            </a:r>
            <a:r>
              <a:rPr lang="en-US" dirty="0"/>
              <a:t> 170 F.3d 494, 497 (5th Cir.1999)</a:t>
            </a:r>
            <a:endParaRPr lang="en-US" dirty="0" smtClean="0"/>
          </a:p>
          <a:p>
            <a:pPr lvl="1"/>
            <a:r>
              <a:rPr lang="en-US" i="1" dirty="0" smtClean="0"/>
              <a:t>United </a:t>
            </a:r>
            <a:r>
              <a:rPr lang="en-US" i="1" dirty="0"/>
              <a:t>States v. </a:t>
            </a:r>
            <a:r>
              <a:rPr lang="en-US" i="1" dirty="0" err="1"/>
              <a:t>Mudd</a:t>
            </a:r>
            <a:r>
              <a:rPr lang="en-US" dirty="0"/>
              <a:t>, 685 F.3d 473, 477 (5th Cir. 2012)</a:t>
            </a:r>
          </a:p>
          <a:p>
            <a:pPr lvl="1"/>
            <a:endParaRPr lang="en-US" dirty="0" smtClean="0"/>
          </a:p>
          <a:p>
            <a:pPr lvl="1"/>
            <a:endParaRPr lang="en-US" dirty="0" smtClean="0"/>
          </a:p>
          <a:p>
            <a:pPr lvl="1"/>
            <a:endParaRPr lang="en-US" dirty="0"/>
          </a:p>
        </p:txBody>
      </p:sp>
      <p:sp>
        <p:nvSpPr>
          <p:cNvPr id="3" name="Title 2"/>
          <p:cNvSpPr>
            <a:spLocks noGrp="1"/>
          </p:cNvSpPr>
          <p:nvPr>
            <p:ph type="title"/>
          </p:nvPr>
        </p:nvSpPr>
        <p:spPr>
          <a:xfrm>
            <a:off x="609600" y="457200"/>
            <a:ext cx="7756263" cy="1054250"/>
          </a:xfrm>
        </p:spPr>
        <p:txBody>
          <a:bodyPr/>
          <a:lstStyle/>
          <a:p>
            <a:r>
              <a:rPr lang="en-US" dirty="0" smtClean="0"/>
              <a:t>Possession, cont.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67753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133600"/>
            <a:ext cx="8763000" cy="4724400"/>
          </a:xfrm>
        </p:spPr>
        <p:txBody>
          <a:bodyPr>
            <a:normAutofit lnSpcReduction="10000"/>
          </a:bodyPr>
          <a:lstStyle/>
          <a:p>
            <a:r>
              <a:rPr lang="en-US" dirty="0" smtClean="0"/>
              <a:t>Hidden compartment: </a:t>
            </a:r>
          </a:p>
          <a:p>
            <a:pPr lvl="1"/>
            <a:r>
              <a:rPr lang="en-US" dirty="0" smtClean="0"/>
              <a:t>If the firearm is found in a hidden compartment, the “knowing” element of the possession arises again and mere dominion and control over a vehicle or premises is legally insufficient. </a:t>
            </a:r>
            <a:r>
              <a:rPr lang="en-US" i="1" dirty="0"/>
              <a:t>United States v. </a:t>
            </a:r>
            <a:r>
              <a:rPr lang="en-US" i="1" dirty="0" err="1"/>
              <a:t>Resio</a:t>
            </a:r>
            <a:r>
              <a:rPr lang="en-US" i="1" dirty="0"/>
              <a:t>–Trejo</a:t>
            </a:r>
            <a:r>
              <a:rPr lang="en-US" u="sng" dirty="0"/>
              <a:t>,</a:t>
            </a:r>
            <a:r>
              <a:rPr lang="en-US" dirty="0"/>
              <a:t> 45 F.3d 907, 911 (5th Cir.1995) </a:t>
            </a:r>
            <a:endParaRPr lang="en-US" dirty="0" smtClean="0"/>
          </a:p>
          <a:p>
            <a:r>
              <a:rPr lang="en-US" dirty="0" smtClean="0"/>
              <a:t>Innocent Possession</a:t>
            </a:r>
          </a:p>
          <a:p>
            <a:pPr lvl="1"/>
            <a:r>
              <a:rPr lang="en-US" dirty="0" smtClean="0"/>
              <a:t>Requires two elements established </a:t>
            </a:r>
            <a:r>
              <a:rPr lang="en-US" u="sng" dirty="0" smtClean="0"/>
              <a:t>by the defense</a:t>
            </a:r>
            <a:r>
              <a:rPr lang="en-US" dirty="0" smtClean="0"/>
              <a:t>:</a:t>
            </a:r>
          </a:p>
          <a:p>
            <a:pPr marL="1234440" lvl="2" indent="-457200">
              <a:buFont typeface="+mj-lt"/>
              <a:buAutoNum type="arabicPeriod"/>
            </a:pPr>
            <a:r>
              <a:rPr lang="en-US" dirty="0" smtClean="0"/>
              <a:t>Firearm was attained innocently and held with no illicit purpose and </a:t>
            </a:r>
          </a:p>
          <a:p>
            <a:pPr marL="1234440" lvl="2" indent="-457200">
              <a:buFont typeface="+mj-lt"/>
              <a:buAutoNum type="arabicPeriod"/>
            </a:pPr>
            <a:r>
              <a:rPr lang="en-US" dirty="0" smtClean="0"/>
              <a:t>Possession of the firearm was transitory </a:t>
            </a:r>
          </a:p>
          <a:p>
            <a:pPr marL="1600200" lvl="3" indent="-457200">
              <a:buFont typeface="+mj-lt"/>
              <a:buAutoNum type="arabicPeriod"/>
            </a:pPr>
            <a:r>
              <a:rPr lang="en-US" i="1" dirty="0"/>
              <a:t>United States v. Mason</a:t>
            </a:r>
            <a:r>
              <a:rPr lang="en-US" dirty="0"/>
              <a:t>, 233 F.3d 619, 625 (D.C. Cir. 2000</a:t>
            </a:r>
            <a:r>
              <a:rPr lang="en-US" dirty="0" smtClean="0"/>
              <a:t>) Where defendant found firearm in brown paper bag on his delivery route and intended to give it to an officer on his route the next day. </a:t>
            </a:r>
          </a:p>
          <a:p>
            <a:pPr marL="1234440" lvl="2" indent="-457200">
              <a:buFont typeface="+mj-lt"/>
              <a:buAutoNum type="arabicPeriod"/>
            </a:pPr>
            <a:endParaRPr lang="en-US" dirty="0"/>
          </a:p>
        </p:txBody>
      </p:sp>
      <p:sp>
        <p:nvSpPr>
          <p:cNvPr id="3" name="Title 2"/>
          <p:cNvSpPr>
            <a:spLocks noGrp="1"/>
          </p:cNvSpPr>
          <p:nvPr>
            <p:ph type="title"/>
          </p:nvPr>
        </p:nvSpPr>
        <p:spPr/>
        <p:txBody>
          <a:bodyPr/>
          <a:lstStyle/>
          <a:p>
            <a:r>
              <a:rPr lang="en-US" sz="4400" dirty="0" err="1" smtClean="0"/>
              <a:t>Mens</a:t>
            </a:r>
            <a:r>
              <a:rPr lang="en-US" sz="4400" dirty="0" smtClean="0"/>
              <a:t> Rea and Possession</a:t>
            </a:r>
            <a:endParaRPr lang="en-US" sz="4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83575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8139953" cy="4381053"/>
          </a:xfrm>
        </p:spPr>
        <p:txBody>
          <a:bodyPr>
            <a:normAutofit/>
          </a:bodyPr>
          <a:lstStyle/>
          <a:p>
            <a:r>
              <a:rPr lang="en-US" dirty="0" smtClean="0"/>
              <a:t>The government must establish a nexus to interstate commerce as an element of the offense under § 922</a:t>
            </a:r>
          </a:p>
          <a:p>
            <a:r>
              <a:rPr lang="en-US" dirty="0" smtClean="0"/>
              <a:t>The government cannot meet this element by showing that the firearm or ammunition had basic component parts with multi-state origins. </a:t>
            </a:r>
          </a:p>
          <a:p>
            <a:pPr lvl="1"/>
            <a:r>
              <a:rPr lang="en-US" i="1" dirty="0"/>
              <a:t>United States v. Chambers</a:t>
            </a:r>
            <a:r>
              <a:rPr lang="en-US" dirty="0"/>
              <a:t>, 408 F.3d 237, 245 (5th Cir. 2005</a:t>
            </a:r>
            <a:r>
              <a:rPr lang="en-US" dirty="0" smtClean="0"/>
              <a:t>) Where the government tried to meet the interstate commerce nexus by showing the ammunition was composed of basic parts from other states, no subsequent interstate transportation of completed rounds was proved, this did not meet the requirement. </a:t>
            </a:r>
            <a:endParaRPr lang="en-US" dirty="0"/>
          </a:p>
          <a:p>
            <a:pPr lvl="1"/>
            <a:endParaRPr lang="en-US" dirty="0"/>
          </a:p>
        </p:txBody>
      </p:sp>
      <p:sp>
        <p:nvSpPr>
          <p:cNvPr id="3" name="Title 2"/>
          <p:cNvSpPr>
            <a:spLocks noGrp="1"/>
          </p:cNvSpPr>
          <p:nvPr>
            <p:ph type="title"/>
          </p:nvPr>
        </p:nvSpPr>
        <p:spPr/>
        <p:txBody>
          <a:bodyPr/>
          <a:lstStyle/>
          <a:p>
            <a:r>
              <a:rPr lang="en-US" sz="4800" dirty="0" smtClean="0"/>
              <a:t>In or Affecting Interstate Commerce</a:t>
            </a:r>
            <a:endParaRPr lang="en-US" sz="4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13996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8139953" cy="4228653"/>
          </a:xfrm>
        </p:spPr>
        <p:txBody>
          <a:bodyPr>
            <a:normAutofit lnSpcReduction="10000"/>
          </a:bodyPr>
          <a:lstStyle/>
          <a:p>
            <a:r>
              <a:rPr lang="en-US" i="1" dirty="0"/>
              <a:t>United States v. Lopez</a:t>
            </a:r>
            <a:r>
              <a:rPr lang="en-US" dirty="0"/>
              <a:t>, 514 U.S. 549, 115 S. Ct. 1624, 131 L. Ed. 2d 626 (1995) </a:t>
            </a:r>
          </a:p>
          <a:p>
            <a:pPr lvl="1"/>
            <a:r>
              <a:rPr lang="en-US" dirty="0"/>
              <a:t>The federal statute prohibiting guns in schools was struck down as unconstitutional. The Supreme Court found that guns in local public schools was a local matter, and therefore could not be regulated by Congress under the Commerce Clause. </a:t>
            </a:r>
            <a:r>
              <a:rPr lang="en-US" dirty="0" smtClean="0"/>
              <a:t>(the case arose in San Antonio)</a:t>
            </a:r>
            <a:endParaRPr lang="en-US" dirty="0"/>
          </a:p>
          <a:p>
            <a:r>
              <a:rPr lang="en-US" dirty="0"/>
              <a:t>Conversely, the constitutionality of the National Firearms Act was upheld when the Court determined it did not usurp police power reserved for the states. </a:t>
            </a:r>
          </a:p>
          <a:p>
            <a:pPr lvl="1"/>
            <a:r>
              <a:rPr lang="en-US" i="1" dirty="0"/>
              <a:t>United States v. Miller</a:t>
            </a:r>
            <a:r>
              <a:rPr lang="en-US" dirty="0"/>
              <a:t>, 307 U.S. 174, 178, 59 S. Ct. 816, 818, 83 L. Ed. 1206 (1939)</a:t>
            </a:r>
          </a:p>
          <a:p>
            <a:endParaRPr lang="en-US" dirty="0"/>
          </a:p>
        </p:txBody>
      </p:sp>
      <p:sp>
        <p:nvSpPr>
          <p:cNvPr id="3" name="Title 2"/>
          <p:cNvSpPr>
            <a:spLocks noGrp="1"/>
          </p:cNvSpPr>
          <p:nvPr>
            <p:ph type="title"/>
          </p:nvPr>
        </p:nvSpPr>
        <p:spPr/>
        <p:txBody>
          <a:bodyPr/>
          <a:lstStyle/>
          <a:p>
            <a:r>
              <a:rPr lang="en-US" sz="4800" dirty="0" smtClean="0"/>
              <a:t>Interstate Commerce / Constitutionality </a:t>
            </a:r>
            <a:endParaRPr lang="en-US" sz="4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629153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686800" cy="4648200"/>
          </a:xfrm>
        </p:spPr>
        <p:txBody>
          <a:bodyPr>
            <a:normAutofit fontScale="92500" lnSpcReduction="10000"/>
          </a:bodyPr>
          <a:lstStyle/>
          <a:p>
            <a:r>
              <a:rPr lang="en-US" dirty="0" smtClean="0"/>
              <a:t>Certiorari was recently denied by the Supreme Court on a 9</a:t>
            </a:r>
            <a:r>
              <a:rPr lang="en-US" baseline="30000" dirty="0" smtClean="0"/>
              <a:t>th</a:t>
            </a:r>
            <a:r>
              <a:rPr lang="en-US" dirty="0" smtClean="0"/>
              <a:t> Circuit case where appellant was convicted of possessing body armor, and he challenged that the statute exceeded Congress’ commerce clause authority. Justices Scalia and Thomas voiced dissent in the denial of cert stating they would have heard the case in light of </a:t>
            </a:r>
            <a:r>
              <a:rPr lang="en-US" i="1" dirty="0" smtClean="0"/>
              <a:t>Lopez</a:t>
            </a:r>
            <a:r>
              <a:rPr lang="en-US" dirty="0" smtClean="0"/>
              <a:t>. They quote a 3</a:t>
            </a:r>
            <a:r>
              <a:rPr lang="en-US" baseline="30000" dirty="0" smtClean="0"/>
              <a:t>rd</a:t>
            </a:r>
            <a:r>
              <a:rPr lang="en-US" dirty="0" smtClean="0"/>
              <a:t> circuit opinion stating “Congress </a:t>
            </a:r>
            <a:r>
              <a:rPr lang="en-US" dirty="0"/>
              <a:t>arguably could outlaw ‘the theft of a Hershey kiss from a corner store in Youngstown, Ohio, by a neighborhood juvenile on the basis that the candy once traveled ... to the store from Hershey, Pennsylvania.’ </a:t>
            </a:r>
            <a:r>
              <a:rPr lang="en-US" i="1" dirty="0"/>
              <a:t>United States v. Bishop,</a:t>
            </a:r>
            <a:r>
              <a:rPr lang="en-US" dirty="0"/>
              <a:t> 66 F.3d 569, 596 (C.A.3 1995) (Becker, J., concurring in part and dissenting in part). </a:t>
            </a:r>
            <a:r>
              <a:rPr lang="en-US" dirty="0" smtClean="0"/>
              <a:t>“ </a:t>
            </a:r>
          </a:p>
          <a:p>
            <a:pPr lvl="1"/>
            <a:r>
              <a:rPr lang="en-US" dirty="0" smtClean="0"/>
              <a:t>From dissent in the denial of certiorari, </a:t>
            </a:r>
            <a:r>
              <a:rPr lang="en-US" i="1" dirty="0" smtClean="0"/>
              <a:t>Alderman </a:t>
            </a:r>
            <a:r>
              <a:rPr lang="en-US" i="1" dirty="0"/>
              <a:t>v. United States</a:t>
            </a:r>
            <a:r>
              <a:rPr lang="en-US" dirty="0"/>
              <a:t>, 131 S. Ct. 700, 178 L. Ed. 2d 799 (2011) </a:t>
            </a:r>
            <a:endParaRPr lang="en-US" dirty="0" smtClean="0"/>
          </a:p>
        </p:txBody>
      </p:sp>
      <p:sp>
        <p:nvSpPr>
          <p:cNvPr id="3" name="Title 2"/>
          <p:cNvSpPr>
            <a:spLocks noGrp="1"/>
          </p:cNvSpPr>
          <p:nvPr>
            <p:ph type="title"/>
          </p:nvPr>
        </p:nvSpPr>
        <p:spPr/>
        <p:txBody>
          <a:bodyPr/>
          <a:lstStyle/>
          <a:p>
            <a:r>
              <a:rPr lang="en-US" sz="4800" dirty="0"/>
              <a:t>Interstate Commerce / Constitutionality </a:t>
            </a:r>
            <a:r>
              <a:rPr lang="en-US" sz="4800" dirty="0" smtClean="0"/>
              <a:t>cont.</a:t>
            </a:r>
            <a:endParaRPr lang="en-US" sz="4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90938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challenge to § 922(g) was made in the 5</a:t>
            </a:r>
            <a:r>
              <a:rPr lang="en-US" baseline="30000" dirty="0" smtClean="0"/>
              <a:t>th</a:t>
            </a:r>
            <a:r>
              <a:rPr lang="en-US" dirty="0" smtClean="0"/>
              <a:t> circuit on 2</a:t>
            </a:r>
            <a:r>
              <a:rPr lang="en-US" baseline="30000" dirty="0" smtClean="0"/>
              <a:t>nd</a:t>
            </a:r>
            <a:r>
              <a:rPr lang="en-US" dirty="0" smtClean="0"/>
              <a:t> Amendment grounds and failed there, although no petition for certiorari was filed to the U.S. Supreme Court. </a:t>
            </a:r>
          </a:p>
          <a:p>
            <a:pPr lvl="1"/>
            <a:r>
              <a:rPr lang="en-US" i="1" dirty="0"/>
              <a:t>United States v. </a:t>
            </a:r>
            <a:r>
              <a:rPr lang="en-US" i="1" dirty="0" err="1"/>
              <a:t>Everist</a:t>
            </a:r>
            <a:r>
              <a:rPr lang="en-US" dirty="0"/>
              <a:t>, 368 F.3d 517, 519 (5th Cir. 2004</a:t>
            </a:r>
            <a:r>
              <a:rPr lang="en-US" dirty="0" smtClean="0"/>
              <a:t>) Where the Court of Appeals ruled the statute did not violate the 2</a:t>
            </a:r>
            <a:r>
              <a:rPr lang="en-US" baseline="30000" dirty="0" smtClean="0"/>
              <a:t>nd</a:t>
            </a:r>
            <a:r>
              <a:rPr lang="en-US" dirty="0" smtClean="0"/>
              <a:t> Amendment to the U.S. Constitution because it was narrowly tailored to a specific class of individuals who have shown a “manifest disregard for the rights of others” </a:t>
            </a:r>
            <a:r>
              <a:rPr lang="en-US" i="1" dirty="0" err="1" smtClean="0"/>
              <a:t>Everist</a:t>
            </a:r>
            <a:r>
              <a:rPr lang="en-US" i="1" dirty="0" smtClean="0"/>
              <a:t>, Id.</a:t>
            </a:r>
            <a:endParaRPr lang="en-US" dirty="0" smtClean="0"/>
          </a:p>
        </p:txBody>
      </p:sp>
      <p:sp>
        <p:nvSpPr>
          <p:cNvPr id="3" name="Title 2"/>
          <p:cNvSpPr>
            <a:spLocks noGrp="1"/>
          </p:cNvSpPr>
          <p:nvPr>
            <p:ph type="title"/>
          </p:nvPr>
        </p:nvSpPr>
        <p:spPr/>
        <p:txBody>
          <a:bodyPr/>
          <a:lstStyle/>
          <a:p>
            <a:r>
              <a:rPr lang="en-US" sz="4400" dirty="0" smtClean="0"/>
              <a:t>2</a:t>
            </a:r>
            <a:r>
              <a:rPr lang="en-US" sz="4400" baseline="30000" dirty="0" smtClean="0"/>
              <a:t>nd</a:t>
            </a:r>
            <a:r>
              <a:rPr lang="en-US" sz="4400" dirty="0" smtClean="0"/>
              <a:t> Amendment Challenges?</a:t>
            </a:r>
            <a:endParaRPr lang="en-US" sz="4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68943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133600"/>
            <a:ext cx="8686800" cy="4495800"/>
          </a:xfrm>
        </p:spPr>
        <p:txBody>
          <a:bodyPr>
            <a:normAutofit fontScale="92500"/>
          </a:bodyPr>
          <a:lstStyle/>
          <a:p>
            <a:r>
              <a:rPr lang="en-US" dirty="0" smtClean="0"/>
              <a:t>For a valid predicate offense under </a:t>
            </a:r>
            <a:r>
              <a:rPr lang="en-US" dirty="0"/>
              <a:t>§ 922(g</a:t>
            </a:r>
            <a:r>
              <a:rPr lang="en-US" dirty="0" smtClean="0"/>
              <a:t>), controlled substances are those defined in the Controlled Substances Act, 21 U.S.C. </a:t>
            </a:r>
            <a:r>
              <a:rPr lang="en-US" dirty="0"/>
              <a:t>§ </a:t>
            </a:r>
            <a:r>
              <a:rPr lang="en-US" dirty="0" smtClean="0"/>
              <a:t>802. </a:t>
            </a:r>
          </a:p>
          <a:p>
            <a:r>
              <a:rPr lang="en-US" dirty="0" smtClean="0"/>
              <a:t>The 7</a:t>
            </a:r>
            <a:r>
              <a:rPr lang="en-US" baseline="30000" dirty="0" smtClean="0"/>
              <a:t>th</a:t>
            </a:r>
            <a:r>
              <a:rPr lang="en-US" dirty="0" smtClean="0"/>
              <a:t> Circuit recently established that the unlawful user regains their 2</a:t>
            </a:r>
            <a:r>
              <a:rPr lang="en-US" baseline="30000" dirty="0" smtClean="0"/>
              <a:t>nd</a:t>
            </a:r>
            <a:r>
              <a:rPr lang="en-US" dirty="0" smtClean="0"/>
              <a:t> Amendment rights by ceasing the use of controlled substances. “In </a:t>
            </a:r>
            <a:r>
              <a:rPr lang="en-US" dirty="0"/>
              <a:t>that sense, the restriction in § 922(g)(3) is far less onerous than those affecting felons and the mentally ill</a:t>
            </a:r>
            <a:r>
              <a:rPr lang="en-US" dirty="0" smtClean="0"/>
              <a:t>.” </a:t>
            </a:r>
            <a:r>
              <a:rPr lang="en-US" i="1" dirty="0" smtClean="0"/>
              <a:t>United </a:t>
            </a:r>
            <a:r>
              <a:rPr lang="en-US" i="1" dirty="0"/>
              <a:t>States v. Yancey</a:t>
            </a:r>
            <a:r>
              <a:rPr lang="en-US" dirty="0"/>
              <a:t>, 621 F.3d 681, 686-87 (7th Cir. 2010) </a:t>
            </a:r>
            <a:endParaRPr lang="en-US" dirty="0" smtClean="0"/>
          </a:p>
          <a:p>
            <a:r>
              <a:rPr lang="en-US" dirty="0" smtClean="0"/>
              <a:t>However, the </a:t>
            </a:r>
            <a:r>
              <a:rPr lang="en-US" dirty="0"/>
              <a:t>4</a:t>
            </a:r>
            <a:r>
              <a:rPr lang="en-US" baseline="30000" dirty="0"/>
              <a:t>th</a:t>
            </a:r>
            <a:r>
              <a:rPr lang="en-US" dirty="0"/>
              <a:t> Circuit in </a:t>
            </a:r>
            <a:r>
              <a:rPr lang="en-US" i="1" dirty="0"/>
              <a:t>United States v. Jackson</a:t>
            </a:r>
            <a:r>
              <a:rPr lang="en-US" dirty="0"/>
              <a:t>, 280 F.3d 403, 406 (4th Cir. 2002) </a:t>
            </a:r>
            <a:r>
              <a:rPr lang="en-US" dirty="0" smtClean="0"/>
              <a:t>previously ruled </a:t>
            </a:r>
            <a:r>
              <a:rPr lang="en-US" dirty="0"/>
              <a:t>that smoking marijuana in his car with a firearm present was sufficient to convict under § 922(g</a:t>
            </a:r>
            <a:r>
              <a:rPr lang="en-US" dirty="0" smtClean="0"/>
              <a:t>).</a:t>
            </a:r>
            <a:endParaRPr lang="en-US" dirty="0"/>
          </a:p>
        </p:txBody>
      </p:sp>
      <p:sp>
        <p:nvSpPr>
          <p:cNvPr id="3" name="Title 2"/>
          <p:cNvSpPr>
            <a:spLocks noGrp="1"/>
          </p:cNvSpPr>
          <p:nvPr>
            <p:ph type="title"/>
          </p:nvPr>
        </p:nvSpPr>
        <p:spPr/>
        <p:txBody>
          <a:bodyPr/>
          <a:lstStyle/>
          <a:p>
            <a:r>
              <a:rPr lang="en-US" sz="4800" dirty="0" smtClean="0"/>
              <a:t>Controlled Substance Users</a:t>
            </a:r>
            <a:endParaRPr lang="en-US" sz="4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150968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590800"/>
            <a:ext cx="7745505" cy="3877815"/>
          </a:xfrm>
        </p:spPr>
        <p:txBody>
          <a:bodyPr/>
          <a:lstStyle/>
          <a:p>
            <a:r>
              <a:rPr lang="en-US" dirty="0" smtClean="0"/>
              <a:t>The 5</a:t>
            </a:r>
            <a:r>
              <a:rPr lang="en-US" baseline="30000" dirty="0" smtClean="0"/>
              <a:t>th</a:t>
            </a:r>
            <a:r>
              <a:rPr lang="en-US" dirty="0" smtClean="0"/>
              <a:t> Circuit defines an “unlawful user” as one “who is so far addicted to the use of narcotic drugs as to have lost the power of self-control with reference to his addiction” </a:t>
            </a:r>
            <a:r>
              <a:rPr lang="en-US" dirty="0"/>
              <a:t>” </a:t>
            </a:r>
            <a:r>
              <a:rPr lang="en-US" i="1" dirty="0"/>
              <a:t>United States v. Herrera</a:t>
            </a:r>
            <a:r>
              <a:rPr lang="en-US" dirty="0"/>
              <a:t>, 289 F.3d 311, 322 </a:t>
            </a:r>
            <a:r>
              <a:rPr lang="en-US" u="sng" dirty="0" err="1"/>
              <a:t>reh'g</a:t>
            </a:r>
            <a:r>
              <a:rPr lang="en-US" u="sng" dirty="0"/>
              <a:t> en banc granted, opinion vacated,</a:t>
            </a:r>
            <a:r>
              <a:rPr lang="en-US" dirty="0"/>
              <a:t> 300 F.3d 530 (5th Cir. 2002) and </a:t>
            </a:r>
            <a:r>
              <a:rPr lang="en-US" u="sng" dirty="0"/>
              <a:t>on </a:t>
            </a:r>
            <a:r>
              <a:rPr lang="en-US" u="sng" dirty="0" err="1"/>
              <a:t>reh'g</a:t>
            </a:r>
            <a:r>
              <a:rPr lang="en-US" u="sng" dirty="0"/>
              <a:t> en banc,</a:t>
            </a:r>
            <a:r>
              <a:rPr lang="en-US" dirty="0"/>
              <a:t> 313 F.3d 882 (5th Cir. 2002) </a:t>
            </a:r>
          </a:p>
        </p:txBody>
      </p:sp>
      <p:sp>
        <p:nvSpPr>
          <p:cNvPr id="3" name="Title 2"/>
          <p:cNvSpPr>
            <a:spLocks noGrp="1"/>
          </p:cNvSpPr>
          <p:nvPr>
            <p:ph type="title"/>
          </p:nvPr>
        </p:nvSpPr>
        <p:spPr/>
        <p:txBody>
          <a:bodyPr/>
          <a:lstStyle/>
          <a:p>
            <a:r>
              <a:rPr lang="en-US" sz="4400" dirty="0" smtClean="0"/>
              <a:t>Controlled Substances, 5</a:t>
            </a:r>
            <a:r>
              <a:rPr lang="en-US" sz="4400" baseline="30000" dirty="0" smtClean="0"/>
              <a:t>th</a:t>
            </a:r>
            <a:r>
              <a:rPr lang="en-US" sz="4400" dirty="0" smtClean="0"/>
              <a:t> Circuit</a:t>
            </a:r>
            <a:endParaRPr lang="en-US" sz="4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96424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09800"/>
            <a:ext cx="8305800" cy="4267200"/>
          </a:xfrm>
        </p:spPr>
        <p:txBody>
          <a:bodyPr>
            <a:normAutofit fontScale="92500" lnSpcReduction="10000"/>
          </a:bodyPr>
          <a:lstStyle/>
          <a:p>
            <a:r>
              <a:rPr lang="en-US" dirty="0" smtClean="0"/>
              <a:t>To convict under </a:t>
            </a:r>
            <a:r>
              <a:rPr lang="en-US" dirty="0"/>
              <a:t>§ </a:t>
            </a:r>
            <a:r>
              <a:rPr lang="en-US" dirty="0" smtClean="0"/>
              <a:t>922(g)(8), the government must show 3 elements :</a:t>
            </a:r>
          </a:p>
          <a:p>
            <a:pPr marL="868680" lvl="1" indent="-457200">
              <a:buFont typeface="+mj-lt"/>
              <a:buAutoNum type="arabicPeriod"/>
            </a:pPr>
            <a:r>
              <a:rPr lang="en-US" dirty="0" smtClean="0"/>
              <a:t>Defendant is subject to court order that was issued after hearing in which they received actual notice. </a:t>
            </a:r>
          </a:p>
          <a:p>
            <a:pPr marL="868680" lvl="1" indent="-457200">
              <a:buFont typeface="+mj-lt"/>
              <a:buAutoNum type="arabicPeriod"/>
            </a:pPr>
            <a:r>
              <a:rPr lang="en-US" dirty="0" smtClean="0"/>
              <a:t>Restrains such person from harassing, stalking, or threatening an intimate partner of such person or child of such person or partner or engaging in other conduct that would place a partner in reasonable fear of bodily injury to the partner or child; and </a:t>
            </a:r>
          </a:p>
          <a:p>
            <a:pPr marL="868680" lvl="1" indent="-457200">
              <a:buFont typeface="+mj-lt"/>
              <a:buAutoNum type="arabicPeriod"/>
            </a:pPr>
            <a:r>
              <a:rPr lang="en-US" dirty="0" smtClean="0"/>
              <a:t>(</a:t>
            </a:r>
            <a:r>
              <a:rPr lang="en-US" dirty="0" err="1" smtClean="0"/>
              <a:t>i</a:t>
            </a:r>
            <a:r>
              <a:rPr lang="en-US" dirty="0" smtClean="0"/>
              <a:t>)Includes a finding that such person presents a credible threat to the safety of partner or child and (ii) explicitly prohibits the use attempted use, or threatened use of physical force against partner or child that would reasonably be expected to cause bodily injury. </a:t>
            </a:r>
          </a:p>
        </p:txBody>
      </p:sp>
      <p:sp>
        <p:nvSpPr>
          <p:cNvPr id="3" name="Title 2"/>
          <p:cNvSpPr>
            <a:spLocks noGrp="1"/>
          </p:cNvSpPr>
          <p:nvPr>
            <p:ph type="title"/>
          </p:nvPr>
        </p:nvSpPr>
        <p:spPr/>
        <p:txBody>
          <a:bodyPr/>
          <a:lstStyle/>
          <a:p>
            <a:r>
              <a:rPr lang="en-US" dirty="0" smtClean="0"/>
              <a:t>Protective Orders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93155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8063753" cy="4304853"/>
          </a:xfrm>
        </p:spPr>
        <p:txBody>
          <a:bodyPr>
            <a:normAutofit fontScale="92500" lnSpcReduction="10000"/>
          </a:bodyPr>
          <a:lstStyle/>
          <a:p>
            <a:r>
              <a:rPr lang="en-US" i="1" dirty="0"/>
              <a:t>United States v. Spruill</a:t>
            </a:r>
            <a:r>
              <a:rPr lang="en-US" dirty="0"/>
              <a:t>, 292 F.3d 207, 220 (5th Cir. 2002</a:t>
            </a:r>
            <a:r>
              <a:rPr lang="en-US" dirty="0" smtClean="0"/>
              <a:t>) Where the court was troubled by the lack of hearing date, and so therefore a conviction could not stand where the element requiring a hearing with notice was not met, government could not show it was met. Conviction was reversed. </a:t>
            </a:r>
            <a:endParaRPr lang="en-US" i="1" dirty="0" smtClean="0"/>
          </a:p>
          <a:p>
            <a:r>
              <a:rPr lang="en-US" dirty="0" smtClean="0"/>
              <a:t>However, in </a:t>
            </a:r>
            <a:r>
              <a:rPr lang="en-US" i="1" dirty="0" smtClean="0"/>
              <a:t>United </a:t>
            </a:r>
            <a:r>
              <a:rPr lang="en-US" i="1" dirty="0"/>
              <a:t>States v. Emerson</a:t>
            </a:r>
            <a:r>
              <a:rPr lang="en-US" dirty="0"/>
              <a:t>, 270 F.3d 203, (5th Cir. 2001</a:t>
            </a:r>
            <a:r>
              <a:rPr lang="en-US" dirty="0" smtClean="0"/>
              <a:t>)(cert. denied)</a:t>
            </a:r>
          </a:p>
          <a:p>
            <a:pPr lvl="1"/>
            <a:r>
              <a:rPr lang="en-US" dirty="0" smtClean="0"/>
              <a:t>Where Northern District of Texas Court dismissed indictment on grounds that the protective order contained no express findings of a credible threat to wife or child. 5</a:t>
            </a:r>
            <a:r>
              <a:rPr lang="en-US" baseline="30000" dirty="0" smtClean="0"/>
              <a:t>th</a:t>
            </a:r>
            <a:r>
              <a:rPr lang="en-US" dirty="0" smtClean="0"/>
              <a:t> Circuit reversed and remanded dismissal, stating the </a:t>
            </a:r>
            <a:r>
              <a:rPr lang="en-US" u="sng" dirty="0" smtClean="0"/>
              <a:t>likelihood</a:t>
            </a:r>
            <a:r>
              <a:rPr lang="en-US" dirty="0" smtClean="0"/>
              <a:t> that irreparable harm would occur must be present where such an order as they had existed. </a:t>
            </a:r>
          </a:p>
          <a:p>
            <a:endParaRPr lang="en-US" dirty="0" smtClean="0"/>
          </a:p>
        </p:txBody>
      </p:sp>
      <p:sp>
        <p:nvSpPr>
          <p:cNvPr id="3" name="Title 2"/>
          <p:cNvSpPr>
            <a:spLocks noGrp="1"/>
          </p:cNvSpPr>
          <p:nvPr>
            <p:ph type="title"/>
          </p:nvPr>
        </p:nvSpPr>
        <p:spPr/>
        <p:txBody>
          <a:bodyPr/>
          <a:lstStyle/>
          <a:p>
            <a:r>
              <a:rPr lang="en-US" dirty="0" smtClean="0"/>
              <a:t>Protective Orders, cont.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36728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Federal Statutes : </a:t>
            </a:r>
          </a:p>
          <a:p>
            <a:pPr lvl="1"/>
            <a:r>
              <a:rPr lang="en-US" dirty="0" smtClean="0"/>
              <a:t>18 USC 921 – Definitions </a:t>
            </a:r>
          </a:p>
          <a:p>
            <a:pPr lvl="1"/>
            <a:r>
              <a:rPr lang="en-US" dirty="0" smtClean="0"/>
              <a:t>18 USC 922 – Unlawful Acts</a:t>
            </a:r>
          </a:p>
          <a:p>
            <a:pPr lvl="1"/>
            <a:r>
              <a:rPr lang="en-US" dirty="0" smtClean="0"/>
              <a:t>18 USC 924 – Penalties </a:t>
            </a:r>
          </a:p>
          <a:p>
            <a:pPr lvl="1"/>
            <a:r>
              <a:rPr lang="en-US" dirty="0"/>
              <a:t>26 </a:t>
            </a:r>
            <a:r>
              <a:rPr lang="en-US" dirty="0" smtClean="0"/>
              <a:t>USC 5861 – Prohibited Acts</a:t>
            </a:r>
          </a:p>
          <a:p>
            <a:r>
              <a:rPr lang="en-US" dirty="0" smtClean="0"/>
              <a:t>Texas Statutes</a:t>
            </a:r>
          </a:p>
          <a:p>
            <a:pPr lvl="1"/>
            <a:r>
              <a:rPr lang="en-US" dirty="0"/>
              <a:t>Tex. Pen. </a:t>
            </a:r>
            <a:r>
              <a:rPr lang="en-US" dirty="0" smtClean="0"/>
              <a:t>Code </a:t>
            </a:r>
            <a:r>
              <a:rPr lang="en-US" dirty="0"/>
              <a:t>§ </a:t>
            </a:r>
            <a:r>
              <a:rPr lang="en-US" dirty="0" smtClean="0"/>
              <a:t>46 – Weapons</a:t>
            </a:r>
          </a:p>
          <a:p>
            <a:pPr lvl="1"/>
            <a:r>
              <a:rPr lang="en-US" dirty="0"/>
              <a:t>Tex. Gov't Code § </a:t>
            </a:r>
            <a:r>
              <a:rPr lang="en-US" dirty="0" smtClean="0"/>
              <a:t>411.172 – Concealed Handgun Eligibility</a:t>
            </a:r>
          </a:p>
          <a:p>
            <a:pPr lvl="1"/>
            <a:r>
              <a:rPr lang="en-US" dirty="0"/>
              <a:t>Tex. Pen. </a:t>
            </a:r>
            <a:r>
              <a:rPr lang="en-US" dirty="0" smtClean="0"/>
              <a:t>Code </a:t>
            </a:r>
            <a:r>
              <a:rPr lang="en-US" dirty="0"/>
              <a:t>§ </a:t>
            </a:r>
            <a:r>
              <a:rPr lang="en-US" dirty="0" smtClean="0"/>
              <a:t>42.01 – Disorderly Conduct</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sz="4000" dirty="0" smtClean="0"/>
              <a:t>Scope: Defenses to the following charging instruments</a:t>
            </a:r>
            <a:endParaRPr lang="en-US" sz="4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0537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i="1" dirty="0"/>
              <a:t>United States v. White</a:t>
            </a:r>
            <a:r>
              <a:rPr lang="en-US" dirty="0"/>
              <a:t>, 258 F.3d 374, 384 (5th Cir. 2001</a:t>
            </a:r>
            <a:r>
              <a:rPr lang="en-US" dirty="0" smtClean="0"/>
              <a:t>)</a:t>
            </a:r>
          </a:p>
          <a:p>
            <a:pPr lvl="1"/>
            <a:r>
              <a:rPr lang="en-US" dirty="0" smtClean="0"/>
              <a:t>Where a conviction was gained by the government with Section 22.07 of the Texas Penal Code, “Terroristic threat”, was laid as a predicate offense supposed as a crime of domestic violence. However the conviction was reversed “Because section 22.07(a)(2) is not ‘an offense that … has as an element, the use or attempted use of physical force, or the threatened use of a deadly weapon against the victim, as required by section 921(a)(33)(A), it is not a crime of domestic violence for purposes of section 922(g)(9).</a:t>
            </a:r>
            <a:endParaRPr lang="en-US" dirty="0"/>
          </a:p>
        </p:txBody>
      </p:sp>
      <p:sp>
        <p:nvSpPr>
          <p:cNvPr id="3" name="Title 2"/>
          <p:cNvSpPr>
            <a:spLocks noGrp="1"/>
          </p:cNvSpPr>
          <p:nvPr>
            <p:ph type="title"/>
          </p:nvPr>
        </p:nvSpPr>
        <p:spPr/>
        <p:txBody>
          <a:bodyPr/>
          <a:lstStyle/>
          <a:p>
            <a:r>
              <a:rPr lang="en-US" dirty="0" smtClean="0"/>
              <a:t>Domestic Violence</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3880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590800"/>
            <a:ext cx="7745505" cy="3877815"/>
          </a:xfrm>
        </p:spPr>
        <p:txBody>
          <a:bodyPr/>
          <a:lstStyle/>
          <a:p>
            <a:r>
              <a:rPr lang="en-US" dirty="0" smtClean="0"/>
              <a:t>Although the court in </a:t>
            </a:r>
            <a:r>
              <a:rPr lang="en-US" i="1" dirty="0"/>
              <a:t>United States v. Flores</a:t>
            </a:r>
            <a:r>
              <a:rPr lang="en-US" dirty="0"/>
              <a:t>, 404 F.3d 320, 328 (5th Cir. 2005) </a:t>
            </a:r>
            <a:r>
              <a:rPr lang="en-US" dirty="0" smtClean="0"/>
              <a:t>held that mere petition for lawful residence is not a tenable defense…</a:t>
            </a:r>
          </a:p>
          <a:p>
            <a:r>
              <a:rPr lang="en-US" dirty="0" smtClean="0"/>
              <a:t>The court in </a:t>
            </a:r>
            <a:r>
              <a:rPr lang="en-US" i="1" dirty="0"/>
              <a:t>United States v. </a:t>
            </a:r>
            <a:r>
              <a:rPr lang="en-US" i="1" dirty="0" err="1"/>
              <a:t>Orellana</a:t>
            </a:r>
            <a:r>
              <a:rPr lang="en-US" dirty="0"/>
              <a:t>, 405 F.3d 360, 366 (5th Cir. 2005) </a:t>
            </a:r>
            <a:r>
              <a:rPr lang="en-US" dirty="0" smtClean="0"/>
              <a:t> found that a grant of “temporary protected status” is a valid defense and a 922 conviction cannot be attained. </a:t>
            </a:r>
            <a:endParaRPr lang="en-US" dirty="0"/>
          </a:p>
        </p:txBody>
      </p:sp>
      <p:sp>
        <p:nvSpPr>
          <p:cNvPr id="3" name="Title 2"/>
          <p:cNvSpPr>
            <a:spLocks noGrp="1"/>
          </p:cNvSpPr>
          <p:nvPr>
            <p:ph type="title"/>
          </p:nvPr>
        </p:nvSpPr>
        <p:spPr/>
        <p:txBody>
          <a:bodyPr/>
          <a:lstStyle/>
          <a:p>
            <a:r>
              <a:rPr lang="en-US" sz="4800" dirty="0" smtClean="0"/>
              <a:t>Possession by Illegal Alien</a:t>
            </a:r>
            <a:endParaRPr lang="en-US" sz="4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55322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8686800" cy="4419600"/>
          </a:xfrm>
        </p:spPr>
        <p:txBody>
          <a:bodyPr>
            <a:normAutofit fontScale="92500" lnSpcReduction="20000"/>
          </a:bodyPr>
          <a:lstStyle/>
          <a:p>
            <a:r>
              <a:rPr lang="en-US" dirty="0" smtClean="0"/>
              <a:t>Government may only attain one sentence, even for multiple counts under section 922. </a:t>
            </a:r>
          </a:p>
          <a:p>
            <a:pPr lvl="1"/>
            <a:r>
              <a:rPr lang="en-US" i="1" dirty="0"/>
              <a:t>Ball v. United States</a:t>
            </a:r>
            <a:r>
              <a:rPr lang="en-US" dirty="0"/>
              <a:t>, 470 U.S. 856, 862, 105 S. Ct. 1668, 1672, 84 L. Ed. 2d 740 (1985</a:t>
            </a:r>
            <a:r>
              <a:rPr lang="en-US" dirty="0" smtClean="0"/>
              <a:t>);</a:t>
            </a:r>
          </a:p>
          <a:p>
            <a:r>
              <a:rPr lang="en-US" dirty="0" smtClean="0"/>
              <a:t>Multiple predicate offense </a:t>
            </a:r>
            <a:r>
              <a:rPr lang="en-US" u="sng" dirty="0" smtClean="0"/>
              <a:t>do not</a:t>
            </a:r>
            <a:r>
              <a:rPr lang="en-US" dirty="0" smtClean="0"/>
              <a:t> give the government multiple counts under section 922 arising from one instance of firearm possession</a:t>
            </a:r>
          </a:p>
          <a:p>
            <a:pPr lvl="1"/>
            <a:r>
              <a:rPr lang="en-US" i="1" dirty="0"/>
              <a:t>United States v. Phipps</a:t>
            </a:r>
            <a:r>
              <a:rPr lang="en-US" dirty="0"/>
              <a:t>, 319 F.3d 177, 183 (5th Cir. 2003</a:t>
            </a:r>
            <a:r>
              <a:rPr lang="en-US" dirty="0" smtClean="0"/>
              <a:t>);</a:t>
            </a:r>
          </a:p>
          <a:p>
            <a:r>
              <a:rPr lang="en-US" dirty="0" smtClean="0"/>
              <a:t>Nor can the government get multiple counts by alleging the person in possession falls under more than one prohibited category. </a:t>
            </a:r>
          </a:p>
          <a:p>
            <a:pPr lvl="1"/>
            <a:r>
              <a:rPr lang="en-US" dirty="0" smtClean="0"/>
              <a:t>.</a:t>
            </a:r>
            <a:r>
              <a:rPr lang="en-US" i="1" dirty="0" smtClean="0"/>
              <a:t>United </a:t>
            </a:r>
            <a:r>
              <a:rPr lang="en-US" i="1" dirty="0"/>
              <a:t>States v. Munoz–</a:t>
            </a:r>
            <a:r>
              <a:rPr lang="en-US" i="1" dirty="0" err="1"/>
              <a:t>Romo</a:t>
            </a:r>
            <a:r>
              <a:rPr lang="en-US" i="1" dirty="0"/>
              <a:t>,</a:t>
            </a:r>
            <a:r>
              <a:rPr lang="en-US" dirty="0"/>
              <a:t> 989 F.2d 757, 759–60 (5th Cir.1993) and </a:t>
            </a:r>
            <a:r>
              <a:rPr lang="en-US" u="sng" dirty="0"/>
              <a:t>United States v. Ortiz-Gonzalez</a:t>
            </a:r>
            <a:r>
              <a:rPr lang="en-US" dirty="0"/>
              <a:t>, 115 Fed. </a:t>
            </a:r>
            <a:r>
              <a:rPr lang="en-US" dirty="0" err="1"/>
              <a:t>Appx</a:t>
            </a:r>
            <a:r>
              <a:rPr lang="en-US" dirty="0"/>
              <a:t>. 696, 698 (5th Cir. 2004</a:t>
            </a:r>
            <a:r>
              <a:rPr lang="en-US" dirty="0" smtClean="0"/>
              <a:t>)</a:t>
            </a:r>
            <a:endParaRPr lang="en-US" dirty="0"/>
          </a:p>
        </p:txBody>
      </p:sp>
      <p:sp>
        <p:nvSpPr>
          <p:cNvPr id="3" name="Title 2"/>
          <p:cNvSpPr>
            <a:spLocks noGrp="1"/>
          </p:cNvSpPr>
          <p:nvPr>
            <p:ph type="title"/>
          </p:nvPr>
        </p:nvSpPr>
        <p:spPr>
          <a:xfrm>
            <a:off x="685800" y="381000"/>
            <a:ext cx="7756263" cy="1054250"/>
          </a:xfrm>
        </p:spPr>
        <p:txBody>
          <a:bodyPr/>
          <a:lstStyle/>
          <a:p>
            <a:r>
              <a:rPr lang="en-US" sz="4400" dirty="0" smtClean="0"/>
              <a:t>Multiplicity / Double Jeopardy</a:t>
            </a:r>
            <a:endParaRPr lang="en-US" sz="4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03539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“hobby exception” is a statutory defense to this conviction. It applies if the dealer was not engaged in the business of dealing firearms, but rather makes occasional sale for the enhancement of a personal collection or for a hobby. To overcome this defense, the government must show willfulness satisfied by establishing an “evil meaning mind” </a:t>
            </a:r>
            <a:r>
              <a:rPr lang="en-US" i="1" dirty="0"/>
              <a:t>Bryan v. United States</a:t>
            </a:r>
            <a:r>
              <a:rPr lang="en-US" dirty="0"/>
              <a:t>, 524 U.S. 184, 192, 118 S. Ct. 1939, 1945, 141 L. Ed. 2d 197 (1998) </a:t>
            </a:r>
          </a:p>
        </p:txBody>
      </p:sp>
      <p:sp>
        <p:nvSpPr>
          <p:cNvPr id="3" name="Title 2"/>
          <p:cNvSpPr>
            <a:spLocks noGrp="1"/>
          </p:cNvSpPr>
          <p:nvPr>
            <p:ph type="title"/>
          </p:nvPr>
        </p:nvSpPr>
        <p:spPr/>
        <p:txBody>
          <a:bodyPr/>
          <a:lstStyle/>
          <a:p>
            <a:r>
              <a:rPr lang="en-US" sz="4400" dirty="0" smtClean="0"/>
              <a:t>Dealing/Exporting Without a License</a:t>
            </a:r>
            <a:endParaRPr lang="en-US" sz="4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308598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The Armed Career Criminal Act creates offenses and penalties for </a:t>
            </a:r>
          </a:p>
          <a:p>
            <a:pPr lvl="1"/>
            <a:r>
              <a:rPr lang="en-US" sz="2800" dirty="0" smtClean="0"/>
              <a:t>Carrying or use of firearm during a crime of violence. </a:t>
            </a:r>
          </a:p>
          <a:p>
            <a:pPr lvl="1"/>
            <a:r>
              <a:rPr lang="en-US" sz="2800" dirty="0" smtClean="0"/>
              <a:t>Carrying or use of firearm during drug related crime. </a:t>
            </a:r>
          </a:p>
        </p:txBody>
      </p:sp>
      <p:sp>
        <p:nvSpPr>
          <p:cNvPr id="3" name="Title 2"/>
          <p:cNvSpPr>
            <a:spLocks noGrp="1"/>
          </p:cNvSpPr>
          <p:nvPr>
            <p:ph type="title"/>
          </p:nvPr>
        </p:nvSpPr>
        <p:spPr/>
        <p:txBody>
          <a:bodyPr/>
          <a:lstStyle/>
          <a:p>
            <a:r>
              <a:rPr lang="en-US" sz="4400" dirty="0" smtClean="0"/>
              <a:t>18 U.S.C. 924, ACCA</a:t>
            </a:r>
            <a:endParaRPr lang="en-US" sz="4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335500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9800"/>
            <a:ext cx="8063753" cy="4304853"/>
          </a:xfrm>
        </p:spPr>
        <p:txBody>
          <a:bodyPr>
            <a:normAutofit fontScale="92500"/>
          </a:bodyPr>
          <a:lstStyle/>
          <a:p>
            <a:r>
              <a:rPr lang="en-US" dirty="0" smtClean="0"/>
              <a:t>§ 924(c) requires a mandatory five years for carry or use in a crime of violence or drug related crime. </a:t>
            </a:r>
          </a:p>
          <a:p>
            <a:r>
              <a:rPr lang="en-US" dirty="0" smtClean="0"/>
              <a:t>The mandatory minimum increases to seven years if the weapon is brandished. </a:t>
            </a:r>
          </a:p>
          <a:p>
            <a:r>
              <a:rPr lang="en-US" dirty="0" smtClean="0"/>
              <a:t>The penalty increases to thirty years for certain items such as a “machine gun” or “silencer”.</a:t>
            </a:r>
          </a:p>
          <a:p>
            <a:r>
              <a:rPr lang="en-US" dirty="0" smtClean="0"/>
              <a:t>If the indictment alleges “in furtherance of” the crime,  the record must reflect as much for a conviction to stand. </a:t>
            </a:r>
          </a:p>
          <a:p>
            <a:pPr lvl="1"/>
            <a:r>
              <a:rPr lang="en-US" i="1" dirty="0"/>
              <a:t>United States v. Owens</a:t>
            </a:r>
            <a:r>
              <a:rPr lang="en-US" dirty="0"/>
              <a:t>, 224 Fed. </a:t>
            </a:r>
            <a:r>
              <a:rPr lang="en-US" dirty="0" err="1"/>
              <a:t>Appx</a:t>
            </a:r>
            <a:r>
              <a:rPr lang="en-US" dirty="0"/>
              <a:t>. 429, 430 (5th Cir. 2007</a:t>
            </a:r>
            <a:r>
              <a:rPr lang="en-US" dirty="0" smtClean="0"/>
              <a:t>) Where appellant had his conviction vacated in part where it was based on furthering drug trafficking, and record showed no evidence that the firearm did such furthering. </a:t>
            </a:r>
            <a:endParaRPr lang="en-US" dirty="0"/>
          </a:p>
        </p:txBody>
      </p:sp>
      <p:sp>
        <p:nvSpPr>
          <p:cNvPr id="3" name="Title 2"/>
          <p:cNvSpPr>
            <a:spLocks noGrp="1"/>
          </p:cNvSpPr>
          <p:nvPr>
            <p:ph type="title"/>
          </p:nvPr>
        </p:nvSpPr>
        <p:spPr/>
        <p:txBody>
          <a:bodyPr/>
          <a:lstStyle/>
          <a:p>
            <a:r>
              <a:rPr lang="en-US" dirty="0" smtClean="0"/>
              <a:t>ACCA, cont.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63515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57400"/>
            <a:ext cx="8610600" cy="4572000"/>
          </a:xfrm>
        </p:spPr>
        <p:txBody>
          <a:bodyPr>
            <a:normAutofit fontScale="92500" lnSpcReduction="10000"/>
          </a:bodyPr>
          <a:lstStyle/>
          <a:p>
            <a:r>
              <a:rPr lang="en-US" dirty="0" smtClean="0"/>
              <a:t>Standard of Evidence, </a:t>
            </a:r>
          </a:p>
          <a:p>
            <a:pPr lvl="1"/>
            <a:r>
              <a:rPr lang="en-US" i="1" dirty="0"/>
              <a:t>United States v. O'Brien</a:t>
            </a:r>
            <a:r>
              <a:rPr lang="en-US" dirty="0"/>
              <a:t>, 130 S. Ct. 2169, 2178, 176 L. Ed. 2d 979 (2010</a:t>
            </a:r>
            <a:r>
              <a:rPr lang="en-US" dirty="0" smtClean="0"/>
              <a:t>) Where the thirty year sentence for a machine gun or silencer was ruled to be an element of the offense and so therefore must be proven to the jury beyond a reasonable doubt, rather than a simple sentencing requirement to be proven to the judge by a preponderance of the evidence. Government must show that element beyond a reasonable doubt. </a:t>
            </a:r>
          </a:p>
          <a:p>
            <a:r>
              <a:rPr lang="en-US" i="1" dirty="0" err="1" smtClean="0"/>
              <a:t>Mens</a:t>
            </a:r>
            <a:r>
              <a:rPr lang="en-US" i="1" dirty="0" smtClean="0"/>
              <a:t> Rea</a:t>
            </a:r>
            <a:r>
              <a:rPr lang="en-US" dirty="0" smtClean="0"/>
              <a:t>,</a:t>
            </a:r>
          </a:p>
          <a:p>
            <a:pPr lvl="1"/>
            <a:r>
              <a:rPr lang="en-US" i="1" dirty="0"/>
              <a:t>United States v. Burwell</a:t>
            </a:r>
            <a:r>
              <a:rPr lang="en-US" dirty="0"/>
              <a:t>, 06-3070, 2012 WL 3140196 (D.C. Cir. Aug. 3, 2012</a:t>
            </a:r>
            <a:r>
              <a:rPr lang="en-US" dirty="0" smtClean="0"/>
              <a:t>) Where appellant unsuccessfully challenged his conviction on the grounds that section 924 required a heightened </a:t>
            </a:r>
            <a:r>
              <a:rPr lang="en-US" i="1" dirty="0" err="1" smtClean="0"/>
              <a:t>mens</a:t>
            </a:r>
            <a:r>
              <a:rPr lang="en-US" i="1" dirty="0" smtClean="0"/>
              <a:t> </a:t>
            </a:r>
            <a:r>
              <a:rPr lang="en-US" i="1" dirty="0" err="1" smtClean="0"/>
              <a:t>rea</a:t>
            </a:r>
            <a:r>
              <a:rPr lang="en-US" dirty="0"/>
              <a:t> </a:t>
            </a:r>
            <a:r>
              <a:rPr lang="en-US" dirty="0" smtClean="0"/>
              <a:t>component, so that government should have been required to prove that he knew of his weapon’s automatic capability. </a:t>
            </a:r>
            <a:endParaRPr lang="en-US" dirty="0"/>
          </a:p>
        </p:txBody>
      </p:sp>
      <p:sp>
        <p:nvSpPr>
          <p:cNvPr id="3" name="Title 2"/>
          <p:cNvSpPr>
            <a:spLocks noGrp="1"/>
          </p:cNvSpPr>
          <p:nvPr>
            <p:ph type="title"/>
          </p:nvPr>
        </p:nvSpPr>
        <p:spPr/>
        <p:txBody>
          <a:bodyPr/>
          <a:lstStyle/>
          <a:p>
            <a:r>
              <a:rPr lang="en-US" dirty="0" smtClean="0"/>
              <a:t>ACCA, cont.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486974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a:t>Johnson v. United States</a:t>
            </a:r>
            <a:r>
              <a:rPr lang="en-US" dirty="0"/>
              <a:t>, 130 S. Ct. 1265, 176 L. Ed. 2d 1 (2010)</a:t>
            </a:r>
          </a:p>
          <a:p>
            <a:pPr lvl="1"/>
            <a:r>
              <a:rPr lang="en-US" dirty="0" smtClean="0"/>
              <a:t>Where Justice Scalia, writing for the majority, determined that the government had not reliably laid the predicate offense for the 924 offense, in that the Florida conviction for battery did not contain elements meeting the necessary amount of force required for a “violent crime” under 924. </a:t>
            </a:r>
            <a:endParaRPr lang="en-US" dirty="0"/>
          </a:p>
        </p:txBody>
      </p:sp>
      <p:sp>
        <p:nvSpPr>
          <p:cNvPr id="3" name="Title 2"/>
          <p:cNvSpPr>
            <a:spLocks noGrp="1"/>
          </p:cNvSpPr>
          <p:nvPr>
            <p:ph type="title"/>
          </p:nvPr>
        </p:nvSpPr>
        <p:spPr/>
        <p:txBody>
          <a:bodyPr/>
          <a:lstStyle/>
          <a:p>
            <a:r>
              <a:rPr lang="en-US" dirty="0" smtClean="0"/>
              <a:t>ACCA, cont.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671919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Defense counsel should argue that the prosecution is not allowed to establish that a crime was a “crime of violence” due to mere possession of a firearm. </a:t>
            </a:r>
          </a:p>
          <a:p>
            <a:pPr lvl="1"/>
            <a:r>
              <a:rPr lang="en-US" i="1" dirty="0" smtClean="0"/>
              <a:t>United </a:t>
            </a:r>
            <a:r>
              <a:rPr lang="en-US" i="1" dirty="0"/>
              <a:t>States v. Tolliver</a:t>
            </a:r>
            <a:r>
              <a:rPr lang="en-US" dirty="0"/>
              <a:t>, 116 F.3d 120, 124 (5th Cir. 1997</a:t>
            </a:r>
            <a:r>
              <a:rPr lang="en-US" dirty="0" smtClean="0"/>
              <a:t>) (cert. denied) </a:t>
            </a:r>
          </a:p>
          <a:p>
            <a:r>
              <a:rPr lang="en-US" dirty="0" smtClean="0"/>
              <a:t>Also, mere possession of a controlled substance is not necessarily a “controlled substance offense”</a:t>
            </a:r>
          </a:p>
          <a:p>
            <a:pPr lvl="1"/>
            <a:r>
              <a:rPr lang="en-US" i="1" dirty="0"/>
              <a:t>United States v. Neal</a:t>
            </a:r>
            <a:r>
              <a:rPr lang="en-US" dirty="0"/>
              <a:t>, 578 F.3d 270, 273-74 (5th Cir. 2009</a:t>
            </a:r>
            <a:r>
              <a:rPr lang="en-US" dirty="0" smtClean="0"/>
              <a:t>)(no pet)</a:t>
            </a:r>
            <a:endParaRPr lang="en-US" dirty="0"/>
          </a:p>
          <a:p>
            <a:pPr lvl="1"/>
            <a:endParaRPr lang="en-US" dirty="0"/>
          </a:p>
        </p:txBody>
      </p:sp>
      <p:sp>
        <p:nvSpPr>
          <p:cNvPr id="3" name="Title 2"/>
          <p:cNvSpPr>
            <a:spLocks noGrp="1"/>
          </p:cNvSpPr>
          <p:nvPr>
            <p:ph type="title"/>
          </p:nvPr>
        </p:nvSpPr>
        <p:spPr/>
        <p:txBody>
          <a:bodyPr/>
          <a:lstStyle/>
          <a:p>
            <a:r>
              <a:rPr lang="en-US" dirty="0" smtClean="0"/>
              <a:t>Mere Possession, ACCA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289857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Unlawful possession of a firearm under the revenue code, The National Firearms Act. </a:t>
            </a:r>
          </a:p>
          <a:p>
            <a:r>
              <a:rPr lang="en-US" i="1" dirty="0" err="1" smtClean="0"/>
              <a:t>Mens</a:t>
            </a:r>
            <a:r>
              <a:rPr lang="en-US" i="1" dirty="0" smtClean="0"/>
              <a:t> Rea</a:t>
            </a:r>
            <a:r>
              <a:rPr lang="en-US" dirty="0" smtClean="0"/>
              <a:t> required;</a:t>
            </a:r>
          </a:p>
          <a:p>
            <a:pPr lvl="1"/>
            <a:r>
              <a:rPr lang="en-US" i="1" dirty="0"/>
              <a:t>Staples v. United States</a:t>
            </a:r>
            <a:r>
              <a:rPr lang="en-US" dirty="0"/>
              <a:t>, 511 U.S. 600, 605, 114 S. Ct. 1793, 1797, 128 L. Ed. 2d 608 (1994</a:t>
            </a:r>
            <a:r>
              <a:rPr lang="en-US" dirty="0" smtClean="0"/>
              <a:t>) Where the Supreme Court noted that the innocent gun owners should not be made into criminals. That congress had not “intended </a:t>
            </a:r>
            <a:r>
              <a:rPr lang="en-US" dirty="0"/>
              <a:t>to make outlaws of gun owners who were wholly ignorant of the offending characteristics of their weapons</a:t>
            </a:r>
            <a:r>
              <a:rPr lang="en-US" dirty="0" smtClean="0"/>
              <a:t>,” </a:t>
            </a:r>
            <a:r>
              <a:rPr lang="en-US" i="1" dirty="0" smtClean="0"/>
              <a:t>Staples, Id.</a:t>
            </a:r>
          </a:p>
          <a:p>
            <a:pPr lvl="1"/>
            <a:endParaRPr lang="en-US" dirty="0"/>
          </a:p>
        </p:txBody>
      </p:sp>
      <p:sp>
        <p:nvSpPr>
          <p:cNvPr id="3" name="Title 2"/>
          <p:cNvSpPr>
            <a:spLocks noGrp="1"/>
          </p:cNvSpPr>
          <p:nvPr>
            <p:ph type="title"/>
          </p:nvPr>
        </p:nvSpPr>
        <p:spPr/>
        <p:txBody>
          <a:bodyPr/>
          <a:lstStyle/>
          <a:p>
            <a:r>
              <a:rPr lang="en-US" dirty="0" smtClean="0"/>
              <a:t>26 U.S.C. 5861</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32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400" dirty="0" smtClean="0"/>
              <a:t>Proscribing certain persons from possessing firearms</a:t>
            </a:r>
          </a:p>
          <a:p>
            <a:pPr lvl="1"/>
            <a:r>
              <a:rPr lang="en-US" sz="4200" dirty="0" smtClean="0"/>
              <a:t>Revokes 2</a:t>
            </a:r>
            <a:r>
              <a:rPr lang="en-US" sz="4200" baseline="30000" dirty="0" smtClean="0"/>
              <a:t>nd</a:t>
            </a:r>
            <a:r>
              <a:rPr lang="en-US" sz="4200" dirty="0" smtClean="0"/>
              <a:t> Amendment right to bear arms. </a:t>
            </a:r>
          </a:p>
          <a:p>
            <a:pPr marL="411480" lvl="1" indent="0">
              <a:buNone/>
            </a:pPr>
            <a:endParaRPr lang="en-US" dirty="0" smtClean="0"/>
          </a:p>
          <a:p>
            <a:pPr marL="905256" lvl="2" indent="0">
              <a:buNone/>
            </a:pPr>
            <a:endParaRPr lang="en-US" dirty="0"/>
          </a:p>
        </p:txBody>
      </p:sp>
      <p:sp>
        <p:nvSpPr>
          <p:cNvPr id="2" name="Title 1"/>
          <p:cNvSpPr>
            <a:spLocks noGrp="1"/>
          </p:cNvSpPr>
          <p:nvPr>
            <p:ph type="title"/>
          </p:nvPr>
        </p:nvSpPr>
        <p:spPr/>
        <p:txBody>
          <a:bodyPr/>
          <a:lstStyle/>
          <a:p>
            <a:r>
              <a:rPr lang="en-US" dirty="0" smtClean="0"/>
              <a:t>18 U.S.C. 922 (g)</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249751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248347"/>
            <a:ext cx="8063753" cy="4381053"/>
          </a:xfrm>
        </p:spPr>
        <p:txBody>
          <a:bodyPr>
            <a:normAutofit lnSpcReduction="10000"/>
          </a:bodyPr>
          <a:lstStyle/>
          <a:p>
            <a:r>
              <a:rPr lang="en-US" dirty="0" smtClean="0"/>
              <a:t>Texas regulates weapons in Chapter 46 of the Texas Penal Code</a:t>
            </a:r>
          </a:p>
          <a:p>
            <a:r>
              <a:rPr lang="en-US" dirty="0" smtClean="0"/>
              <a:t>Tex. Pen. Code. § 46.04 broadens a convicted person’s rights by allowing for possession of a firearm five years after the person has been released, but only at the location where the person lives. </a:t>
            </a:r>
          </a:p>
          <a:p>
            <a:r>
              <a:rPr lang="en-US" dirty="0" smtClean="0"/>
              <a:t>46.04 also codifies the crime of violence predicate offense. The Court of Criminal Appeals found “breaking” in a burglary didn’t automatically mean violence to property for a “crime of violence”</a:t>
            </a:r>
          </a:p>
          <a:p>
            <a:pPr lvl="1"/>
            <a:r>
              <a:rPr lang="en-US" i="1" dirty="0"/>
              <a:t>Gardner v. State</a:t>
            </a:r>
            <a:r>
              <a:rPr lang="en-US" dirty="0"/>
              <a:t>, 699 S.W.2d 831, 836 (Tex. Crim. App. 1985)</a:t>
            </a:r>
            <a:endParaRPr lang="en-US" dirty="0" smtClean="0"/>
          </a:p>
          <a:p>
            <a:endParaRPr lang="en-US" dirty="0"/>
          </a:p>
        </p:txBody>
      </p:sp>
      <p:sp>
        <p:nvSpPr>
          <p:cNvPr id="2" name="Title 1"/>
          <p:cNvSpPr>
            <a:spLocks noGrp="1"/>
          </p:cNvSpPr>
          <p:nvPr>
            <p:ph type="title"/>
          </p:nvPr>
        </p:nvSpPr>
        <p:spPr/>
        <p:txBody>
          <a:bodyPr/>
          <a:lstStyle/>
          <a:p>
            <a:r>
              <a:rPr lang="en-US" dirty="0" smtClean="0"/>
              <a:t>TEXAS LAW</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378447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534400" cy="4648200"/>
          </a:xfrm>
        </p:spPr>
        <p:txBody>
          <a:bodyPr>
            <a:normAutofit/>
          </a:bodyPr>
          <a:lstStyle/>
          <a:p>
            <a:r>
              <a:rPr lang="en-US" dirty="0" smtClean="0"/>
              <a:t>Necessity, under certain circumstances a felon’s possession of a firearm could be lawfully warranted. </a:t>
            </a:r>
          </a:p>
          <a:p>
            <a:pPr lvl="1"/>
            <a:r>
              <a:rPr lang="en-US" i="1" dirty="0"/>
              <a:t>Vasquez v. State</a:t>
            </a:r>
            <a:r>
              <a:rPr lang="en-US" dirty="0"/>
              <a:t>, 830 S.W.2d 948 (Tex. Crim. App. 1992), W</a:t>
            </a:r>
            <a:r>
              <a:rPr lang="en-US" dirty="0" smtClean="0"/>
              <a:t>here </a:t>
            </a:r>
            <a:r>
              <a:rPr lang="en-US" dirty="0"/>
              <a:t>Court of Criminal Appeals held that evidence raised issue as to the defense of necessity, and trial counsel was ineffective in failing to request an instruction thereon</a:t>
            </a:r>
            <a:r>
              <a:rPr lang="en-US" dirty="0" smtClean="0"/>
              <a:t>.</a:t>
            </a:r>
          </a:p>
          <a:p>
            <a:r>
              <a:rPr lang="en-US" dirty="0" smtClean="0"/>
              <a:t>Premises, where Texas statute has forbade weapons on or within 1000 feet of certain premises</a:t>
            </a:r>
          </a:p>
          <a:p>
            <a:pPr lvl="1"/>
            <a:r>
              <a:rPr lang="en-US" dirty="0" smtClean="0"/>
              <a:t>Statutory defense that the person possessed the firearm in a vehicle being driven on a public road or at the actor’s residence or place of employment. </a:t>
            </a:r>
          </a:p>
          <a:p>
            <a:pPr lvl="1"/>
            <a:endParaRPr lang="en-US" dirty="0"/>
          </a:p>
        </p:txBody>
      </p:sp>
      <p:sp>
        <p:nvSpPr>
          <p:cNvPr id="3" name="Title 2"/>
          <p:cNvSpPr>
            <a:spLocks noGrp="1"/>
          </p:cNvSpPr>
          <p:nvPr>
            <p:ph type="title"/>
          </p:nvPr>
        </p:nvSpPr>
        <p:spPr>
          <a:xfrm>
            <a:off x="685800" y="228600"/>
            <a:ext cx="7756263" cy="1054250"/>
          </a:xfrm>
        </p:spPr>
        <p:txBody>
          <a:bodyPr/>
          <a:lstStyle/>
          <a:p>
            <a:r>
              <a:rPr lang="en-US" dirty="0" smtClean="0"/>
              <a:t>Defenses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07332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2286001" y="2209800"/>
            <a:ext cx="4648200" cy="2601218"/>
          </a:xfrm>
        </p:spPr>
      </p:pic>
      <p:sp>
        <p:nvSpPr>
          <p:cNvPr id="3" name="Title 2"/>
          <p:cNvSpPr>
            <a:spLocks noGrp="1"/>
          </p:cNvSpPr>
          <p:nvPr>
            <p:ph type="title"/>
          </p:nvPr>
        </p:nvSpPr>
        <p:spPr/>
        <p:txBody>
          <a:bodyPr/>
          <a:lstStyle/>
          <a:p>
            <a:r>
              <a:rPr lang="en-US" dirty="0" smtClean="0"/>
              <a:t>“Curio” defense</a:t>
            </a:r>
            <a:endParaRPr lang="en-US" dirty="0"/>
          </a:p>
        </p:txBody>
      </p:sp>
      <p:sp>
        <p:nvSpPr>
          <p:cNvPr id="5" name="TextBox 4"/>
          <p:cNvSpPr txBox="1"/>
          <p:nvPr/>
        </p:nvSpPr>
        <p:spPr>
          <a:xfrm>
            <a:off x="533400" y="4953000"/>
            <a:ext cx="8458200" cy="1938992"/>
          </a:xfrm>
          <a:prstGeom prst="rect">
            <a:avLst/>
          </a:prstGeom>
          <a:noFill/>
        </p:spPr>
        <p:txBody>
          <a:bodyPr wrap="square" rtlCol="0">
            <a:spAutoFit/>
          </a:bodyPr>
          <a:lstStyle/>
          <a:p>
            <a:r>
              <a:rPr lang="en-US" sz="2400" dirty="0" smtClean="0"/>
              <a:t>A defense to chapter 46 is a firearm that was an antique or collectable. Burden is on the defense to affirmatively establish such. </a:t>
            </a:r>
          </a:p>
          <a:p>
            <a:r>
              <a:rPr lang="en-US" sz="2400" dirty="0">
                <a:solidFill>
                  <a:srgbClr val="002060"/>
                </a:solidFill>
              </a:rPr>
              <a:t>	</a:t>
            </a:r>
            <a:r>
              <a:rPr lang="en-US" sz="2400" i="1" dirty="0"/>
              <a:t> Cantu v. State</a:t>
            </a:r>
            <a:r>
              <a:rPr lang="en-US" sz="2400" dirty="0"/>
              <a:t>, 802 S.W.2d 1, 2 (Tex. App.--San Antonio 1990, pet. </a:t>
            </a:r>
            <a:r>
              <a:rPr lang="en-US" sz="2400" dirty="0" err="1"/>
              <a:t>ref'd</a:t>
            </a:r>
            <a:r>
              <a:rPr lang="en-US" sz="2400" dirty="0"/>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590742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Tex. Gov’t Code § 411.172 broadens a citizen’s rights by allowing the carrying of a concealed handgun. </a:t>
            </a:r>
          </a:p>
          <a:p>
            <a:pPr lvl="1"/>
            <a:r>
              <a:rPr lang="en-US" dirty="0" smtClean="0"/>
              <a:t>Yet, this is not allowed to those convicted of felonies, and the Court has ruled that even those never adjudicated guilty because of deferred adjudication were still convicted and therefore cannot apply for </a:t>
            </a:r>
            <a:r>
              <a:rPr lang="en-US" dirty="0"/>
              <a:t>the license. </a:t>
            </a:r>
            <a:r>
              <a:rPr lang="en-US" i="1" dirty="0" smtClean="0"/>
              <a:t>Tune </a:t>
            </a:r>
            <a:r>
              <a:rPr lang="en-US" i="1" dirty="0"/>
              <a:t>v. Texas Dept. of Pub. Safety</a:t>
            </a:r>
            <a:r>
              <a:rPr lang="en-US" dirty="0"/>
              <a:t>, 23 S.W.3d 358, 367 (Tex. 2000)</a:t>
            </a:r>
          </a:p>
          <a:p>
            <a:pPr lvl="1"/>
            <a:endParaRPr lang="en-US" dirty="0"/>
          </a:p>
        </p:txBody>
      </p:sp>
      <p:sp>
        <p:nvSpPr>
          <p:cNvPr id="3" name="Title 2"/>
          <p:cNvSpPr>
            <a:spLocks noGrp="1"/>
          </p:cNvSpPr>
          <p:nvPr>
            <p:ph type="title"/>
          </p:nvPr>
        </p:nvSpPr>
        <p:spPr/>
        <p:txBody>
          <a:bodyPr/>
          <a:lstStyle/>
          <a:p>
            <a:r>
              <a:rPr lang="en-US" dirty="0" smtClean="0"/>
              <a:t>Concealed Handguns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550193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8216153" cy="4381053"/>
          </a:xfrm>
        </p:spPr>
        <p:txBody>
          <a:bodyPr>
            <a:normAutofit fontScale="92500"/>
          </a:bodyPr>
          <a:lstStyle/>
          <a:p>
            <a:r>
              <a:rPr lang="en-US" dirty="0" smtClean="0"/>
              <a:t>42.01 criminalizes one who knowingly or intentionally:</a:t>
            </a:r>
          </a:p>
          <a:p>
            <a:pPr lvl="1"/>
            <a:r>
              <a:rPr lang="en-US" dirty="0" smtClean="0"/>
              <a:t>Discharges a firearm in a public place other than a public road or sport shooting range</a:t>
            </a:r>
          </a:p>
          <a:p>
            <a:pPr lvl="1"/>
            <a:r>
              <a:rPr lang="en-US" dirty="0" smtClean="0"/>
              <a:t>Displays a firearm or other deadly weapon in a public place in a manner calculated to alarm</a:t>
            </a:r>
          </a:p>
          <a:p>
            <a:pPr lvl="1"/>
            <a:r>
              <a:rPr lang="en-US" dirty="0" smtClean="0"/>
              <a:t>Discharges a firearm on or across a public road. </a:t>
            </a:r>
          </a:p>
          <a:p>
            <a:r>
              <a:rPr lang="en-US" dirty="0" smtClean="0"/>
              <a:t>A statutory defense exists where there is reasonable fear of bodily injury to the person or another from a dangerous wild animal. </a:t>
            </a:r>
          </a:p>
          <a:p>
            <a:r>
              <a:rPr lang="en-US" dirty="0" smtClean="0"/>
              <a:t>The Court in Texarkana reasonably interpreted the statute recently, that a pellet gun did not qualify for the offense. </a:t>
            </a:r>
          </a:p>
          <a:p>
            <a:pPr lvl="1"/>
            <a:r>
              <a:rPr lang="en-US" i="1" dirty="0"/>
              <a:t>In re</a:t>
            </a:r>
            <a:r>
              <a:rPr lang="en-US" dirty="0"/>
              <a:t> K.H., 169 S.W.3d 459, (Tex. App.--Texarkana 2005, no pet.)</a:t>
            </a:r>
            <a:endParaRPr lang="en-US" dirty="0" smtClean="0"/>
          </a:p>
          <a:p>
            <a:pPr marL="0" indent="0">
              <a:buNone/>
            </a:pPr>
            <a:endParaRPr lang="en-US" dirty="0" smtClean="0"/>
          </a:p>
        </p:txBody>
      </p:sp>
      <p:sp>
        <p:nvSpPr>
          <p:cNvPr id="3" name="Title 2"/>
          <p:cNvSpPr>
            <a:spLocks noGrp="1"/>
          </p:cNvSpPr>
          <p:nvPr>
            <p:ph type="title"/>
          </p:nvPr>
        </p:nvSpPr>
        <p:spPr/>
        <p:txBody>
          <a:bodyPr/>
          <a:lstStyle/>
          <a:p>
            <a:r>
              <a:rPr lang="en-US" sz="4400" dirty="0" smtClean="0"/>
              <a:t>Discharge/Display of Firearm</a:t>
            </a:r>
            <a:endParaRPr lang="en-US" sz="4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643847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Very recently, the Court of Criminal Appeals found that discharging a firearm in a public place requires the prosecution to put up specific evidence of the circumstances with which to infer recklessness on the part of the defendant. The conviction cannot stand if the actor is said to be reckless for the simple act of pulling the trigger itself. </a:t>
            </a:r>
          </a:p>
          <a:p>
            <a:pPr lvl="1"/>
            <a:r>
              <a:rPr lang="en-US" i="1" dirty="0"/>
              <a:t>State v. Rodriguez</a:t>
            </a:r>
            <a:r>
              <a:rPr lang="en-US" dirty="0"/>
              <a:t>, 339 S.W.3d 680, 688 (Tex. Crim. App. 2011)</a:t>
            </a:r>
          </a:p>
        </p:txBody>
      </p:sp>
      <p:sp>
        <p:nvSpPr>
          <p:cNvPr id="3" name="Title 2"/>
          <p:cNvSpPr>
            <a:spLocks noGrp="1"/>
          </p:cNvSpPr>
          <p:nvPr>
            <p:ph type="title"/>
          </p:nvPr>
        </p:nvSpPr>
        <p:spPr/>
        <p:txBody>
          <a:bodyPr/>
          <a:lstStyle/>
          <a:p>
            <a:r>
              <a:rPr lang="en-US" dirty="0" smtClean="0"/>
              <a:t>Recklessness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709306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46.02 allows possession of a handgun if:</a:t>
            </a:r>
          </a:p>
          <a:p>
            <a:pPr lvl="1"/>
            <a:r>
              <a:rPr lang="en-US" dirty="0" smtClean="0"/>
              <a:t>On the persons premises</a:t>
            </a:r>
          </a:p>
          <a:p>
            <a:pPr lvl="1"/>
            <a:r>
              <a:rPr lang="en-US" dirty="0" smtClean="0"/>
              <a:t>Inside or en route to a vehicle under that persons control</a:t>
            </a:r>
          </a:p>
          <a:p>
            <a:pPr lvl="1"/>
            <a:r>
              <a:rPr lang="en-US" dirty="0" smtClean="0"/>
              <a:t>And Not:</a:t>
            </a:r>
          </a:p>
          <a:p>
            <a:pPr lvl="2"/>
            <a:r>
              <a:rPr lang="en-US" dirty="0" smtClean="0"/>
              <a:t>In plain view,</a:t>
            </a:r>
          </a:p>
          <a:p>
            <a:pPr lvl="2"/>
            <a:r>
              <a:rPr lang="en-US" dirty="0" smtClean="0"/>
              <a:t>Engaging in criminal activity above a Class C,</a:t>
            </a:r>
          </a:p>
          <a:p>
            <a:pPr lvl="2"/>
            <a:r>
              <a:rPr lang="en-US" dirty="0" smtClean="0"/>
              <a:t>A prohibited person, or</a:t>
            </a:r>
          </a:p>
          <a:p>
            <a:pPr lvl="2"/>
            <a:r>
              <a:rPr lang="en-US" dirty="0" smtClean="0"/>
              <a:t>In a criminal street gang</a:t>
            </a:r>
          </a:p>
          <a:p>
            <a:pPr lvl="2"/>
            <a:endParaRPr lang="en-US" dirty="0"/>
          </a:p>
        </p:txBody>
      </p:sp>
      <p:sp>
        <p:nvSpPr>
          <p:cNvPr id="3" name="Title 2"/>
          <p:cNvSpPr>
            <a:spLocks noGrp="1"/>
          </p:cNvSpPr>
          <p:nvPr>
            <p:ph type="title"/>
          </p:nvPr>
        </p:nvSpPr>
        <p:spPr/>
        <p:txBody>
          <a:bodyPr/>
          <a:lstStyle/>
          <a:p>
            <a:r>
              <a:rPr lang="en-US" dirty="0" smtClean="0"/>
              <a:t>Handguns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46.13 prohibits negligently allowing a child under 17 to gain access to readily dischargeable firearm if the person:</a:t>
            </a:r>
          </a:p>
          <a:p>
            <a:pPr lvl="1"/>
            <a:r>
              <a:rPr lang="en-US" dirty="0" smtClean="0"/>
              <a:t>Fails to secure the firearm, or</a:t>
            </a:r>
          </a:p>
          <a:p>
            <a:pPr lvl="1"/>
            <a:r>
              <a:rPr lang="en-US" dirty="0" smtClean="0"/>
              <a:t>Leaves it in a place where the person knows a child would have access </a:t>
            </a:r>
          </a:p>
          <a:p>
            <a:r>
              <a:rPr lang="en-US" dirty="0" smtClean="0"/>
              <a:t>It is an affirmative defense if:</a:t>
            </a:r>
          </a:p>
          <a:p>
            <a:pPr lvl="1"/>
            <a:r>
              <a:rPr lang="en-US" dirty="0" smtClean="0"/>
              <a:t>The child is supervised and there is a hunting or sporting purpose</a:t>
            </a:r>
          </a:p>
          <a:p>
            <a:pPr lvl="1"/>
            <a:r>
              <a:rPr lang="en-US" dirty="0" smtClean="0"/>
              <a:t>In lawful defense of child or property</a:t>
            </a:r>
          </a:p>
          <a:p>
            <a:pPr lvl="1"/>
            <a:r>
              <a:rPr lang="en-US" dirty="0" smtClean="0"/>
              <a:t>Occurred during agricultural activity</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sz="3600" dirty="0" smtClean="0"/>
              <a:t>Making Firearm </a:t>
            </a:r>
            <a:br>
              <a:rPr lang="en-US" sz="3600" dirty="0" smtClean="0"/>
            </a:br>
            <a:r>
              <a:rPr lang="en-US" sz="3600" dirty="0" smtClean="0"/>
              <a:t>Accessible to a Child</a:t>
            </a:r>
            <a:endParaRPr lang="en-US" sz="3600"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133600"/>
            <a:ext cx="7745505" cy="3877815"/>
          </a:xfrm>
        </p:spPr>
        <p:txBody>
          <a:bodyPr>
            <a:noAutofit/>
          </a:bodyPr>
          <a:lstStyle/>
          <a:p>
            <a:r>
              <a:rPr lang="en-US" sz="3200" dirty="0" smtClean="0"/>
              <a:t>Remember that everyone’s gun rights hinge on cases defended in todays courts. </a:t>
            </a:r>
          </a:p>
          <a:p>
            <a:r>
              <a:rPr lang="en-US" sz="3200" dirty="0" smtClean="0"/>
              <a:t>Know at least the following three things</a:t>
            </a:r>
          </a:p>
          <a:p>
            <a:pPr lvl="1"/>
            <a:r>
              <a:rPr lang="en-US" sz="2800" dirty="0" smtClean="0"/>
              <a:t>Always check predicate offenses!</a:t>
            </a:r>
          </a:p>
          <a:p>
            <a:pPr lvl="1"/>
            <a:r>
              <a:rPr lang="en-US" sz="2800" dirty="0" smtClean="0"/>
              <a:t>Check for statutory defenses and exceptions!</a:t>
            </a:r>
          </a:p>
          <a:p>
            <a:pPr lvl="1"/>
            <a:r>
              <a:rPr lang="en-US" sz="2800" dirty="0" smtClean="0"/>
              <a:t>Is it constitutional? Petition for certiorari!</a:t>
            </a:r>
            <a:endParaRPr lang="en-US" sz="2800" dirty="0"/>
          </a:p>
        </p:txBody>
      </p:sp>
      <p:sp>
        <p:nvSpPr>
          <p:cNvPr id="3" name="Title 2"/>
          <p:cNvSpPr>
            <a:spLocks noGrp="1"/>
          </p:cNvSpPr>
          <p:nvPr>
            <p:ph type="title"/>
          </p:nvPr>
        </p:nvSpPr>
        <p:spPr/>
        <p:txBody>
          <a:bodyPr/>
          <a:lstStyle/>
          <a:p>
            <a:r>
              <a:rPr lang="en-US" sz="4400" dirty="0" smtClean="0"/>
              <a:t>Conclusion / Three Things to Remember</a:t>
            </a:r>
            <a:endParaRPr lang="en-US" sz="4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79623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8063753" cy="4076253"/>
          </a:xfrm>
        </p:spPr>
        <p:txBody>
          <a:bodyPr/>
          <a:lstStyle/>
          <a:p>
            <a:r>
              <a:rPr lang="en-US" dirty="0" smtClean="0"/>
              <a:t>Unlawful drug addicts</a:t>
            </a:r>
          </a:p>
          <a:p>
            <a:r>
              <a:rPr lang="en-US" dirty="0" smtClean="0"/>
              <a:t>Illegal aliens</a:t>
            </a:r>
          </a:p>
          <a:p>
            <a:r>
              <a:rPr lang="en-US" dirty="0" smtClean="0"/>
              <a:t>Felons</a:t>
            </a:r>
          </a:p>
          <a:p>
            <a:r>
              <a:rPr lang="en-US" dirty="0" smtClean="0"/>
              <a:t>Fugitives</a:t>
            </a:r>
          </a:p>
          <a:p>
            <a:r>
              <a:rPr lang="en-US" dirty="0"/>
              <a:t>D</a:t>
            </a:r>
            <a:r>
              <a:rPr lang="en-US" dirty="0" smtClean="0"/>
              <a:t>ishonorably discharged military persons</a:t>
            </a:r>
          </a:p>
          <a:p>
            <a:r>
              <a:rPr lang="en-US" dirty="0" smtClean="0"/>
              <a:t>Subjects of protective / restraining orders</a:t>
            </a:r>
          </a:p>
          <a:p>
            <a:r>
              <a:rPr lang="en-US" dirty="0" smtClean="0"/>
              <a:t>Persons convicted of misdemeanor domestic violence</a:t>
            </a:r>
          </a:p>
          <a:p>
            <a:r>
              <a:rPr lang="en-US" dirty="0" smtClean="0"/>
              <a:t>Persons adjudicated to be mentally ill</a:t>
            </a:r>
          </a:p>
          <a:p>
            <a:r>
              <a:rPr lang="en-US" dirty="0" smtClean="0"/>
              <a:t>Persons who renounced their citizenship</a:t>
            </a:r>
            <a:endParaRPr lang="en-US" dirty="0"/>
          </a:p>
        </p:txBody>
      </p:sp>
      <p:sp>
        <p:nvSpPr>
          <p:cNvPr id="3" name="Title 2"/>
          <p:cNvSpPr>
            <a:spLocks noGrp="1"/>
          </p:cNvSpPr>
          <p:nvPr>
            <p:ph type="title"/>
          </p:nvPr>
        </p:nvSpPr>
        <p:spPr/>
        <p:txBody>
          <a:bodyPr/>
          <a:lstStyle/>
          <a:p>
            <a:r>
              <a:rPr lang="en-US" dirty="0" smtClean="0"/>
              <a:t>Who is proscribed?</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56283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smtClean="0"/>
              <a:t>The</a:t>
            </a:r>
            <a:r>
              <a:rPr lang="en-US" sz="3200" smtClean="0"/>
              <a:t> </a:t>
            </a:r>
            <a:r>
              <a:rPr lang="en-US" sz="3200" smtClean="0"/>
              <a:t>government </a:t>
            </a:r>
            <a:r>
              <a:rPr lang="en-US" sz="3200" smtClean="0"/>
              <a:t>must </a:t>
            </a:r>
            <a:r>
              <a:rPr lang="en-US" sz="3200" dirty="0" smtClean="0"/>
              <a:t>prove the following three elements:</a:t>
            </a:r>
          </a:p>
          <a:p>
            <a:pPr marL="925830" lvl="1" indent="-514350">
              <a:buFont typeface="+mj-lt"/>
              <a:buAutoNum type="arabicPeriod"/>
            </a:pPr>
            <a:r>
              <a:rPr lang="en-US" sz="3000" dirty="0" smtClean="0"/>
              <a:t>Defendant’s status is that of a proscribed class</a:t>
            </a:r>
          </a:p>
          <a:p>
            <a:pPr marL="925830" lvl="1" indent="-514350">
              <a:buFont typeface="+mj-lt"/>
              <a:buAutoNum type="arabicPeriod"/>
            </a:pPr>
            <a:r>
              <a:rPr lang="en-US" sz="3000" dirty="0" smtClean="0"/>
              <a:t>Defendant knowingly possessed the firearm</a:t>
            </a:r>
          </a:p>
          <a:p>
            <a:pPr marL="925830" lvl="1" indent="-514350">
              <a:buFont typeface="+mj-lt"/>
              <a:buAutoNum type="arabicPeriod"/>
            </a:pPr>
            <a:r>
              <a:rPr lang="en-US" sz="3000" dirty="0" smtClean="0"/>
              <a:t>In or affecting interstate commerce</a:t>
            </a:r>
            <a:endParaRPr lang="en-US" sz="3000" dirty="0"/>
          </a:p>
        </p:txBody>
      </p:sp>
      <p:sp>
        <p:nvSpPr>
          <p:cNvPr id="3" name="Title 2"/>
          <p:cNvSpPr>
            <a:spLocks noGrp="1"/>
          </p:cNvSpPr>
          <p:nvPr>
            <p:ph type="title"/>
          </p:nvPr>
        </p:nvSpPr>
        <p:spPr/>
        <p:txBody>
          <a:bodyPr/>
          <a:lstStyle/>
          <a:p>
            <a:r>
              <a:rPr lang="en-US" dirty="0" smtClean="0"/>
              <a:t>Elements of 922(g)</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42294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987553" cy="4419600"/>
          </a:xfrm>
        </p:spPr>
        <p:txBody>
          <a:bodyPr>
            <a:normAutofit fontScale="92500" lnSpcReduction="10000"/>
          </a:bodyPr>
          <a:lstStyle/>
          <a:p>
            <a:r>
              <a:rPr lang="en-US" dirty="0" smtClean="0"/>
              <a:t>§ 921 of Title 18 defines the classifications in </a:t>
            </a:r>
            <a:r>
              <a:rPr lang="en-US" dirty="0"/>
              <a:t>§ </a:t>
            </a:r>
            <a:r>
              <a:rPr lang="en-US" dirty="0" smtClean="0"/>
              <a:t>922. A felon for </a:t>
            </a:r>
            <a:r>
              <a:rPr lang="en-US" dirty="0"/>
              <a:t>§ </a:t>
            </a:r>
            <a:r>
              <a:rPr lang="en-US" dirty="0" smtClean="0"/>
              <a:t>922 is:</a:t>
            </a:r>
          </a:p>
          <a:p>
            <a:pPr lvl="1"/>
            <a:r>
              <a:rPr lang="en-US" sz="2400" dirty="0" smtClean="0"/>
              <a:t>Anyone convicted in a court of law for a crime punishable by more than one year. </a:t>
            </a:r>
          </a:p>
          <a:p>
            <a:pPr lvl="2"/>
            <a:r>
              <a:rPr lang="en-US" sz="2200" dirty="0" smtClean="0"/>
              <a:t>If a state classifies the crime as a misdemeanor, it still qualifies if punishable by more than two years. </a:t>
            </a:r>
            <a:r>
              <a:rPr lang="en-US" sz="2600" dirty="0" smtClean="0"/>
              <a:t> </a:t>
            </a:r>
          </a:p>
          <a:p>
            <a:pPr lvl="2"/>
            <a:r>
              <a:rPr lang="en-US" sz="2200" dirty="0" smtClean="0"/>
              <a:t>So state jail felonies do qualify, </a:t>
            </a:r>
            <a:r>
              <a:rPr lang="en-US" sz="2200" i="1" dirty="0"/>
              <a:t>United States v. </a:t>
            </a:r>
            <a:r>
              <a:rPr lang="en-US" sz="2200" i="1" dirty="0" err="1"/>
              <a:t>Caicedo</a:t>
            </a:r>
            <a:r>
              <a:rPr lang="en-US" sz="2200" i="1" dirty="0"/>
              <a:t>-Cuero</a:t>
            </a:r>
            <a:r>
              <a:rPr lang="en-US" sz="2200" dirty="0"/>
              <a:t>, 312 F.3d 697, 700 (5th Cir. 2002</a:t>
            </a:r>
            <a:r>
              <a:rPr lang="en-US" sz="2200" dirty="0" smtClean="0"/>
              <a:t>)</a:t>
            </a:r>
          </a:p>
          <a:p>
            <a:pPr lvl="1"/>
            <a:r>
              <a:rPr lang="en-US" sz="2400" dirty="0" smtClean="0"/>
              <a:t>The “business practice exception”  is an exception to “felon” status for white collar crimes, specifically:</a:t>
            </a:r>
          </a:p>
          <a:p>
            <a:pPr lvl="2"/>
            <a:r>
              <a:rPr lang="en-US" sz="2200" dirty="0" smtClean="0"/>
              <a:t>Antitrust </a:t>
            </a:r>
            <a:r>
              <a:rPr lang="en-US" sz="2200" dirty="0"/>
              <a:t>violations, unfair trade practices, restraints of trade, or other similar offense relating to the regulation of business practices</a:t>
            </a:r>
          </a:p>
        </p:txBody>
      </p:sp>
      <p:sp>
        <p:nvSpPr>
          <p:cNvPr id="3" name="Title 2"/>
          <p:cNvSpPr>
            <a:spLocks noGrp="1"/>
          </p:cNvSpPr>
          <p:nvPr>
            <p:ph type="title"/>
          </p:nvPr>
        </p:nvSpPr>
        <p:spPr>
          <a:xfrm>
            <a:off x="685800" y="304800"/>
            <a:ext cx="7756263" cy="1054250"/>
          </a:xfrm>
        </p:spPr>
        <p:txBody>
          <a:bodyPr/>
          <a:lstStyle/>
          <a:p>
            <a:r>
              <a:rPr lang="en-US" sz="4400" dirty="0" smtClean="0"/>
              <a:t>Who is a “felon” under </a:t>
            </a:r>
            <a:r>
              <a:rPr lang="en-US" sz="4400" dirty="0"/>
              <a:t>§ </a:t>
            </a:r>
            <a:r>
              <a:rPr lang="en-US" sz="4400" dirty="0" smtClean="0"/>
              <a:t>922</a:t>
            </a:r>
            <a:r>
              <a:rPr lang="en-US" dirty="0" smtClean="0"/>
              <a:t>?</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92175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457253"/>
          </a:xfrm>
        </p:spPr>
        <p:txBody>
          <a:bodyPr>
            <a:normAutofit lnSpcReduction="10000"/>
          </a:bodyPr>
          <a:lstStyle/>
          <a:p>
            <a:r>
              <a:rPr lang="en-US" dirty="0" smtClean="0"/>
              <a:t>Defense counsel should always seize upon the opportunity to argue the “business practices exceptions when appropriate.</a:t>
            </a:r>
          </a:p>
          <a:p>
            <a:r>
              <a:rPr lang="en-US" i="1" dirty="0" smtClean="0"/>
              <a:t>United </a:t>
            </a:r>
            <a:r>
              <a:rPr lang="en-US" i="1" dirty="0"/>
              <a:t>States v. Coleman</a:t>
            </a:r>
            <a:r>
              <a:rPr lang="en-US" dirty="0"/>
              <a:t>, 609 F.3d 699, (5th Cir. 2010</a:t>
            </a:r>
            <a:r>
              <a:rPr lang="en-US" dirty="0" smtClean="0"/>
              <a:t>)</a:t>
            </a:r>
          </a:p>
          <a:p>
            <a:pPr lvl="1"/>
            <a:r>
              <a:rPr lang="en-US" dirty="0" smtClean="0"/>
              <a:t>Business practices exception goes to the elements proven of the predicate offense. (i.e., Conspiracy falls under the exception because one element of offense is “effect upon competition”)</a:t>
            </a:r>
          </a:p>
          <a:p>
            <a:pPr lvl="1"/>
            <a:r>
              <a:rPr lang="en-US" dirty="0" smtClean="0"/>
              <a:t>The business practices exception was ruled not constitutionally vague. </a:t>
            </a:r>
          </a:p>
          <a:p>
            <a:pPr lvl="1"/>
            <a:r>
              <a:rPr lang="en-US" dirty="0" smtClean="0"/>
              <a:t>Standard of review is </a:t>
            </a:r>
            <a:r>
              <a:rPr lang="en-US" i="1" dirty="0" smtClean="0"/>
              <a:t>de novo</a:t>
            </a:r>
            <a:r>
              <a:rPr lang="en-US" dirty="0" smtClean="0"/>
              <a:t> when appellate court reviews whether or not the predicate offense fell into this exception. </a:t>
            </a:r>
          </a:p>
          <a:p>
            <a:endParaRPr lang="en-US" dirty="0"/>
          </a:p>
        </p:txBody>
      </p:sp>
      <p:sp>
        <p:nvSpPr>
          <p:cNvPr id="3" name="Title 2"/>
          <p:cNvSpPr>
            <a:spLocks noGrp="1"/>
          </p:cNvSpPr>
          <p:nvPr>
            <p:ph type="title"/>
          </p:nvPr>
        </p:nvSpPr>
        <p:spPr/>
        <p:txBody>
          <a:bodyPr/>
          <a:lstStyle/>
          <a:p>
            <a:r>
              <a:rPr lang="en-US" sz="4400" dirty="0" smtClean="0"/>
              <a:t>More on the “Business Practices Exception”</a:t>
            </a:r>
            <a:endParaRPr lang="en-US" sz="4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95674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076253"/>
          </a:xfrm>
        </p:spPr>
        <p:txBody>
          <a:bodyPr>
            <a:normAutofit lnSpcReduction="10000"/>
          </a:bodyPr>
          <a:lstStyle/>
          <a:p>
            <a:r>
              <a:rPr lang="en-US" dirty="0" smtClean="0"/>
              <a:t>A defense to any a felon in possession of firearm is that a defendant has had their civil rights restored. </a:t>
            </a:r>
          </a:p>
          <a:p>
            <a:r>
              <a:rPr lang="en-US" dirty="0" smtClean="0"/>
              <a:t>There is a two pronged test for this established under </a:t>
            </a:r>
            <a:r>
              <a:rPr lang="en-US" i="1" dirty="0"/>
              <a:t>United States v. </a:t>
            </a:r>
            <a:r>
              <a:rPr lang="en-US" i="1" dirty="0" err="1"/>
              <a:t>Chenowith</a:t>
            </a:r>
            <a:r>
              <a:rPr lang="en-US" dirty="0"/>
              <a:t>, 459 F.3d 635, (5th Cir. 2006</a:t>
            </a:r>
            <a:r>
              <a:rPr lang="en-US" dirty="0" smtClean="0"/>
              <a:t>)</a:t>
            </a:r>
          </a:p>
          <a:p>
            <a:pPr lvl="1"/>
            <a:r>
              <a:rPr lang="en-US" dirty="0" smtClean="0"/>
              <a:t>Whether </a:t>
            </a:r>
            <a:r>
              <a:rPr lang="en-US" u="sng" dirty="0" smtClean="0"/>
              <a:t>all</a:t>
            </a:r>
            <a:r>
              <a:rPr lang="en-US" dirty="0" smtClean="0"/>
              <a:t> of the person’s civil rights have been restored?</a:t>
            </a:r>
          </a:p>
          <a:p>
            <a:pPr lvl="1"/>
            <a:r>
              <a:rPr lang="en-US" dirty="0" smtClean="0"/>
              <a:t>If all rights restored, then was the right to possess firearm expressly withheld?</a:t>
            </a:r>
          </a:p>
          <a:p>
            <a:r>
              <a:rPr lang="en-US" dirty="0" smtClean="0"/>
              <a:t>However, Texas rarely if ever restores a felon’s civil rights. </a:t>
            </a:r>
            <a:endParaRPr lang="en-US" dirty="0"/>
          </a:p>
        </p:txBody>
      </p:sp>
      <p:sp>
        <p:nvSpPr>
          <p:cNvPr id="3" name="Title 2"/>
          <p:cNvSpPr>
            <a:spLocks noGrp="1"/>
          </p:cNvSpPr>
          <p:nvPr>
            <p:ph type="title"/>
          </p:nvPr>
        </p:nvSpPr>
        <p:spPr/>
        <p:txBody>
          <a:bodyPr/>
          <a:lstStyle/>
          <a:p>
            <a:r>
              <a:rPr lang="en-US" sz="4000" dirty="0" smtClean="0"/>
              <a:t>Restoration of Rights Exception</a:t>
            </a:r>
            <a:endParaRPr lang="en-US" sz="4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70199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077200" cy="4495800"/>
          </a:xfrm>
        </p:spPr>
        <p:txBody>
          <a:bodyPr>
            <a:normAutofit fontScale="92500"/>
          </a:bodyPr>
          <a:lstStyle/>
          <a:p>
            <a:r>
              <a:rPr lang="en-US" dirty="0" smtClean="0"/>
              <a:t>Prosecution must prove possession by either:</a:t>
            </a:r>
          </a:p>
          <a:p>
            <a:pPr marL="868680" lvl="1" indent="-457200">
              <a:buFont typeface="+mj-lt"/>
              <a:buAutoNum type="arabicPeriod"/>
            </a:pPr>
            <a:r>
              <a:rPr lang="en-US" dirty="0" smtClean="0"/>
              <a:t>Actual Possession</a:t>
            </a:r>
          </a:p>
          <a:p>
            <a:pPr marL="868680" lvl="1" indent="-457200">
              <a:buFont typeface="+mj-lt"/>
              <a:buAutoNum type="arabicPeriod"/>
            </a:pPr>
            <a:r>
              <a:rPr lang="en-US" dirty="0" smtClean="0"/>
              <a:t>Constructive Possession</a:t>
            </a:r>
          </a:p>
          <a:p>
            <a:r>
              <a:rPr lang="en-US" dirty="0" smtClean="0"/>
              <a:t>Prosecution cannot switch theories, from actual to constructive or vice versa, if one is not working out for them. </a:t>
            </a:r>
          </a:p>
          <a:p>
            <a:pPr lvl="1"/>
            <a:r>
              <a:rPr lang="en-US" i="1" dirty="0"/>
              <a:t>United States v. Jones</a:t>
            </a:r>
            <a:r>
              <a:rPr lang="en-US" dirty="0"/>
              <a:t>, 484 F.3d 783, 788 (5th Cir. 2007</a:t>
            </a:r>
            <a:r>
              <a:rPr lang="en-US" dirty="0" smtClean="0"/>
              <a:t>)</a:t>
            </a:r>
          </a:p>
          <a:p>
            <a:pPr lvl="2"/>
            <a:r>
              <a:rPr lang="en-US" dirty="0" smtClean="0"/>
              <a:t>Where government could not admit prior offenses to establish knowledge or intent for constructive possession, where only an actual possession case existed. </a:t>
            </a:r>
          </a:p>
          <a:p>
            <a:pPr lvl="1"/>
            <a:r>
              <a:rPr lang="en-US" i="1" dirty="0" smtClean="0"/>
              <a:t>United </a:t>
            </a:r>
            <a:r>
              <a:rPr lang="en-US" i="1" dirty="0"/>
              <a:t>States v. Houston</a:t>
            </a:r>
            <a:r>
              <a:rPr lang="en-US" dirty="0"/>
              <a:t>, 11-20015, 2012 WL 2913801 (5th Cir. July 18, 2012</a:t>
            </a:r>
            <a:r>
              <a:rPr lang="en-US" dirty="0" smtClean="0"/>
              <a:t>)</a:t>
            </a:r>
          </a:p>
          <a:p>
            <a:pPr lvl="2"/>
            <a:r>
              <a:rPr lang="en-US" dirty="0" smtClean="0"/>
              <a:t>Government must adhere to the theory of possession in the indictment. </a:t>
            </a:r>
          </a:p>
          <a:p>
            <a:endParaRPr lang="en-US" dirty="0" smtClean="0"/>
          </a:p>
          <a:p>
            <a:pPr lvl="1"/>
            <a:endParaRPr lang="en-US" dirty="0"/>
          </a:p>
        </p:txBody>
      </p:sp>
      <p:sp>
        <p:nvSpPr>
          <p:cNvPr id="3" name="Title 2"/>
          <p:cNvSpPr>
            <a:spLocks noGrp="1"/>
          </p:cNvSpPr>
          <p:nvPr>
            <p:ph type="title"/>
          </p:nvPr>
        </p:nvSpPr>
        <p:spPr>
          <a:xfrm>
            <a:off x="685800" y="304800"/>
            <a:ext cx="7756263" cy="1054250"/>
          </a:xfrm>
        </p:spPr>
        <p:txBody>
          <a:bodyPr/>
          <a:lstStyle/>
          <a:p>
            <a:r>
              <a:rPr lang="en-US" dirty="0" smtClean="0"/>
              <a:t>Possession</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356570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914</TotalTime>
  <Words>3789</Words>
  <Application>Microsoft Macintosh PowerPoint</Application>
  <PresentationFormat>On-screen Show (4:3)</PresentationFormat>
  <Paragraphs>195</Paragraphs>
  <Slides>38</Slides>
  <Notes>1</Notes>
  <HiddenSlides>0</HiddenSlides>
  <MMClips>0</MMClips>
  <ScaleCrop>false</ScaleCrop>
  <HeadingPairs>
    <vt:vector size="4" baseType="variant">
      <vt:variant>
        <vt:lpstr>Design Template</vt:lpstr>
      </vt:variant>
      <vt:variant>
        <vt:i4>1</vt:i4>
      </vt:variant>
      <vt:variant>
        <vt:lpstr>Slide Titles</vt:lpstr>
      </vt:variant>
      <vt:variant>
        <vt:i4>38</vt:i4>
      </vt:variant>
    </vt:vector>
  </HeadingPairs>
  <TitlesOfParts>
    <vt:vector size="39" baseType="lpstr">
      <vt:lpstr>Hardcover</vt:lpstr>
      <vt:lpstr>Criminal Defenses in FIREARM CASES</vt:lpstr>
      <vt:lpstr>Scope: Defenses to the following charging instruments</vt:lpstr>
      <vt:lpstr>18 U.S.C. 922 (g)</vt:lpstr>
      <vt:lpstr>Who is proscribed?</vt:lpstr>
      <vt:lpstr>Elements of 922(g)</vt:lpstr>
      <vt:lpstr>Who is a “felon” under § 922?</vt:lpstr>
      <vt:lpstr>More on the “Business Practices Exception”</vt:lpstr>
      <vt:lpstr>Restoration of Rights Exception</vt:lpstr>
      <vt:lpstr>Possession</vt:lpstr>
      <vt:lpstr>Possession, cont. </vt:lpstr>
      <vt:lpstr>Mens Rea and Possession</vt:lpstr>
      <vt:lpstr>In or Affecting Interstate Commerce</vt:lpstr>
      <vt:lpstr>Interstate Commerce / Constitutionality </vt:lpstr>
      <vt:lpstr>Interstate Commerce / Constitutionality cont.</vt:lpstr>
      <vt:lpstr>2nd Amendment Challenges?</vt:lpstr>
      <vt:lpstr>Controlled Substance Users</vt:lpstr>
      <vt:lpstr>Controlled Substances, 5th Circuit</vt:lpstr>
      <vt:lpstr>Protective Orders</vt:lpstr>
      <vt:lpstr>Protective Orders, cont. </vt:lpstr>
      <vt:lpstr>Domestic Violence</vt:lpstr>
      <vt:lpstr>Possession by Illegal Alien</vt:lpstr>
      <vt:lpstr>Multiplicity / Double Jeopardy</vt:lpstr>
      <vt:lpstr>Dealing/Exporting Without a License</vt:lpstr>
      <vt:lpstr>18 U.S.C. 924, ACCA</vt:lpstr>
      <vt:lpstr>ACCA, cont. </vt:lpstr>
      <vt:lpstr>ACCA, cont. </vt:lpstr>
      <vt:lpstr>ACCA, cont. </vt:lpstr>
      <vt:lpstr>Mere Possession, ACCA </vt:lpstr>
      <vt:lpstr>26 U.S.C. 5861</vt:lpstr>
      <vt:lpstr>TEXAS LAW</vt:lpstr>
      <vt:lpstr>Defenses</vt:lpstr>
      <vt:lpstr>“Curio” defense</vt:lpstr>
      <vt:lpstr>Concealed Handguns</vt:lpstr>
      <vt:lpstr>Discharge/Display of Firearm</vt:lpstr>
      <vt:lpstr>Recklessness</vt:lpstr>
      <vt:lpstr>Handguns </vt:lpstr>
      <vt:lpstr>Making Firearm  Accessible to a Child</vt:lpstr>
      <vt:lpstr>Conclusion / Three Things to Remember</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FIREARM LAW</dc:title>
  <dc:creator>Taylor</dc:creator>
  <cp:lastModifiedBy>Don Flanary</cp:lastModifiedBy>
  <cp:revision>65</cp:revision>
  <cp:lastPrinted>2012-09-28T18:31:13Z</cp:lastPrinted>
  <dcterms:created xsi:type="dcterms:W3CDTF">2012-09-28T18:37:47Z</dcterms:created>
  <dcterms:modified xsi:type="dcterms:W3CDTF">2012-09-28T18:42:16Z</dcterms:modified>
</cp:coreProperties>
</file>