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4"/>
  </p:notesMasterIdLst>
  <p:handoutMasterIdLst>
    <p:handoutMasterId r:id="rId85"/>
  </p:handoutMasterIdLst>
  <p:sldIdLst>
    <p:sldId id="554" r:id="rId2"/>
    <p:sldId id="261" r:id="rId3"/>
    <p:sldId id="681" r:id="rId4"/>
    <p:sldId id="611" r:id="rId5"/>
    <p:sldId id="610" r:id="rId6"/>
    <p:sldId id="541" r:id="rId7"/>
    <p:sldId id="646" r:id="rId8"/>
    <p:sldId id="647" r:id="rId9"/>
    <p:sldId id="648" r:id="rId10"/>
    <p:sldId id="649" r:id="rId11"/>
    <p:sldId id="650" r:id="rId12"/>
    <p:sldId id="651" r:id="rId13"/>
    <p:sldId id="652" r:id="rId14"/>
    <p:sldId id="654" r:id="rId15"/>
    <p:sldId id="653" r:id="rId16"/>
    <p:sldId id="655" r:id="rId17"/>
    <p:sldId id="657" r:id="rId18"/>
    <p:sldId id="656" r:id="rId19"/>
    <p:sldId id="571" r:id="rId20"/>
    <p:sldId id="573" r:id="rId21"/>
    <p:sldId id="658" r:id="rId22"/>
    <p:sldId id="574" r:id="rId23"/>
    <p:sldId id="575" r:id="rId24"/>
    <p:sldId id="576" r:id="rId25"/>
    <p:sldId id="577" r:id="rId26"/>
    <p:sldId id="659" r:id="rId27"/>
    <p:sldId id="578" r:id="rId28"/>
    <p:sldId id="579" r:id="rId29"/>
    <p:sldId id="663" r:id="rId30"/>
    <p:sldId id="580" r:id="rId31"/>
    <p:sldId id="660" r:id="rId32"/>
    <p:sldId id="661" r:id="rId33"/>
    <p:sldId id="662" r:id="rId34"/>
    <p:sldId id="677" r:id="rId35"/>
    <p:sldId id="667" r:id="rId36"/>
    <p:sldId id="678" r:id="rId37"/>
    <p:sldId id="680" r:id="rId38"/>
    <p:sldId id="664" r:id="rId39"/>
    <p:sldId id="584" r:id="rId40"/>
    <p:sldId id="679" r:id="rId41"/>
    <p:sldId id="666" r:id="rId42"/>
    <p:sldId id="336" r:id="rId43"/>
    <p:sldId id="339" r:id="rId44"/>
    <p:sldId id="341" r:id="rId45"/>
    <p:sldId id="337" r:id="rId46"/>
    <p:sldId id="344" r:id="rId47"/>
    <p:sldId id="346" r:id="rId48"/>
    <p:sldId id="345" r:id="rId49"/>
    <p:sldId id="358" r:id="rId50"/>
    <p:sldId id="360" r:id="rId51"/>
    <p:sldId id="362" r:id="rId52"/>
    <p:sldId id="364" r:id="rId53"/>
    <p:sldId id="365" r:id="rId54"/>
    <p:sldId id="366" r:id="rId55"/>
    <p:sldId id="368" r:id="rId56"/>
    <p:sldId id="349" r:id="rId57"/>
    <p:sldId id="350" r:id="rId58"/>
    <p:sldId id="372" r:id="rId59"/>
    <p:sldId id="353" r:id="rId60"/>
    <p:sldId id="343" r:id="rId61"/>
    <p:sldId id="347" r:id="rId62"/>
    <p:sldId id="699" r:id="rId63"/>
    <p:sldId id="592" r:id="rId64"/>
    <p:sldId id="593" r:id="rId65"/>
    <p:sldId id="594" r:id="rId66"/>
    <p:sldId id="302" r:id="rId67"/>
    <p:sldId id="319" r:id="rId68"/>
    <p:sldId id="506" r:id="rId69"/>
    <p:sldId id="507" r:id="rId70"/>
    <p:sldId id="536" r:id="rId71"/>
    <p:sldId id="277" r:id="rId72"/>
    <p:sldId id="537" r:id="rId73"/>
    <p:sldId id="274" r:id="rId74"/>
    <p:sldId id="700" r:id="rId75"/>
    <p:sldId id="275" r:id="rId76"/>
    <p:sldId id="276" r:id="rId77"/>
    <p:sldId id="273" r:id="rId78"/>
    <p:sldId id="278" r:id="rId79"/>
    <p:sldId id="551" r:id="rId80"/>
    <p:sldId id="550" r:id="rId81"/>
    <p:sldId id="703" r:id="rId82"/>
    <p:sldId id="705" r:id="rId8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outline"/>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7" autoAdjust="0"/>
    <p:restoredTop sz="95981" autoAdjust="0"/>
  </p:normalViewPr>
  <p:slideViewPr>
    <p:cSldViewPr snapToGrid="0" snapToObjects="1">
      <p:cViewPr>
        <p:scale>
          <a:sx n="100" d="100"/>
          <a:sy n="100" d="100"/>
        </p:scale>
        <p:origin x="-1624" y="-488"/>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notesMaster" Target="notesMasters/notesMaster1.xml"/><Relationship Id="rId85" Type="http://schemas.openxmlformats.org/officeDocument/2006/relationships/handoutMaster" Target="handoutMasters/handoutMaster1.xml"/><Relationship Id="rId86" Type="http://schemas.openxmlformats.org/officeDocument/2006/relationships/printerSettings" Target="printerSettings/printerSettings1.bin"/><Relationship Id="rId87" Type="http://schemas.openxmlformats.org/officeDocument/2006/relationships/presProps" Target="presProps.xml"/><Relationship Id="rId88" Type="http://schemas.openxmlformats.org/officeDocument/2006/relationships/viewProps" Target="viewProps.xml"/><Relationship Id="rId8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B26B68-C7CC-CE42-BB21-DFA5B93726C8}" type="datetimeFigureOut">
              <a:rPr lang="en-US" smtClean="0"/>
              <a:pPr/>
              <a:t>3/18/14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B15D4F-18CC-124F-BDF9-8127DDE755DB}" type="slidenum">
              <a:rPr lang="en-US" smtClean="0"/>
              <a:pPr/>
              <a:t>‹#›</a:t>
            </a:fld>
            <a:endParaRPr lang="en-US"/>
          </a:p>
        </p:txBody>
      </p:sp>
    </p:spTree>
    <p:extLst>
      <p:ext uri="{BB962C8B-B14F-4D97-AF65-F5344CB8AC3E}">
        <p14:creationId xmlns:p14="http://schemas.microsoft.com/office/powerpoint/2010/main" val="8705461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440C1-7D75-5B4D-BA3A-B3F8AC36A8E5}" type="datetimeFigureOut">
              <a:rPr lang="en-US" smtClean="0"/>
              <a:pPr/>
              <a:t>3/18/14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B80BC4-4C3A-3E4D-9C4F-2DFFE779DD30}" type="slidenum">
              <a:rPr lang="en-US" smtClean="0"/>
              <a:pPr/>
              <a:t>‹#›</a:t>
            </a:fld>
            <a:endParaRPr lang="en-US"/>
          </a:p>
        </p:txBody>
      </p:sp>
    </p:spTree>
    <p:extLst>
      <p:ext uri="{BB962C8B-B14F-4D97-AF65-F5344CB8AC3E}">
        <p14:creationId xmlns:p14="http://schemas.microsoft.com/office/powerpoint/2010/main" val="43720014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1E374F-B38B-FA49-B962-CC3318AF546C}" type="datetimeFigureOut">
              <a:rPr lang="en-US" smtClean="0"/>
              <a:pPr/>
              <a:t>3/18/14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BA584-74D7-444D-AB9F-D66874B29ED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1E374F-B38B-FA49-B962-CC3318AF546C}" type="datetimeFigureOut">
              <a:rPr lang="en-US" smtClean="0"/>
              <a:pPr/>
              <a:t>3/18/14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BA584-74D7-444D-AB9F-D66874B29E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1E374F-B38B-FA49-B962-CC3318AF546C}" type="datetimeFigureOut">
              <a:rPr lang="en-US" smtClean="0"/>
              <a:pPr/>
              <a:t>3/18/14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BA584-74D7-444D-AB9F-D66874B29E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1E374F-B38B-FA49-B962-CC3318AF546C}" type="datetimeFigureOut">
              <a:rPr lang="en-US" smtClean="0"/>
              <a:pPr/>
              <a:t>3/18/14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BA584-74D7-444D-AB9F-D66874B29ED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1E374F-B38B-FA49-B962-CC3318AF546C}" type="datetimeFigureOut">
              <a:rPr lang="en-US" smtClean="0"/>
              <a:pPr/>
              <a:t>3/18/14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BA584-74D7-444D-AB9F-D66874B29ED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1E374F-B38B-FA49-B962-CC3318AF546C}" type="datetimeFigureOut">
              <a:rPr lang="en-US" smtClean="0"/>
              <a:pPr/>
              <a:t>3/18/14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1BA584-74D7-444D-AB9F-D66874B29ED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1E374F-B38B-FA49-B962-CC3318AF546C}" type="datetimeFigureOut">
              <a:rPr lang="en-US" smtClean="0"/>
              <a:pPr/>
              <a:t>3/18/14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1BA584-74D7-444D-AB9F-D66874B29ED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1E374F-B38B-FA49-B962-CC3318AF546C}" type="datetimeFigureOut">
              <a:rPr lang="en-US" smtClean="0"/>
              <a:pPr/>
              <a:t>3/18/14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1BA584-74D7-444D-AB9F-D66874B29ED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1E374F-B38B-FA49-B962-CC3318AF546C}" type="datetimeFigureOut">
              <a:rPr lang="en-US" smtClean="0"/>
              <a:pPr/>
              <a:t>3/18/14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1BA584-74D7-444D-AB9F-D66874B29ED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1E374F-B38B-FA49-B962-CC3318AF546C}" type="datetimeFigureOut">
              <a:rPr lang="en-US" smtClean="0"/>
              <a:pPr/>
              <a:t>3/18/14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1BA584-74D7-444D-AB9F-D66874B29ED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1E374F-B38B-FA49-B962-CC3318AF546C}" type="datetimeFigureOut">
              <a:rPr lang="en-US" smtClean="0"/>
              <a:pPr/>
              <a:t>3/18/14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1BA584-74D7-444D-AB9F-D66874B29ED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1E374F-B38B-FA49-B962-CC3318AF546C}" type="datetimeFigureOut">
              <a:rPr lang="en-US" smtClean="0"/>
              <a:pPr/>
              <a:t>3/18/14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1BA584-74D7-444D-AB9F-D66874B29ED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gif"/></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image" Target="../media/image15.png"/><Relationship Id="rId9" Type="http://schemas.openxmlformats.org/officeDocument/2006/relationships/image" Target="../media/image16.png"/><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Search Incident to Arrest</a:t>
            </a:r>
            <a:endParaRPr lang="en-US" b="1" dirty="0"/>
          </a:p>
        </p:txBody>
      </p:sp>
      <p:sp>
        <p:nvSpPr>
          <p:cNvPr id="3" name="Content Placeholder 2"/>
          <p:cNvSpPr>
            <a:spLocks noGrp="1"/>
          </p:cNvSpPr>
          <p:nvPr>
            <p:ph idx="1"/>
          </p:nvPr>
        </p:nvSpPr>
        <p:spPr/>
        <p:txBody>
          <a:bodyPr>
            <a:normAutofit lnSpcReduction="10000"/>
          </a:bodyPr>
          <a:lstStyle/>
          <a:p>
            <a:r>
              <a:rPr lang="en-US" i="1" dirty="0" err="1" smtClean="0"/>
              <a:t>Chimel</a:t>
            </a:r>
            <a:r>
              <a:rPr lang="en-US" i="1" dirty="0" smtClean="0"/>
              <a:t> </a:t>
            </a:r>
            <a:r>
              <a:rPr lang="en-US" i="1" dirty="0" err="1" smtClean="0"/>
              <a:t>v</a:t>
            </a:r>
            <a:r>
              <a:rPr lang="en-US" i="1" dirty="0" smtClean="0"/>
              <a:t>. California</a:t>
            </a:r>
            <a:r>
              <a:rPr lang="en-US" dirty="0" smtClean="0"/>
              <a:t> (1969)</a:t>
            </a:r>
          </a:p>
          <a:p>
            <a:r>
              <a:rPr lang="en-US" dirty="0" smtClean="0"/>
              <a:t>Police searched </a:t>
            </a:r>
            <a:r>
              <a:rPr lang="en-US" dirty="0" err="1" smtClean="0"/>
              <a:t>Chimel’s</a:t>
            </a:r>
            <a:r>
              <a:rPr lang="en-US" dirty="0" smtClean="0"/>
              <a:t> entire home incident to his arrest</a:t>
            </a:r>
          </a:p>
          <a:p>
            <a:r>
              <a:rPr lang="en-US" dirty="0" smtClean="0"/>
              <a:t>Warrantless search incident to arrest is limited to:</a:t>
            </a:r>
            <a:r>
              <a:rPr lang="en-US" i="1" dirty="0" smtClean="0"/>
              <a:t> </a:t>
            </a:r>
          </a:p>
          <a:p>
            <a:pPr lvl="1"/>
            <a:r>
              <a:rPr lang="en-US" dirty="0" smtClean="0"/>
              <a:t>(1) the arrestees person</a:t>
            </a:r>
          </a:p>
          <a:p>
            <a:pPr lvl="1"/>
            <a:r>
              <a:rPr lang="en-US" dirty="0" smtClean="0"/>
              <a:t>(2) </a:t>
            </a:r>
            <a:r>
              <a:rPr lang="en-US" i="1" dirty="0" smtClean="0"/>
              <a:t>area</a:t>
            </a:r>
            <a:r>
              <a:rPr lang="en-US" dirty="0" smtClean="0"/>
              <a:t> </a:t>
            </a:r>
            <a:r>
              <a:rPr lang="en-US" u="sng" dirty="0" smtClean="0"/>
              <a:t>under immediate control </a:t>
            </a:r>
            <a:r>
              <a:rPr lang="en-US" dirty="0" smtClean="0"/>
              <a:t>of arrestee.</a:t>
            </a:r>
          </a:p>
          <a:p>
            <a:pPr lvl="2"/>
            <a:r>
              <a:rPr lang="en-US" dirty="0" smtClean="0"/>
              <a:t>Meaning “the area from within which he might gain possession of a weapon or destructible device”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Search Incident to Arrest</a:t>
            </a:r>
            <a:endParaRPr lang="en-US" b="1" dirty="0"/>
          </a:p>
        </p:txBody>
      </p:sp>
      <p:sp>
        <p:nvSpPr>
          <p:cNvPr id="3" name="Content Placeholder 2"/>
          <p:cNvSpPr>
            <a:spLocks noGrp="1"/>
          </p:cNvSpPr>
          <p:nvPr>
            <p:ph idx="1"/>
          </p:nvPr>
        </p:nvSpPr>
        <p:spPr/>
        <p:txBody>
          <a:bodyPr>
            <a:normAutofit/>
          </a:bodyPr>
          <a:lstStyle/>
          <a:p>
            <a:r>
              <a:rPr lang="en-US" i="1" dirty="0" smtClean="0"/>
              <a:t>U.S. </a:t>
            </a:r>
            <a:r>
              <a:rPr lang="en-US" i="1" dirty="0" err="1" smtClean="0"/>
              <a:t>v</a:t>
            </a:r>
            <a:r>
              <a:rPr lang="en-US" i="1" dirty="0" smtClean="0"/>
              <a:t>. Robinson</a:t>
            </a:r>
            <a:r>
              <a:rPr lang="en-US" dirty="0" smtClean="0"/>
              <a:t> (1973)</a:t>
            </a:r>
            <a:endParaRPr lang="en-US" i="1" dirty="0" smtClean="0"/>
          </a:p>
          <a:p>
            <a:r>
              <a:rPr lang="en-US" dirty="0" smtClean="0"/>
              <a:t>Police searched pack of cigarettes found in breast pocket of arrestee’s jacket</a:t>
            </a:r>
          </a:p>
          <a:p>
            <a:pPr lvl="1"/>
            <a:r>
              <a:rPr lang="en-US" dirty="0" smtClean="0"/>
              <a:t>Two permitted searches of “areas”:</a:t>
            </a:r>
          </a:p>
          <a:p>
            <a:pPr lvl="2"/>
            <a:r>
              <a:rPr lang="en-US" dirty="0" smtClean="0"/>
              <a:t>Search “</a:t>
            </a:r>
            <a:r>
              <a:rPr lang="en-US" u="sng" dirty="0" smtClean="0"/>
              <a:t>of the person</a:t>
            </a:r>
            <a:r>
              <a:rPr lang="en-US" dirty="0" smtClean="0"/>
              <a:t>”</a:t>
            </a:r>
          </a:p>
          <a:p>
            <a:pPr lvl="2"/>
            <a:r>
              <a:rPr lang="en-US" dirty="0" smtClean="0"/>
              <a:t>Search of “</a:t>
            </a:r>
            <a:r>
              <a:rPr lang="en-US" u="sng" dirty="0" smtClean="0"/>
              <a:t>the area within control of arrestee</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Search Incident to Arrest</a:t>
            </a:r>
            <a:endParaRPr lang="en-US" b="1" dirty="0"/>
          </a:p>
        </p:txBody>
      </p:sp>
      <p:sp>
        <p:nvSpPr>
          <p:cNvPr id="3" name="Content Placeholder 2"/>
          <p:cNvSpPr>
            <a:spLocks noGrp="1"/>
          </p:cNvSpPr>
          <p:nvPr>
            <p:ph idx="1"/>
          </p:nvPr>
        </p:nvSpPr>
        <p:spPr/>
        <p:txBody>
          <a:bodyPr>
            <a:normAutofit/>
          </a:bodyPr>
          <a:lstStyle/>
          <a:p>
            <a:r>
              <a:rPr lang="en-US" i="1" dirty="0" smtClean="0"/>
              <a:t>U.S. </a:t>
            </a:r>
            <a:r>
              <a:rPr lang="en-US" i="1" dirty="0" err="1" smtClean="0"/>
              <a:t>v</a:t>
            </a:r>
            <a:r>
              <a:rPr lang="en-US" i="1" dirty="0" smtClean="0"/>
              <a:t>. Edwards </a:t>
            </a:r>
            <a:r>
              <a:rPr lang="en-US" dirty="0" smtClean="0"/>
              <a:t>(1974)</a:t>
            </a:r>
            <a:endParaRPr lang="en-US" i="1" dirty="0" smtClean="0"/>
          </a:p>
          <a:p>
            <a:r>
              <a:rPr lang="en-US" dirty="0" smtClean="0"/>
              <a:t>Police examined clothing to see if paint from crime scene was present. Because it was late and he had no other clothes to wear they searched the next morning.</a:t>
            </a:r>
          </a:p>
          <a:p>
            <a:pPr lvl="1"/>
            <a:r>
              <a:rPr lang="en-US" dirty="0" smtClean="0"/>
              <a:t>Search of “both person and property in his </a:t>
            </a:r>
            <a:r>
              <a:rPr lang="en-US" u="sng" dirty="0" smtClean="0"/>
              <a:t>immediate possession </a:t>
            </a:r>
            <a:r>
              <a:rPr lang="en-US" dirty="0" smtClean="0"/>
              <a:t>may be searched at the station house after arrest has occurred at another place”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Search Incident to Arrest</a:t>
            </a:r>
            <a:endParaRPr lang="en-US" b="1" dirty="0"/>
          </a:p>
        </p:txBody>
      </p:sp>
      <p:sp>
        <p:nvSpPr>
          <p:cNvPr id="3" name="Content Placeholder 2"/>
          <p:cNvSpPr>
            <a:spLocks noGrp="1"/>
          </p:cNvSpPr>
          <p:nvPr>
            <p:ph idx="1"/>
          </p:nvPr>
        </p:nvSpPr>
        <p:spPr/>
        <p:txBody>
          <a:bodyPr>
            <a:normAutofit/>
          </a:bodyPr>
          <a:lstStyle/>
          <a:p>
            <a:r>
              <a:rPr lang="en-US" i="1" dirty="0" smtClean="0"/>
              <a:t>U.S. </a:t>
            </a:r>
            <a:r>
              <a:rPr lang="en-US" i="1" dirty="0" err="1" smtClean="0"/>
              <a:t>v</a:t>
            </a:r>
            <a:r>
              <a:rPr lang="en-US" i="1" dirty="0" smtClean="0"/>
              <a:t>. Chadwick </a:t>
            </a:r>
            <a:r>
              <a:rPr lang="en-US" dirty="0" smtClean="0"/>
              <a:t>(1977)</a:t>
            </a:r>
          </a:p>
          <a:p>
            <a:r>
              <a:rPr lang="en-US" dirty="0" smtClean="0"/>
              <a:t>Agents searched a footlocker found in a trunk 90 minutes after arrest and at the station </a:t>
            </a:r>
          </a:p>
          <a:p>
            <a:pPr lvl="1"/>
            <a:r>
              <a:rPr lang="en-US" dirty="0" smtClean="0"/>
              <a:t>A closed container in immediate control of arrestee is different than the clothing of the arrestee</a:t>
            </a:r>
          </a:p>
          <a:p>
            <a:pPr lvl="1"/>
            <a:r>
              <a:rPr lang="en-US" dirty="0" smtClean="0"/>
              <a:t>If search of container is remote in time or place of arrest or exigency then there is no exception to the warrant requirement</a:t>
            </a:r>
          </a:p>
          <a:p>
            <a:pPr lvl="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Search Incident to Arrest</a:t>
            </a:r>
            <a:endParaRPr lang="en-US" b="1" dirty="0"/>
          </a:p>
        </p:txBody>
      </p:sp>
      <p:sp>
        <p:nvSpPr>
          <p:cNvPr id="3" name="Content Placeholder 2"/>
          <p:cNvSpPr>
            <a:spLocks noGrp="1"/>
          </p:cNvSpPr>
          <p:nvPr>
            <p:ph idx="1"/>
          </p:nvPr>
        </p:nvSpPr>
        <p:spPr/>
        <p:txBody>
          <a:bodyPr>
            <a:normAutofit/>
          </a:bodyPr>
          <a:lstStyle/>
          <a:p>
            <a:r>
              <a:rPr lang="en-US" i="1" dirty="0" smtClean="0"/>
              <a:t>U.S. </a:t>
            </a:r>
            <a:r>
              <a:rPr lang="en-US" i="1" dirty="0" err="1" smtClean="0"/>
              <a:t>v</a:t>
            </a:r>
            <a:r>
              <a:rPr lang="en-US" i="1" dirty="0" smtClean="0"/>
              <a:t>. Chadwick </a:t>
            </a:r>
            <a:r>
              <a:rPr lang="en-US" dirty="0" smtClean="0"/>
              <a:t>(1977)</a:t>
            </a:r>
          </a:p>
          <a:p>
            <a:r>
              <a:rPr lang="en-US" dirty="0" smtClean="0"/>
              <a:t>Since the locker was </a:t>
            </a:r>
            <a:r>
              <a:rPr lang="en-US" u="sng" dirty="0" smtClean="0"/>
              <a:t>not part of Chadwick’s </a:t>
            </a:r>
            <a:r>
              <a:rPr lang="en-US" dirty="0" smtClean="0"/>
              <a:t>“</a:t>
            </a:r>
            <a:r>
              <a:rPr lang="en-US" u="sng" dirty="0" smtClean="0"/>
              <a:t>person</a:t>
            </a:r>
            <a:r>
              <a:rPr lang="en-US" dirty="0" smtClean="0"/>
              <a:t>” when arrested, </a:t>
            </a:r>
          </a:p>
          <a:p>
            <a:r>
              <a:rPr lang="en-US" dirty="0" smtClean="0"/>
              <a:t>Then a warrantless search is not reasonable if </a:t>
            </a:r>
            <a:r>
              <a:rPr lang="en-US" u="sng" dirty="0" smtClean="0"/>
              <a:t>no danger </a:t>
            </a:r>
            <a:r>
              <a:rPr lang="en-US" dirty="0" smtClean="0"/>
              <a:t>arrestee could </a:t>
            </a:r>
            <a:r>
              <a:rPr lang="en-US" u="sng" dirty="0" smtClean="0"/>
              <a:t>access property </a:t>
            </a:r>
            <a:r>
              <a:rPr lang="en-US" dirty="0" smtClean="0"/>
              <a:t>to get a </a:t>
            </a:r>
            <a:r>
              <a:rPr lang="en-US" u="sng" dirty="0" smtClean="0"/>
              <a:t>weapon </a:t>
            </a:r>
            <a:r>
              <a:rPr lang="en-US" dirty="0" smtClean="0"/>
              <a:t>or </a:t>
            </a:r>
            <a:r>
              <a:rPr lang="en-US" u="sng" dirty="0" smtClean="0"/>
              <a:t>destroy evidence</a:t>
            </a:r>
            <a:r>
              <a:rPr lang="en-US" dirty="0" smtClean="0"/>
              <a:t>.</a:t>
            </a:r>
          </a:p>
          <a:p>
            <a:pPr lvl="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Search Incident to Arrest</a:t>
            </a:r>
            <a:endParaRPr lang="en-US" b="1" dirty="0"/>
          </a:p>
        </p:txBody>
      </p:sp>
      <p:sp>
        <p:nvSpPr>
          <p:cNvPr id="3" name="Content Placeholder 2"/>
          <p:cNvSpPr>
            <a:spLocks noGrp="1"/>
          </p:cNvSpPr>
          <p:nvPr>
            <p:ph idx="1"/>
          </p:nvPr>
        </p:nvSpPr>
        <p:spPr/>
        <p:txBody>
          <a:bodyPr>
            <a:normAutofit/>
          </a:bodyPr>
          <a:lstStyle/>
          <a:p>
            <a:r>
              <a:rPr lang="en-US" dirty="0" smtClean="0"/>
              <a:t>Clothing in </a:t>
            </a:r>
            <a:r>
              <a:rPr lang="en-US" i="1" dirty="0" smtClean="0"/>
              <a:t>Robinson </a:t>
            </a:r>
            <a:r>
              <a:rPr lang="en-US" dirty="0" smtClean="0"/>
              <a:t>and </a:t>
            </a:r>
            <a:r>
              <a:rPr lang="en-US" i="1" dirty="0" smtClean="0"/>
              <a:t>Edwards</a:t>
            </a:r>
            <a:r>
              <a:rPr lang="en-US" dirty="0" smtClean="0"/>
              <a:t> are considered to be part of “arrestee’s person” </a:t>
            </a:r>
          </a:p>
          <a:p>
            <a:r>
              <a:rPr lang="en-US" dirty="0" smtClean="0"/>
              <a:t>Distinguishably different from the </a:t>
            </a:r>
            <a:r>
              <a:rPr lang="en-US" u="sng" dirty="0" smtClean="0"/>
              <a:t>closed container</a:t>
            </a:r>
            <a:r>
              <a:rPr lang="en-US" dirty="0" smtClean="0"/>
              <a:t> in the “area within immediate control of arrestee” as in </a:t>
            </a:r>
            <a:r>
              <a:rPr lang="en-US" i="1" dirty="0" smtClean="0"/>
              <a:t>Chadwick</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Search Incident to Arrest</a:t>
            </a:r>
            <a:endParaRPr lang="en-US" b="1" dirty="0"/>
          </a:p>
        </p:txBody>
      </p:sp>
      <p:sp>
        <p:nvSpPr>
          <p:cNvPr id="3" name="Content Placeholder 2"/>
          <p:cNvSpPr>
            <a:spLocks noGrp="1"/>
          </p:cNvSpPr>
          <p:nvPr>
            <p:ph idx="1"/>
          </p:nvPr>
        </p:nvSpPr>
        <p:spPr/>
        <p:txBody>
          <a:bodyPr>
            <a:normAutofit lnSpcReduction="10000"/>
          </a:bodyPr>
          <a:lstStyle/>
          <a:p>
            <a:r>
              <a:rPr lang="en-US" i="1" dirty="0" smtClean="0"/>
              <a:t>New York </a:t>
            </a:r>
            <a:r>
              <a:rPr lang="en-US" i="1" dirty="0" err="1" smtClean="0"/>
              <a:t>v</a:t>
            </a:r>
            <a:r>
              <a:rPr lang="en-US" i="1" dirty="0" smtClean="0"/>
              <a:t>. Belton</a:t>
            </a:r>
            <a:r>
              <a:rPr lang="en-US" dirty="0" smtClean="0"/>
              <a:t> (1981)</a:t>
            </a:r>
          </a:p>
          <a:p>
            <a:pPr lvl="1"/>
            <a:r>
              <a:rPr lang="en-US" dirty="0" smtClean="0"/>
              <a:t>“Area within immediate control of </a:t>
            </a:r>
            <a:r>
              <a:rPr lang="en-US" dirty="0" err="1" smtClean="0"/>
              <a:t>arrestee”can</a:t>
            </a:r>
            <a:r>
              <a:rPr lang="en-US" dirty="0" smtClean="0"/>
              <a:t> be searched incident to arrest, including passenger compartments</a:t>
            </a:r>
          </a:p>
          <a:p>
            <a:pPr lvl="1"/>
            <a:r>
              <a:rPr lang="en-US" dirty="0" smtClean="0"/>
              <a:t>This includes “containers” in the passenger compartments within reach regardless of whether it could actually hold a weapon or evidence of crime under investigation</a:t>
            </a:r>
          </a:p>
          <a:p>
            <a:pPr lvl="1"/>
            <a:r>
              <a:rPr lang="en-US" dirty="0" smtClean="0"/>
              <a:t>“Container” is any object capable of holding another object</a:t>
            </a:r>
          </a:p>
          <a:p>
            <a:pPr lvl="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Search Incident to Arrest</a:t>
            </a:r>
            <a:endParaRPr lang="en-US" b="1" dirty="0"/>
          </a:p>
        </p:txBody>
      </p:sp>
      <p:sp>
        <p:nvSpPr>
          <p:cNvPr id="3" name="Content Placeholder 2"/>
          <p:cNvSpPr>
            <a:spLocks noGrp="1"/>
          </p:cNvSpPr>
          <p:nvPr>
            <p:ph idx="1"/>
          </p:nvPr>
        </p:nvSpPr>
        <p:spPr/>
        <p:txBody>
          <a:bodyPr>
            <a:normAutofit/>
          </a:bodyPr>
          <a:lstStyle/>
          <a:p>
            <a:r>
              <a:rPr lang="en-US" i="1" dirty="0" smtClean="0"/>
              <a:t>Arizona </a:t>
            </a:r>
            <a:r>
              <a:rPr lang="en-US" i="1" dirty="0" err="1" smtClean="0"/>
              <a:t>v</a:t>
            </a:r>
            <a:r>
              <a:rPr lang="en-US" i="1" dirty="0" smtClean="0"/>
              <a:t>. Gant </a:t>
            </a:r>
            <a:r>
              <a:rPr lang="en-US" dirty="0" smtClean="0"/>
              <a:t>(2009)</a:t>
            </a:r>
            <a:endParaRPr lang="en-US" i="1" dirty="0" smtClean="0"/>
          </a:p>
          <a:p>
            <a:r>
              <a:rPr lang="en-US" dirty="0" smtClean="0"/>
              <a:t>Limited </a:t>
            </a:r>
            <a:r>
              <a:rPr lang="en-US" i="1" dirty="0" smtClean="0"/>
              <a:t>Belton</a:t>
            </a:r>
          </a:p>
          <a:p>
            <a:pPr lvl="1"/>
            <a:r>
              <a:rPr lang="en-US" dirty="0" smtClean="0"/>
              <a:t>Search of a car incident to arrest unauthorized “after the arrestee has been </a:t>
            </a:r>
            <a:r>
              <a:rPr lang="en-US" u="sng" dirty="0" smtClean="0"/>
              <a:t>secured </a:t>
            </a:r>
            <a:r>
              <a:rPr lang="en-US" dirty="0" smtClean="0"/>
              <a:t>and </a:t>
            </a:r>
            <a:r>
              <a:rPr lang="en-US" u="sng" dirty="0" smtClean="0"/>
              <a:t>cannot access the interior of the vehicle</a:t>
            </a:r>
            <a:r>
              <a:rPr lang="en-US" dirty="0" smtClean="0"/>
              <a:t>”</a:t>
            </a:r>
          </a:p>
          <a:p>
            <a:endParaRPr lang="en-US" i="1"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Cell Phone Search Incident to Arrest</a:t>
            </a:r>
            <a:endParaRPr lang="en-US" b="1" dirty="0"/>
          </a:p>
        </p:txBody>
      </p:sp>
      <p:sp>
        <p:nvSpPr>
          <p:cNvPr id="3" name="Content Placeholder 2"/>
          <p:cNvSpPr>
            <a:spLocks noGrp="1"/>
          </p:cNvSpPr>
          <p:nvPr>
            <p:ph idx="1"/>
          </p:nvPr>
        </p:nvSpPr>
        <p:spPr/>
        <p:txBody>
          <a:bodyPr/>
          <a:lstStyle/>
          <a:p>
            <a:r>
              <a:rPr lang="en-US" dirty="0" smtClean="0"/>
              <a:t>The debate hinges on whether a cell phone is:</a:t>
            </a:r>
          </a:p>
          <a:p>
            <a:pPr lvl="1"/>
            <a:r>
              <a:rPr lang="en-US" dirty="0" smtClean="0"/>
              <a:t>a </a:t>
            </a:r>
            <a:r>
              <a:rPr lang="en-US" u="sng" dirty="0" smtClean="0"/>
              <a:t>container immediately associated</a:t>
            </a:r>
            <a:r>
              <a:rPr lang="en-US" dirty="0" smtClean="0"/>
              <a:t> with the person</a:t>
            </a:r>
          </a:p>
          <a:p>
            <a:pPr lvl="2"/>
            <a:r>
              <a:rPr lang="en-US" dirty="0" smtClean="0"/>
              <a:t>Like a cigarette pack in </a:t>
            </a:r>
            <a:r>
              <a:rPr lang="en-US" i="1" dirty="0" smtClean="0"/>
              <a:t>Robinson </a:t>
            </a:r>
            <a:r>
              <a:rPr lang="en-US" dirty="0" smtClean="0"/>
              <a:t>or clothing in </a:t>
            </a:r>
            <a:r>
              <a:rPr lang="en-US" i="1" dirty="0" smtClean="0"/>
              <a:t>Edwards</a:t>
            </a:r>
            <a:r>
              <a:rPr lang="en-US" dirty="0" smtClean="0"/>
              <a:t> </a:t>
            </a:r>
          </a:p>
          <a:p>
            <a:pPr lvl="1">
              <a:buNone/>
            </a:pPr>
            <a:r>
              <a:rPr lang="en-US" dirty="0" smtClean="0"/>
              <a:t>Or</a:t>
            </a:r>
          </a:p>
          <a:p>
            <a:pPr lvl="1"/>
            <a:r>
              <a:rPr lang="en-US" dirty="0" smtClean="0"/>
              <a:t>an item </a:t>
            </a:r>
            <a:r>
              <a:rPr lang="en-US" u="sng" dirty="0" smtClean="0"/>
              <a:t>not associated with the person</a:t>
            </a:r>
            <a:r>
              <a:rPr lang="en-US" dirty="0" smtClean="0"/>
              <a:t>, but an item within a person’s immediate control</a:t>
            </a:r>
          </a:p>
          <a:p>
            <a:pPr lvl="2"/>
            <a:r>
              <a:rPr lang="en-US" dirty="0" smtClean="0"/>
              <a:t>Like a footlocker in </a:t>
            </a:r>
            <a:r>
              <a:rPr lang="en-US" i="1" dirty="0" smtClean="0"/>
              <a:t>Chadwick</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Circuit Split on Searches of Cell Phones</a:t>
            </a:r>
          </a:p>
        </p:txBody>
      </p:sp>
      <p:sp>
        <p:nvSpPr>
          <p:cNvPr id="3" name="Content Placeholder 2"/>
          <p:cNvSpPr>
            <a:spLocks noGrp="1"/>
          </p:cNvSpPr>
          <p:nvPr>
            <p:ph idx="1"/>
          </p:nvPr>
        </p:nvSpPr>
        <p:spPr/>
        <p:txBody>
          <a:bodyPr/>
          <a:lstStyle/>
          <a:p>
            <a:r>
              <a:rPr lang="en-US" b="1" dirty="0" smtClean="0"/>
              <a:t>4</a:t>
            </a:r>
            <a:r>
              <a:rPr lang="en-US" b="1" baseline="30000" dirty="0" smtClean="0"/>
              <a:t>th</a:t>
            </a:r>
            <a:r>
              <a:rPr lang="en-US" b="1" dirty="0" smtClean="0"/>
              <a:t> 5</a:t>
            </a:r>
            <a:r>
              <a:rPr lang="en-US" b="1" baseline="30000" dirty="0" smtClean="0"/>
              <a:t>th</a:t>
            </a:r>
            <a:r>
              <a:rPr lang="en-US" b="1" dirty="0" smtClean="0"/>
              <a:t> 7</a:t>
            </a:r>
            <a:r>
              <a:rPr lang="en-US" b="1" baseline="30000" dirty="0" smtClean="0"/>
              <a:t>th</a:t>
            </a:r>
            <a:r>
              <a:rPr lang="en-US" b="1" dirty="0" smtClean="0"/>
              <a:t> and 10</a:t>
            </a:r>
            <a:r>
              <a:rPr lang="en-US" b="1" baseline="30000" dirty="0" smtClean="0"/>
              <a:t>th</a:t>
            </a:r>
            <a:r>
              <a:rPr lang="en-US" b="1" dirty="0" smtClean="0"/>
              <a:t> Circuits, Alabama, California, Colorado, and Kansas </a:t>
            </a:r>
          </a:p>
          <a:p>
            <a:pPr lvl="1"/>
            <a:r>
              <a:rPr lang="en-US" b="1" dirty="0" smtClean="0"/>
              <a:t>Allow searches of cell phones incident with little limitation</a:t>
            </a:r>
          </a:p>
          <a:p>
            <a:r>
              <a:rPr lang="en-US" b="1" dirty="0" smtClean="0"/>
              <a:t>1</a:t>
            </a:r>
            <a:r>
              <a:rPr lang="en-US" b="1" baseline="30000" dirty="0" smtClean="0"/>
              <a:t>st</a:t>
            </a:r>
            <a:r>
              <a:rPr lang="en-US" b="1" dirty="0" smtClean="0"/>
              <a:t> Circuit, Ohio, and Florida </a:t>
            </a:r>
          </a:p>
          <a:p>
            <a:pPr lvl="1"/>
            <a:r>
              <a:rPr lang="en-US" b="1" dirty="0" smtClean="0"/>
              <a:t>Search incident to arrest exception does not extend to the contents of cell phones</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6100"/>
            <a:ext cx="7772400" cy="2319337"/>
          </a:xfrm>
        </p:spPr>
        <p:txBody>
          <a:bodyPr>
            <a:noAutofit/>
          </a:bodyPr>
          <a:lstStyle/>
          <a:p>
            <a:r>
              <a:rPr lang="en-US" sz="5400" b="1" dirty="0" smtClean="0">
                <a:solidFill>
                  <a:srgbClr val="0000FF"/>
                </a:solidFill>
              </a:rPr>
              <a:t>Cell Phone </a:t>
            </a:r>
            <a:br>
              <a:rPr lang="en-US" sz="5400" b="1" dirty="0" smtClean="0">
                <a:solidFill>
                  <a:srgbClr val="0000FF"/>
                </a:solidFill>
              </a:rPr>
            </a:br>
            <a:r>
              <a:rPr lang="en-US" sz="5400" b="1" dirty="0" smtClean="0">
                <a:solidFill>
                  <a:srgbClr val="0000FF"/>
                </a:solidFill>
              </a:rPr>
              <a:t>Searches &amp;</a:t>
            </a:r>
            <a:r>
              <a:rPr lang="en-US" sz="5400" b="1" dirty="0">
                <a:solidFill>
                  <a:srgbClr val="0000FF"/>
                </a:solidFill>
              </a:rPr>
              <a:t> </a:t>
            </a:r>
            <a:r>
              <a:rPr lang="en-US" sz="5400" b="1" dirty="0" smtClean="0">
                <a:solidFill>
                  <a:srgbClr val="0000FF"/>
                </a:solidFill>
              </a:rPr>
              <a:t>Surveillance</a:t>
            </a:r>
            <a:endParaRPr lang="en-US" sz="5400" b="1" dirty="0">
              <a:solidFill>
                <a:srgbClr val="0000FF"/>
              </a:solidFill>
            </a:endParaRPr>
          </a:p>
        </p:txBody>
      </p:sp>
      <p:sp>
        <p:nvSpPr>
          <p:cNvPr id="3" name="Subtitle 2"/>
          <p:cNvSpPr>
            <a:spLocks noGrp="1"/>
          </p:cNvSpPr>
          <p:nvPr>
            <p:ph type="subTitle" idx="1"/>
          </p:nvPr>
        </p:nvSpPr>
        <p:spPr>
          <a:xfrm>
            <a:off x="1066799" y="3500436"/>
            <a:ext cx="7078133" cy="1541464"/>
          </a:xfrm>
        </p:spPr>
        <p:txBody>
          <a:bodyPr>
            <a:normAutofit/>
          </a:bodyPr>
          <a:lstStyle/>
          <a:p>
            <a:r>
              <a:rPr lang="en-US" sz="4000" dirty="0" smtClean="0">
                <a:solidFill>
                  <a:srgbClr val="0000FF"/>
                </a:solidFill>
              </a:rPr>
              <a:t>Texas Bar CLE Webcast</a:t>
            </a:r>
          </a:p>
          <a:p>
            <a:r>
              <a:rPr lang="en-US" sz="4000" dirty="0" smtClean="0">
                <a:solidFill>
                  <a:srgbClr val="0000FF"/>
                </a:solidFill>
              </a:rPr>
              <a:t>March 18, 2014</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SPLIT between Circuits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4136953"/>
              </p:ext>
            </p:extLst>
          </p:nvPr>
        </p:nvGraphicFramePr>
        <p:xfrm>
          <a:off x="457200" y="1600200"/>
          <a:ext cx="8229600" cy="33832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Incident-to-Arrest</a:t>
                      </a:r>
                      <a:r>
                        <a:rPr lang="en-US" baseline="0" dirty="0" smtClean="0"/>
                        <a:t> Exception Not Applicable</a:t>
                      </a:r>
                    </a:p>
                    <a:p>
                      <a:endParaRPr lang="en-US" baseline="0" dirty="0" smtClean="0"/>
                    </a:p>
                    <a:p>
                      <a:pPr marL="285750" indent="-285750">
                        <a:buFont typeface="Arial" pitchFamily="34" charset="0"/>
                        <a:buChar char="•"/>
                      </a:pPr>
                      <a:r>
                        <a:rPr lang="en-US" i="1" baseline="0" dirty="0" smtClean="0"/>
                        <a:t>United States v. </a:t>
                      </a:r>
                      <a:r>
                        <a:rPr lang="en-US" i="1" baseline="0" dirty="0" err="1" smtClean="0"/>
                        <a:t>Wurie</a:t>
                      </a:r>
                      <a:r>
                        <a:rPr lang="en-US" baseline="0" dirty="0" smtClean="0"/>
                        <a:t>, WL 2129119 (1st Cir. May 17, 2013)</a:t>
                      </a:r>
                    </a:p>
                    <a:p>
                      <a:pPr marL="285750" indent="-285750">
                        <a:buFont typeface="Arial" pitchFamily="34" charset="0"/>
                        <a:buChar char="•"/>
                      </a:pPr>
                      <a:r>
                        <a:rPr lang="en-US" i="1" baseline="0" dirty="0" smtClean="0"/>
                        <a:t>United States v. </a:t>
                      </a:r>
                      <a:r>
                        <a:rPr lang="en-US" i="1" baseline="0" dirty="0" err="1" smtClean="0"/>
                        <a:t>DiMarco</a:t>
                      </a:r>
                      <a:r>
                        <a:rPr lang="en-US" baseline="0" dirty="0" smtClean="0"/>
                        <a:t>, 2013 LEXIS 16279 (S.D.N.Y. 2013)</a:t>
                      </a:r>
                    </a:p>
                    <a:p>
                      <a:pPr marL="285750" indent="-285750">
                        <a:buFont typeface="Arial" pitchFamily="34" charset="0"/>
                        <a:buChar char="•"/>
                      </a:pPr>
                      <a:r>
                        <a:rPr lang="en-US" i="1" baseline="0" dirty="0" smtClean="0"/>
                        <a:t>State v. Smith</a:t>
                      </a:r>
                      <a:r>
                        <a:rPr lang="en-US" baseline="0" dirty="0" smtClean="0"/>
                        <a:t>, 920 N.E.2d 949 (Ohio 2009)</a:t>
                      </a:r>
                    </a:p>
                    <a:p>
                      <a:pPr marL="285750" indent="-285750">
                        <a:buFont typeface="Arial" pitchFamily="34" charset="0"/>
                        <a:buChar char="•"/>
                      </a:pPr>
                      <a:r>
                        <a:rPr lang="en-US" i="1" baseline="0" dirty="0" smtClean="0"/>
                        <a:t>Smallwood v. State</a:t>
                      </a:r>
                      <a:r>
                        <a:rPr lang="en-US" baseline="0" dirty="0" smtClean="0"/>
                        <a:t>, 2013 WL 1830961 (Fla. May 2, 2013)</a:t>
                      </a:r>
                    </a:p>
                    <a:p>
                      <a:endParaRPr lang="en-US" dirty="0"/>
                    </a:p>
                  </a:txBody>
                  <a:tcPr/>
                </a:tc>
                <a:tc>
                  <a:txBody>
                    <a:bodyPr/>
                    <a:lstStyle/>
                    <a:p>
                      <a:r>
                        <a:rPr lang="en-US" dirty="0" smtClean="0"/>
                        <a:t>Search Incident</a:t>
                      </a:r>
                      <a:r>
                        <a:rPr lang="en-US" baseline="0" dirty="0" smtClean="0"/>
                        <a:t> to Arrest Upheld </a:t>
                      </a:r>
                    </a:p>
                    <a:p>
                      <a:endParaRPr lang="en-US" baseline="0" dirty="0" smtClean="0"/>
                    </a:p>
                    <a:p>
                      <a:pPr marL="285750" indent="-285750">
                        <a:buFont typeface="Arial" pitchFamily="34" charset="0"/>
                        <a:buChar char="•"/>
                      </a:pPr>
                      <a:endParaRPr lang="en-US" baseline="0" dirty="0" smtClean="0"/>
                    </a:p>
                    <a:p>
                      <a:pPr marL="285750" indent="-285750">
                        <a:buFont typeface="Arial" pitchFamily="34" charset="0"/>
                        <a:buChar char="•"/>
                      </a:pPr>
                      <a:r>
                        <a:rPr lang="en-US" i="1" dirty="0" smtClean="0"/>
                        <a:t>United States v. Finley</a:t>
                      </a:r>
                      <a:r>
                        <a:rPr lang="en-US" dirty="0" smtClean="0"/>
                        <a:t>, 477 F.3d 250 (5th Cir. 2007)</a:t>
                      </a:r>
                    </a:p>
                    <a:p>
                      <a:pPr marL="285750" indent="-285750">
                        <a:buFont typeface="Arial" pitchFamily="34" charset="0"/>
                        <a:buChar char="•"/>
                      </a:pPr>
                      <a:r>
                        <a:rPr lang="en-US" i="1" dirty="0" err="1" smtClean="0"/>
                        <a:t>Silvan</a:t>
                      </a:r>
                      <a:r>
                        <a:rPr lang="en-US" i="1" dirty="0" smtClean="0"/>
                        <a:t> W. v. Briggs</a:t>
                      </a:r>
                      <a:r>
                        <a:rPr lang="en-US" dirty="0" smtClean="0"/>
                        <a:t>, 309 Fed. </a:t>
                      </a:r>
                      <a:r>
                        <a:rPr lang="en-US" dirty="0" err="1" smtClean="0"/>
                        <a:t>Appx</a:t>
                      </a:r>
                      <a:r>
                        <a:rPr lang="en-US" dirty="0" smtClean="0"/>
                        <a:t>. 216 (10th Cir. 2009)</a:t>
                      </a:r>
                    </a:p>
                    <a:p>
                      <a:pPr marL="285750" indent="-285750">
                        <a:buFont typeface="Arial" pitchFamily="34" charset="0"/>
                        <a:buChar char="•"/>
                      </a:pPr>
                      <a:r>
                        <a:rPr lang="en-US" i="1" dirty="0" smtClean="0"/>
                        <a:t>People v. Diaz</a:t>
                      </a:r>
                      <a:r>
                        <a:rPr lang="en-US" dirty="0" smtClean="0"/>
                        <a:t>, 244 P.3d 501 (Cal. 2011)</a:t>
                      </a:r>
                      <a:endParaRPr lang="en-US" dirty="0"/>
                    </a:p>
                  </a:txBody>
                  <a:tcPr/>
                </a:tc>
              </a:tr>
            </a:tbl>
          </a:graphicData>
        </a:graphic>
      </p:graphicFrame>
    </p:spTree>
    <p:extLst>
      <p:ext uri="{BB962C8B-B14F-4D97-AF65-F5344CB8AC3E}">
        <p14:creationId xmlns:p14="http://schemas.microsoft.com/office/powerpoint/2010/main" val="22640544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3052762"/>
          </a:xfrm>
        </p:spPr>
        <p:txBody>
          <a:bodyPr>
            <a:normAutofit/>
          </a:bodyPr>
          <a:lstStyle/>
          <a:p>
            <a:r>
              <a:rPr lang="en-US" b="1" dirty="0" smtClean="0"/>
              <a:t>Case’s that </a:t>
            </a:r>
            <a:r>
              <a:rPr lang="en-US" b="1" u="sng" dirty="0" smtClean="0"/>
              <a:t>DO </a:t>
            </a:r>
            <a:r>
              <a:rPr lang="en-US" b="1" dirty="0" smtClean="0"/>
              <a:t>allow Search of Cell Phone Incident to Arrest</a:t>
            </a:r>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Warrantless Search of Cell Phone </a:t>
            </a:r>
            <a:r>
              <a:rPr lang="en-US" b="1" u="sng" dirty="0" smtClean="0"/>
              <a:t>Upheld</a:t>
            </a:r>
            <a:endParaRPr lang="en-US" b="1" u="sng" dirty="0"/>
          </a:p>
        </p:txBody>
      </p:sp>
      <p:sp>
        <p:nvSpPr>
          <p:cNvPr id="3" name="Content Placeholder 2"/>
          <p:cNvSpPr>
            <a:spLocks noGrp="1"/>
          </p:cNvSpPr>
          <p:nvPr>
            <p:ph idx="1"/>
          </p:nvPr>
        </p:nvSpPr>
        <p:spPr/>
        <p:txBody>
          <a:bodyPr>
            <a:normAutofit lnSpcReduction="10000"/>
          </a:bodyPr>
          <a:lstStyle/>
          <a:p>
            <a:r>
              <a:rPr lang="en-US" i="1" dirty="0" smtClean="0"/>
              <a:t>United States v. Finley</a:t>
            </a:r>
            <a:r>
              <a:rPr lang="en-US" dirty="0" smtClean="0"/>
              <a:t>, 477 F.3d 250 (5th Cir. 2007), search of cell phone was valid still incident to arrest.</a:t>
            </a:r>
          </a:p>
          <a:p>
            <a:r>
              <a:rPr lang="en-US" i="1" dirty="0" err="1" smtClean="0"/>
              <a:t>Silvan</a:t>
            </a:r>
            <a:r>
              <a:rPr lang="en-US" i="1" dirty="0" smtClean="0"/>
              <a:t> W. v. Briggs</a:t>
            </a:r>
            <a:r>
              <a:rPr lang="en-US" dirty="0" smtClean="0"/>
              <a:t>, 309 Fed. </a:t>
            </a:r>
            <a:r>
              <a:rPr lang="en-US" dirty="0" err="1" smtClean="0"/>
              <a:t>Appx</a:t>
            </a:r>
            <a:r>
              <a:rPr lang="en-US" dirty="0" smtClean="0"/>
              <a:t>. 216 (10th Cir. 2009), scope of search incident to arrest includes contents of cell phone.</a:t>
            </a:r>
          </a:p>
          <a:p>
            <a:r>
              <a:rPr lang="en-US" i="1" dirty="0" smtClean="0"/>
              <a:t>People v. Diaz</a:t>
            </a:r>
            <a:r>
              <a:rPr lang="en-US" dirty="0" smtClean="0"/>
              <a:t>, 244 P.3d 501 (Cal. 2011),         </a:t>
            </a:r>
            <a:r>
              <a:rPr lang="en-US" u="sng" dirty="0" smtClean="0"/>
              <a:t>no reasonable expectation </a:t>
            </a:r>
            <a:r>
              <a:rPr lang="en-US" dirty="0" smtClean="0"/>
              <a:t>of privacy in cell phone.</a:t>
            </a:r>
            <a:endParaRPr lang="en-US" dirty="0"/>
          </a:p>
        </p:txBody>
      </p:sp>
    </p:spTree>
    <p:extLst>
      <p:ext uri="{BB962C8B-B14F-4D97-AF65-F5344CB8AC3E}">
        <p14:creationId xmlns:p14="http://schemas.microsoft.com/office/powerpoint/2010/main" val="28872412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i="1" dirty="0" smtClean="0"/>
              <a:t>U.S. </a:t>
            </a:r>
            <a:r>
              <a:rPr lang="en-US" b="1" i="1" dirty="0" err="1" smtClean="0"/>
              <a:t>v</a:t>
            </a:r>
            <a:r>
              <a:rPr lang="en-US" b="1" i="1" dirty="0" smtClean="0"/>
              <a:t>. Finley</a:t>
            </a:r>
            <a:r>
              <a:rPr lang="en-US" b="1" dirty="0" smtClean="0"/>
              <a:t>, </a:t>
            </a:r>
            <a:br>
              <a:rPr lang="en-US" b="1" dirty="0" smtClean="0"/>
            </a:br>
            <a:r>
              <a:rPr lang="en-US" b="1" dirty="0" smtClean="0"/>
              <a:t>447 F.3d 250 (5</a:t>
            </a:r>
            <a:r>
              <a:rPr lang="en-US" b="1" baseline="30000" dirty="0" smtClean="0"/>
              <a:t>th</a:t>
            </a:r>
            <a:r>
              <a:rPr lang="en-US" b="1" dirty="0" smtClean="0"/>
              <a:t> Cir. 2007)</a:t>
            </a:r>
          </a:p>
        </p:txBody>
      </p:sp>
      <p:sp>
        <p:nvSpPr>
          <p:cNvPr id="3" name="Content Placeholder 2"/>
          <p:cNvSpPr>
            <a:spLocks noGrp="1"/>
          </p:cNvSpPr>
          <p:nvPr>
            <p:ph idx="1"/>
          </p:nvPr>
        </p:nvSpPr>
        <p:spPr/>
        <p:txBody>
          <a:bodyPr/>
          <a:lstStyle/>
          <a:p>
            <a:r>
              <a:rPr lang="en-US" i="1" dirty="0" smtClean="0"/>
              <a:t>U.S. </a:t>
            </a:r>
            <a:r>
              <a:rPr lang="en-US" i="1" dirty="0" err="1" smtClean="0"/>
              <a:t>v</a:t>
            </a:r>
            <a:r>
              <a:rPr lang="en-US" i="1" dirty="0" smtClean="0"/>
              <a:t>. Finley</a:t>
            </a:r>
            <a:r>
              <a:rPr lang="en-US" dirty="0" smtClean="0"/>
              <a:t>, 447 F.3d 250 (5</a:t>
            </a:r>
            <a:r>
              <a:rPr lang="en-US" baseline="30000" dirty="0" smtClean="0"/>
              <a:t>th</a:t>
            </a:r>
            <a:r>
              <a:rPr lang="en-US" dirty="0" smtClean="0"/>
              <a:t> Cir. 2007)</a:t>
            </a:r>
          </a:p>
          <a:p>
            <a:r>
              <a:rPr lang="en-US" dirty="0" smtClean="0"/>
              <a:t>Police conducted warrantless search of Finley’s cell phone incident to arrest and used incriminating text messages to prove trafficking case.</a:t>
            </a:r>
          </a:p>
          <a:p>
            <a:r>
              <a:rPr lang="en-US" dirty="0" smtClean="0"/>
              <a:t>Fifth Circuit refused to acknowledge the difference between modern technologies and containers used to hold physical objects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Finley</a:t>
            </a:r>
            <a:r>
              <a:rPr lang="en-US" b="1" dirty="0" smtClean="0"/>
              <a:t> Rational</a:t>
            </a:r>
            <a:endParaRPr lang="en-US" b="1" i="1" dirty="0"/>
          </a:p>
        </p:txBody>
      </p:sp>
      <p:sp>
        <p:nvSpPr>
          <p:cNvPr id="3" name="Content Placeholder 2"/>
          <p:cNvSpPr>
            <a:spLocks noGrp="1"/>
          </p:cNvSpPr>
          <p:nvPr>
            <p:ph idx="1"/>
          </p:nvPr>
        </p:nvSpPr>
        <p:spPr/>
        <p:txBody>
          <a:bodyPr/>
          <a:lstStyle/>
          <a:p>
            <a:r>
              <a:rPr lang="en-US" dirty="0" smtClean="0"/>
              <a:t>5</a:t>
            </a:r>
            <a:r>
              <a:rPr lang="en-US" baseline="30000" dirty="0" smtClean="0"/>
              <a:t>th</a:t>
            </a:r>
            <a:r>
              <a:rPr lang="en-US" dirty="0" smtClean="0"/>
              <a:t> Circuit relied upon </a:t>
            </a:r>
            <a:r>
              <a:rPr lang="en-US" i="1" dirty="0" smtClean="0"/>
              <a:t>U.S. </a:t>
            </a:r>
            <a:r>
              <a:rPr lang="en-US" i="1" dirty="0" err="1" smtClean="0"/>
              <a:t>v</a:t>
            </a:r>
            <a:r>
              <a:rPr lang="en-US" i="1" dirty="0" smtClean="0"/>
              <a:t>. Chan</a:t>
            </a:r>
            <a:r>
              <a:rPr lang="en-US" dirty="0" smtClean="0"/>
              <a:t>, 830 </a:t>
            </a:r>
            <a:r>
              <a:rPr lang="en-US" dirty="0" err="1" smtClean="0"/>
              <a:t>F.Supp</a:t>
            </a:r>
            <a:r>
              <a:rPr lang="en-US" dirty="0" smtClean="0"/>
              <a:t> 531 (</a:t>
            </a:r>
            <a:r>
              <a:rPr lang="en-US" dirty="0" err="1" smtClean="0"/>
              <a:t>N.D.Cal</a:t>
            </a:r>
            <a:r>
              <a:rPr lang="en-US" dirty="0" smtClean="0"/>
              <a:t>. 1993)</a:t>
            </a:r>
          </a:p>
          <a:p>
            <a:r>
              <a:rPr lang="en-US" dirty="0" smtClean="0"/>
              <a:t>“Police officers are n</a:t>
            </a:r>
            <a:r>
              <a:rPr lang="en-US" u="sng" dirty="0" smtClean="0"/>
              <a:t>ot constrained to search for weapons</a:t>
            </a:r>
            <a:r>
              <a:rPr lang="en-US" dirty="0" smtClean="0"/>
              <a:t> or </a:t>
            </a:r>
            <a:r>
              <a:rPr lang="en-US" u="sng" dirty="0" smtClean="0"/>
              <a:t>instruments of escape </a:t>
            </a:r>
            <a:r>
              <a:rPr lang="en-US" dirty="0" smtClean="0"/>
              <a:t>on the arrestee’s person; they may also, without any additional justification, </a:t>
            </a:r>
            <a:r>
              <a:rPr lang="en-US" u="sng" dirty="0" smtClean="0"/>
              <a:t>look for evidence of arrestee’s crime</a:t>
            </a:r>
            <a:r>
              <a:rPr lang="en-US" dirty="0" smtClean="0"/>
              <a:t> on his person in order to </a:t>
            </a:r>
            <a:r>
              <a:rPr lang="en-US" u="sng" dirty="0" smtClean="0"/>
              <a:t>preserve it for use at trial</a:t>
            </a:r>
            <a:r>
              <a:rPr lang="en-US" dirty="0" smtClean="0"/>
              <a:t>.” </a:t>
            </a:r>
            <a:r>
              <a:rPr lang="en-US" i="1" dirty="0" smtClean="0"/>
              <a:t>Finley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U.S. </a:t>
            </a:r>
            <a:r>
              <a:rPr lang="en-US" b="1" i="1" dirty="0" err="1" smtClean="0"/>
              <a:t>v</a:t>
            </a:r>
            <a:r>
              <a:rPr lang="en-US" b="1" i="1" dirty="0" smtClean="0"/>
              <a:t>. Chan</a:t>
            </a:r>
            <a:endParaRPr lang="en-US" b="1" i="1" dirty="0"/>
          </a:p>
        </p:txBody>
      </p:sp>
      <p:sp>
        <p:nvSpPr>
          <p:cNvPr id="3" name="Content Placeholder 2"/>
          <p:cNvSpPr>
            <a:spLocks noGrp="1"/>
          </p:cNvSpPr>
          <p:nvPr>
            <p:ph idx="1"/>
          </p:nvPr>
        </p:nvSpPr>
        <p:spPr/>
        <p:txBody>
          <a:bodyPr/>
          <a:lstStyle/>
          <a:p>
            <a:r>
              <a:rPr lang="en-US" dirty="0" smtClean="0"/>
              <a:t>Upheld warrantless search of a pager by stating that it is similar to an </a:t>
            </a:r>
            <a:r>
              <a:rPr lang="en-US" u="sng" dirty="0" smtClean="0"/>
              <a:t>“electronic” container.</a:t>
            </a:r>
            <a:endParaRPr lang="en-US" u="sng"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3052762"/>
          </a:xfrm>
        </p:spPr>
        <p:txBody>
          <a:bodyPr>
            <a:normAutofit/>
          </a:bodyPr>
          <a:lstStyle/>
          <a:p>
            <a:r>
              <a:rPr lang="en-US" b="1" dirty="0" smtClean="0"/>
              <a:t>Case’s that </a:t>
            </a:r>
            <a:r>
              <a:rPr lang="en-US" b="1" u="sng" dirty="0" smtClean="0"/>
              <a:t>DO NOT </a:t>
            </a:r>
            <a:r>
              <a:rPr lang="en-US" b="1" dirty="0" smtClean="0"/>
              <a:t>allow Search of Cell Phone Incident to Arrest</a:t>
            </a: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t>Suppression </a:t>
            </a:r>
            <a:r>
              <a:rPr lang="en-US" sz="3200" b="1" dirty="0" smtClean="0"/>
              <a:t/>
            </a:r>
            <a:br>
              <a:rPr lang="en-US" sz="3200" b="1" dirty="0" smtClean="0"/>
            </a:br>
            <a:r>
              <a:rPr lang="en-US" sz="3200" b="1" dirty="0" smtClean="0"/>
              <a:t>of Warrantless Search of Cell Phone</a:t>
            </a:r>
            <a:endParaRPr lang="en-US" sz="3200" b="1" dirty="0"/>
          </a:p>
        </p:txBody>
      </p:sp>
      <p:sp>
        <p:nvSpPr>
          <p:cNvPr id="3" name="Content Placeholder 2"/>
          <p:cNvSpPr>
            <a:spLocks noGrp="1"/>
          </p:cNvSpPr>
          <p:nvPr>
            <p:ph idx="1"/>
          </p:nvPr>
        </p:nvSpPr>
        <p:spPr/>
        <p:txBody>
          <a:bodyPr/>
          <a:lstStyle/>
          <a:p>
            <a:r>
              <a:rPr lang="en-US" i="1" dirty="0" smtClean="0"/>
              <a:t>United States v. </a:t>
            </a:r>
            <a:r>
              <a:rPr lang="en-US" i="1" dirty="0" err="1" smtClean="0"/>
              <a:t>DiMarco</a:t>
            </a:r>
            <a:r>
              <a:rPr lang="en-US" dirty="0" smtClean="0"/>
              <a:t>, 2013 LEXIS 16279 (S.D.N.Y. 2013), suppressed photographs found on defendant’s cell phone.</a:t>
            </a:r>
          </a:p>
          <a:p>
            <a:r>
              <a:rPr lang="en-US" i="1" dirty="0" smtClean="0"/>
              <a:t>State v. Smith</a:t>
            </a:r>
            <a:r>
              <a:rPr lang="en-US" dirty="0" smtClean="0"/>
              <a:t>, 920 N.E.2d 949 (Ohio 2009), “officer </a:t>
            </a:r>
            <a:r>
              <a:rPr lang="en-US" u="sng" dirty="0" smtClean="0"/>
              <a:t>may not conduct a search of a cell phones</a:t>
            </a:r>
            <a:r>
              <a:rPr lang="en-US" dirty="0" smtClean="0"/>
              <a:t>’ contents incident to a lawful arrest </a:t>
            </a:r>
            <a:r>
              <a:rPr lang="en-US" u="sng" dirty="0" smtClean="0"/>
              <a:t>without first obtaining a warrant</a:t>
            </a:r>
            <a:r>
              <a:rPr lang="en-US" dirty="0" smtClean="0"/>
              <a:t>.”</a:t>
            </a:r>
          </a:p>
          <a:p>
            <a:pPr marL="0" indent="0">
              <a:buNone/>
            </a:pPr>
            <a:endParaRPr lang="en-US" dirty="0"/>
          </a:p>
        </p:txBody>
      </p:sp>
    </p:spTree>
    <p:extLst>
      <p:ext uri="{BB962C8B-B14F-4D97-AF65-F5344CB8AC3E}">
        <p14:creationId xmlns:p14="http://schemas.microsoft.com/office/powerpoint/2010/main" val="408104620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Smallwood </a:t>
            </a:r>
            <a:r>
              <a:rPr lang="en-US" b="1" i="1" dirty="0" err="1" smtClean="0"/>
              <a:t>v</a:t>
            </a:r>
            <a:r>
              <a:rPr lang="en-US" b="1" i="1" dirty="0" smtClean="0"/>
              <a:t>. State</a:t>
            </a:r>
            <a:r>
              <a:rPr lang="en-US" b="1" dirty="0" smtClean="0"/>
              <a:t>, 2013 WL 1830961 (Fla. May 2, 2013)</a:t>
            </a:r>
          </a:p>
        </p:txBody>
      </p:sp>
      <p:sp>
        <p:nvSpPr>
          <p:cNvPr id="3" name="Content Placeholder 2"/>
          <p:cNvSpPr>
            <a:spLocks noGrp="1"/>
          </p:cNvSpPr>
          <p:nvPr>
            <p:ph idx="1"/>
          </p:nvPr>
        </p:nvSpPr>
        <p:spPr/>
        <p:txBody>
          <a:bodyPr>
            <a:normAutofit/>
          </a:bodyPr>
          <a:lstStyle/>
          <a:p>
            <a:r>
              <a:rPr lang="en-US" dirty="0" smtClean="0"/>
              <a:t>Police found evidence of a robbery when they searched a defendant’s cell phone that had been seized incident to arrest a year after the arrest as the State was preparing for trial. </a:t>
            </a:r>
          </a:p>
        </p:txBody>
      </p:sp>
    </p:spTree>
    <p:extLst>
      <p:ext uri="{BB962C8B-B14F-4D97-AF65-F5344CB8AC3E}">
        <p14:creationId xmlns:p14="http://schemas.microsoft.com/office/powerpoint/2010/main" val="52830661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Smallwood </a:t>
            </a:r>
            <a:r>
              <a:rPr lang="en-US" b="1" i="1" dirty="0" err="1" smtClean="0"/>
              <a:t>v</a:t>
            </a:r>
            <a:r>
              <a:rPr lang="en-US" b="1" i="1" dirty="0" smtClean="0"/>
              <a:t>. State</a:t>
            </a:r>
            <a:r>
              <a:rPr lang="en-US" b="1" dirty="0" smtClean="0"/>
              <a:t>, 2013 WL 1830961 (Fla. May 2, 2013)</a:t>
            </a:r>
          </a:p>
        </p:txBody>
      </p:sp>
      <p:sp>
        <p:nvSpPr>
          <p:cNvPr id="3" name="Content Placeholder 2"/>
          <p:cNvSpPr>
            <a:spLocks noGrp="1"/>
          </p:cNvSpPr>
          <p:nvPr>
            <p:ph idx="1"/>
          </p:nvPr>
        </p:nvSpPr>
        <p:spPr/>
        <p:txBody>
          <a:bodyPr>
            <a:normAutofit/>
          </a:bodyPr>
          <a:lstStyle/>
          <a:p>
            <a:r>
              <a:rPr lang="en-US" dirty="0" smtClean="0"/>
              <a:t>A warrant is required before contents of a cell phone may be accessed and searched by police</a:t>
            </a:r>
          </a:p>
          <a:p>
            <a:r>
              <a:rPr lang="en-US" u="sng" dirty="0" smtClean="0"/>
              <a:t>Good-faith exception </a:t>
            </a:r>
            <a:r>
              <a:rPr lang="en-US" dirty="0" smtClean="0"/>
              <a:t>to exclusionary rule </a:t>
            </a:r>
            <a:r>
              <a:rPr lang="en-US" u="sng" dirty="0" smtClean="0"/>
              <a:t>did not apply</a:t>
            </a:r>
            <a:r>
              <a:rPr lang="en-US" dirty="0" smtClean="0"/>
              <a:t> to warrantless search of cell phone.</a:t>
            </a:r>
            <a:endParaRPr lang="en-US" dirty="0"/>
          </a:p>
        </p:txBody>
      </p:sp>
    </p:spTree>
    <p:extLst>
      <p:ext uri="{BB962C8B-B14F-4D97-AF65-F5344CB8AC3E}">
        <p14:creationId xmlns:p14="http://schemas.microsoft.com/office/powerpoint/2010/main" val="52830661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4538"/>
            <a:ext cx="8229600" cy="1143000"/>
          </a:xfrm>
        </p:spPr>
        <p:txBody>
          <a:bodyPr>
            <a:normAutofit fontScale="90000"/>
          </a:bodyPr>
          <a:lstStyle/>
          <a:p>
            <a:r>
              <a:rPr lang="en-US" dirty="0"/>
              <a:t>Presented by:</a:t>
            </a:r>
            <a:br>
              <a:rPr lang="en-US" dirty="0"/>
            </a:br>
            <a:r>
              <a:rPr lang="en-US" sz="4800" b="1" dirty="0"/>
              <a:t>Donald H. Flanary, III</a:t>
            </a:r>
            <a:br>
              <a:rPr lang="en-US" sz="4800" b="1" dirty="0"/>
            </a:br>
            <a:r>
              <a:rPr lang="en-US" b="1" dirty="0"/>
              <a:t>Goldstein Goldstein and Hilley</a:t>
            </a:r>
            <a:br>
              <a:rPr lang="en-US" b="1" dirty="0"/>
            </a:br>
            <a:r>
              <a:rPr lang="en-US" b="1" dirty="0" smtClean="0"/>
              <a:t>&amp;</a:t>
            </a:r>
            <a:br>
              <a:rPr lang="en-US" b="1" dirty="0" smtClean="0"/>
            </a:br>
            <a:r>
              <a:rPr lang="en-US" b="1" dirty="0" smtClean="0"/>
              <a:t>Mark </a:t>
            </a:r>
            <a:r>
              <a:rPr lang="en-US" b="1" dirty="0" err="1" smtClean="0"/>
              <a:t>Roomberg</a:t>
            </a:r>
            <a:r>
              <a:rPr lang="en-US" b="1" dirty="0" smtClean="0"/>
              <a:t/>
            </a:r>
            <a:br>
              <a:rPr lang="en-US" b="1" dirty="0" smtClean="0"/>
            </a:br>
            <a:r>
              <a:rPr lang="en-US" b="1" dirty="0" smtClean="0"/>
              <a:t>Assistant United States Attorney</a:t>
            </a:r>
            <a:endParaRPr lang="en-US" b="1" dirty="0"/>
          </a:p>
        </p:txBody>
      </p:sp>
      <p:sp>
        <p:nvSpPr>
          <p:cNvPr id="3" name="Content Placeholder 2"/>
          <p:cNvSpPr>
            <a:spLocks noGrp="1"/>
          </p:cNvSpPr>
          <p:nvPr>
            <p:ph idx="1"/>
          </p:nvPr>
        </p:nvSpPr>
        <p:spPr>
          <a:xfrm>
            <a:off x="457200" y="4711700"/>
            <a:ext cx="8229600" cy="1846263"/>
          </a:xfrm>
        </p:spPr>
        <p:txBody>
          <a:bodyPr>
            <a:normAutofit/>
          </a:bodyPr>
          <a:lstStyle/>
          <a:p>
            <a:r>
              <a:rPr lang="en-US" sz="2400" i="1" dirty="0" smtClean="0"/>
              <a:t>(The views expressed herein are not necessarily the views of the United States Attorney’s Office for the Western District of Texas or the United State Department of Justice)</a:t>
            </a:r>
          </a:p>
        </p:txBody>
      </p:sp>
    </p:spTree>
    <p:extLst>
      <p:ext uri="{BB962C8B-B14F-4D97-AF65-F5344CB8AC3E}">
        <p14:creationId xmlns:p14="http://schemas.microsoft.com/office/powerpoint/2010/main" val="824956611"/>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United States </a:t>
            </a:r>
            <a:r>
              <a:rPr lang="en-US" b="1" i="1" dirty="0" err="1" smtClean="0"/>
              <a:t>v</a:t>
            </a:r>
            <a:r>
              <a:rPr lang="en-US" b="1" i="1" dirty="0" smtClean="0"/>
              <a:t>. </a:t>
            </a:r>
            <a:r>
              <a:rPr lang="en-US" b="1" i="1" dirty="0" err="1" smtClean="0"/>
              <a:t>Wurie</a:t>
            </a:r>
            <a:r>
              <a:rPr lang="en-US" b="1" dirty="0" smtClean="0"/>
              <a:t>, </a:t>
            </a:r>
            <a:br>
              <a:rPr lang="en-US" b="1" dirty="0" smtClean="0"/>
            </a:br>
            <a:r>
              <a:rPr lang="en-US" b="1" dirty="0" smtClean="0"/>
              <a:t>WL 2129119 (1st Cir. May 17, 2013)</a:t>
            </a:r>
            <a:endParaRPr lang="en-US" b="1" dirty="0"/>
          </a:p>
        </p:txBody>
      </p:sp>
      <p:sp>
        <p:nvSpPr>
          <p:cNvPr id="3" name="Content Placeholder 2"/>
          <p:cNvSpPr>
            <a:spLocks noGrp="1"/>
          </p:cNvSpPr>
          <p:nvPr>
            <p:ph idx="1"/>
          </p:nvPr>
        </p:nvSpPr>
        <p:spPr/>
        <p:txBody>
          <a:bodyPr>
            <a:normAutofit fontScale="92500"/>
          </a:bodyPr>
          <a:lstStyle/>
          <a:p>
            <a:r>
              <a:rPr lang="en-US" dirty="0" err="1" smtClean="0"/>
              <a:t>Wurie</a:t>
            </a:r>
            <a:r>
              <a:rPr lang="en-US" dirty="0" smtClean="0"/>
              <a:t> was arrested and the cell phone in his possession was examined to find evidence drug dealing which lead to a search warrant of his home.</a:t>
            </a:r>
          </a:p>
          <a:p>
            <a:r>
              <a:rPr lang="en-US" dirty="0" smtClean="0"/>
              <a:t>Search-incident-to-arrest exception does not allow warrantless search of data on a cell-phone</a:t>
            </a:r>
          </a:p>
          <a:p>
            <a:r>
              <a:rPr lang="en-US" dirty="0" smtClean="0"/>
              <a:t>“Today, many Americans store their </a:t>
            </a:r>
            <a:r>
              <a:rPr lang="en-US" u="sng" dirty="0" smtClean="0"/>
              <a:t>most personal “papers” and “effects</a:t>
            </a:r>
            <a:r>
              <a:rPr lang="en-US" dirty="0" smtClean="0"/>
              <a:t>,” in electronic format on a cell phone, </a:t>
            </a:r>
            <a:r>
              <a:rPr lang="en-US" u="sng" dirty="0" smtClean="0"/>
              <a:t>carried on the person</a:t>
            </a:r>
            <a:r>
              <a:rPr lang="en-US" dirty="0" smtClean="0"/>
              <a:t>.”</a:t>
            </a:r>
            <a:endParaRPr lang="en-US" dirty="0"/>
          </a:p>
        </p:txBody>
      </p:sp>
    </p:spTree>
    <p:extLst>
      <p:ext uri="{BB962C8B-B14F-4D97-AF65-F5344CB8AC3E}">
        <p14:creationId xmlns:p14="http://schemas.microsoft.com/office/powerpoint/2010/main" val="7866385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smtClean="0"/>
              <a:t>Wurie</a:t>
            </a:r>
            <a:endParaRPr lang="en-US" b="1" i="1" dirty="0"/>
          </a:p>
        </p:txBody>
      </p:sp>
      <p:sp>
        <p:nvSpPr>
          <p:cNvPr id="3" name="Content Placeholder 2"/>
          <p:cNvSpPr>
            <a:spLocks noGrp="1"/>
          </p:cNvSpPr>
          <p:nvPr>
            <p:ph idx="1"/>
          </p:nvPr>
        </p:nvSpPr>
        <p:spPr/>
        <p:txBody>
          <a:bodyPr/>
          <a:lstStyle/>
          <a:p>
            <a:r>
              <a:rPr lang="en-US" dirty="0" smtClean="0"/>
              <a:t>“A cell phone </a:t>
            </a:r>
            <a:r>
              <a:rPr lang="en-US" u="sng" dirty="0" smtClean="0"/>
              <a:t>should be viewed not as item immediately associated with the person </a:t>
            </a:r>
            <a:r>
              <a:rPr lang="en-US" dirty="0" smtClean="0"/>
              <a:t>under </a:t>
            </a:r>
            <a:r>
              <a:rPr lang="en-US" i="1" dirty="0" smtClean="0"/>
              <a:t>Robinson </a:t>
            </a:r>
            <a:r>
              <a:rPr lang="en-US" dirty="0" smtClean="0"/>
              <a:t>and </a:t>
            </a:r>
            <a:r>
              <a:rPr lang="en-US" i="1" dirty="0" smtClean="0"/>
              <a:t>Edwards</a:t>
            </a:r>
            <a:r>
              <a:rPr lang="en-US" dirty="0" smtClean="0"/>
              <a:t> but as a </a:t>
            </a:r>
            <a:r>
              <a:rPr lang="en-US" u="sng" dirty="0" smtClean="0"/>
              <a:t>possession within an arrestee’s immediate control </a:t>
            </a:r>
            <a:r>
              <a:rPr lang="en-US" dirty="0" smtClean="0"/>
              <a:t>under </a:t>
            </a:r>
            <a:r>
              <a:rPr lang="en-US" i="1" dirty="0" smtClean="0"/>
              <a:t>Chadwick</a:t>
            </a:r>
            <a:r>
              <a:rPr lang="en-US" dirty="0" smtClean="0"/>
              <a:t> which cannot be searched once the cell phone comes into the exclusive control the police”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smtClean="0"/>
              <a:t>Wurie</a:t>
            </a:r>
            <a:endParaRPr lang="en-US" b="1" i="1" dirty="0"/>
          </a:p>
        </p:txBody>
      </p:sp>
      <p:sp>
        <p:nvSpPr>
          <p:cNvPr id="3" name="Content Placeholder 2"/>
          <p:cNvSpPr>
            <a:spLocks noGrp="1"/>
          </p:cNvSpPr>
          <p:nvPr>
            <p:ph idx="1"/>
          </p:nvPr>
        </p:nvSpPr>
        <p:spPr/>
        <p:txBody>
          <a:bodyPr/>
          <a:lstStyle/>
          <a:p>
            <a:r>
              <a:rPr lang="en-US" dirty="0" smtClean="0"/>
              <a:t>“We suspect that the 85% of Americans who own cell phones and use the devices to do much more than make phone calls, would have some difficulty with the government’s view that ‘</a:t>
            </a:r>
            <a:r>
              <a:rPr lang="en-US" dirty="0" err="1" smtClean="0"/>
              <a:t>Wurie’s</a:t>
            </a:r>
            <a:r>
              <a:rPr lang="en-US" dirty="0" smtClean="0"/>
              <a:t> cell phone was indistinguishable from other kinds of personal possessions, like a cigarette package, wallet, pager, or address book, that fall within the search incident to arrest exception…”</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smtClean="0"/>
              <a:t>Wurie</a:t>
            </a:r>
            <a:endParaRPr lang="en-US" b="1" i="1" dirty="0"/>
          </a:p>
        </p:txBody>
      </p:sp>
      <p:sp>
        <p:nvSpPr>
          <p:cNvPr id="3" name="Content Placeholder 2"/>
          <p:cNvSpPr>
            <a:spLocks noGrp="1"/>
          </p:cNvSpPr>
          <p:nvPr>
            <p:ph idx="1"/>
          </p:nvPr>
        </p:nvSpPr>
        <p:spPr/>
        <p:txBody>
          <a:bodyPr>
            <a:normAutofit fontScale="92500" lnSpcReduction="10000"/>
          </a:bodyPr>
          <a:lstStyle/>
          <a:p>
            <a:r>
              <a:rPr lang="en-US" dirty="0" smtClean="0"/>
              <a:t>“In reality, ‘a modern cell phone is a computer’ and ‘a computer… is not just another purse or address book.”’</a:t>
            </a:r>
          </a:p>
          <a:p>
            <a:endParaRPr lang="en-US" dirty="0" smtClean="0"/>
          </a:p>
          <a:p>
            <a:r>
              <a:rPr lang="en-US" dirty="0" smtClean="0"/>
              <a:t>“Indeed, modern cell phones provide direct access to the home in a more literal way as well; </a:t>
            </a:r>
            <a:r>
              <a:rPr lang="en-US" dirty="0" err="1" smtClean="0"/>
              <a:t>iPhones</a:t>
            </a:r>
            <a:r>
              <a:rPr lang="en-US" dirty="0" smtClean="0"/>
              <a:t> can now connect their owners directly to a home computer’s webcam, via an application called </a:t>
            </a:r>
            <a:r>
              <a:rPr lang="en-US" dirty="0" err="1" smtClean="0"/>
              <a:t>iCam</a:t>
            </a:r>
            <a:r>
              <a:rPr lang="en-US" dirty="0" smtClean="0"/>
              <a:t>, so that users can monitor the inside of their homes remotely.”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Supreme Court Granted Certiorari</a:t>
            </a:r>
            <a:endParaRPr lang="en-US" b="1" dirty="0"/>
          </a:p>
        </p:txBody>
      </p:sp>
      <p:sp>
        <p:nvSpPr>
          <p:cNvPr id="3" name="Content Placeholder 2"/>
          <p:cNvSpPr>
            <a:spLocks noGrp="1"/>
          </p:cNvSpPr>
          <p:nvPr>
            <p:ph idx="1"/>
          </p:nvPr>
        </p:nvSpPr>
        <p:spPr/>
        <p:txBody>
          <a:bodyPr/>
          <a:lstStyle/>
          <a:p>
            <a:r>
              <a:rPr lang="en-US" dirty="0" smtClean="0"/>
              <a:t>SCOTUS grated the Government’s petition for writ of certiorari in </a:t>
            </a:r>
            <a:r>
              <a:rPr lang="en-US" i="1" dirty="0" err="1" smtClean="0"/>
              <a:t>Wurie</a:t>
            </a:r>
            <a:endParaRPr lang="en-US" i="1" dirty="0" smtClean="0"/>
          </a:p>
          <a:p>
            <a:r>
              <a:rPr lang="en-US" dirty="0" smtClean="0"/>
              <a:t>SCOTUS will also hear </a:t>
            </a:r>
            <a:r>
              <a:rPr lang="en-US" i="1" dirty="0" smtClean="0"/>
              <a:t>Riley v. California</a:t>
            </a:r>
            <a:endParaRPr lang="en-US" dirty="0" smtClean="0"/>
          </a:p>
          <a:p>
            <a:r>
              <a:rPr lang="en-US" dirty="0" smtClean="0"/>
              <a:t>The cases are not consolidated </a:t>
            </a:r>
          </a:p>
          <a:p>
            <a:r>
              <a:rPr lang="en-US" dirty="0" smtClean="0"/>
              <a:t>Oral Argument is set on April 14, 2014.</a:t>
            </a:r>
            <a:endParaRPr lang="en-US" dirty="0"/>
          </a:p>
        </p:txBody>
      </p:sp>
    </p:spTree>
    <p:extLst>
      <p:ext uri="{BB962C8B-B14F-4D97-AF65-F5344CB8AC3E}">
        <p14:creationId xmlns:p14="http://schemas.microsoft.com/office/powerpoint/2010/main" val="32039975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43462"/>
          </a:xfrm>
        </p:spPr>
        <p:txBody>
          <a:bodyPr/>
          <a:lstStyle/>
          <a:p>
            <a:r>
              <a:rPr lang="en-US" b="1" dirty="0" smtClean="0"/>
              <a:t>Cell Phone searches in Texas</a:t>
            </a: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State v. Granville</a:t>
            </a:r>
            <a:r>
              <a:rPr lang="en-US" b="1" dirty="0"/>
              <a:t>, </a:t>
            </a:r>
            <a:r>
              <a:rPr lang="en-US" b="1" dirty="0" smtClean="0"/>
              <a:t/>
            </a:r>
            <a:br>
              <a:rPr lang="en-US" b="1" dirty="0" smtClean="0"/>
            </a:br>
            <a:r>
              <a:rPr lang="en-US" b="1" dirty="0" smtClean="0"/>
              <a:t>No</a:t>
            </a:r>
            <a:r>
              <a:rPr lang="en-US" b="1" dirty="0"/>
              <a:t>. PD-1095-12, at 2, slip op. (Tex. Crim. App. Feb. 26, 2014)</a:t>
            </a:r>
          </a:p>
        </p:txBody>
      </p:sp>
      <p:sp>
        <p:nvSpPr>
          <p:cNvPr id="3" name="Content Placeholder 2"/>
          <p:cNvSpPr>
            <a:spLocks noGrp="1"/>
          </p:cNvSpPr>
          <p:nvPr>
            <p:ph idx="1"/>
          </p:nvPr>
        </p:nvSpPr>
        <p:spPr>
          <a:xfrm>
            <a:off x="457200" y="2095500"/>
            <a:ext cx="8229600" cy="4030663"/>
          </a:xfrm>
        </p:spPr>
        <p:txBody>
          <a:bodyPr>
            <a:normAutofit/>
          </a:bodyPr>
          <a:lstStyle/>
          <a:p>
            <a:r>
              <a:rPr lang="en-US" dirty="0"/>
              <a:t>Defendant’s cell phone was searched after arrest which contained “improper photography</a:t>
            </a:r>
            <a:r>
              <a:rPr lang="en-US" dirty="0" smtClean="0"/>
              <a:t>”</a:t>
            </a:r>
          </a:p>
          <a:p>
            <a:r>
              <a:rPr lang="en-US" dirty="0" smtClean="0"/>
              <a:t>Cell phone was in the property room and accessed by police</a:t>
            </a:r>
          </a:p>
          <a:p>
            <a:r>
              <a:rPr lang="en-US" dirty="0"/>
              <a:t>Most logical and outspoken rejection of </a:t>
            </a:r>
            <a:r>
              <a:rPr lang="en-US" i="1" dirty="0"/>
              <a:t>Finley</a:t>
            </a:r>
          </a:p>
          <a:p>
            <a:endParaRPr lang="en-US" dirty="0"/>
          </a:p>
          <a:p>
            <a:endParaRPr lang="en-US" dirty="0"/>
          </a:p>
        </p:txBody>
      </p:sp>
    </p:spTree>
    <p:extLst>
      <p:ext uri="{BB962C8B-B14F-4D97-AF65-F5344CB8AC3E}">
        <p14:creationId xmlns:p14="http://schemas.microsoft.com/office/powerpoint/2010/main" val="42478277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solidFill>
                  <a:prstClr val="black"/>
                </a:solidFill>
              </a:rPr>
              <a:t>State v. Granville</a:t>
            </a:r>
            <a:endParaRPr lang="en-US" sz="4000" b="1" dirty="0"/>
          </a:p>
        </p:txBody>
      </p:sp>
      <p:sp>
        <p:nvSpPr>
          <p:cNvPr id="3" name="Content Placeholder 2"/>
          <p:cNvSpPr>
            <a:spLocks noGrp="1"/>
          </p:cNvSpPr>
          <p:nvPr>
            <p:ph idx="1"/>
          </p:nvPr>
        </p:nvSpPr>
        <p:spPr/>
        <p:txBody>
          <a:bodyPr/>
          <a:lstStyle/>
          <a:p>
            <a:r>
              <a:rPr lang="en-US" sz="3600" dirty="0"/>
              <a:t>“We reject [the State’s] argument that a modern-day cell phone is like a pair of pants or a bag of groceries, for which a person loses all privacy protection once it is checked into a jail property room.”</a:t>
            </a:r>
          </a:p>
          <a:p>
            <a:endParaRPr lang="en-US" dirty="0"/>
          </a:p>
        </p:txBody>
      </p:sp>
      <p:pic>
        <p:nvPicPr>
          <p:cNvPr id="1026" name="Picture 2" descr="C:\Users\Dante Dominguez\Desktop\G,G&amp;H\For Don\jea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1427" y="4643586"/>
            <a:ext cx="1678873" cy="214288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ante Dominguez\Desktop\G,G&amp;H\For Don\nonequ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73500" y="4640263"/>
            <a:ext cx="1485900" cy="14859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Dante Dominguez\Desktop\G,G&amp;H\For Don\Cell-Phon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01" y="4487770"/>
            <a:ext cx="2870200" cy="2370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19406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i="1" dirty="0">
                <a:solidFill>
                  <a:prstClr val="black"/>
                </a:solidFill>
              </a:rPr>
              <a:t>State v. </a:t>
            </a:r>
            <a:r>
              <a:rPr lang="en-US" sz="4000" b="1" i="1" dirty="0" smtClean="0">
                <a:solidFill>
                  <a:prstClr val="black"/>
                </a:solidFill>
              </a:rPr>
              <a:t>Granville</a:t>
            </a:r>
            <a:endParaRPr lang="en-US" sz="4000" b="1" dirty="0"/>
          </a:p>
        </p:txBody>
      </p:sp>
      <p:sp>
        <p:nvSpPr>
          <p:cNvPr id="3" name="Content Placeholder 2"/>
          <p:cNvSpPr>
            <a:spLocks noGrp="1"/>
          </p:cNvSpPr>
          <p:nvPr>
            <p:ph idx="1"/>
          </p:nvPr>
        </p:nvSpPr>
        <p:spPr/>
        <p:txBody>
          <a:bodyPr>
            <a:normAutofit/>
          </a:bodyPr>
          <a:lstStyle/>
          <a:p>
            <a:r>
              <a:rPr lang="en-US" dirty="0" smtClean="0"/>
              <a:t>“A </a:t>
            </a:r>
            <a:r>
              <a:rPr lang="en-US" dirty="0"/>
              <a:t>cell phone is unlike other containers as it can receive, store, and transmit an almost unlimited amount of private information.</a:t>
            </a:r>
            <a:r>
              <a:rPr lang="en-US" dirty="0" smtClean="0"/>
              <a:t>”</a:t>
            </a:r>
          </a:p>
          <a:p>
            <a:r>
              <a:rPr lang="en-US" dirty="0" smtClean="0"/>
              <a:t>“</a:t>
            </a:r>
            <a:r>
              <a:rPr lang="en-US" dirty="0"/>
              <a:t>T</a:t>
            </a:r>
            <a:r>
              <a:rPr lang="en-US" dirty="0" smtClean="0"/>
              <a:t>he </a:t>
            </a:r>
            <a:r>
              <a:rPr lang="en-US" dirty="0"/>
              <a:t>potential for invasion of privacy, identify theft, or at a minimum, public embarrassment is enormous.</a:t>
            </a:r>
            <a:r>
              <a:rPr lang="en-US" dirty="0" smtClean="0"/>
              <a:t>”</a:t>
            </a:r>
            <a:endParaRPr lang="en-US" dirty="0"/>
          </a:p>
          <a:p>
            <a:endParaRPr lang="en-US" dirty="0"/>
          </a:p>
        </p:txBody>
      </p:sp>
    </p:spTree>
    <p:extLst>
      <p:ext uri="{BB962C8B-B14F-4D97-AF65-F5344CB8AC3E}">
        <p14:creationId xmlns:p14="http://schemas.microsoft.com/office/powerpoint/2010/main" val="298109140"/>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i="1" dirty="0">
                <a:solidFill>
                  <a:prstClr val="black"/>
                </a:solidFill>
              </a:rPr>
              <a:t>State v. </a:t>
            </a:r>
            <a:r>
              <a:rPr lang="en-US" sz="4000" b="1" i="1" dirty="0" smtClean="0">
                <a:solidFill>
                  <a:prstClr val="black"/>
                </a:solidFill>
              </a:rPr>
              <a:t>Granville</a:t>
            </a:r>
            <a:endParaRPr lang="en-US" sz="4000" b="1" dirty="0"/>
          </a:p>
        </p:txBody>
      </p:sp>
      <p:sp>
        <p:nvSpPr>
          <p:cNvPr id="3" name="Content Placeholder 2"/>
          <p:cNvSpPr>
            <a:spLocks noGrp="1"/>
          </p:cNvSpPr>
          <p:nvPr>
            <p:ph idx="1"/>
          </p:nvPr>
        </p:nvSpPr>
        <p:spPr/>
        <p:txBody>
          <a:bodyPr/>
          <a:lstStyle/>
          <a:p>
            <a:r>
              <a:rPr lang="en-US" dirty="0"/>
              <a:t>“Searching a person’s cell phone is like searching his home desk, computer, bank vault, and medicine cabinet all at once.  There is no doubt that the Fourth Amendment protects the subjective and reasonable privacy interest of citizens in their homes and in their personal ‘papers and effects.’”</a:t>
            </a:r>
          </a:p>
          <a:p>
            <a:endParaRPr lang="en-US" dirty="0"/>
          </a:p>
        </p:txBody>
      </p:sp>
    </p:spTree>
    <p:extLst>
      <p:ext uri="{BB962C8B-B14F-4D97-AF65-F5344CB8AC3E}">
        <p14:creationId xmlns:p14="http://schemas.microsoft.com/office/powerpoint/2010/main" val="121851420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“Snowden documents show NSA gathering 5 billion cell phone records daily”</a:t>
            </a:r>
          </a:p>
          <a:p>
            <a:endParaRPr lang="en-US" b="1" dirty="0" smtClean="0"/>
          </a:p>
          <a:p>
            <a:r>
              <a:rPr lang="en-US" b="1" dirty="0" smtClean="0"/>
              <a:t>“By cracking </a:t>
            </a:r>
            <a:r>
              <a:rPr lang="en-US" b="1" dirty="0" err="1" smtClean="0"/>
              <a:t>cellphone</a:t>
            </a:r>
            <a:r>
              <a:rPr lang="en-US" b="1" dirty="0" smtClean="0"/>
              <a:t> code, NSA has capacity for decoding private conversations”</a:t>
            </a:r>
          </a:p>
          <a:p>
            <a:endParaRPr lang="en-US" b="1" dirty="0" smtClean="0"/>
          </a:p>
          <a:p>
            <a:r>
              <a:rPr lang="en-US" b="1" dirty="0" smtClean="0"/>
              <a:t>“How the NSA is tracking people right now”</a:t>
            </a:r>
          </a:p>
          <a:p>
            <a:endParaRPr lang="en-US" dirty="0"/>
          </a:p>
        </p:txBody>
      </p:sp>
      <p:sp>
        <p:nvSpPr>
          <p:cNvPr id="4" name="Title 1"/>
          <p:cNvSpPr>
            <a:spLocks noGrp="1"/>
          </p:cNvSpPr>
          <p:nvPr>
            <p:ph type="title"/>
          </p:nvPr>
        </p:nvSpPr>
        <p:spPr>
          <a:xfrm>
            <a:off x="0" y="274638"/>
            <a:ext cx="9144000" cy="1143000"/>
          </a:xfrm>
        </p:spPr>
        <p:txBody>
          <a:bodyPr>
            <a:normAutofit/>
          </a:bodyPr>
          <a:lstStyle/>
          <a:p>
            <a:r>
              <a:rPr lang="en-US" b="1" dirty="0" smtClean="0"/>
              <a:t>Revelations about NSA in December</a:t>
            </a: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solidFill>
                  <a:prstClr val="black"/>
                </a:solidFill>
              </a:rPr>
              <a:t>State v. Granville</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a:t>C</a:t>
            </a:r>
            <a:r>
              <a:rPr lang="en-US" dirty="0" smtClean="0"/>
              <a:t>itizens </a:t>
            </a:r>
            <a:r>
              <a:rPr lang="en-US" dirty="0"/>
              <a:t>do not lose their “expectation of privacy in the contents of [their] cell phone merely because [they have] been arrested and [their] cell phone is in the custody of police for safekeeping.”  </a:t>
            </a:r>
            <a:endParaRPr lang="en-US" i="1" dirty="0"/>
          </a:p>
          <a:p>
            <a:r>
              <a:rPr lang="en-US" dirty="0" smtClean="0"/>
              <a:t>The officer </a:t>
            </a:r>
            <a:r>
              <a:rPr lang="en-US" dirty="0"/>
              <a:t>“could have seized appellant’s phone and held it while he sought a search warrant, but, </a:t>
            </a:r>
            <a:r>
              <a:rPr lang="en-US" i="1" dirty="0"/>
              <a:t>even with probable cause</a:t>
            </a:r>
            <a:r>
              <a:rPr lang="en-US" dirty="0"/>
              <a:t>, he could not ‘activate and search the contents of an inventoried cellular phone’ without one.”</a:t>
            </a:r>
          </a:p>
          <a:p>
            <a:endParaRPr lang="en-US" dirty="0"/>
          </a:p>
        </p:txBody>
      </p:sp>
    </p:spTree>
    <p:extLst>
      <p:ext uri="{BB962C8B-B14F-4D97-AF65-F5344CB8AC3E}">
        <p14:creationId xmlns:p14="http://schemas.microsoft.com/office/powerpoint/2010/main" val="36684902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Litigating Cell Phone Searches</a:t>
            </a:r>
            <a:endParaRPr lang="en-US" b="1" dirty="0"/>
          </a:p>
        </p:txBody>
      </p:sp>
      <p:sp>
        <p:nvSpPr>
          <p:cNvPr id="3" name="Content Placeholder 2"/>
          <p:cNvSpPr>
            <a:spLocks noGrp="1"/>
          </p:cNvSpPr>
          <p:nvPr>
            <p:ph idx="1"/>
          </p:nvPr>
        </p:nvSpPr>
        <p:spPr/>
        <p:txBody>
          <a:bodyPr>
            <a:normAutofit lnSpcReduction="10000"/>
          </a:bodyPr>
          <a:lstStyle/>
          <a:p>
            <a:r>
              <a:rPr lang="en-US" dirty="0" smtClean="0"/>
              <a:t>In Fed Court:</a:t>
            </a:r>
          </a:p>
          <a:p>
            <a:pPr lvl="1"/>
            <a:r>
              <a:rPr lang="en-US" dirty="0" smtClean="0"/>
              <a:t>Wait for SCOTUS to rule on </a:t>
            </a:r>
            <a:r>
              <a:rPr lang="en-US" i="1" dirty="0" err="1" smtClean="0"/>
              <a:t>Wurie</a:t>
            </a:r>
            <a:endParaRPr lang="en-US" dirty="0" smtClean="0"/>
          </a:p>
          <a:p>
            <a:pPr lvl="1"/>
            <a:r>
              <a:rPr lang="en-US" i="1" dirty="0" smtClean="0"/>
              <a:t> </a:t>
            </a:r>
            <a:r>
              <a:rPr lang="en-US" dirty="0"/>
              <a:t>P</a:t>
            </a:r>
            <a:r>
              <a:rPr lang="en-US" dirty="0" smtClean="0"/>
              <a:t>reserve objections</a:t>
            </a:r>
          </a:p>
          <a:p>
            <a:pPr lvl="1"/>
            <a:r>
              <a:rPr lang="en-US" dirty="0" smtClean="0"/>
              <a:t>Good faith exception will still apply </a:t>
            </a:r>
            <a:r>
              <a:rPr lang="en-US" i="1" dirty="0" smtClean="0"/>
              <a:t>Davis</a:t>
            </a:r>
            <a:endParaRPr lang="en-US" dirty="0" smtClean="0"/>
          </a:p>
          <a:p>
            <a:r>
              <a:rPr lang="en-US" dirty="0" smtClean="0"/>
              <a:t>In State Court:</a:t>
            </a:r>
          </a:p>
          <a:p>
            <a:pPr lvl="1"/>
            <a:r>
              <a:rPr lang="en-US" i="1" dirty="0" smtClean="0"/>
              <a:t>Granville</a:t>
            </a:r>
          </a:p>
          <a:p>
            <a:pPr lvl="1"/>
            <a:r>
              <a:rPr lang="en-US" dirty="0" smtClean="0"/>
              <a:t>Remember exigent circumstances</a:t>
            </a:r>
          </a:p>
          <a:p>
            <a:pPr marL="457200" lvl="1" indent="0">
              <a:buNone/>
            </a:pPr>
            <a:r>
              <a:rPr lang="en-US" dirty="0"/>
              <a:t>	</a:t>
            </a:r>
            <a:r>
              <a:rPr lang="en-US" dirty="0" smtClean="0"/>
              <a:t>destruction/manipulation of evidence</a:t>
            </a:r>
          </a:p>
          <a:p>
            <a:pPr marL="457200" lvl="1" indent="0">
              <a:buNone/>
            </a:pPr>
            <a:r>
              <a:rPr lang="en-US" i="1" dirty="0"/>
              <a:t>	</a:t>
            </a:r>
            <a:r>
              <a:rPr lang="en-US" i="1" dirty="0" smtClean="0"/>
              <a:t>i.e. remote access to smartphones</a:t>
            </a:r>
            <a:endParaRPr lang="en-US" i="1" dirty="0"/>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3" descr="white cell phone.jpg"/>
          <p:cNvPicPr>
            <a:picLocks noChangeAspect="1"/>
          </p:cNvPicPr>
          <p:nvPr/>
        </p:nvPicPr>
        <p:blipFill>
          <a:blip r:embed="rId2"/>
          <a:srcRect l="-40915" r="-40915"/>
          <a:stretch>
            <a:fillRect/>
          </a:stretch>
        </p:blipFill>
        <p:spPr>
          <a:xfrm>
            <a:off x="2794000" y="2332037"/>
            <a:ext cx="8229600" cy="4525963"/>
          </a:xfrm>
          <a:prstGeom prst="rect">
            <a:avLst/>
          </a:prstGeom>
        </p:spPr>
      </p:pic>
      <p:sp>
        <p:nvSpPr>
          <p:cNvPr id="2" name="Title 1"/>
          <p:cNvSpPr>
            <a:spLocks noGrp="1"/>
          </p:cNvSpPr>
          <p:nvPr>
            <p:ph type="title"/>
          </p:nvPr>
        </p:nvSpPr>
        <p:spPr/>
        <p:txBody>
          <a:bodyPr>
            <a:normAutofit fontScale="90000"/>
          </a:bodyPr>
          <a:lstStyle/>
          <a:p>
            <a:r>
              <a:rPr lang="en-US" b="1" dirty="0" smtClean="0">
                <a:solidFill>
                  <a:srgbClr val="3366FF"/>
                </a:solidFill>
              </a:rPr>
              <a:t>Basics of Cell Phones </a:t>
            </a:r>
            <a:br>
              <a:rPr lang="en-US" b="1" dirty="0" smtClean="0">
                <a:solidFill>
                  <a:srgbClr val="3366FF"/>
                </a:solidFill>
              </a:rPr>
            </a:br>
            <a:r>
              <a:rPr lang="en-US" b="1" dirty="0" smtClean="0">
                <a:solidFill>
                  <a:srgbClr val="3366FF"/>
                </a:solidFill>
              </a:rPr>
              <a:t>and Evidence Collection</a:t>
            </a:r>
            <a:endParaRPr lang="en-US" b="1" dirty="0">
              <a:solidFill>
                <a:srgbClr val="3366FF"/>
              </a:solidFill>
            </a:endParaRPr>
          </a:p>
        </p:txBody>
      </p:sp>
      <p:sp>
        <p:nvSpPr>
          <p:cNvPr id="3" name="Content Placeholder 2"/>
          <p:cNvSpPr>
            <a:spLocks noGrp="1"/>
          </p:cNvSpPr>
          <p:nvPr>
            <p:ph idx="1"/>
          </p:nvPr>
        </p:nvSpPr>
        <p:spPr/>
        <p:txBody>
          <a:bodyPr/>
          <a:lstStyle/>
          <a:p>
            <a:r>
              <a:rPr lang="en-US" dirty="0" smtClean="0"/>
              <a:t>The first handheld mobile phone was first invented in 1973</a:t>
            </a: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Nuts and Bolts of Cell Phones </a:t>
            </a:r>
            <a:endParaRPr lang="en-US" b="1" dirty="0"/>
          </a:p>
        </p:txBody>
      </p:sp>
      <p:sp>
        <p:nvSpPr>
          <p:cNvPr id="3" name="Content Placeholder 2"/>
          <p:cNvSpPr>
            <a:spLocks noGrp="1"/>
          </p:cNvSpPr>
          <p:nvPr>
            <p:ph idx="1"/>
          </p:nvPr>
        </p:nvSpPr>
        <p:spPr/>
        <p:txBody>
          <a:bodyPr/>
          <a:lstStyle/>
          <a:p>
            <a:r>
              <a:rPr lang="en-US" dirty="0" smtClean="0"/>
              <a:t>30 minute battery life, charge time 10 hours</a:t>
            </a:r>
          </a:p>
          <a:p>
            <a:r>
              <a:rPr lang="en-US" dirty="0" smtClean="0"/>
              <a:t>By 2014 there will be 7.4 billion cell phones world wide</a:t>
            </a:r>
          </a:p>
          <a:p>
            <a:r>
              <a:rPr lang="en-US" dirty="0" smtClean="0"/>
              <a:t>326 million cell phones in the U.S.</a:t>
            </a:r>
          </a:p>
          <a:p>
            <a:r>
              <a:rPr lang="en-US" dirty="0" smtClean="0"/>
              <a:t>300,000 Cell sites in the U.S.</a:t>
            </a:r>
          </a:p>
          <a:p>
            <a:r>
              <a:rPr lang="en-US" dirty="0" smtClean="0"/>
              <a:t>In 2012 the average person sent/received 164.5 calls, 10 hours of voice, and 764 texts per month. </a:t>
            </a:r>
          </a:p>
          <a:p>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Nuts and Bolts of Cell Phones </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“A modern cell phone </a:t>
            </a:r>
            <a:r>
              <a:rPr lang="en-US" i="1" dirty="0" smtClean="0"/>
              <a:t>is</a:t>
            </a:r>
            <a:r>
              <a:rPr lang="en-US" dirty="0" smtClean="0"/>
              <a:t> a computer” Judge Posner. </a:t>
            </a:r>
            <a:r>
              <a:rPr lang="en-US" i="1" dirty="0" smtClean="0"/>
              <a:t>U.S. </a:t>
            </a:r>
            <a:r>
              <a:rPr lang="en-US" i="1" dirty="0" err="1" smtClean="0"/>
              <a:t>v</a:t>
            </a:r>
            <a:r>
              <a:rPr lang="en-US" i="1" dirty="0" smtClean="0"/>
              <a:t>. Lopez</a:t>
            </a:r>
            <a:r>
              <a:rPr lang="en-US" dirty="0" smtClean="0"/>
              <a:t>, 670 F.3d 803 (7</a:t>
            </a:r>
            <a:r>
              <a:rPr lang="en-US" baseline="30000" dirty="0" smtClean="0"/>
              <a:t>th</a:t>
            </a:r>
            <a:r>
              <a:rPr lang="en-US" dirty="0" smtClean="0"/>
              <a:t> Cir. 2012)</a:t>
            </a:r>
          </a:p>
          <a:p>
            <a:r>
              <a:rPr lang="en-US" dirty="0" smtClean="0"/>
              <a:t>Modern Cell phones: </a:t>
            </a:r>
          </a:p>
          <a:p>
            <a:pPr lvl="1"/>
            <a:r>
              <a:rPr lang="en-US" dirty="0" smtClean="0"/>
              <a:t>send and receive text messages </a:t>
            </a:r>
          </a:p>
          <a:p>
            <a:pPr lvl="1"/>
            <a:r>
              <a:rPr lang="en-US" dirty="0" smtClean="0"/>
              <a:t>emails, </a:t>
            </a:r>
          </a:p>
          <a:p>
            <a:pPr lvl="1"/>
            <a:r>
              <a:rPr lang="en-US" dirty="0" smtClean="0"/>
              <a:t>photos and video</a:t>
            </a:r>
          </a:p>
          <a:p>
            <a:pPr lvl="1"/>
            <a:r>
              <a:rPr lang="en-US" dirty="0" smtClean="0"/>
              <a:t> access the Internet</a:t>
            </a:r>
          </a:p>
          <a:p>
            <a:pPr lvl="1"/>
            <a:r>
              <a:rPr lang="en-US" dirty="0" smtClean="0"/>
              <a:t>play games, </a:t>
            </a:r>
          </a:p>
          <a:p>
            <a:pPr lvl="1"/>
            <a:r>
              <a:rPr lang="en-US" dirty="0" smtClean="0"/>
              <a:t>Play and store music, </a:t>
            </a:r>
          </a:p>
          <a:p>
            <a:pPr lvl="1"/>
            <a:r>
              <a:rPr lang="en-US" dirty="0" smtClean="0"/>
              <a:t>Act as GPS device</a:t>
            </a:r>
          </a:p>
          <a:p>
            <a:pPr lvl="1"/>
            <a:r>
              <a:rPr lang="en-US" dirty="0" smtClean="0"/>
              <a:t>Run any of the 375,000 apps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Basic Cell Phone Location </a:t>
            </a:r>
            <a:br>
              <a:rPr lang="en-US" b="1" dirty="0" smtClean="0"/>
            </a:br>
            <a:r>
              <a:rPr lang="en-US" b="1" dirty="0" smtClean="0"/>
              <a:t>Technology</a:t>
            </a:r>
            <a:endParaRPr lang="en-US" b="1" dirty="0"/>
          </a:p>
        </p:txBody>
      </p:sp>
      <p:sp>
        <p:nvSpPr>
          <p:cNvPr id="3" name="Content Placeholder 2"/>
          <p:cNvSpPr>
            <a:spLocks noGrp="1"/>
          </p:cNvSpPr>
          <p:nvPr>
            <p:ph idx="1"/>
          </p:nvPr>
        </p:nvSpPr>
        <p:spPr/>
        <p:txBody>
          <a:bodyPr/>
          <a:lstStyle/>
          <a:p>
            <a:r>
              <a:rPr lang="en-US" dirty="0" smtClean="0"/>
              <a:t>Sophisticated radios</a:t>
            </a:r>
          </a:p>
          <a:p>
            <a:r>
              <a:rPr lang="en-US" dirty="0" smtClean="0"/>
              <a:t>That connect to a cellular network</a:t>
            </a:r>
          </a:p>
          <a:p>
            <a:r>
              <a:rPr lang="en-US" dirty="0" smtClean="0"/>
              <a:t>That accesses a public telephone network.</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 CELL? </a:t>
            </a:r>
            <a:endParaRPr lang="en-US" dirty="0"/>
          </a:p>
        </p:txBody>
      </p:sp>
      <p:sp>
        <p:nvSpPr>
          <p:cNvPr id="3" name="Content Placeholder 2"/>
          <p:cNvSpPr>
            <a:spLocks noGrp="1"/>
          </p:cNvSpPr>
          <p:nvPr>
            <p:ph idx="1"/>
          </p:nvPr>
        </p:nvSpPr>
        <p:spPr/>
        <p:txBody>
          <a:bodyPr/>
          <a:lstStyle/>
          <a:p>
            <a:r>
              <a:rPr lang="en-US" dirty="0" smtClean="0"/>
              <a:t>In typical analog cell phone system, each carrier receives 800 frequencies to use across city </a:t>
            </a:r>
          </a:p>
          <a:p>
            <a:r>
              <a:rPr lang="en-US" dirty="0" smtClean="0"/>
              <a:t>carrier chops the city into the cells </a:t>
            </a:r>
          </a:p>
          <a:p>
            <a:r>
              <a:rPr lang="en-US" dirty="0" smtClean="0"/>
              <a:t>Each cell is thought of as hexagons on a big hexagonal grids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 CELL? </a:t>
            </a:r>
            <a:endParaRPr lang="en-US" dirty="0"/>
          </a:p>
        </p:txBody>
      </p:sp>
      <p:pic>
        <p:nvPicPr>
          <p:cNvPr id="4" name="Content Placeholder 3" descr="O2-mobile-networks.jpg"/>
          <p:cNvPicPr>
            <a:picLocks noGrp="1" noChangeAspect="1"/>
          </p:cNvPicPr>
          <p:nvPr>
            <p:ph idx="1"/>
          </p:nvPr>
        </p:nvPicPr>
        <p:blipFill>
          <a:blip r:embed="rId2"/>
          <a:srcRect l="-20914" r="-20914"/>
          <a:stretch>
            <a:fillRect/>
          </a:stretch>
        </p:blipFill>
        <p:spPr/>
      </p:pic>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 CELL? </a:t>
            </a:r>
            <a:endParaRPr lang="en-US" dirty="0"/>
          </a:p>
        </p:txBody>
      </p:sp>
      <p:sp>
        <p:nvSpPr>
          <p:cNvPr id="3" name="Content Placeholder 2"/>
          <p:cNvSpPr>
            <a:spLocks noGrp="1"/>
          </p:cNvSpPr>
          <p:nvPr>
            <p:ph idx="1"/>
          </p:nvPr>
        </p:nvSpPr>
        <p:spPr/>
        <p:txBody>
          <a:bodyPr/>
          <a:lstStyle/>
          <a:p>
            <a:r>
              <a:rPr lang="en-US" dirty="0" smtClean="0"/>
              <a:t>Typically sized at about 10 square miles(26 kilometers), but size varies with usage.</a:t>
            </a:r>
          </a:p>
          <a:p>
            <a:r>
              <a:rPr lang="en-US" dirty="0" smtClean="0"/>
              <a:t>Each cell has base station consisting of tower and radio equipment </a:t>
            </a:r>
          </a:p>
          <a:p>
            <a:r>
              <a:rPr lang="en-US" dirty="0" smtClean="0"/>
              <a:t>Different cells (non-adjacent )can use the same set of frequencies</a:t>
            </a: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b="1" dirty="0"/>
              <a:t>The Core Idea: Cellular Concept</a:t>
            </a:r>
          </a:p>
        </p:txBody>
      </p:sp>
      <p:sp>
        <p:nvSpPr>
          <p:cNvPr id="11267" name="Rectangle 3"/>
          <p:cNvSpPr>
            <a:spLocks noGrp="1" noChangeArrowheads="1"/>
          </p:cNvSpPr>
          <p:nvPr>
            <p:ph type="body" idx="1"/>
          </p:nvPr>
        </p:nvSpPr>
        <p:spPr/>
        <p:txBody>
          <a:bodyPr/>
          <a:lstStyle/>
          <a:p>
            <a:r>
              <a:rPr lang="en-US" sz="2600" b="1" dirty="0" smtClean="0"/>
              <a:t>The </a:t>
            </a:r>
            <a:r>
              <a:rPr lang="en-US" sz="2600" b="1" dirty="0"/>
              <a:t>cellular concept</a:t>
            </a:r>
            <a:r>
              <a:rPr lang="en-US" sz="2600" dirty="0"/>
              <a:t>:  multiple lower-power base stations that service mobile users within their coverage area and </a:t>
            </a:r>
            <a:endParaRPr lang="en-US" sz="2600" dirty="0" smtClean="0"/>
          </a:p>
          <a:p>
            <a:r>
              <a:rPr lang="en-US" sz="2600" b="1" dirty="0" smtClean="0"/>
              <a:t>handoff </a:t>
            </a:r>
            <a:r>
              <a:rPr lang="en-US" sz="2600" dirty="0"/>
              <a:t>users to neighboring base stations as users move.  </a:t>
            </a:r>
            <a:endParaRPr lang="en-US" sz="2600" dirty="0" smtClean="0"/>
          </a:p>
          <a:p>
            <a:r>
              <a:rPr lang="en-US" sz="2600" dirty="0" smtClean="0"/>
              <a:t>Together </a:t>
            </a:r>
            <a:r>
              <a:rPr lang="en-US" sz="2600" dirty="0"/>
              <a:t>base stations </a:t>
            </a:r>
            <a:r>
              <a:rPr lang="en-US" sz="2600" b="1" dirty="0"/>
              <a:t>tessellate</a:t>
            </a:r>
            <a:r>
              <a:rPr lang="en-US" sz="2600" dirty="0"/>
              <a:t> the system coverage area.</a:t>
            </a:r>
          </a:p>
          <a:p>
            <a:endParaRPr lang="en-US" sz="2600" dirty="0"/>
          </a:p>
        </p:txBody>
      </p:sp>
      <p:grpSp>
        <p:nvGrpSpPr>
          <p:cNvPr id="2" name="Group 4"/>
          <p:cNvGrpSpPr>
            <a:grpSpLocks/>
          </p:cNvGrpSpPr>
          <p:nvPr/>
        </p:nvGrpSpPr>
        <p:grpSpPr bwMode="auto">
          <a:xfrm>
            <a:off x="2057400" y="4876800"/>
            <a:ext cx="5105400" cy="1752600"/>
            <a:chOff x="864" y="1872"/>
            <a:chExt cx="4560" cy="2064"/>
          </a:xfrm>
        </p:grpSpPr>
        <p:sp>
          <p:nvSpPr>
            <p:cNvPr id="11269" name="Oval 5"/>
            <p:cNvSpPr>
              <a:spLocks noChangeArrowheads="1"/>
            </p:cNvSpPr>
            <p:nvPr/>
          </p:nvSpPr>
          <p:spPr bwMode="auto">
            <a:xfrm>
              <a:off x="3648" y="3264"/>
              <a:ext cx="1776" cy="384"/>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11270" name="Oval 6"/>
            <p:cNvSpPr>
              <a:spLocks noChangeArrowheads="1"/>
            </p:cNvSpPr>
            <p:nvPr/>
          </p:nvSpPr>
          <p:spPr bwMode="auto">
            <a:xfrm>
              <a:off x="864" y="3120"/>
              <a:ext cx="1776" cy="528"/>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11271" name="Oval 7"/>
            <p:cNvSpPr>
              <a:spLocks noChangeArrowheads="1"/>
            </p:cNvSpPr>
            <p:nvPr/>
          </p:nvSpPr>
          <p:spPr bwMode="auto">
            <a:xfrm>
              <a:off x="2160" y="3408"/>
              <a:ext cx="1776" cy="528"/>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11272" name="Oval 8"/>
            <p:cNvSpPr>
              <a:spLocks noChangeArrowheads="1"/>
            </p:cNvSpPr>
            <p:nvPr/>
          </p:nvSpPr>
          <p:spPr bwMode="auto">
            <a:xfrm>
              <a:off x="2256" y="3120"/>
              <a:ext cx="1776" cy="384"/>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11273" name="AutoShape 9"/>
            <p:cNvSpPr>
              <a:spLocks noChangeArrowheads="1"/>
            </p:cNvSpPr>
            <p:nvPr/>
          </p:nvSpPr>
          <p:spPr bwMode="auto">
            <a:xfrm>
              <a:off x="1728" y="2352"/>
              <a:ext cx="96" cy="1008"/>
            </a:xfrm>
            <a:prstGeom prst="triangle">
              <a:avLst>
                <a:gd name="adj" fmla="val 50000"/>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11274" name="AutoShape 10"/>
            <p:cNvSpPr>
              <a:spLocks noChangeArrowheads="1"/>
            </p:cNvSpPr>
            <p:nvPr/>
          </p:nvSpPr>
          <p:spPr bwMode="auto">
            <a:xfrm>
              <a:off x="3024" y="2304"/>
              <a:ext cx="96" cy="1008"/>
            </a:xfrm>
            <a:prstGeom prst="triangle">
              <a:avLst>
                <a:gd name="adj" fmla="val 50000"/>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11275" name="AutoShape 11"/>
            <p:cNvSpPr>
              <a:spLocks noChangeArrowheads="1"/>
            </p:cNvSpPr>
            <p:nvPr/>
          </p:nvSpPr>
          <p:spPr bwMode="auto">
            <a:xfrm>
              <a:off x="2928" y="2688"/>
              <a:ext cx="96" cy="1008"/>
            </a:xfrm>
            <a:prstGeom prst="triangle">
              <a:avLst>
                <a:gd name="adj" fmla="val 50000"/>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11276" name="AutoShape 12"/>
            <p:cNvSpPr>
              <a:spLocks noChangeArrowheads="1"/>
            </p:cNvSpPr>
            <p:nvPr/>
          </p:nvSpPr>
          <p:spPr bwMode="auto">
            <a:xfrm>
              <a:off x="4560" y="2400"/>
              <a:ext cx="96" cy="1008"/>
            </a:xfrm>
            <a:prstGeom prst="triangle">
              <a:avLst>
                <a:gd name="adj" fmla="val 50000"/>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11277" name="Line 13"/>
            <p:cNvSpPr>
              <a:spLocks noChangeShapeType="1"/>
            </p:cNvSpPr>
            <p:nvPr/>
          </p:nvSpPr>
          <p:spPr bwMode="auto">
            <a:xfrm>
              <a:off x="1776" y="1968"/>
              <a:ext cx="0" cy="384"/>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1278" name="Line 14"/>
            <p:cNvSpPr>
              <a:spLocks noChangeShapeType="1"/>
            </p:cNvSpPr>
            <p:nvPr/>
          </p:nvSpPr>
          <p:spPr bwMode="auto">
            <a:xfrm>
              <a:off x="2976" y="2304"/>
              <a:ext cx="0" cy="384"/>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1279" name="Line 15"/>
            <p:cNvSpPr>
              <a:spLocks noChangeShapeType="1"/>
            </p:cNvSpPr>
            <p:nvPr/>
          </p:nvSpPr>
          <p:spPr bwMode="auto">
            <a:xfrm>
              <a:off x="3072" y="2016"/>
              <a:ext cx="0" cy="384"/>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1280" name="Line 16"/>
            <p:cNvSpPr>
              <a:spLocks noChangeShapeType="1"/>
            </p:cNvSpPr>
            <p:nvPr/>
          </p:nvSpPr>
          <p:spPr bwMode="auto">
            <a:xfrm>
              <a:off x="4608" y="2064"/>
              <a:ext cx="0" cy="384"/>
            </a:xfrm>
            <a:prstGeom prst="line">
              <a:avLst/>
            </a:prstGeom>
            <a:noFill/>
            <a:ln w="9525">
              <a:solidFill>
                <a:schemeClr val="tx1"/>
              </a:solidFill>
              <a:round/>
              <a:headEnd/>
              <a:tailEnd/>
            </a:ln>
            <a:effectLst/>
          </p:spPr>
          <p:txBody>
            <a:bodyPr>
              <a:prstTxWarp prst="textNoShape">
                <a:avLst/>
              </a:prstTxWarp>
            </a:bodyPr>
            <a:lstStyle/>
            <a:p>
              <a:endParaRPr lang="en-US"/>
            </a:p>
          </p:txBody>
        </p:sp>
        <p:grpSp>
          <p:nvGrpSpPr>
            <p:cNvPr id="3" name="Group 17"/>
            <p:cNvGrpSpPr>
              <a:grpSpLocks/>
            </p:cNvGrpSpPr>
            <p:nvPr/>
          </p:nvGrpSpPr>
          <p:grpSpPr bwMode="auto">
            <a:xfrm>
              <a:off x="3504" y="2811"/>
              <a:ext cx="143" cy="453"/>
              <a:chOff x="1345" y="2496"/>
              <a:chExt cx="287" cy="789"/>
            </a:xfrm>
          </p:grpSpPr>
          <p:sp>
            <p:nvSpPr>
              <p:cNvPr id="11282" name="AutoShape 18"/>
              <p:cNvSpPr>
                <a:spLocks noChangeArrowheads="1"/>
              </p:cNvSpPr>
              <p:nvPr/>
            </p:nvSpPr>
            <p:spPr bwMode="auto">
              <a:xfrm>
                <a:off x="1345" y="2661"/>
                <a:ext cx="287" cy="624"/>
              </a:xfrm>
              <a:prstGeom prst="roundRect">
                <a:avLst>
                  <a:gd name="adj" fmla="val 16667"/>
                </a:avLst>
              </a:prstGeom>
              <a:solidFill>
                <a:schemeClr val="folHlink"/>
              </a:solidFill>
              <a:ln w="9525">
                <a:solidFill>
                  <a:schemeClr val="tx1"/>
                </a:solidFill>
                <a:round/>
                <a:headEnd/>
                <a:tailEnd/>
              </a:ln>
              <a:effectLst/>
            </p:spPr>
            <p:txBody>
              <a:bodyPr wrap="none" anchor="ctr">
                <a:prstTxWarp prst="textNoShape">
                  <a:avLst/>
                </a:prstTxWarp>
              </a:bodyPr>
              <a:lstStyle/>
              <a:p>
                <a:endParaRPr lang="en-US"/>
              </a:p>
            </p:txBody>
          </p:sp>
          <p:sp>
            <p:nvSpPr>
              <p:cNvPr id="11283" name="Oval 19"/>
              <p:cNvSpPr>
                <a:spLocks noChangeArrowheads="1"/>
              </p:cNvSpPr>
              <p:nvPr/>
            </p:nvSpPr>
            <p:spPr bwMode="auto">
              <a:xfrm>
                <a:off x="1410"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284" name="Oval 20"/>
              <p:cNvSpPr>
                <a:spLocks noChangeArrowheads="1"/>
              </p:cNvSpPr>
              <p:nvPr/>
            </p:nvSpPr>
            <p:spPr bwMode="auto">
              <a:xfrm>
                <a:off x="1458"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285" name="Oval 21"/>
              <p:cNvSpPr>
                <a:spLocks noChangeArrowheads="1"/>
              </p:cNvSpPr>
              <p:nvPr/>
            </p:nvSpPr>
            <p:spPr bwMode="auto">
              <a:xfrm>
                <a:off x="1410"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286" name="Oval 22"/>
              <p:cNvSpPr>
                <a:spLocks noChangeArrowheads="1"/>
              </p:cNvSpPr>
              <p:nvPr/>
            </p:nvSpPr>
            <p:spPr bwMode="auto">
              <a:xfrm>
                <a:off x="1458"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287" name="Oval 23"/>
              <p:cNvSpPr>
                <a:spLocks noChangeArrowheads="1"/>
              </p:cNvSpPr>
              <p:nvPr/>
            </p:nvSpPr>
            <p:spPr bwMode="auto">
              <a:xfrm>
                <a:off x="1410"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288" name="Oval 24"/>
              <p:cNvSpPr>
                <a:spLocks noChangeArrowheads="1"/>
              </p:cNvSpPr>
              <p:nvPr/>
            </p:nvSpPr>
            <p:spPr bwMode="auto">
              <a:xfrm>
                <a:off x="1458"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289" name="Oval 25"/>
              <p:cNvSpPr>
                <a:spLocks noChangeArrowheads="1"/>
              </p:cNvSpPr>
              <p:nvPr/>
            </p:nvSpPr>
            <p:spPr bwMode="auto">
              <a:xfrm>
                <a:off x="1509"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290" name="Oval 26"/>
              <p:cNvSpPr>
                <a:spLocks noChangeArrowheads="1"/>
              </p:cNvSpPr>
              <p:nvPr/>
            </p:nvSpPr>
            <p:spPr bwMode="auto">
              <a:xfrm>
                <a:off x="1509"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291" name="Oval 27"/>
              <p:cNvSpPr>
                <a:spLocks noChangeArrowheads="1"/>
              </p:cNvSpPr>
              <p:nvPr/>
            </p:nvSpPr>
            <p:spPr bwMode="auto">
              <a:xfrm>
                <a:off x="1509"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292" name="Line 28"/>
              <p:cNvSpPr>
                <a:spLocks noChangeShapeType="1"/>
              </p:cNvSpPr>
              <p:nvPr/>
            </p:nvSpPr>
            <p:spPr bwMode="auto">
              <a:xfrm flipV="1">
                <a:off x="1363" y="2496"/>
                <a:ext cx="0" cy="192"/>
              </a:xfrm>
              <a:prstGeom prst="line">
                <a:avLst/>
              </a:prstGeom>
              <a:noFill/>
              <a:ln w="57150">
                <a:solidFill>
                  <a:schemeClr val="bg2"/>
                </a:solidFill>
                <a:round/>
                <a:headEnd/>
                <a:tailEnd/>
              </a:ln>
              <a:effectLst/>
            </p:spPr>
            <p:txBody>
              <a:bodyPr>
                <a:prstTxWarp prst="textNoShape">
                  <a:avLst/>
                </a:prstTxWarp>
              </a:bodyPr>
              <a:lstStyle/>
              <a:p>
                <a:endParaRPr lang="en-US"/>
              </a:p>
            </p:txBody>
          </p:sp>
          <p:sp>
            <p:nvSpPr>
              <p:cNvPr id="11293" name="Oval 29"/>
              <p:cNvSpPr>
                <a:spLocks noChangeArrowheads="1"/>
              </p:cNvSpPr>
              <p:nvPr/>
            </p:nvSpPr>
            <p:spPr bwMode="auto">
              <a:xfrm>
                <a:off x="1392" y="3072"/>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11294" name="Oval 30"/>
              <p:cNvSpPr>
                <a:spLocks noChangeArrowheads="1"/>
              </p:cNvSpPr>
              <p:nvPr/>
            </p:nvSpPr>
            <p:spPr bwMode="auto">
              <a:xfrm>
                <a:off x="1389" y="2691"/>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grpSp>
        <p:grpSp>
          <p:nvGrpSpPr>
            <p:cNvPr id="4" name="Group 31"/>
            <p:cNvGrpSpPr>
              <a:grpSpLocks/>
            </p:cNvGrpSpPr>
            <p:nvPr/>
          </p:nvGrpSpPr>
          <p:grpSpPr bwMode="auto">
            <a:xfrm>
              <a:off x="4129" y="3003"/>
              <a:ext cx="143" cy="453"/>
              <a:chOff x="1345" y="2496"/>
              <a:chExt cx="287" cy="789"/>
            </a:xfrm>
          </p:grpSpPr>
          <p:sp>
            <p:nvSpPr>
              <p:cNvPr id="11296" name="AutoShape 32"/>
              <p:cNvSpPr>
                <a:spLocks noChangeArrowheads="1"/>
              </p:cNvSpPr>
              <p:nvPr/>
            </p:nvSpPr>
            <p:spPr bwMode="auto">
              <a:xfrm>
                <a:off x="1345" y="2661"/>
                <a:ext cx="287" cy="624"/>
              </a:xfrm>
              <a:prstGeom prst="roundRect">
                <a:avLst>
                  <a:gd name="adj" fmla="val 16667"/>
                </a:avLst>
              </a:prstGeom>
              <a:solidFill>
                <a:schemeClr val="folHlink"/>
              </a:solidFill>
              <a:ln w="9525">
                <a:solidFill>
                  <a:schemeClr val="tx1"/>
                </a:solidFill>
                <a:round/>
                <a:headEnd/>
                <a:tailEnd/>
              </a:ln>
              <a:effectLst/>
            </p:spPr>
            <p:txBody>
              <a:bodyPr wrap="none" anchor="ctr">
                <a:prstTxWarp prst="textNoShape">
                  <a:avLst/>
                </a:prstTxWarp>
              </a:bodyPr>
              <a:lstStyle/>
              <a:p>
                <a:endParaRPr lang="en-US"/>
              </a:p>
            </p:txBody>
          </p:sp>
          <p:sp>
            <p:nvSpPr>
              <p:cNvPr id="11297" name="Oval 33"/>
              <p:cNvSpPr>
                <a:spLocks noChangeArrowheads="1"/>
              </p:cNvSpPr>
              <p:nvPr/>
            </p:nvSpPr>
            <p:spPr bwMode="auto">
              <a:xfrm>
                <a:off x="1410"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298" name="Oval 34"/>
              <p:cNvSpPr>
                <a:spLocks noChangeArrowheads="1"/>
              </p:cNvSpPr>
              <p:nvPr/>
            </p:nvSpPr>
            <p:spPr bwMode="auto">
              <a:xfrm>
                <a:off x="1458"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299" name="Oval 35"/>
              <p:cNvSpPr>
                <a:spLocks noChangeArrowheads="1"/>
              </p:cNvSpPr>
              <p:nvPr/>
            </p:nvSpPr>
            <p:spPr bwMode="auto">
              <a:xfrm>
                <a:off x="1410"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00" name="Oval 36"/>
              <p:cNvSpPr>
                <a:spLocks noChangeArrowheads="1"/>
              </p:cNvSpPr>
              <p:nvPr/>
            </p:nvSpPr>
            <p:spPr bwMode="auto">
              <a:xfrm>
                <a:off x="1458"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01" name="Oval 37"/>
              <p:cNvSpPr>
                <a:spLocks noChangeArrowheads="1"/>
              </p:cNvSpPr>
              <p:nvPr/>
            </p:nvSpPr>
            <p:spPr bwMode="auto">
              <a:xfrm>
                <a:off x="1410"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02" name="Oval 38"/>
              <p:cNvSpPr>
                <a:spLocks noChangeArrowheads="1"/>
              </p:cNvSpPr>
              <p:nvPr/>
            </p:nvSpPr>
            <p:spPr bwMode="auto">
              <a:xfrm>
                <a:off x="1458"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03" name="Oval 39"/>
              <p:cNvSpPr>
                <a:spLocks noChangeArrowheads="1"/>
              </p:cNvSpPr>
              <p:nvPr/>
            </p:nvSpPr>
            <p:spPr bwMode="auto">
              <a:xfrm>
                <a:off x="1509"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04" name="Oval 40"/>
              <p:cNvSpPr>
                <a:spLocks noChangeArrowheads="1"/>
              </p:cNvSpPr>
              <p:nvPr/>
            </p:nvSpPr>
            <p:spPr bwMode="auto">
              <a:xfrm>
                <a:off x="1509"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05" name="Oval 41"/>
              <p:cNvSpPr>
                <a:spLocks noChangeArrowheads="1"/>
              </p:cNvSpPr>
              <p:nvPr/>
            </p:nvSpPr>
            <p:spPr bwMode="auto">
              <a:xfrm>
                <a:off x="1509"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06" name="Line 42"/>
              <p:cNvSpPr>
                <a:spLocks noChangeShapeType="1"/>
              </p:cNvSpPr>
              <p:nvPr/>
            </p:nvSpPr>
            <p:spPr bwMode="auto">
              <a:xfrm flipV="1">
                <a:off x="1363" y="2496"/>
                <a:ext cx="0" cy="192"/>
              </a:xfrm>
              <a:prstGeom prst="line">
                <a:avLst/>
              </a:prstGeom>
              <a:noFill/>
              <a:ln w="57150">
                <a:solidFill>
                  <a:schemeClr val="bg2"/>
                </a:solidFill>
                <a:round/>
                <a:headEnd/>
                <a:tailEnd/>
              </a:ln>
              <a:effectLst/>
            </p:spPr>
            <p:txBody>
              <a:bodyPr>
                <a:prstTxWarp prst="textNoShape">
                  <a:avLst/>
                </a:prstTxWarp>
              </a:bodyPr>
              <a:lstStyle/>
              <a:p>
                <a:endParaRPr lang="en-US"/>
              </a:p>
            </p:txBody>
          </p:sp>
          <p:sp>
            <p:nvSpPr>
              <p:cNvPr id="11307" name="Oval 43"/>
              <p:cNvSpPr>
                <a:spLocks noChangeArrowheads="1"/>
              </p:cNvSpPr>
              <p:nvPr/>
            </p:nvSpPr>
            <p:spPr bwMode="auto">
              <a:xfrm>
                <a:off x="1392" y="3072"/>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11308" name="Oval 44"/>
              <p:cNvSpPr>
                <a:spLocks noChangeArrowheads="1"/>
              </p:cNvSpPr>
              <p:nvPr/>
            </p:nvSpPr>
            <p:spPr bwMode="auto">
              <a:xfrm>
                <a:off x="1389" y="2691"/>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grpSp>
        <p:grpSp>
          <p:nvGrpSpPr>
            <p:cNvPr id="5" name="Group 45"/>
            <p:cNvGrpSpPr>
              <a:grpSpLocks/>
            </p:cNvGrpSpPr>
            <p:nvPr/>
          </p:nvGrpSpPr>
          <p:grpSpPr bwMode="auto">
            <a:xfrm>
              <a:off x="4897" y="3099"/>
              <a:ext cx="143" cy="453"/>
              <a:chOff x="1345" y="2496"/>
              <a:chExt cx="287" cy="789"/>
            </a:xfrm>
          </p:grpSpPr>
          <p:sp>
            <p:nvSpPr>
              <p:cNvPr id="11310" name="AutoShape 46"/>
              <p:cNvSpPr>
                <a:spLocks noChangeArrowheads="1"/>
              </p:cNvSpPr>
              <p:nvPr/>
            </p:nvSpPr>
            <p:spPr bwMode="auto">
              <a:xfrm>
                <a:off x="1345" y="2661"/>
                <a:ext cx="287" cy="624"/>
              </a:xfrm>
              <a:prstGeom prst="roundRect">
                <a:avLst>
                  <a:gd name="adj" fmla="val 16667"/>
                </a:avLst>
              </a:prstGeom>
              <a:solidFill>
                <a:schemeClr val="folHlink"/>
              </a:solidFill>
              <a:ln w="9525">
                <a:solidFill>
                  <a:schemeClr val="tx1"/>
                </a:solidFill>
                <a:round/>
                <a:headEnd/>
                <a:tailEnd/>
              </a:ln>
              <a:effectLst/>
            </p:spPr>
            <p:txBody>
              <a:bodyPr wrap="none" anchor="ctr">
                <a:prstTxWarp prst="textNoShape">
                  <a:avLst/>
                </a:prstTxWarp>
              </a:bodyPr>
              <a:lstStyle/>
              <a:p>
                <a:endParaRPr lang="en-US"/>
              </a:p>
            </p:txBody>
          </p:sp>
          <p:sp>
            <p:nvSpPr>
              <p:cNvPr id="11311" name="Oval 47"/>
              <p:cNvSpPr>
                <a:spLocks noChangeArrowheads="1"/>
              </p:cNvSpPr>
              <p:nvPr/>
            </p:nvSpPr>
            <p:spPr bwMode="auto">
              <a:xfrm>
                <a:off x="1410"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12" name="Oval 48"/>
              <p:cNvSpPr>
                <a:spLocks noChangeArrowheads="1"/>
              </p:cNvSpPr>
              <p:nvPr/>
            </p:nvSpPr>
            <p:spPr bwMode="auto">
              <a:xfrm>
                <a:off x="1458"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13" name="Oval 49"/>
              <p:cNvSpPr>
                <a:spLocks noChangeArrowheads="1"/>
              </p:cNvSpPr>
              <p:nvPr/>
            </p:nvSpPr>
            <p:spPr bwMode="auto">
              <a:xfrm>
                <a:off x="1410"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14" name="Oval 50"/>
              <p:cNvSpPr>
                <a:spLocks noChangeArrowheads="1"/>
              </p:cNvSpPr>
              <p:nvPr/>
            </p:nvSpPr>
            <p:spPr bwMode="auto">
              <a:xfrm>
                <a:off x="1458"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15" name="Oval 51"/>
              <p:cNvSpPr>
                <a:spLocks noChangeArrowheads="1"/>
              </p:cNvSpPr>
              <p:nvPr/>
            </p:nvSpPr>
            <p:spPr bwMode="auto">
              <a:xfrm>
                <a:off x="1410"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16" name="Oval 52"/>
              <p:cNvSpPr>
                <a:spLocks noChangeArrowheads="1"/>
              </p:cNvSpPr>
              <p:nvPr/>
            </p:nvSpPr>
            <p:spPr bwMode="auto">
              <a:xfrm>
                <a:off x="1458"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17" name="Oval 53"/>
              <p:cNvSpPr>
                <a:spLocks noChangeArrowheads="1"/>
              </p:cNvSpPr>
              <p:nvPr/>
            </p:nvSpPr>
            <p:spPr bwMode="auto">
              <a:xfrm>
                <a:off x="1509"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18" name="Oval 54"/>
              <p:cNvSpPr>
                <a:spLocks noChangeArrowheads="1"/>
              </p:cNvSpPr>
              <p:nvPr/>
            </p:nvSpPr>
            <p:spPr bwMode="auto">
              <a:xfrm>
                <a:off x="1509"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19" name="Oval 55"/>
              <p:cNvSpPr>
                <a:spLocks noChangeArrowheads="1"/>
              </p:cNvSpPr>
              <p:nvPr/>
            </p:nvSpPr>
            <p:spPr bwMode="auto">
              <a:xfrm>
                <a:off x="1509"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20" name="Line 56"/>
              <p:cNvSpPr>
                <a:spLocks noChangeShapeType="1"/>
              </p:cNvSpPr>
              <p:nvPr/>
            </p:nvSpPr>
            <p:spPr bwMode="auto">
              <a:xfrm flipV="1">
                <a:off x="1363" y="2496"/>
                <a:ext cx="0" cy="192"/>
              </a:xfrm>
              <a:prstGeom prst="line">
                <a:avLst/>
              </a:prstGeom>
              <a:noFill/>
              <a:ln w="57150">
                <a:solidFill>
                  <a:schemeClr val="bg2"/>
                </a:solidFill>
                <a:round/>
                <a:headEnd/>
                <a:tailEnd/>
              </a:ln>
              <a:effectLst/>
            </p:spPr>
            <p:txBody>
              <a:bodyPr>
                <a:prstTxWarp prst="textNoShape">
                  <a:avLst/>
                </a:prstTxWarp>
              </a:bodyPr>
              <a:lstStyle/>
              <a:p>
                <a:endParaRPr lang="en-US"/>
              </a:p>
            </p:txBody>
          </p:sp>
          <p:sp>
            <p:nvSpPr>
              <p:cNvPr id="11321" name="Oval 57"/>
              <p:cNvSpPr>
                <a:spLocks noChangeArrowheads="1"/>
              </p:cNvSpPr>
              <p:nvPr/>
            </p:nvSpPr>
            <p:spPr bwMode="auto">
              <a:xfrm>
                <a:off x="1392" y="3072"/>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11322" name="Oval 58"/>
              <p:cNvSpPr>
                <a:spLocks noChangeArrowheads="1"/>
              </p:cNvSpPr>
              <p:nvPr/>
            </p:nvSpPr>
            <p:spPr bwMode="auto">
              <a:xfrm>
                <a:off x="1389" y="2691"/>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grpSp>
        <p:grpSp>
          <p:nvGrpSpPr>
            <p:cNvPr id="6" name="Group 59"/>
            <p:cNvGrpSpPr>
              <a:grpSpLocks/>
            </p:cNvGrpSpPr>
            <p:nvPr/>
          </p:nvGrpSpPr>
          <p:grpSpPr bwMode="auto">
            <a:xfrm>
              <a:off x="3264" y="3291"/>
              <a:ext cx="143" cy="453"/>
              <a:chOff x="1345" y="2496"/>
              <a:chExt cx="287" cy="789"/>
            </a:xfrm>
          </p:grpSpPr>
          <p:sp>
            <p:nvSpPr>
              <p:cNvPr id="11324" name="AutoShape 60"/>
              <p:cNvSpPr>
                <a:spLocks noChangeArrowheads="1"/>
              </p:cNvSpPr>
              <p:nvPr/>
            </p:nvSpPr>
            <p:spPr bwMode="auto">
              <a:xfrm>
                <a:off x="1345" y="2661"/>
                <a:ext cx="287" cy="624"/>
              </a:xfrm>
              <a:prstGeom prst="roundRect">
                <a:avLst>
                  <a:gd name="adj" fmla="val 16667"/>
                </a:avLst>
              </a:prstGeom>
              <a:solidFill>
                <a:schemeClr val="folHlink"/>
              </a:solidFill>
              <a:ln w="9525">
                <a:solidFill>
                  <a:schemeClr val="tx1"/>
                </a:solidFill>
                <a:round/>
                <a:headEnd/>
                <a:tailEnd/>
              </a:ln>
              <a:effectLst/>
            </p:spPr>
            <p:txBody>
              <a:bodyPr wrap="none" anchor="ctr">
                <a:prstTxWarp prst="textNoShape">
                  <a:avLst/>
                </a:prstTxWarp>
              </a:bodyPr>
              <a:lstStyle/>
              <a:p>
                <a:endParaRPr lang="en-US"/>
              </a:p>
            </p:txBody>
          </p:sp>
          <p:sp>
            <p:nvSpPr>
              <p:cNvPr id="11325" name="Oval 61"/>
              <p:cNvSpPr>
                <a:spLocks noChangeArrowheads="1"/>
              </p:cNvSpPr>
              <p:nvPr/>
            </p:nvSpPr>
            <p:spPr bwMode="auto">
              <a:xfrm>
                <a:off x="1410"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26" name="Oval 62"/>
              <p:cNvSpPr>
                <a:spLocks noChangeArrowheads="1"/>
              </p:cNvSpPr>
              <p:nvPr/>
            </p:nvSpPr>
            <p:spPr bwMode="auto">
              <a:xfrm>
                <a:off x="1458"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27" name="Oval 63"/>
              <p:cNvSpPr>
                <a:spLocks noChangeArrowheads="1"/>
              </p:cNvSpPr>
              <p:nvPr/>
            </p:nvSpPr>
            <p:spPr bwMode="auto">
              <a:xfrm>
                <a:off x="1410"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28" name="Oval 64"/>
              <p:cNvSpPr>
                <a:spLocks noChangeArrowheads="1"/>
              </p:cNvSpPr>
              <p:nvPr/>
            </p:nvSpPr>
            <p:spPr bwMode="auto">
              <a:xfrm>
                <a:off x="1458"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29" name="Oval 65"/>
              <p:cNvSpPr>
                <a:spLocks noChangeArrowheads="1"/>
              </p:cNvSpPr>
              <p:nvPr/>
            </p:nvSpPr>
            <p:spPr bwMode="auto">
              <a:xfrm>
                <a:off x="1410"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30" name="Oval 66"/>
              <p:cNvSpPr>
                <a:spLocks noChangeArrowheads="1"/>
              </p:cNvSpPr>
              <p:nvPr/>
            </p:nvSpPr>
            <p:spPr bwMode="auto">
              <a:xfrm>
                <a:off x="1458"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31" name="Oval 67"/>
              <p:cNvSpPr>
                <a:spLocks noChangeArrowheads="1"/>
              </p:cNvSpPr>
              <p:nvPr/>
            </p:nvSpPr>
            <p:spPr bwMode="auto">
              <a:xfrm>
                <a:off x="1509"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32" name="Oval 68"/>
              <p:cNvSpPr>
                <a:spLocks noChangeArrowheads="1"/>
              </p:cNvSpPr>
              <p:nvPr/>
            </p:nvSpPr>
            <p:spPr bwMode="auto">
              <a:xfrm>
                <a:off x="1509"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33" name="Oval 69"/>
              <p:cNvSpPr>
                <a:spLocks noChangeArrowheads="1"/>
              </p:cNvSpPr>
              <p:nvPr/>
            </p:nvSpPr>
            <p:spPr bwMode="auto">
              <a:xfrm>
                <a:off x="1509"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34" name="Line 70"/>
              <p:cNvSpPr>
                <a:spLocks noChangeShapeType="1"/>
              </p:cNvSpPr>
              <p:nvPr/>
            </p:nvSpPr>
            <p:spPr bwMode="auto">
              <a:xfrm flipV="1">
                <a:off x="1363" y="2496"/>
                <a:ext cx="0" cy="192"/>
              </a:xfrm>
              <a:prstGeom prst="line">
                <a:avLst/>
              </a:prstGeom>
              <a:noFill/>
              <a:ln w="57150">
                <a:solidFill>
                  <a:schemeClr val="bg2"/>
                </a:solidFill>
                <a:round/>
                <a:headEnd/>
                <a:tailEnd/>
              </a:ln>
              <a:effectLst/>
            </p:spPr>
            <p:txBody>
              <a:bodyPr>
                <a:prstTxWarp prst="textNoShape">
                  <a:avLst/>
                </a:prstTxWarp>
              </a:bodyPr>
              <a:lstStyle/>
              <a:p>
                <a:endParaRPr lang="en-US"/>
              </a:p>
            </p:txBody>
          </p:sp>
          <p:sp>
            <p:nvSpPr>
              <p:cNvPr id="11335" name="Oval 71"/>
              <p:cNvSpPr>
                <a:spLocks noChangeArrowheads="1"/>
              </p:cNvSpPr>
              <p:nvPr/>
            </p:nvSpPr>
            <p:spPr bwMode="auto">
              <a:xfrm>
                <a:off x="1392" y="3072"/>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11336" name="Oval 72"/>
              <p:cNvSpPr>
                <a:spLocks noChangeArrowheads="1"/>
              </p:cNvSpPr>
              <p:nvPr/>
            </p:nvSpPr>
            <p:spPr bwMode="auto">
              <a:xfrm>
                <a:off x="1389" y="2691"/>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grpSp>
        <p:grpSp>
          <p:nvGrpSpPr>
            <p:cNvPr id="7" name="Group 73"/>
            <p:cNvGrpSpPr>
              <a:grpSpLocks/>
            </p:cNvGrpSpPr>
            <p:nvPr/>
          </p:nvGrpSpPr>
          <p:grpSpPr bwMode="auto">
            <a:xfrm>
              <a:off x="2592" y="3387"/>
              <a:ext cx="143" cy="453"/>
              <a:chOff x="1345" y="2496"/>
              <a:chExt cx="287" cy="789"/>
            </a:xfrm>
          </p:grpSpPr>
          <p:sp>
            <p:nvSpPr>
              <p:cNvPr id="11338" name="AutoShape 74"/>
              <p:cNvSpPr>
                <a:spLocks noChangeArrowheads="1"/>
              </p:cNvSpPr>
              <p:nvPr/>
            </p:nvSpPr>
            <p:spPr bwMode="auto">
              <a:xfrm>
                <a:off x="1345" y="2661"/>
                <a:ext cx="287" cy="624"/>
              </a:xfrm>
              <a:prstGeom prst="roundRect">
                <a:avLst>
                  <a:gd name="adj" fmla="val 16667"/>
                </a:avLst>
              </a:prstGeom>
              <a:solidFill>
                <a:schemeClr val="folHlink"/>
              </a:solidFill>
              <a:ln w="9525">
                <a:solidFill>
                  <a:schemeClr val="tx1"/>
                </a:solidFill>
                <a:round/>
                <a:headEnd/>
                <a:tailEnd/>
              </a:ln>
              <a:effectLst/>
            </p:spPr>
            <p:txBody>
              <a:bodyPr wrap="none" anchor="ctr">
                <a:prstTxWarp prst="textNoShape">
                  <a:avLst/>
                </a:prstTxWarp>
              </a:bodyPr>
              <a:lstStyle/>
              <a:p>
                <a:endParaRPr lang="en-US"/>
              </a:p>
            </p:txBody>
          </p:sp>
          <p:sp>
            <p:nvSpPr>
              <p:cNvPr id="11339" name="Oval 75"/>
              <p:cNvSpPr>
                <a:spLocks noChangeArrowheads="1"/>
              </p:cNvSpPr>
              <p:nvPr/>
            </p:nvSpPr>
            <p:spPr bwMode="auto">
              <a:xfrm>
                <a:off x="1410"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40" name="Oval 76"/>
              <p:cNvSpPr>
                <a:spLocks noChangeArrowheads="1"/>
              </p:cNvSpPr>
              <p:nvPr/>
            </p:nvSpPr>
            <p:spPr bwMode="auto">
              <a:xfrm>
                <a:off x="1458"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41" name="Oval 77"/>
              <p:cNvSpPr>
                <a:spLocks noChangeArrowheads="1"/>
              </p:cNvSpPr>
              <p:nvPr/>
            </p:nvSpPr>
            <p:spPr bwMode="auto">
              <a:xfrm>
                <a:off x="1410"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42" name="Oval 78"/>
              <p:cNvSpPr>
                <a:spLocks noChangeArrowheads="1"/>
              </p:cNvSpPr>
              <p:nvPr/>
            </p:nvSpPr>
            <p:spPr bwMode="auto">
              <a:xfrm>
                <a:off x="1458"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43" name="Oval 79"/>
              <p:cNvSpPr>
                <a:spLocks noChangeArrowheads="1"/>
              </p:cNvSpPr>
              <p:nvPr/>
            </p:nvSpPr>
            <p:spPr bwMode="auto">
              <a:xfrm>
                <a:off x="1410"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44" name="Oval 80"/>
              <p:cNvSpPr>
                <a:spLocks noChangeArrowheads="1"/>
              </p:cNvSpPr>
              <p:nvPr/>
            </p:nvSpPr>
            <p:spPr bwMode="auto">
              <a:xfrm>
                <a:off x="1458"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45" name="Oval 81"/>
              <p:cNvSpPr>
                <a:spLocks noChangeArrowheads="1"/>
              </p:cNvSpPr>
              <p:nvPr/>
            </p:nvSpPr>
            <p:spPr bwMode="auto">
              <a:xfrm>
                <a:off x="1509"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46" name="Oval 82"/>
              <p:cNvSpPr>
                <a:spLocks noChangeArrowheads="1"/>
              </p:cNvSpPr>
              <p:nvPr/>
            </p:nvSpPr>
            <p:spPr bwMode="auto">
              <a:xfrm>
                <a:off x="1509"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47" name="Oval 83"/>
              <p:cNvSpPr>
                <a:spLocks noChangeArrowheads="1"/>
              </p:cNvSpPr>
              <p:nvPr/>
            </p:nvSpPr>
            <p:spPr bwMode="auto">
              <a:xfrm>
                <a:off x="1509"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48" name="Line 84"/>
              <p:cNvSpPr>
                <a:spLocks noChangeShapeType="1"/>
              </p:cNvSpPr>
              <p:nvPr/>
            </p:nvSpPr>
            <p:spPr bwMode="auto">
              <a:xfrm flipV="1">
                <a:off x="1363" y="2496"/>
                <a:ext cx="0" cy="192"/>
              </a:xfrm>
              <a:prstGeom prst="line">
                <a:avLst/>
              </a:prstGeom>
              <a:noFill/>
              <a:ln w="57150">
                <a:solidFill>
                  <a:schemeClr val="bg2"/>
                </a:solidFill>
                <a:round/>
                <a:headEnd/>
                <a:tailEnd/>
              </a:ln>
              <a:effectLst/>
            </p:spPr>
            <p:txBody>
              <a:bodyPr>
                <a:prstTxWarp prst="textNoShape">
                  <a:avLst/>
                </a:prstTxWarp>
              </a:bodyPr>
              <a:lstStyle/>
              <a:p>
                <a:endParaRPr lang="en-US"/>
              </a:p>
            </p:txBody>
          </p:sp>
          <p:sp>
            <p:nvSpPr>
              <p:cNvPr id="11349" name="Oval 85"/>
              <p:cNvSpPr>
                <a:spLocks noChangeArrowheads="1"/>
              </p:cNvSpPr>
              <p:nvPr/>
            </p:nvSpPr>
            <p:spPr bwMode="auto">
              <a:xfrm>
                <a:off x="1392" y="3072"/>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11350" name="Oval 86"/>
              <p:cNvSpPr>
                <a:spLocks noChangeArrowheads="1"/>
              </p:cNvSpPr>
              <p:nvPr/>
            </p:nvSpPr>
            <p:spPr bwMode="auto">
              <a:xfrm>
                <a:off x="1389" y="2691"/>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grpSp>
        <p:grpSp>
          <p:nvGrpSpPr>
            <p:cNvPr id="8" name="Group 87"/>
            <p:cNvGrpSpPr>
              <a:grpSpLocks/>
            </p:cNvGrpSpPr>
            <p:nvPr/>
          </p:nvGrpSpPr>
          <p:grpSpPr bwMode="auto">
            <a:xfrm>
              <a:off x="2688" y="2928"/>
              <a:ext cx="143" cy="453"/>
              <a:chOff x="1345" y="2496"/>
              <a:chExt cx="287" cy="789"/>
            </a:xfrm>
          </p:grpSpPr>
          <p:sp>
            <p:nvSpPr>
              <p:cNvPr id="11352" name="AutoShape 88"/>
              <p:cNvSpPr>
                <a:spLocks noChangeArrowheads="1"/>
              </p:cNvSpPr>
              <p:nvPr/>
            </p:nvSpPr>
            <p:spPr bwMode="auto">
              <a:xfrm>
                <a:off x="1345" y="2661"/>
                <a:ext cx="287" cy="624"/>
              </a:xfrm>
              <a:prstGeom prst="roundRect">
                <a:avLst>
                  <a:gd name="adj" fmla="val 16667"/>
                </a:avLst>
              </a:prstGeom>
              <a:solidFill>
                <a:schemeClr val="folHlink"/>
              </a:solidFill>
              <a:ln w="9525">
                <a:solidFill>
                  <a:schemeClr val="tx1"/>
                </a:solidFill>
                <a:round/>
                <a:headEnd/>
                <a:tailEnd/>
              </a:ln>
              <a:effectLst/>
            </p:spPr>
            <p:txBody>
              <a:bodyPr wrap="none" anchor="ctr">
                <a:prstTxWarp prst="textNoShape">
                  <a:avLst/>
                </a:prstTxWarp>
              </a:bodyPr>
              <a:lstStyle/>
              <a:p>
                <a:endParaRPr lang="en-US"/>
              </a:p>
            </p:txBody>
          </p:sp>
          <p:sp>
            <p:nvSpPr>
              <p:cNvPr id="11353" name="Oval 89"/>
              <p:cNvSpPr>
                <a:spLocks noChangeArrowheads="1"/>
              </p:cNvSpPr>
              <p:nvPr/>
            </p:nvSpPr>
            <p:spPr bwMode="auto">
              <a:xfrm>
                <a:off x="1410"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54" name="Oval 90"/>
              <p:cNvSpPr>
                <a:spLocks noChangeArrowheads="1"/>
              </p:cNvSpPr>
              <p:nvPr/>
            </p:nvSpPr>
            <p:spPr bwMode="auto">
              <a:xfrm>
                <a:off x="1458"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55" name="Oval 91"/>
              <p:cNvSpPr>
                <a:spLocks noChangeArrowheads="1"/>
              </p:cNvSpPr>
              <p:nvPr/>
            </p:nvSpPr>
            <p:spPr bwMode="auto">
              <a:xfrm>
                <a:off x="1410"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56" name="Oval 92"/>
              <p:cNvSpPr>
                <a:spLocks noChangeArrowheads="1"/>
              </p:cNvSpPr>
              <p:nvPr/>
            </p:nvSpPr>
            <p:spPr bwMode="auto">
              <a:xfrm>
                <a:off x="1458"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57" name="Oval 93"/>
              <p:cNvSpPr>
                <a:spLocks noChangeArrowheads="1"/>
              </p:cNvSpPr>
              <p:nvPr/>
            </p:nvSpPr>
            <p:spPr bwMode="auto">
              <a:xfrm>
                <a:off x="1410"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58" name="Oval 94"/>
              <p:cNvSpPr>
                <a:spLocks noChangeArrowheads="1"/>
              </p:cNvSpPr>
              <p:nvPr/>
            </p:nvSpPr>
            <p:spPr bwMode="auto">
              <a:xfrm>
                <a:off x="1458"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59" name="Oval 95"/>
              <p:cNvSpPr>
                <a:spLocks noChangeArrowheads="1"/>
              </p:cNvSpPr>
              <p:nvPr/>
            </p:nvSpPr>
            <p:spPr bwMode="auto">
              <a:xfrm>
                <a:off x="1509"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60" name="Oval 96"/>
              <p:cNvSpPr>
                <a:spLocks noChangeArrowheads="1"/>
              </p:cNvSpPr>
              <p:nvPr/>
            </p:nvSpPr>
            <p:spPr bwMode="auto">
              <a:xfrm>
                <a:off x="1509"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61" name="Oval 97"/>
              <p:cNvSpPr>
                <a:spLocks noChangeArrowheads="1"/>
              </p:cNvSpPr>
              <p:nvPr/>
            </p:nvSpPr>
            <p:spPr bwMode="auto">
              <a:xfrm>
                <a:off x="1509"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62" name="Line 98"/>
              <p:cNvSpPr>
                <a:spLocks noChangeShapeType="1"/>
              </p:cNvSpPr>
              <p:nvPr/>
            </p:nvSpPr>
            <p:spPr bwMode="auto">
              <a:xfrm flipV="1">
                <a:off x="1363" y="2496"/>
                <a:ext cx="0" cy="192"/>
              </a:xfrm>
              <a:prstGeom prst="line">
                <a:avLst/>
              </a:prstGeom>
              <a:noFill/>
              <a:ln w="57150">
                <a:solidFill>
                  <a:schemeClr val="bg2"/>
                </a:solidFill>
                <a:round/>
                <a:headEnd/>
                <a:tailEnd/>
              </a:ln>
              <a:effectLst/>
            </p:spPr>
            <p:txBody>
              <a:bodyPr>
                <a:prstTxWarp prst="textNoShape">
                  <a:avLst/>
                </a:prstTxWarp>
              </a:bodyPr>
              <a:lstStyle/>
              <a:p>
                <a:endParaRPr lang="en-US"/>
              </a:p>
            </p:txBody>
          </p:sp>
          <p:sp>
            <p:nvSpPr>
              <p:cNvPr id="11363" name="Oval 99"/>
              <p:cNvSpPr>
                <a:spLocks noChangeArrowheads="1"/>
              </p:cNvSpPr>
              <p:nvPr/>
            </p:nvSpPr>
            <p:spPr bwMode="auto">
              <a:xfrm>
                <a:off x="1392" y="3072"/>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11364" name="Oval 100"/>
              <p:cNvSpPr>
                <a:spLocks noChangeArrowheads="1"/>
              </p:cNvSpPr>
              <p:nvPr/>
            </p:nvSpPr>
            <p:spPr bwMode="auto">
              <a:xfrm>
                <a:off x="1389" y="2691"/>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grpSp>
        <p:grpSp>
          <p:nvGrpSpPr>
            <p:cNvPr id="9" name="Group 101"/>
            <p:cNvGrpSpPr>
              <a:grpSpLocks/>
            </p:cNvGrpSpPr>
            <p:nvPr/>
          </p:nvGrpSpPr>
          <p:grpSpPr bwMode="auto">
            <a:xfrm>
              <a:off x="2016" y="3024"/>
              <a:ext cx="143" cy="453"/>
              <a:chOff x="1345" y="2496"/>
              <a:chExt cx="287" cy="789"/>
            </a:xfrm>
          </p:grpSpPr>
          <p:sp>
            <p:nvSpPr>
              <p:cNvPr id="11366" name="AutoShape 102"/>
              <p:cNvSpPr>
                <a:spLocks noChangeArrowheads="1"/>
              </p:cNvSpPr>
              <p:nvPr/>
            </p:nvSpPr>
            <p:spPr bwMode="auto">
              <a:xfrm>
                <a:off x="1345" y="2661"/>
                <a:ext cx="287" cy="624"/>
              </a:xfrm>
              <a:prstGeom prst="roundRect">
                <a:avLst>
                  <a:gd name="adj" fmla="val 16667"/>
                </a:avLst>
              </a:prstGeom>
              <a:solidFill>
                <a:schemeClr val="folHlink"/>
              </a:solidFill>
              <a:ln w="9525">
                <a:solidFill>
                  <a:schemeClr val="tx1"/>
                </a:solidFill>
                <a:round/>
                <a:headEnd/>
                <a:tailEnd/>
              </a:ln>
              <a:effectLst/>
            </p:spPr>
            <p:txBody>
              <a:bodyPr wrap="none" anchor="ctr">
                <a:prstTxWarp prst="textNoShape">
                  <a:avLst/>
                </a:prstTxWarp>
              </a:bodyPr>
              <a:lstStyle/>
              <a:p>
                <a:endParaRPr lang="en-US"/>
              </a:p>
            </p:txBody>
          </p:sp>
          <p:sp>
            <p:nvSpPr>
              <p:cNvPr id="11367" name="Oval 103"/>
              <p:cNvSpPr>
                <a:spLocks noChangeArrowheads="1"/>
              </p:cNvSpPr>
              <p:nvPr/>
            </p:nvSpPr>
            <p:spPr bwMode="auto">
              <a:xfrm>
                <a:off x="1410"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68" name="Oval 104"/>
              <p:cNvSpPr>
                <a:spLocks noChangeArrowheads="1"/>
              </p:cNvSpPr>
              <p:nvPr/>
            </p:nvSpPr>
            <p:spPr bwMode="auto">
              <a:xfrm>
                <a:off x="1458"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69" name="Oval 105"/>
              <p:cNvSpPr>
                <a:spLocks noChangeArrowheads="1"/>
              </p:cNvSpPr>
              <p:nvPr/>
            </p:nvSpPr>
            <p:spPr bwMode="auto">
              <a:xfrm>
                <a:off x="1410"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70" name="Oval 106"/>
              <p:cNvSpPr>
                <a:spLocks noChangeArrowheads="1"/>
              </p:cNvSpPr>
              <p:nvPr/>
            </p:nvSpPr>
            <p:spPr bwMode="auto">
              <a:xfrm>
                <a:off x="1458"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71" name="Oval 107"/>
              <p:cNvSpPr>
                <a:spLocks noChangeArrowheads="1"/>
              </p:cNvSpPr>
              <p:nvPr/>
            </p:nvSpPr>
            <p:spPr bwMode="auto">
              <a:xfrm>
                <a:off x="1410"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72" name="Oval 108"/>
              <p:cNvSpPr>
                <a:spLocks noChangeArrowheads="1"/>
              </p:cNvSpPr>
              <p:nvPr/>
            </p:nvSpPr>
            <p:spPr bwMode="auto">
              <a:xfrm>
                <a:off x="1458"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73" name="Oval 109"/>
              <p:cNvSpPr>
                <a:spLocks noChangeArrowheads="1"/>
              </p:cNvSpPr>
              <p:nvPr/>
            </p:nvSpPr>
            <p:spPr bwMode="auto">
              <a:xfrm>
                <a:off x="1509"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74" name="Oval 110"/>
              <p:cNvSpPr>
                <a:spLocks noChangeArrowheads="1"/>
              </p:cNvSpPr>
              <p:nvPr/>
            </p:nvSpPr>
            <p:spPr bwMode="auto">
              <a:xfrm>
                <a:off x="1509"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75" name="Oval 111"/>
              <p:cNvSpPr>
                <a:spLocks noChangeArrowheads="1"/>
              </p:cNvSpPr>
              <p:nvPr/>
            </p:nvSpPr>
            <p:spPr bwMode="auto">
              <a:xfrm>
                <a:off x="1509"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76" name="Line 112"/>
              <p:cNvSpPr>
                <a:spLocks noChangeShapeType="1"/>
              </p:cNvSpPr>
              <p:nvPr/>
            </p:nvSpPr>
            <p:spPr bwMode="auto">
              <a:xfrm flipV="1">
                <a:off x="1363" y="2496"/>
                <a:ext cx="0" cy="192"/>
              </a:xfrm>
              <a:prstGeom prst="line">
                <a:avLst/>
              </a:prstGeom>
              <a:noFill/>
              <a:ln w="57150">
                <a:solidFill>
                  <a:schemeClr val="bg2"/>
                </a:solidFill>
                <a:round/>
                <a:headEnd/>
                <a:tailEnd/>
              </a:ln>
              <a:effectLst/>
            </p:spPr>
            <p:txBody>
              <a:bodyPr>
                <a:prstTxWarp prst="textNoShape">
                  <a:avLst/>
                </a:prstTxWarp>
              </a:bodyPr>
              <a:lstStyle/>
              <a:p>
                <a:endParaRPr lang="en-US"/>
              </a:p>
            </p:txBody>
          </p:sp>
          <p:sp>
            <p:nvSpPr>
              <p:cNvPr id="11377" name="Oval 113"/>
              <p:cNvSpPr>
                <a:spLocks noChangeArrowheads="1"/>
              </p:cNvSpPr>
              <p:nvPr/>
            </p:nvSpPr>
            <p:spPr bwMode="auto">
              <a:xfrm>
                <a:off x="1392" y="3072"/>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11378" name="Oval 114"/>
              <p:cNvSpPr>
                <a:spLocks noChangeArrowheads="1"/>
              </p:cNvSpPr>
              <p:nvPr/>
            </p:nvSpPr>
            <p:spPr bwMode="auto">
              <a:xfrm>
                <a:off x="1389" y="2691"/>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grpSp>
        <p:grpSp>
          <p:nvGrpSpPr>
            <p:cNvPr id="10" name="Group 115"/>
            <p:cNvGrpSpPr>
              <a:grpSpLocks/>
            </p:cNvGrpSpPr>
            <p:nvPr/>
          </p:nvGrpSpPr>
          <p:grpSpPr bwMode="auto">
            <a:xfrm>
              <a:off x="1296" y="3072"/>
              <a:ext cx="143" cy="453"/>
              <a:chOff x="1345" y="2496"/>
              <a:chExt cx="287" cy="789"/>
            </a:xfrm>
          </p:grpSpPr>
          <p:sp>
            <p:nvSpPr>
              <p:cNvPr id="11380" name="AutoShape 116"/>
              <p:cNvSpPr>
                <a:spLocks noChangeArrowheads="1"/>
              </p:cNvSpPr>
              <p:nvPr/>
            </p:nvSpPr>
            <p:spPr bwMode="auto">
              <a:xfrm>
                <a:off x="1345" y="2661"/>
                <a:ext cx="287" cy="624"/>
              </a:xfrm>
              <a:prstGeom prst="roundRect">
                <a:avLst>
                  <a:gd name="adj" fmla="val 16667"/>
                </a:avLst>
              </a:prstGeom>
              <a:solidFill>
                <a:schemeClr val="folHlink"/>
              </a:solidFill>
              <a:ln w="9525">
                <a:solidFill>
                  <a:schemeClr val="tx1"/>
                </a:solidFill>
                <a:round/>
                <a:headEnd/>
                <a:tailEnd/>
              </a:ln>
              <a:effectLst/>
            </p:spPr>
            <p:txBody>
              <a:bodyPr wrap="none" anchor="ctr">
                <a:prstTxWarp prst="textNoShape">
                  <a:avLst/>
                </a:prstTxWarp>
              </a:bodyPr>
              <a:lstStyle/>
              <a:p>
                <a:endParaRPr lang="en-US"/>
              </a:p>
            </p:txBody>
          </p:sp>
          <p:sp>
            <p:nvSpPr>
              <p:cNvPr id="11381" name="Oval 117"/>
              <p:cNvSpPr>
                <a:spLocks noChangeArrowheads="1"/>
              </p:cNvSpPr>
              <p:nvPr/>
            </p:nvSpPr>
            <p:spPr bwMode="auto">
              <a:xfrm>
                <a:off x="1410"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82" name="Oval 118"/>
              <p:cNvSpPr>
                <a:spLocks noChangeArrowheads="1"/>
              </p:cNvSpPr>
              <p:nvPr/>
            </p:nvSpPr>
            <p:spPr bwMode="auto">
              <a:xfrm>
                <a:off x="1458"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83" name="Oval 119"/>
              <p:cNvSpPr>
                <a:spLocks noChangeArrowheads="1"/>
              </p:cNvSpPr>
              <p:nvPr/>
            </p:nvSpPr>
            <p:spPr bwMode="auto">
              <a:xfrm>
                <a:off x="1410"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84" name="Oval 120"/>
              <p:cNvSpPr>
                <a:spLocks noChangeArrowheads="1"/>
              </p:cNvSpPr>
              <p:nvPr/>
            </p:nvSpPr>
            <p:spPr bwMode="auto">
              <a:xfrm>
                <a:off x="1458"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85" name="Oval 121"/>
              <p:cNvSpPr>
                <a:spLocks noChangeArrowheads="1"/>
              </p:cNvSpPr>
              <p:nvPr/>
            </p:nvSpPr>
            <p:spPr bwMode="auto">
              <a:xfrm>
                <a:off x="1410"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86" name="Oval 122"/>
              <p:cNvSpPr>
                <a:spLocks noChangeArrowheads="1"/>
              </p:cNvSpPr>
              <p:nvPr/>
            </p:nvSpPr>
            <p:spPr bwMode="auto">
              <a:xfrm>
                <a:off x="1458"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87" name="Oval 123"/>
              <p:cNvSpPr>
                <a:spLocks noChangeArrowheads="1"/>
              </p:cNvSpPr>
              <p:nvPr/>
            </p:nvSpPr>
            <p:spPr bwMode="auto">
              <a:xfrm>
                <a:off x="1509"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88" name="Oval 124"/>
              <p:cNvSpPr>
                <a:spLocks noChangeArrowheads="1"/>
              </p:cNvSpPr>
              <p:nvPr/>
            </p:nvSpPr>
            <p:spPr bwMode="auto">
              <a:xfrm>
                <a:off x="1509"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89" name="Oval 125"/>
              <p:cNvSpPr>
                <a:spLocks noChangeArrowheads="1"/>
              </p:cNvSpPr>
              <p:nvPr/>
            </p:nvSpPr>
            <p:spPr bwMode="auto">
              <a:xfrm>
                <a:off x="1509"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11390" name="Line 126"/>
              <p:cNvSpPr>
                <a:spLocks noChangeShapeType="1"/>
              </p:cNvSpPr>
              <p:nvPr/>
            </p:nvSpPr>
            <p:spPr bwMode="auto">
              <a:xfrm flipV="1">
                <a:off x="1363" y="2496"/>
                <a:ext cx="0" cy="192"/>
              </a:xfrm>
              <a:prstGeom prst="line">
                <a:avLst/>
              </a:prstGeom>
              <a:noFill/>
              <a:ln w="57150">
                <a:solidFill>
                  <a:schemeClr val="bg2"/>
                </a:solidFill>
                <a:round/>
                <a:headEnd/>
                <a:tailEnd/>
              </a:ln>
              <a:effectLst/>
            </p:spPr>
            <p:txBody>
              <a:bodyPr>
                <a:prstTxWarp prst="textNoShape">
                  <a:avLst/>
                </a:prstTxWarp>
              </a:bodyPr>
              <a:lstStyle/>
              <a:p>
                <a:endParaRPr lang="en-US"/>
              </a:p>
            </p:txBody>
          </p:sp>
          <p:sp>
            <p:nvSpPr>
              <p:cNvPr id="11391" name="Oval 127"/>
              <p:cNvSpPr>
                <a:spLocks noChangeArrowheads="1"/>
              </p:cNvSpPr>
              <p:nvPr/>
            </p:nvSpPr>
            <p:spPr bwMode="auto">
              <a:xfrm>
                <a:off x="1392" y="3072"/>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11392" name="Oval 128"/>
              <p:cNvSpPr>
                <a:spLocks noChangeArrowheads="1"/>
              </p:cNvSpPr>
              <p:nvPr/>
            </p:nvSpPr>
            <p:spPr bwMode="auto">
              <a:xfrm>
                <a:off x="1389" y="2691"/>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grpSp>
        <p:sp>
          <p:nvSpPr>
            <p:cNvPr id="11393" name="Oval 129"/>
            <p:cNvSpPr>
              <a:spLocks noChangeArrowheads="1"/>
            </p:cNvSpPr>
            <p:nvPr/>
          </p:nvSpPr>
          <p:spPr bwMode="auto">
            <a:xfrm>
              <a:off x="2592" y="1968"/>
              <a:ext cx="960" cy="192"/>
            </a:xfrm>
            <a:prstGeom prst="ellipse">
              <a:avLst/>
            </a:prstGeom>
            <a:noFill/>
            <a:ln w="9525">
              <a:solidFill>
                <a:srgbClr val="FFFF00"/>
              </a:solidFill>
              <a:round/>
              <a:headEnd/>
              <a:tailEnd/>
            </a:ln>
            <a:effectLst/>
          </p:spPr>
          <p:txBody>
            <a:bodyPr wrap="none" anchor="ctr">
              <a:prstTxWarp prst="textNoShape">
                <a:avLst/>
              </a:prstTxWarp>
            </a:bodyPr>
            <a:lstStyle/>
            <a:p>
              <a:endParaRPr lang="en-US"/>
            </a:p>
          </p:txBody>
        </p:sp>
        <p:sp>
          <p:nvSpPr>
            <p:cNvPr id="11394" name="Oval 130"/>
            <p:cNvSpPr>
              <a:spLocks noChangeArrowheads="1"/>
            </p:cNvSpPr>
            <p:nvPr/>
          </p:nvSpPr>
          <p:spPr bwMode="auto">
            <a:xfrm>
              <a:off x="2496" y="2208"/>
              <a:ext cx="960" cy="192"/>
            </a:xfrm>
            <a:prstGeom prst="ellipse">
              <a:avLst/>
            </a:prstGeom>
            <a:noFill/>
            <a:ln w="9525">
              <a:solidFill>
                <a:srgbClr val="FFFF00"/>
              </a:solidFill>
              <a:round/>
              <a:headEnd/>
              <a:tailEnd/>
            </a:ln>
            <a:effectLst/>
          </p:spPr>
          <p:txBody>
            <a:bodyPr wrap="none" anchor="ctr">
              <a:prstTxWarp prst="textNoShape">
                <a:avLst/>
              </a:prstTxWarp>
            </a:bodyPr>
            <a:lstStyle/>
            <a:p>
              <a:endParaRPr lang="en-US"/>
            </a:p>
          </p:txBody>
        </p:sp>
        <p:sp>
          <p:nvSpPr>
            <p:cNvPr id="11395" name="Oval 131"/>
            <p:cNvSpPr>
              <a:spLocks noChangeArrowheads="1"/>
            </p:cNvSpPr>
            <p:nvPr/>
          </p:nvSpPr>
          <p:spPr bwMode="auto">
            <a:xfrm>
              <a:off x="4128" y="1968"/>
              <a:ext cx="960" cy="192"/>
            </a:xfrm>
            <a:prstGeom prst="ellipse">
              <a:avLst/>
            </a:prstGeom>
            <a:noFill/>
            <a:ln w="9525">
              <a:solidFill>
                <a:srgbClr val="FFFF00"/>
              </a:solidFill>
              <a:round/>
              <a:headEnd/>
              <a:tailEnd/>
            </a:ln>
            <a:effectLst/>
          </p:spPr>
          <p:txBody>
            <a:bodyPr wrap="none" anchor="ctr">
              <a:prstTxWarp prst="textNoShape">
                <a:avLst/>
              </a:prstTxWarp>
            </a:bodyPr>
            <a:lstStyle/>
            <a:p>
              <a:endParaRPr lang="en-US"/>
            </a:p>
          </p:txBody>
        </p:sp>
        <p:sp>
          <p:nvSpPr>
            <p:cNvPr id="11396" name="Oval 132"/>
            <p:cNvSpPr>
              <a:spLocks noChangeArrowheads="1"/>
            </p:cNvSpPr>
            <p:nvPr/>
          </p:nvSpPr>
          <p:spPr bwMode="auto">
            <a:xfrm>
              <a:off x="1296" y="1872"/>
              <a:ext cx="960" cy="192"/>
            </a:xfrm>
            <a:prstGeom prst="ellipse">
              <a:avLst/>
            </a:prstGeom>
            <a:noFill/>
            <a:ln w="9525">
              <a:solidFill>
                <a:srgbClr val="FFFF00"/>
              </a:solidFill>
              <a:round/>
              <a:headEnd/>
              <a:tailEnd/>
            </a:ln>
            <a:effectLst/>
          </p:spPr>
          <p:txBody>
            <a:bodyPr wrap="none" anchor="ctr">
              <a:prstTxWarp prst="textNoShape">
                <a:avLst/>
              </a:prstTxWarp>
            </a:bodyPr>
            <a:lstStyle/>
            <a:p>
              <a:endParaRPr lang="en-US"/>
            </a:p>
          </p:txBody>
        </p:sp>
        <p:sp>
          <p:nvSpPr>
            <p:cNvPr id="11397" name="Line 133"/>
            <p:cNvSpPr>
              <a:spLocks noChangeShapeType="1"/>
            </p:cNvSpPr>
            <p:nvPr/>
          </p:nvSpPr>
          <p:spPr bwMode="auto">
            <a:xfrm flipH="1" flipV="1">
              <a:off x="3648" y="3072"/>
              <a:ext cx="432" cy="144"/>
            </a:xfrm>
            <a:prstGeom prst="line">
              <a:avLst/>
            </a:prstGeom>
            <a:noFill/>
            <a:ln w="38100">
              <a:solidFill>
                <a:schemeClr val="tx1"/>
              </a:solidFill>
              <a:round/>
              <a:headEnd/>
              <a:tailEnd type="triangle" w="med" len="med"/>
            </a:ln>
            <a:effectLst/>
          </p:spPr>
          <p:txBody>
            <a:bodyPr>
              <a:prstTxWarp prst="textNoShape">
                <a:avLst/>
              </a:prstTxWarp>
            </a:bodyPr>
            <a:lstStyle/>
            <a:p>
              <a:endParaRPr lang="en-US"/>
            </a:p>
          </p:txBody>
        </p:sp>
        <p:sp>
          <p:nvSpPr>
            <p:cNvPr id="11398" name="Line 134"/>
            <p:cNvSpPr>
              <a:spLocks noChangeShapeType="1"/>
            </p:cNvSpPr>
            <p:nvPr/>
          </p:nvSpPr>
          <p:spPr bwMode="auto">
            <a:xfrm flipV="1">
              <a:off x="4176" y="2208"/>
              <a:ext cx="336" cy="720"/>
            </a:xfrm>
            <a:prstGeom prst="line">
              <a:avLst/>
            </a:prstGeom>
            <a:noFill/>
            <a:ln w="38100">
              <a:solidFill>
                <a:srgbClr val="FF0000"/>
              </a:solidFill>
              <a:round/>
              <a:headEnd type="triangle" w="med" len="med"/>
              <a:tailEnd type="triangle" w="med" len="med"/>
            </a:ln>
            <a:effectLst/>
          </p:spPr>
          <p:txBody>
            <a:bodyPr>
              <a:prstTxWarp prst="textNoShape">
                <a:avLst/>
              </a:prstTxWarp>
            </a:bodyPr>
            <a:lstStyle/>
            <a:p>
              <a:endParaRPr lang="en-US"/>
            </a:p>
          </p:txBody>
        </p:sp>
        <p:sp>
          <p:nvSpPr>
            <p:cNvPr id="11399" name="Line 135"/>
            <p:cNvSpPr>
              <a:spLocks noChangeShapeType="1"/>
            </p:cNvSpPr>
            <p:nvPr/>
          </p:nvSpPr>
          <p:spPr bwMode="auto">
            <a:xfrm flipH="1" flipV="1">
              <a:off x="3168" y="2064"/>
              <a:ext cx="336" cy="672"/>
            </a:xfrm>
            <a:prstGeom prst="line">
              <a:avLst/>
            </a:prstGeom>
            <a:noFill/>
            <a:ln w="38100">
              <a:solidFill>
                <a:srgbClr val="FF0000"/>
              </a:solidFill>
              <a:round/>
              <a:headEnd type="triangle" w="med" len="med"/>
              <a:tailEnd type="triangle" w="med" len="med"/>
            </a:ln>
            <a:effectLst/>
          </p:spPr>
          <p:txBody>
            <a:bodyPr>
              <a:prstTxWarp prst="textNoShape">
                <a:avLst/>
              </a:prstTxWarp>
            </a:bodyPr>
            <a:lstStyle/>
            <a:p>
              <a:endParaRPr lang="en-US"/>
            </a:p>
          </p:txBody>
        </p:sp>
      </p:gr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dirty="0" smtClean="0"/>
              <a:t>Revelations about NSA in December</a:t>
            </a:r>
            <a:endParaRPr lang="en-US" b="1" dirty="0"/>
          </a:p>
        </p:txBody>
      </p:sp>
      <p:sp>
        <p:nvSpPr>
          <p:cNvPr id="3" name="Content Placeholder 2"/>
          <p:cNvSpPr>
            <a:spLocks noGrp="1"/>
          </p:cNvSpPr>
          <p:nvPr>
            <p:ph idx="1"/>
          </p:nvPr>
        </p:nvSpPr>
        <p:spPr/>
        <p:txBody>
          <a:bodyPr>
            <a:normAutofit/>
          </a:bodyPr>
          <a:lstStyle/>
          <a:p>
            <a:r>
              <a:rPr lang="en-US" b="1" dirty="0" smtClean="0"/>
              <a:t>“New documents show how the NSA infers relationships based on mobile location”</a:t>
            </a:r>
          </a:p>
          <a:p>
            <a:pPr>
              <a:buNone/>
            </a:pPr>
            <a:r>
              <a:rPr lang="en-US" b="1" dirty="0" smtClean="0"/>
              <a:t> </a:t>
            </a:r>
            <a:endParaRPr lang="en-US" dirty="0" smtClean="0"/>
          </a:p>
          <a:p>
            <a:r>
              <a:rPr lang="en-US" b="1" dirty="0" smtClean="0"/>
              <a:t>“NSA tracking </a:t>
            </a:r>
            <a:r>
              <a:rPr lang="en-US" b="1" dirty="0" err="1" smtClean="0"/>
              <a:t>cellphone</a:t>
            </a:r>
            <a:r>
              <a:rPr lang="en-US" b="1" dirty="0" smtClean="0"/>
              <a:t> locations worldwide, Snowden documents show”</a:t>
            </a:r>
          </a:p>
          <a:p>
            <a:pPr>
              <a:buNone/>
            </a:pPr>
            <a:endParaRPr lang="en-US" b="1" dirty="0" smtClean="0"/>
          </a:p>
          <a:p>
            <a:r>
              <a:rPr lang="en-US" b="1" dirty="0" smtClean="0"/>
              <a:t>“</a:t>
            </a:r>
            <a:r>
              <a:rPr lang="en-US" b="1" dirty="0" err="1" smtClean="0"/>
              <a:t>Cellphone</a:t>
            </a:r>
            <a:r>
              <a:rPr lang="en-US" b="1" dirty="0" smtClean="0"/>
              <a:t> data spying: It's not just the NSA”</a:t>
            </a:r>
          </a:p>
          <a:p>
            <a:pPr>
              <a:buNone/>
            </a:pPr>
            <a:endParaRPr lang="en-US" b="1" dirty="0" smtClean="0"/>
          </a:p>
          <a:p>
            <a:endParaRPr lang="en-US" b="1" dirty="0" smtClean="0"/>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b="1" dirty="0"/>
              <a:t>3 Core Principles</a:t>
            </a:r>
          </a:p>
        </p:txBody>
      </p:sp>
      <p:sp>
        <p:nvSpPr>
          <p:cNvPr id="71683" name="Rectangle 3"/>
          <p:cNvSpPr>
            <a:spLocks noGrp="1" noChangeArrowheads="1"/>
          </p:cNvSpPr>
          <p:nvPr>
            <p:ph type="body" idx="1"/>
          </p:nvPr>
        </p:nvSpPr>
        <p:spPr/>
        <p:txBody>
          <a:bodyPr/>
          <a:lstStyle/>
          <a:p>
            <a:r>
              <a:rPr lang="en-US" sz="2600"/>
              <a:t>Small cells tessellate overall coverage area.</a:t>
            </a:r>
          </a:p>
          <a:p>
            <a:endParaRPr lang="en-US" sz="2600"/>
          </a:p>
          <a:p>
            <a:r>
              <a:rPr lang="en-US" sz="2600"/>
              <a:t>Users handoff as they move from one cell to another.</a:t>
            </a:r>
          </a:p>
          <a:p>
            <a:endParaRPr lang="en-US" sz="2600"/>
          </a:p>
          <a:p>
            <a:r>
              <a:rPr lang="en-US" sz="2600"/>
              <a:t>Frequency reuse.</a:t>
            </a: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b="1" dirty="0" smtClean="0"/>
              <a:t>Tessellation</a:t>
            </a:r>
            <a:endParaRPr lang="en-US" b="1" dirty="0"/>
          </a:p>
        </p:txBody>
      </p:sp>
      <p:sp>
        <p:nvSpPr>
          <p:cNvPr id="13315" name="Rectangle 3"/>
          <p:cNvSpPr>
            <a:spLocks noGrp="1" noChangeArrowheads="1"/>
          </p:cNvSpPr>
          <p:nvPr>
            <p:ph type="body" idx="1"/>
          </p:nvPr>
        </p:nvSpPr>
        <p:spPr>
          <a:xfrm>
            <a:off x="457200" y="1600200"/>
            <a:ext cx="8229600" cy="4411663"/>
          </a:xfrm>
        </p:spPr>
        <p:txBody>
          <a:bodyPr/>
          <a:lstStyle/>
          <a:p>
            <a:r>
              <a:rPr lang="en-US" sz="2600"/>
              <a:t>Three regular polygons that always tessellate:</a:t>
            </a:r>
          </a:p>
          <a:p>
            <a:pPr lvl="1"/>
            <a:r>
              <a:rPr lang="en-US"/>
              <a:t>Equilateral triangle</a:t>
            </a:r>
          </a:p>
          <a:p>
            <a:pPr lvl="1"/>
            <a:r>
              <a:rPr lang="en-US"/>
              <a:t>Square</a:t>
            </a:r>
          </a:p>
          <a:p>
            <a:pPr lvl="1"/>
            <a:r>
              <a:rPr lang="en-US"/>
              <a:t>Regular Hexagon</a:t>
            </a:r>
          </a:p>
          <a:p>
            <a:pPr lvl="1"/>
            <a:endParaRPr lang="en-US"/>
          </a:p>
        </p:txBody>
      </p:sp>
      <p:sp>
        <p:nvSpPr>
          <p:cNvPr id="13316" name="AutoShape 4"/>
          <p:cNvSpPr>
            <a:spLocks noChangeArrowheads="1"/>
          </p:cNvSpPr>
          <p:nvPr/>
        </p:nvSpPr>
        <p:spPr bwMode="auto">
          <a:xfrm>
            <a:off x="1214438" y="4191000"/>
            <a:ext cx="533400" cy="533400"/>
          </a:xfrm>
          <a:prstGeom prst="triangle">
            <a:avLst>
              <a:gd name="adj" fmla="val 5000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17" name="AutoShape 5"/>
          <p:cNvSpPr>
            <a:spLocks noChangeArrowheads="1"/>
          </p:cNvSpPr>
          <p:nvPr/>
        </p:nvSpPr>
        <p:spPr bwMode="auto">
          <a:xfrm>
            <a:off x="1747838" y="4191000"/>
            <a:ext cx="533400" cy="533400"/>
          </a:xfrm>
          <a:prstGeom prst="triangle">
            <a:avLst>
              <a:gd name="adj" fmla="val 5000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18" name="AutoShape 6"/>
          <p:cNvSpPr>
            <a:spLocks noChangeArrowheads="1"/>
          </p:cNvSpPr>
          <p:nvPr/>
        </p:nvSpPr>
        <p:spPr bwMode="auto">
          <a:xfrm>
            <a:off x="2281238" y="4191000"/>
            <a:ext cx="533400" cy="533400"/>
          </a:xfrm>
          <a:prstGeom prst="triangle">
            <a:avLst>
              <a:gd name="adj" fmla="val 5000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19" name="AutoShape 7"/>
          <p:cNvSpPr>
            <a:spLocks noChangeArrowheads="1"/>
          </p:cNvSpPr>
          <p:nvPr/>
        </p:nvSpPr>
        <p:spPr bwMode="auto">
          <a:xfrm>
            <a:off x="2024063" y="4724400"/>
            <a:ext cx="533400" cy="533400"/>
          </a:xfrm>
          <a:prstGeom prst="triangle">
            <a:avLst>
              <a:gd name="adj" fmla="val 5000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20" name="AutoShape 8"/>
          <p:cNvSpPr>
            <a:spLocks noChangeArrowheads="1"/>
          </p:cNvSpPr>
          <p:nvPr/>
        </p:nvSpPr>
        <p:spPr bwMode="auto">
          <a:xfrm>
            <a:off x="1462088" y="4710113"/>
            <a:ext cx="533400" cy="533400"/>
          </a:xfrm>
          <a:prstGeom prst="triangle">
            <a:avLst>
              <a:gd name="adj" fmla="val 5000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21" name="AutoShape 9"/>
          <p:cNvSpPr>
            <a:spLocks noChangeArrowheads="1"/>
          </p:cNvSpPr>
          <p:nvPr/>
        </p:nvSpPr>
        <p:spPr bwMode="auto">
          <a:xfrm>
            <a:off x="952500" y="4710113"/>
            <a:ext cx="533400" cy="533400"/>
          </a:xfrm>
          <a:prstGeom prst="triangle">
            <a:avLst>
              <a:gd name="adj" fmla="val 5000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22" name="AutoShape 10"/>
          <p:cNvSpPr>
            <a:spLocks noChangeArrowheads="1"/>
          </p:cNvSpPr>
          <p:nvPr/>
        </p:nvSpPr>
        <p:spPr bwMode="auto">
          <a:xfrm flipV="1">
            <a:off x="957263" y="4191000"/>
            <a:ext cx="533400" cy="533400"/>
          </a:xfrm>
          <a:prstGeom prst="triangle">
            <a:avLst>
              <a:gd name="adj" fmla="val 5000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23" name="AutoShape 11"/>
          <p:cNvSpPr>
            <a:spLocks noChangeArrowheads="1"/>
          </p:cNvSpPr>
          <p:nvPr/>
        </p:nvSpPr>
        <p:spPr bwMode="auto">
          <a:xfrm flipV="1">
            <a:off x="1476375" y="4191000"/>
            <a:ext cx="533400" cy="533400"/>
          </a:xfrm>
          <a:prstGeom prst="triangle">
            <a:avLst>
              <a:gd name="adj" fmla="val 5000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24" name="AutoShape 12"/>
          <p:cNvSpPr>
            <a:spLocks noChangeArrowheads="1"/>
          </p:cNvSpPr>
          <p:nvPr/>
        </p:nvSpPr>
        <p:spPr bwMode="auto">
          <a:xfrm flipV="1">
            <a:off x="2019300" y="4186238"/>
            <a:ext cx="533400" cy="533400"/>
          </a:xfrm>
          <a:prstGeom prst="triangle">
            <a:avLst>
              <a:gd name="adj" fmla="val 50000"/>
            </a:avLst>
          </a:prstGeom>
          <a:solidFill>
            <a:schemeClr val="accent1"/>
          </a:solidFill>
          <a:ln w="9525">
            <a:solidFill>
              <a:schemeClr val="tx1"/>
            </a:solidFill>
            <a:miter lim="800000"/>
            <a:headEnd/>
            <a:tailEnd/>
          </a:ln>
          <a:effectLst/>
        </p:spPr>
        <p:txBody>
          <a:bodyPr rot="10800000" wrap="none" anchor="ctr">
            <a:prstTxWarp prst="textNoShape">
              <a:avLst/>
            </a:prstTxWarp>
          </a:bodyPr>
          <a:lstStyle/>
          <a:p>
            <a:pPr algn="ctr"/>
            <a:endParaRPr lang="en-US"/>
          </a:p>
        </p:txBody>
      </p:sp>
      <p:sp>
        <p:nvSpPr>
          <p:cNvPr id="13325" name="AutoShape 13"/>
          <p:cNvSpPr>
            <a:spLocks noChangeArrowheads="1"/>
          </p:cNvSpPr>
          <p:nvPr/>
        </p:nvSpPr>
        <p:spPr bwMode="auto">
          <a:xfrm flipV="1">
            <a:off x="1214438" y="4724400"/>
            <a:ext cx="533400" cy="533400"/>
          </a:xfrm>
          <a:prstGeom prst="triangle">
            <a:avLst>
              <a:gd name="adj" fmla="val 5000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26" name="AutoShape 14"/>
          <p:cNvSpPr>
            <a:spLocks noChangeArrowheads="1"/>
          </p:cNvSpPr>
          <p:nvPr/>
        </p:nvSpPr>
        <p:spPr bwMode="auto">
          <a:xfrm flipV="1">
            <a:off x="1747838" y="4724400"/>
            <a:ext cx="533400" cy="533400"/>
          </a:xfrm>
          <a:prstGeom prst="triangle">
            <a:avLst>
              <a:gd name="adj" fmla="val 50000"/>
            </a:avLst>
          </a:prstGeom>
          <a:solidFill>
            <a:schemeClr val="accent1"/>
          </a:solidFill>
          <a:ln w="9525">
            <a:solidFill>
              <a:schemeClr val="tx1"/>
            </a:solidFill>
            <a:miter lim="800000"/>
            <a:headEnd/>
            <a:tailEnd/>
          </a:ln>
          <a:effectLst/>
        </p:spPr>
        <p:txBody>
          <a:bodyPr rot="10800000" wrap="none" anchor="ctr">
            <a:prstTxWarp prst="textNoShape">
              <a:avLst/>
            </a:prstTxWarp>
          </a:bodyPr>
          <a:lstStyle/>
          <a:p>
            <a:pPr algn="ctr"/>
            <a:endParaRPr lang="en-US"/>
          </a:p>
        </p:txBody>
      </p:sp>
      <p:sp>
        <p:nvSpPr>
          <p:cNvPr id="13327" name="AutoShape 15"/>
          <p:cNvSpPr>
            <a:spLocks noChangeArrowheads="1"/>
          </p:cNvSpPr>
          <p:nvPr/>
        </p:nvSpPr>
        <p:spPr bwMode="auto">
          <a:xfrm flipV="1">
            <a:off x="2286000" y="4724400"/>
            <a:ext cx="533400" cy="533400"/>
          </a:xfrm>
          <a:prstGeom prst="triangle">
            <a:avLst>
              <a:gd name="adj" fmla="val 50000"/>
            </a:avLst>
          </a:prstGeom>
          <a:solidFill>
            <a:schemeClr val="accent1"/>
          </a:solidFill>
          <a:ln w="9525">
            <a:solidFill>
              <a:schemeClr val="tx1"/>
            </a:solidFill>
            <a:miter lim="800000"/>
            <a:headEnd/>
            <a:tailEnd/>
          </a:ln>
          <a:effectLst/>
        </p:spPr>
        <p:txBody>
          <a:bodyPr rot="10800000" wrap="none" anchor="ctr">
            <a:prstTxWarp prst="textNoShape">
              <a:avLst/>
            </a:prstTxWarp>
          </a:bodyPr>
          <a:lstStyle/>
          <a:p>
            <a:pPr algn="ctr"/>
            <a:endParaRPr lang="en-US"/>
          </a:p>
        </p:txBody>
      </p:sp>
      <p:sp>
        <p:nvSpPr>
          <p:cNvPr id="13328" name="Rectangle 16"/>
          <p:cNvSpPr>
            <a:spLocks noChangeArrowheads="1"/>
          </p:cNvSpPr>
          <p:nvPr/>
        </p:nvSpPr>
        <p:spPr bwMode="auto">
          <a:xfrm>
            <a:off x="3505200" y="4191000"/>
            <a:ext cx="457200" cy="4572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29" name="Rectangle 17"/>
          <p:cNvSpPr>
            <a:spLocks noChangeArrowheads="1"/>
          </p:cNvSpPr>
          <p:nvPr/>
        </p:nvSpPr>
        <p:spPr bwMode="auto">
          <a:xfrm>
            <a:off x="3962400" y="4191000"/>
            <a:ext cx="457200" cy="4572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30" name="Rectangle 18"/>
          <p:cNvSpPr>
            <a:spLocks noChangeArrowheads="1"/>
          </p:cNvSpPr>
          <p:nvPr/>
        </p:nvSpPr>
        <p:spPr bwMode="auto">
          <a:xfrm>
            <a:off x="3962400" y="4648200"/>
            <a:ext cx="457200" cy="4572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31" name="Rectangle 19"/>
          <p:cNvSpPr>
            <a:spLocks noChangeArrowheads="1"/>
          </p:cNvSpPr>
          <p:nvPr/>
        </p:nvSpPr>
        <p:spPr bwMode="auto">
          <a:xfrm>
            <a:off x="3505200" y="4648200"/>
            <a:ext cx="457200" cy="4572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32" name="Rectangle 20"/>
          <p:cNvSpPr>
            <a:spLocks noChangeArrowheads="1"/>
          </p:cNvSpPr>
          <p:nvPr/>
        </p:nvSpPr>
        <p:spPr bwMode="auto">
          <a:xfrm>
            <a:off x="3505200" y="5105400"/>
            <a:ext cx="457200" cy="4572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33" name="Rectangle 21"/>
          <p:cNvSpPr>
            <a:spLocks noChangeArrowheads="1"/>
          </p:cNvSpPr>
          <p:nvPr/>
        </p:nvSpPr>
        <p:spPr bwMode="auto">
          <a:xfrm>
            <a:off x="3962400" y="5105400"/>
            <a:ext cx="457200" cy="4572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34" name="Rectangle 22"/>
          <p:cNvSpPr>
            <a:spLocks noChangeArrowheads="1"/>
          </p:cNvSpPr>
          <p:nvPr/>
        </p:nvSpPr>
        <p:spPr bwMode="auto">
          <a:xfrm>
            <a:off x="4419600" y="5105400"/>
            <a:ext cx="457200" cy="4572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35" name="Rectangle 23"/>
          <p:cNvSpPr>
            <a:spLocks noChangeArrowheads="1"/>
          </p:cNvSpPr>
          <p:nvPr/>
        </p:nvSpPr>
        <p:spPr bwMode="auto">
          <a:xfrm>
            <a:off x="4419600" y="4648200"/>
            <a:ext cx="457200" cy="4572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36" name="Rectangle 24"/>
          <p:cNvSpPr>
            <a:spLocks noChangeArrowheads="1"/>
          </p:cNvSpPr>
          <p:nvPr/>
        </p:nvSpPr>
        <p:spPr bwMode="auto">
          <a:xfrm>
            <a:off x="4419600" y="4191000"/>
            <a:ext cx="457200" cy="4572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37" name="AutoShape 25"/>
          <p:cNvSpPr>
            <a:spLocks noChangeArrowheads="1"/>
          </p:cNvSpPr>
          <p:nvPr/>
        </p:nvSpPr>
        <p:spPr bwMode="auto">
          <a:xfrm>
            <a:off x="690563" y="4191000"/>
            <a:ext cx="533400" cy="533400"/>
          </a:xfrm>
          <a:prstGeom prst="triangle">
            <a:avLst>
              <a:gd name="adj" fmla="val 5000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38" name="AutoShape 26"/>
          <p:cNvSpPr>
            <a:spLocks noChangeArrowheads="1"/>
          </p:cNvSpPr>
          <p:nvPr/>
        </p:nvSpPr>
        <p:spPr bwMode="auto">
          <a:xfrm flipV="1">
            <a:off x="695325" y="4724400"/>
            <a:ext cx="533400" cy="533400"/>
          </a:xfrm>
          <a:prstGeom prst="triangle">
            <a:avLst>
              <a:gd name="adj" fmla="val 50000"/>
            </a:avLst>
          </a:prstGeom>
          <a:solidFill>
            <a:schemeClr val="accent1"/>
          </a:solidFill>
          <a:ln w="9525">
            <a:solidFill>
              <a:schemeClr val="tx1"/>
            </a:solidFill>
            <a:miter lim="800000"/>
            <a:headEnd/>
            <a:tailEnd/>
          </a:ln>
          <a:effectLst/>
        </p:spPr>
        <p:txBody>
          <a:bodyPr rot="10800000" wrap="none" anchor="ctr">
            <a:prstTxWarp prst="textNoShape">
              <a:avLst/>
            </a:prstTxWarp>
          </a:bodyPr>
          <a:lstStyle/>
          <a:p>
            <a:pPr algn="ctr"/>
            <a:endParaRPr lang="en-US"/>
          </a:p>
        </p:txBody>
      </p:sp>
      <p:sp>
        <p:nvSpPr>
          <p:cNvPr id="13339" name="AutoShape 27"/>
          <p:cNvSpPr>
            <a:spLocks noChangeArrowheads="1"/>
          </p:cNvSpPr>
          <p:nvPr/>
        </p:nvSpPr>
        <p:spPr bwMode="auto">
          <a:xfrm>
            <a:off x="5943600" y="4114800"/>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40" name="AutoShape 28"/>
          <p:cNvSpPr>
            <a:spLocks noChangeArrowheads="1"/>
          </p:cNvSpPr>
          <p:nvPr/>
        </p:nvSpPr>
        <p:spPr bwMode="auto">
          <a:xfrm>
            <a:off x="6448425" y="4419600"/>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41" name="AutoShape 29"/>
          <p:cNvSpPr>
            <a:spLocks noChangeArrowheads="1"/>
          </p:cNvSpPr>
          <p:nvPr/>
        </p:nvSpPr>
        <p:spPr bwMode="auto">
          <a:xfrm>
            <a:off x="6448425" y="3810000"/>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42" name="AutoShape 30"/>
          <p:cNvSpPr>
            <a:spLocks noChangeArrowheads="1"/>
          </p:cNvSpPr>
          <p:nvPr/>
        </p:nvSpPr>
        <p:spPr bwMode="auto">
          <a:xfrm>
            <a:off x="6967538" y="4114800"/>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43" name="AutoShape 31"/>
          <p:cNvSpPr>
            <a:spLocks noChangeArrowheads="1"/>
          </p:cNvSpPr>
          <p:nvPr/>
        </p:nvSpPr>
        <p:spPr bwMode="auto">
          <a:xfrm>
            <a:off x="6977063" y="4710113"/>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44" name="AutoShape 32"/>
          <p:cNvSpPr>
            <a:spLocks noChangeArrowheads="1"/>
          </p:cNvSpPr>
          <p:nvPr/>
        </p:nvSpPr>
        <p:spPr bwMode="auto">
          <a:xfrm>
            <a:off x="6443663" y="5014913"/>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45" name="AutoShape 33"/>
          <p:cNvSpPr>
            <a:spLocks noChangeArrowheads="1"/>
          </p:cNvSpPr>
          <p:nvPr/>
        </p:nvSpPr>
        <p:spPr bwMode="auto">
          <a:xfrm>
            <a:off x="5938838" y="4724400"/>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46" name="AutoShape 34"/>
          <p:cNvSpPr>
            <a:spLocks noChangeArrowheads="1"/>
          </p:cNvSpPr>
          <p:nvPr/>
        </p:nvSpPr>
        <p:spPr bwMode="auto">
          <a:xfrm>
            <a:off x="6953250" y="5310188"/>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47" name="AutoShape 35"/>
          <p:cNvSpPr>
            <a:spLocks noChangeArrowheads="1"/>
          </p:cNvSpPr>
          <p:nvPr/>
        </p:nvSpPr>
        <p:spPr bwMode="auto">
          <a:xfrm>
            <a:off x="7486650" y="5029200"/>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48" name="AutoShape 36"/>
          <p:cNvSpPr>
            <a:spLocks noChangeArrowheads="1"/>
          </p:cNvSpPr>
          <p:nvPr/>
        </p:nvSpPr>
        <p:spPr bwMode="auto">
          <a:xfrm>
            <a:off x="7496175" y="4414838"/>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49" name="AutoShape 37"/>
          <p:cNvSpPr>
            <a:spLocks noChangeArrowheads="1"/>
          </p:cNvSpPr>
          <p:nvPr/>
        </p:nvSpPr>
        <p:spPr bwMode="auto">
          <a:xfrm>
            <a:off x="7481888" y="3805238"/>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50" name="AutoShape 38"/>
          <p:cNvSpPr>
            <a:spLocks noChangeArrowheads="1"/>
          </p:cNvSpPr>
          <p:nvPr/>
        </p:nvSpPr>
        <p:spPr bwMode="auto">
          <a:xfrm>
            <a:off x="6967538" y="3500438"/>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3351" name="Text Box 39"/>
          <p:cNvSpPr txBox="1">
            <a:spLocks noChangeArrowheads="1"/>
          </p:cNvSpPr>
          <p:nvPr/>
        </p:nvSpPr>
        <p:spPr bwMode="auto">
          <a:xfrm>
            <a:off x="1127125" y="5522913"/>
            <a:ext cx="1123950" cy="366712"/>
          </a:xfrm>
          <a:prstGeom prst="rect">
            <a:avLst/>
          </a:prstGeom>
          <a:noFill/>
          <a:ln w="9525">
            <a:noFill/>
            <a:miter lim="800000"/>
            <a:headEnd/>
            <a:tailEnd/>
          </a:ln>
          <a:effectLst/>
        </p:spPr>
        <p:txBody>
          <a:bodyPr wrap="none">
            <a:prstTxWarp prst="textNoShape">
              <a:avLst/>
            </a:prstTxWarp>
            <a:spAutoFit/>
          </a:bodyPr>
          <a:lstStyle/>
          <a:p>
            <a:r>
              <a:rPr lang="en-US"/>
              <a:t>Triangles</a:t>
            </a:r>
          </a:p>
        </p:txBody>
      </p:sp>
      <p:sp>
        <p:nvSpPr>
          <p:cNvPr id="13352" name="Text Box 40"/>
          <p:cNvSpPr txBox="1">
            <a:spLocks noChangeArrowheads="1"/>
          </p:cNvSpPr>
          <p:nvPr/>
        </p:nvSpPr>
        <p:spPr bwMode="auto">
          <a:xfrm>
            <a:off x="3794125" y="5751513"/>
            <a:ext cx="1035050" cy="366712"/>
          </a:xfrm>
          <a:prstGeom prst="rect">
            <a:avLst/>
          </a:prstGeom>
          <a:noFill/>
          <a:ln w="9525">
            <a:noFill/>
            <a:miter lim="800000"/>
            <a:headEnd/>
            <a:tailEnd/>
          </a:ln>
          <a:effectLst/>
        </p:spPr>
        <p:txBody>
          <a:bodyPr wrap="none">
            <a:prstTxWarp prst="textNoShape">
              <a:avLst/>
            </a:prstTxWarp>
            <a:spAutoFit/>
          </a:bodyPr>
          <a:lstStyle/>
          <a:p>
            <a:r>
              <a:rPr lang="en-US"/>
              <a:t>Squares</a:t>
            </a:r>
          </a:p>
        </p:txBody>
      </p:sp>
      <p:sp>
        <p:nvSpPr>
          <p:cNvPr id="13353" name="Text Box 41"/>
          <p:cNvSpPr txBox="1">
            <a:spLocks noChangeArrowheads="1"/>
          </p:cNvSpPr>
          <p:nvPr/>
        </p:nvSpPr>
        <p:spPr bwMode="auto">
          <a:xfrm>
            <a:off x="6613525" y="5980113"/>
            <a:ext cx="1212850" cy="366712"/>
          </a:xfrm>
          <a:prstGeom prst="rect">
            <a:avLst/>
          </a:prstGeom>
          <a:noFill/>
          <a:ln w="9525">
            <a:noFill/>
            <a:miter lim="800000"/>
            <a:headEnd/>
            <a:tailEnd/>
          </a:ln>
          <a:effectLst/>
        </p:spPr>
        <p:txBody>
          <a:bodyPr wrap="none">
            <a:prstTxWarp prst="textNoShape">
              <a:avLst/>
            </a:prstTxWarp>
            <a:spAutoFit/>
          </a:bodyPr>
          <a:lstStyle/>
          <a:p>
            <a:r>
              <a:rPr lang="en-US"/>
              <a:t>Hexagons</a:t>
            </a:r>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b="1" dirty="0"/>
              <a:t>Circles Don’t Tessellate</a:t>
            </a:r>
          </a:p>
        </p:txBody>
      </p:sp>
      <p:sp>
        <p:nvSpPr>
          <p:cNvPr id="17411" name="Rectangle 3"/>
          <p:cNvSpPr>
            <a:spLocks noGrp="1" noChangeArrowheads="1"/>
          </p:cNvSpPr>
          <p:nvPr>
            <p:ph type="body" idx="1"/>
          </p:nvPr>
        </p:nvSpPr>
        <p:spPr/>
        <p:txBody>
          <a:bodyPr/>
          <a:lstStyle/>
          <a:p>
            <a:r>
              <a:rPr lang="en-US" sz="2600"/>
              <a:t>Thus, ideally base stations have identical, circular coverage areas.</a:t>
            </a:r>
          </a:p>
          <a:p>
            <a:r>
              <a:rPr lang="en-US" sz="2600"/>
              <a:t>Problem:  Circles do not tessellate.</a:t>
            </a:r>
          </a:p>
          <a:p>
            <a:endParaRPr lang="en-US" sz="2600"/>
          </a:p>
          <a:p>
            <a:r>
              <a:rPr lang="en-US" sz="2600"/>
              <a:t>The most circular of the regular polygons that tessellate is the hexagon.</a:t>
            </a:r>
          </a:p>
          <a:p>
            <a:r>
              <a:rPr lang="en-US" sz="2600"/>
              <a:t>Thus, early researchers started using hexagons to represent the coverage area of a base station, i.e., a cell.</a:t>
            </a:r>
          </a:p>
          <a:p>
            <a:endParaRPr lang="en-US" sz="2600"/>
          </a:p>
          <a:p>
            <a:endParaRPr lang="en-US"/>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b="1" dirty="0"/>
              <a:t>Thus the Name Cellular</a:t>
            </a:r>
          </a:p>
        </p:txBody>
      </p:sp>
      <p:sp>
        <p:nvSpPr>
          <p:cNvPr id="15363" name="Rectangle 3"/>
          <p:cNvSpPr>
            <a:spLocks noGrp="1" noChangeArrowheads="1"/>
          </p:cNvSpPr>
          <p:nvPr>
            <p:ph type="body" idx="1"/>
          </p:nvPr>
        </p:nvSpPr>
        <p:spPr>
          <a:xfrm>
            <a:off x="457200" y="1719263"/>
            <a:ext cx="8229600" cy="4833937"/>
          </a:xfrm>
        </p:spPr>
        <p:txBody>
          <a:bodyPr/>
          <a:lstStyle/>
          <a:p>
            <a:r>
              <a:rPr lang="en-US" sz="2600" dirty="0"/>
              <a:t>With hexagonal coverage area, a cellular network is drawn as:</a:t>
            </a:r>
          </a:p>
          <a:p>
            <a:endParaRPr lang="en-US" sz="2600" dirty="0"/>
          </a:p>
          <a:p>
            <a:endParaRPr lang="en-US" sz="2600" dirty="0"/>
          </a:p>
          <a:p>
            <a:endParaRPr lang="en-US" sz="2600" dirty="0"/>
          </a:p>
          <a:p>
            <a:endParaRPr lang="en-US" sz="2600" dirty="0"/>
          </a:p>
          <a:p>
            <a:endParaRPr lang="en-US" sz="2600" dirty="0"/>
          </a:p>
          <a:p>
            <a:r>
              <a:rPr lang="en-US" sz="2600" dirty="0"/>
              <a:t>Since the network resembles cells from a honeycomb, the name cellular was used to describe the resulting mobile telephone network.</a:t>
            </a:r>
          </a:p>
        </p:txBody>
      </p:sp>
      <p:sp>
        <p:nvSpPr>
          <p:cNvPr id="15364" name="AutoShape 4"/>
          <p:cNvSpPr>
            <a:spLocks noChangeArrowheads="1"/>
          </p:cNvSpPr>
          <p:nvPr/>
        </p:nvSpPr>
        <p:spPr bwMode="auto">
          <a:xfrm>
            <a:off x="2824163" y="3052763"/>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65" name="AutoShape 5"/>
          <p:cNvSpPr>
            <a:spLocks noChangeArrowheads="1"/>
          </p:cNvSpPr>
          <p:nvPr/>
        </p:nvSpPr>
        <p:spPr bwMode="auto">
          <a:xfrm>
            <a:off x="3328988" y="3357563"/>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66" name="AutoShape 6"/>
          <p:cNvSpPr>
            <a:spLocks noChangeArrowheads="1"/>
          </p:cNvSpPr>
          <p:nvPr/>
        </p:nvSpPr>
        <p:spPr bwMode="auto">
          <a:xfrm>
            <a:off x="3328988" y="2747963"/>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67" name="AutoShape 7"/>
          <p:cNvSpPr>
            <a:spLocks noChangeArrowheads="1"/>
          </p:cNvSpPr>
          <p:nvPr/>
        </p:nvSpPr>
        <p:spPr bwMode="auto">
          <a:xfrm>
            <a:off x="3848100" y="3052763"/>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68" name="AutoShape 8"/>
          <p:cNvSpPr>
            <a:spLocks noChangeArrowheads="1"/>
          </p:cNvSpPr>
          <p:nvPr/>
        </p:nvSpPr>
        <p:spPr bwMode="auto">
          <a:xfrm>
            <a:off x="3857625" y="3648075"/>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69" name="AutoShape 9"/>
          <p:cNvSpPr>
            <a:spLocks noChangeArrowheads="1"/>
          </p:cNvSpPr>
          <p:nvPr/>
        </p:nvSpPr>
        <p:spPr bwMode="auto">
          <a:xfrm>
            <a:off x="3324225" y="3952875"/>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70" name="AutoShape 10"/>
          <p:cNvSpPr>
            <a:spLocks noChangeArrowheads="1"/>
          </p:cNvSpPr>
          <p:nvPr/>
        </p:nvSpPr>
        <p:spPr bwMode="auto">
          <a:xfrm>
            <a:off x="2819400" y="3662363"/>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71" name="AutoShape 11"/>
          <p:cNvSpPr>
            <a:spLocks noChangeArrowheads="1"/>
          </p:cNvSpPr>
          <p:nvPr/>
        </p:nvSpPr>
        <p:spPr bwMode="auto">
          <a:xfrm>
            <a:off x="3833813" y="4248150"/>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72" name="AutoShape 12"/>
          <p:cNvSpPr>
            <a:spLocks noChangeArrowheads="1"/>
          </p:cNvSpPr>
          <p:nvPr/>
        </p:nvSpPr>
        <p:spPr bwMode="auto">
          <a:xfrm>
            <a:off x="4367213" y="3967163"/>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73" name="AutoShape 13"/>
          <p:cNvSpPr>
            <a:spLocks noChangeArrowheads="1"/>
          </p:cNvSpPr>
          <p:nvPr/>
        </p:nvSpPr>
        <p:spPr bwMode="auto">
          <a:xfrm>
            <a:off x="4376738" y="3352800"/>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74" name="AutoShape 14"/>
          <p:cNvSpPr>
            <a:spLocks noChangeArrowheads="1"/>
          </p:cNvSpPr>
          <p:nvPr/>
        </p:nvSpPr>
        <p:spPr bwMode="auto">
          <a:xfrm>
            <a:off x="4362450" y="2743200"/>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75" name="AutoShape 15"/>
          <p:cNvSpPr>
            <a:spLocks noChangeArrowheads="1"/>
          </p:cNvSpPr>
          <p:nvPr/>
        </p:nvSpPr>
        <p:spPr bwMode="auto">
          <a:xfrm>
            <a:off x="3848100" y="2438400"/>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76" name="AutoShape 16"/>
          <p:cNvSpPr>
            <a:spLocks noChangeArrowheads="1"/>
          </p:cNvSpPr>
          <p:nvPr/>
        </p:nvSpPr>
        <p:spPr bwMode="auto">
          <a:xfrm>
            <a:off x="4881563" y="3043238"/>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77" name="AutoShape 17"/>
          <p:cNvSpPr>
            <a:spLocks noChangeArrowheads="1"/>
          </p:cNvSpPr>
          <p:nvPr/>
        </p:nvSpPr>
        <p:spPr bwMode="auto">
          <a:xfrm>
            <a:off x="5386388" y="3348038"/>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78" name="AutoShape 18"/>
          <p:cNvSpPr>
            <a:spLocks noChangeArrowheads="1"/>
          </p:cNvSpPr>
          <p:nvPr/>
        </p:nvSpPr>
        <p:spPr bwMode="auto">
          <a:xfrm>
            <a:off x="5386388" y="2738438"/>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79" name="AutoShape 19"/>
          <p:cNvSpPr>
            <a:spLocks noChangeArrowheads="1"/>
          </p:cNvSpPr>
          <p:nvPr/>
        </p:nvSpPr>
        <p:spPr bwMode="auto">
          <a:xfrm>
            <a:off x="5905500" y="3043238"/>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80" name="AutoShape 20"/>
          <p:cNvSpPr>
            <a:spLocks noChangeArrowheads="1"/>
          </p:cNvSpPr>
          <p:nvPr/>
        </p:nvSpPr>
        <p:spPr bwMode="auto">
          <a:xfrm>
            <a:off x="5915025" y="3638550"/>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81" name="AutoShape 21"/>
          <p:cNvSpPr>
            <a:spLocks noChangeArrowheads="1"/>
          </p:cNvSpPr>
          <p:nvPr/>
        </p:nvSpPr>
        <p:spPr bwMode="auto">
          <a:xfrm>
            <a:off x="5381625" y="3943350"/>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82" name="AutoShape 22"/>
          <p:cNvSpPr>
            <a:spLocks noChangeArrowheads="1"/>
          </p:cNvSpPr>
          <p:nvPr/>
        </p:nvSpPr>
        <p:spPr bwMode="auto">
          <a:xfrm>
            <a:off x="4876800" y="3652838"/>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83" name="AutoShape 23"/>
          <p:cNvSpPr>
            <a:spLocks noChangeArrowheads="1"/>
          </p:cNvSpPr>
          <p:nvPr/>
        </p:nvSpPr>
        <p:spPr bwMode="auto">
          <a:xfrm>
            <a:off x="5891213" y="4238625"/>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84" name="AutoShape 24"/>
          <p:cNvSpPr>
            <a:spLocks noChangeArrowheads="1"/>
          </p:cNvSpPr>
          <p:nvPr/>
        </p:nvSpPr>
        <p:spPr bwMode="auto">
          <a:xfrm>
            <a:off x="6424613" y="3957638"/>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85" name="AutoShape 25"/>
          <p:cNvSpPr>
            <a:spLocks noChangeArrowheads="1"/>
          </p:cNvSpPr>
          <p:nvPr/>
        </p:nvSpPr>
        <p:spPr bwMode="auto">
          <a:xfrm>
            <a:off x="6434138" y="3343275"/>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86" name="AutoShape 26"/>
          <p:cNvSpPr>
            <a:spLocks noChangeArrowheads="1"/>
          </p:cNvSpPr>
          <p:nvPr/>
        </p:nvSpPr>
        <p:spPr bwMode="auto">
          <a:xfrm>
            <a:off x="6419850" y="2733675"/>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87" name="AutoShape 27"/>
          <p:cNvSpPr>
            <a:spLocks noChangeArrowheads="1"/>
          </p:cNvSpPr>
          <p:nvPr/>
        </p:nvSpPr>
        <p:spPr bwMode="auto">
          <a:xfrm>
            <a:off x="5905500" y="2428875"/>
            <a:ext cx="685800" cy="609600"/>
          </a:xfrm>
          <a:prstGeom prst="hexagon">
            <a:avLst>
              <a:gd name="adj" fmla="val 28125"/>
              <a:gd name="vf" fmla="val 115470"/>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88" name="AutoShape 28"/>
          <p:cNvSpPr>
            <a:spLocks noChangeArrowheads="1"/>
          </p:cNvSpPr>
          <p:nvPr/>
        </p:nvSpPr>
        <p:spPr bwMode="auto">
          <a:xfrm>
            <a:off x="1524000" y="3962400"/>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89" name="AutoShape 29"/>
          <p:cNvSpPr>
            <a:spLocks noChangeArrowheads="1"/>
          </p:cNvSpPr>
          <p:nvPr/>
        </p:nvSpPr>
        <p:spPr bwMode="auto">
          <a:xfrm>
            <a:off x="3076575" y="3886200"/>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90" name="AutoShape 30"/>
          <p:cNvSpPr>
            <a:spLocks noChangeArrowheads="1"/>
          </p:cNvSpPr>
          <p:nvPr/>
        </p:nvSpPr>
        <p:spPr bwMode="auto">
          <a:xfrm>
            <a:off x="3124200" y="3276600"/>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91" name="AutoShape 31"/>
          <p:cNvSpPr>
            <a:spLocks noChangeArrowheads="1"/>
          </p:cNvSpPr>
          <p:nvPr/>
        </p:nvSpPr>
        <p:spPr bwMode="auto">
          <a:xfrm>
            <a:off x="3581400" y="2971800"/>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92" name="AutoShape 32"/>
          <p:cNvSpPr>
            <a:spLocks noChangeArrowheads="1"/>
          </p:cNvSpPr>
          <p:nvPr/>
        </p:nvSpPr>
        <p:spPr bwMode="auto">
          <a:xfrm>
            <a:off x="3657600" y="3581400"/>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93" name="AutoShape 33"/>
          <p:cNvSpPr>
            <a:spLocks noChangeArrowheads="1"/>
          </p:cNvSpPr>
          <p:nvPr/>
        </p:nvSpPr>
        <p:spPr bwMode="auto">
          <a:xfrm>
            <a:off x="3614738" y="4176713"/>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94" name="AutoShape 34"/>
          <p:cNvSpPr>
            <a:spLocks noChangeArrowheads="1"/>
          </p:cNvSpPr>
          <p:nvPr/>
        </p:nvSpPr>
        <p:spPr bwMode="auto">
          <a:xfrm>
            <a:off x="4100513" y="4476750"/>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95" name="AutoShape 35"/>
          <p:cNvSpPr>
            <a:spLocks noChangeArrowheads="1"/>
          </p:cNvSpPr>
          <p:nvPr/>
        </p:nvSpPr>
        <p:spPr bwMode="auto">
          <a:xfrm>
            <a:off x="4143375" y="3852863"/>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96" name="AutoShape 36"/>
          <p:cNvSpPr>
            <a:spLocks noChangeArrowheads="1"/>
          </p:cNvSpPr>
          <p:nvPr/>
        </p:nvSpPr>
        <p:spPr bwMode="auto">
          <a:xfrm>
            <a:off x="4114800" y="3276600"/>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97" name="AutoShape 37"/>
          <p:cNvSpPr>
            <a:spLocks noChangeArrowheads="1"/>
          </p:cNvSpPr>
          <p:nvPr/>
        </p:nvSpPr>
        <p:spPr bwMode="auto">
          <a:xfrm>
            <a:off x="4148138" y="2633663"/>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98" name="AutoShape 38"/>
          <p:cNvSpPr>
            <a:spLocks noChangeArrowheads="1"/>
          </p:cNvSpPr>
          <p:nvPr/>
        </p:nvSpPr>
        <p:spPr bwMode="auto">
          <a:xfrm>
            <a:off x="4648200" y="2957513"/>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399" name="AutoShape 39"/>
          <p:cNvSpPr>
            <a:spLocks noChangeArrowheads="1"/>
          </p:cNvSpPr>
          <p:nvPr/>
        </p:nvSpPr>
        <p:spPr bwMode="auto">
          <a:xfrm>
            <a:off x="4648200" y="3533775"/>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400" name="AutoShape 40"/>
          <p:cNvSpPr>
            <a:spLocks noChangeArrowheads="1"/>
          </p:cNvSpPr>
          <p:nvPr/>
        </p:nvSpPr>
        <p:spPr bwMode="auto">
          <a:xfrm>
            <a:off x="4648200" y="4191000"/>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401" name="AutoShape 41"/>
          <p:cNvSpPr>
            <a:spLocks noChangeArrowheads="1"/>
          </p:cNvSpPr>
          <p:nvPr/>
        </p:nvSpPr>
        <p:spPr bwMode="auto">
          <a:xfrm>
            <a:off x="5153025" y="3857625"/>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402" name="AutoShape 42"/>
          <p:cNvSpPr>
            <a:spLocks noChangeArrowheads="1"/>
          </p:cNvSpPr>
          <p:nvPr/>
        </p:nvSpPr>
        <p:spPr bwMode="auto">
          <a:xfrm>
            <a:off x="5181600" y="3228975"/>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403" name="AutoShape 43"/>
          <p:cNvSpPr>
            <a:spLocks noChangeArrowheads="1"/>
          </p:cNvSpPr>
          <p:nvPr/>
        </p:nvSpPr>
        <p:spPr bwMode="auto">
          <a:xfrm>
            <a:off x="5667375" y="2943225"/>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404" name="AutoShape 44"/>
          <p:cNvSpPr>
            <a:spLocks noChangeArrowheads="1"/>
          </p:cNvSpPr>
          <p:nvPr/>
        </p:nvSpPr>
        <p:spPr bwMode="auto">
          <a:xfrm>
            <a:off x="5667375" y="3552825"/>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405" name="AutoShape 45"/>
          <p:cNvSpPr>
            <a:spLocks noChangeArrowheads="1"/>
          </p:cNvSpPr>
          <p:nvPr/>
        </p:nvSpPr>
        <p:spPr bwMode="auto">
          <a:xfrm>
            <a:off x="5667375" y="4162425"/>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406" name="AutoShape 46"/>
          <p:cNvSpPr>
            <a:spLocks noChangeArrowheads="1"/>
          </p:cNvSpPr>
          <p:nvPr/>
        </p:nvSpPr>
        <p:spPr bwMode="auto">
          <a:xfrm>
            <a:off x="6157913" y="4467225"/>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407" name="AutoShape 47"/>
          <p:cNvSpPr>
            <a:spLocks noChangeArrowheads="1"/>
          </p:cNvSpPr>
          <p:nvPr/>
        </p:nvSpPr>
        <p:spPr bwMode="auto">
          <a:xfrm>
            <a:off x="6186488" y="3857625"/>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408" name="AutoShape 48"/>
          <p:cNvSpPr>
            <a:spLocks noChangeArrowheads="1"/>
          </p:cNvSpPr>
          <p:nvPr/>
        </p:nvSpPr>
        <p:spPr bwMode="auto">
          <a:xfrm>
            <a:off x="6191250" y="3228975"/>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409" name="AutoShape 49"/>
          <p:cNvSpPr>
            <a:spLocks noChangeArrowheads="1"/>
          </p:cNvSpPr>
          <p:nvPr/>
        </p:nvSpPr>
        <p:spPr bwMode="auto">
          <a:xfrm>
            <a:off x="6205538" y="2619375"/>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410" name="AutoShape 50"/>
          <p:cNvSpPr>
            <a:spLocks noChangeArrowheads="1"/>
          </p:cNvSpPr>
          <p:nvPr/>
        </p:nvSpPr>
        <p:spPr bwMode="auto">
          <a:xfrm>
            <a:off x="6705600" y="2943225"/>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411" name="AutoShape 51"/>
          <p:cNvSpPr>
            <a:spLocks noChangeArrowheads="1"/>
          </p:cNvSpPr>
          <p:nvPr/>
        </p:nvSpPr>
        <p:spPr bwMode="auto">
          <a:xfrm>
            <a:off x="6705600" y="3533775"/>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412" name="AutoShape 52"/>
          <p:cNvSpPr>
            <a:spLocks noChangeArrowheads="1"/>
          </p:cNvSpPr>
          <p:nvPr/>
        </p:nvSpPr>
        <p:spPr bwMode="auto">
          <a:xfrm>
            <a:off x="6705600" y="4176713"/>
            <a:ext cx="152400" cy="1524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413" name="Text Box 53"/>
          <p:cNvSpPr txBox="1">
            <a:spLocks noChangeArrowheads="1"/>
          </p:cNvSpPr>
          <p:nvPr/>
        </p:nvSpPr>
        <p:spPr bwMode="auto">
          <a:xfrm>
            <a:off x="1736725" y="3846513"/>
            <a:ext cx="895350" cy="641350"/>
          </a:xfrm>
          <a:prstGeom prst="rect">
            <a:avLst/>
          </a:prstGeom>
          <a:noFill/>
          <a:ln w="9525">
            <a:noFill/>
            <a:miter lim="800000"/>
            <a:headEnd/>
            <a:tailEnd/>
          </a:ln>
          <a:effectLst/>
        </p:spPr>
        <p:txBody>
          <a:bodyPr wrap="none">
            <a:prstTxWarp prst="textNoShape">
              <a:avLst/>
            </a:prstTxWarp>
            <a:spAutoFit/>
          </a:bodyPr>
          <a:lstStyle/>
          <a:p>
            <a:r>
              <a:rPr lang="en-US"/>
              <a:t>Base</a:t>
            </a:r>
          </a:p>
          <a:p>
            <a:r>
              <a:rPr lang="en-US"/>
              <a:t>Station</a:t>
            </a:r>
          </a:p>
        </p:txBody>
      </p:sp>
    </p:spTree>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b="1" dirty="0"/>
              <a:t>Handoffs</a:t>
            </a:r>
          </a:p>
        </p:txBody>
      </p:sp>
      <p:sp>
        <p:nvSpPr>
          <p:cNvPr id="18435" name="Rectangle 3"/>
          <p:cNvSpPr>
            <a:spLocks noGrp="1" noChangeArrowheads="1"/>
          </p:cNvSpPr>
          <p:nvPr>
            <p:ph type="body" idx="1"/>
          </p:nvPr>
        </p:nvSpPr>
        <p:spPr/>
        <p:txBody>
          <a:bodyPr/>
          <a:lstStyle/>
          <a:p>
            <a:r>
              <a:rPr lang="en-US" sz="2600"/>
              <a:t>A crucial component of the cellular concept is the notion of handoffs.</a:t>
            </a:r>
          </a:p>
          <a:p>
            <a:r>
              <a:rPr lang="en-US" sz="2600"/>
              <a:t>Mobile phone users are by definition mobile, i.e., they move around while using the phone.</a:t>
            </a:r>
          </a:p>
          <a:p>
            <a:r>
              <a:rPr lang="en-US" sz="2600"/>
              <a:t>Thus, the network should be able to give them continuous access as they move.</a:t>
            </a:r>
          </a:p>
          <a:p>
            <a:r>
              <a:rPr lang="en-US" sz="2600"/>
              <a:t>This is not a problem when users move within the same cell.</a:t>
            </a:r>
          </a:p>
          <a:p>
            <a:r>
              <a:rPr lang="en-US" sz="2600"/>
              <a:t>When they move from one cell to another, a </a:t>
            </a:r>
            <a:r>
              <a:rPr lang="en-US" sz="2600" b="1"/>
              <a:t>handoff </a:t>
            </a:r>
            <a:r>
              <a:rPr lang="en-US" sz="2600"/>
              <a:t>is needed.</a:t>
            </a:r>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b="1" dirty="0"/>
              <a:t>A Handoff (Cont’d)</a:t>
            </a:r>
          </a:p>
        </p:txBody>
      </p:sp>
      <p:sp>
        <p:nvSpPr>
          <p:cNvPr id="20483" name="Rectangle 3"/>
          <p:cNvSpPr>
            <a:spLocks noGrp="1" noChangeArrowheads="1"/>
          </p:cNvSpPr>
          <p:nvPr>
            <p:ph type="body" idx="1"/>
          </p:nvPr>
        </p:nvSpPr>
        <p:spPr/>
        <p:txBody>
          <a:bodyPr/>
          <a:lstStyle/>
          <a:p>
            <a:r>
              <a:rPr lang="en-US" sz="2600"/>
              <a:t>At some point, the user’s signal is weak enough at B</a:t>
            </a:r>
            <a:r>
              <a:rPr lang="en-US" sz="2600" baseline="-25000"/>
              <a:t>1</a:t>
            </a:r>
            <a:r>
              <a:rPr lang="en-US" sz="2600"/>
              <a:t> and strong enough at B</a:t>
            </a:r>
            <a:r>
              <a:rPr lang="en-US" sz="2600" baseline="-25000"/>
              <a:t>2</a:t>
            </a:r>
            <a:r>
              <a:rPr lang="en-US" sz="2600"/>
              <a:t> for a handoff to occur.</a:t>
            </a:r>
          </a:p>
          <a:p>
            <a:r>
              <a:rPr lang="en-US" sz="2600"/>
              <a:t>Specifically, messages are exchanged between the user, B</a:t>
            </a:r>
            <a:r>
              <a:rPr lang="en-US" sz="2600" baseline="-25000"/>
              <a:t>1</a:t>
            </a:r>
            <a:r>
              <a:rPr lang="en-US" sz="2600"/>
              <a:t>, and B</a:t>
            </a:r>
            <a:r>
              <a:rPr lang="en-US" sz="2600" baseline="-25000"/>
              <a:t>2</a:t>
            </a:r>
            <a:r>
              <a:rPr lang="en-US" sz="2600"/>
              <a:t> so that communication to/from the user is transferred from B</a:t>
            </a:r>
            <a:r>
              <a:rPr lang="en-US" sz="2600" baseline="-25000"/>
              <a:t>1</a:t>
            </a:r>
            <a:r>
              <a:rPr lang="en-US" sz="2600"/>
              <a:t> to B</a:t>
            </a:r>
            <a:r>
              <a:rPr lang="en-US" sz="2600" baseline="-25000"/>
              <a:t>2</a:t>
            </a:r>
            <a:r>
              <a:rPr lang="en-US" sz="2600"/>
              <a:t>. </a:t>
            </a:r>
          </a:p>
          <a:p>
            <a:endParaRPr lang="en-US" sz="2600"/>
          </a:p>
        </p:txBody>
      </p:sp>
      <p:grpSp>
        <p:nvGrpSpPr>
          <p:cNvPr id="2" name="Group 21"/>
          <p:cNvGrpSpPr>
            <a:grpSpLocks/>
          </p:cNvGrpSpPr>
          <p:nvPr/>
        </p:nvGrpSpPr>
        <p:grpSpPr bwMode="auto">
          <a:xfrm>
            <a:off x="533400" y="4892675"/>
            <a:ext cx="4038600" cy="1050925"/>
            <a:chOff x="528" y="2602"/>
            <a:chExt cx="4704" cy="1238"/>
          </a:xfrm>
        </p:grpSpPr>
        <p:sp>
          <p:nvSpPr>
            <p:cNvPr id="20484" name="Oval 4"/>
            <p:cNvSpPr>
              <a:spLocks noChangeArrowheads="1"/>
            </p:cNvSpPr>
            <p:nvPr/>
          </p:nvSpPr>
          <p:spPr bwMode="auto">
            <a:xfrm>
              <a:off x="528" y="3235"/>
              <a:ext cx="4704" cy="605"/>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pPr algn="ctr"/>
              <a:endParaRPr lang="en-US"/>
            </a:p>
          </p:txBody>
        </p:sp>
        <p:sp>
          <p:nvSpPr>
            <p:cNvPr id="20485" name="AutoShape 5"/>
            <p:cNvSpPr>
              <a:spLocks noChangeArrowheads="1"/>
            </p:cNvSpPr>
            <p:nvPr/>
          </p:nvSpPr>
          <p:spPr bwMode="auto">
            <a:xfrm>
              <a:off x="2709" y="2602"/>
              <a:ext cx="214" cy="777"/>
            </a:xfrm>
            <a:prstGeom prst="triangle">
              <a:avLst>
                <a:gd name="adj" fmla="val 50000"/>
              </a:avLst>
            </a:prstGeom>
            <a:noFill/>
            <a:ln w="38100">
              <a:solidFill>
                <a:schemeClr val="tx1"/>
              </a:solidFill>
              <a:miter lim="800000"/>
              <a:headEnd/>
              <a:tailEnd/>
            </a:ln>
            <a:effectLst/>
          </p:spPr>
          <p:txBody>
            <a:bodyPr wrap="none" anchor="ctr">
              <a:prstTxWarp prst="textNoShape">
                <a:avLst/>
              </a:prstTxWarp>
            </a:bodyPr>
            <a:lstStyle/>
            <a:p>
              <a:endParaRPr lang="en-US"/>
            </a:p>
          </p:txBody>
        </p:sp>
      </p:grpSp>
      <p:sp>
        <p:nvSpPr>
          <p:cNvPr id="20486" name="Line 6"/>
          <p:cNvSpPr>
            <a:spLocks noChangeShapeType="1"/>
          </p:cNvSpPr>
          <p:nvPr/>
        </p:nvSpPr>
        <p:spPr bwMode="auto">
          <a:xfrm flipV="1">
            <a:off x="2495550" y="4437063"/>
            <a:ext cx="0" cy="639762"/>
          </a:xfrm>
          <a:prstGeom prst="line">
            <a:avLst/>
          </a:prstGeom>
          <a:noFill/>
          <a:ln w="9525">
            <a:solidFill>
              <a:schemeClr val="tx1"/>
            </a:solidFill>
            <a:round/>
            <a:headEnd/>
            <a:tailEnd/>
          </a:ln>
          <a:effectLst/>
        </p:spPr>
        <p:txBody>
          <a:bodyPr>
            <a:prstTxWarp prst="textNoShape">
              <a:avLst/>
            </a:prstTxWarp>
          </a:bodyPr>
          <a:lstStyle/>
          <a:p>
            <a:endParaRPr lang="en-US"/>
          </a:p>
        </p:txBody>
      </p:sp>
      <p:grpSp>
        <p:nvGrpSpPr>
          <p:cNvPr id="3" name="Group 22"/>
          <p:cNvGrpSpPr>
            <a:grpSpLocks/>
          </p:cNvGrpSpPr>
          <p:nvPr/>
        </p:nvGrpSpPr>
        <p:grpSpPr bwMode="auto">
          <a:xfrm>
            <a:off x="4572000" y="4892675"/>
            <a:ext cx="4038600" cy="1050925"/>
            <a:chOff x="528" y="2602"/>
            <a:chExt cx="4704" cy="1238"/>
          </a:xfrm>
        </p:grpSpPr>
        <p:sp>
          <p:nvSpPr>
            <p:cNvPr id="20503" name="Oval 23"/>
            <p:cNvSpPr>
              <a:spLocks noChangeArrowheads="1"/>
            </p:cNvSpPr>
            <p:nvPr/>
          </p:nvSpPr>
          <p:spPr bwMode="auto">
            <a:xfrm>
              <a:off x="528" y="3235"/>
              <a:ext cx="4704" cy="605"/>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pPr algn="ctr"/>
              <a:endParaRPr lang="en-US"/>
            </a:p>
          </p:txBody>
        </p:sp>
        <p:sp>
          <p:nvSpPr>
            <p:cNvPr id="20504" name="AutoShape 24"/>
            <p:cNvSpPr>
              <a:spLocks noChangeArrowheads="1"/>
            </p:cNvSpPr>
            <p:nvPr/>
          </p:nvSpPr>
          <p:spPr bwMode="auto">
            <a:xfrm>
              <a:off x="2709" y="2602"/>
              <a:ext cx="214" cy="777"/>
            </a:xfrm>
            <a:prstGeom prst="triangle">
              <a:avLst>
                <a:gd name="adj" fmla="val 50000"/>
              </a:avLst>
            </a:prstGeom>
            <a:noFill/>
            <a:ln w="38100">
              <a:solidFill>
                <a:schemeClr val="tx1"/>
              </a:solidFill>
              <a:miter lim="800000"/>
              <a:headEnd/>
              <a:tailEnd/>
            </a:ln>
            <a:effectLst/>
          </p:spPr>
          <p:txBody>
            <a:bodyPr wrap="none" anchor="ctr">
              <a:prstTxWarp prst="textNoShape">
                <a:avLst/>
              </a:prstTxWarp>
            </a:bodyPr>
            <a:lstStyle/>
            <a:p>
              <a:endParaRPr lang="en-US"/>
            </a:p>
          </p:txBody>
        </p:sp>
      </p:grpSp>
      <p:sp>
        <p:nvSpPr>
          <p:cNvPr id="20505" name="Line 25"/>
          <p:cNvSpPr>
            <a:spLocks noChangeShapeType="1"/>
          </p:cNvSpPr>
          <p:nvPr/>
        </p:nvSpPr>
        <p:spPr bwMode="auto">
          <a:xfrm flipV="1">
            <a:off x="6538913" y="4391025"/>
            <a:ext cx="0" cy="639763"/>
          </a:xfrm>
          <a:prstGeom prst="line">
            <a:avLst/>
          </a:prstGeom>
          <a:noFill/>
          <a:ln w="9525">
            <a:solidFill>
              <a:schemeClr val="tx1"/>
            </a:solidFill>
            <a:round/>
            <a:headEnd/>
            <a:tailEnd/>
          </a:ln>
          <a:effectLst/>
        </p:spPr>
        <p:txBody>
          <a:bodyPr>
            <a:prstTxWarp prst="textNoShape">
              <a:avLst/>
            </a:prstTxWarp>
          </a:bodyPr>
          <a:lstStyle/>
          <a:p>
            <a:endParaRPr lang="en-US"/>
          </a:p>
        </p:txBody>
      </p:sp>
      <p:grpSp>
        <p:nvGrpSpPr>
          <p:cNvPr id="4" name="Group 26"/>
          <p:cNvGrpSpPr>
            <a:grpSpLocks/>
          </p:cNvGrpSpPr>
          <p:nvPr/>
        </p:nvGrpSpPr>
        <p:grpSpPr bwMode="auto">
          <a:xfrm>
            <a:off x="5130800" y="5207000"/>
            <a:ext cx="203200" cy="431800"/>
            <a:chOff x="1345" y="2496"/>
            <a:chExt cx="287" cy="789"/>
          </a:xfrm>
        </p:grpSpPr>
        <p:sp>
          <p:nvSpPr>
            <p:cNvPr id="20507" name="AutoShape 27"/>
            <p:cNvSpPr>
              <a:spLocks noChangeArrowheads="1"/>
            </p:cNvSpPr>
            <p:nvPr/>
          </p:nvSpPr>
          <p:spPr bwMode="auto">
            <a:xfrm>
              <a:off x="1345" y="2661"/>
              <a:ext cx="287" cy="624"/>
            </a:xfrm>
            <a:prstGeom prst="roundRect">
              <a:avLst>
                <a:gd name="adj" fmla="val 16667"/>
              </a:avLst>
            </a:prstGeom>
            <a:solidFill>
              <a:schemeClr val="folHlink"/>
            </a:solidFill>
            <a:ln w="9525">
              <a:solidFill>
                <a:schemeClr val="tx1"/>
              </a:solidFill>
              <a:round/>
              <a:headEnd/>
              <a:tailEnd/>
            </a:ln>
            <a:effectLst/>
          </p:spPr>
          <p:txBody>
            <a:bodyPr wrap="none" anchor="ctr">
              <a:prstTxWarp prst="textNoShape">
                <a:avLst/>
              </a:prstTxWarp>
            </a:bodyPr>
            <a:lstStyle/>
            <a:p>
              <a:endParaRPr lang="en-US"/>
            </a:p>
          </p:txBody>
        </p:sp>
        <p:sp>
          <p:nvSpPr>
            <p:cNvPr id="20508" name="Oval 28"/>
            <p:cNvSpPr>
              <a:spLocks noChangeArrowheads="1"/>
            </p:cNvSpPr>
            <p:nvPr/>
          </p:nvSpPr>
          <p:spPr bwMode="auto">
            <a:xfrm>
              <a:off x="1410"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09" name="Oval 29"/>
            <p:cNvSpPr>
              <a:spLocks noChangeArrowheads="1"/>
            </p:cNvSpPr>
            <p:nvPr/>
          </p:nvSpPr>
          <p:spPr bwMode="auto">
            <a:xfrm>
              <a:off x="1458"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10" name="Oval 30"/>
            <p:cNvSpPr>
              <a:spLocks noChangeArrowheads="1"/>
            </p:cNvSpPr>
            <p:nvPr/>
          </p:nvSpPr>
          <p:spPr bwMode="auto">
            <a:xfrm>
              <a:off x="1410"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11" name="Oval 31"/>
            <p:cNvSpPr>
              <a:spLocks noChangeArrowheads="1"/>
            </p:cNvSpPr>
            <p:nvPr/>
          </p:nvSpPr>
          <p:spPr bwMode="auto">
            <a:xfrm>
              <a:off x="1458"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12" name="Oval 32"/>
            <p:cNvSpPr>
              <a:spLocks noChangeArrowheads="1"/>
            </p:cNvSpPr>
            <p:nvPr/>
          </p:nvSpPr>
          <p:spPr bwMode="auto">
            <a:xfrm>
              <a:off x="1410"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13" name="Oval 33"/>
            <p:cNvSpPr>
              <a:spLocks noChangeArrowheads="1"/>
            </p:cNvSpPr>
            <p:nvPr/>
          </p:nvSpPr>
          <p:spPr bwMode="auto">
            <a:xfrm>
              <a:off x="1458"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14" name="Oval 34"/>
            <p:cNvSpPr>
              <a:spLocks noChangeArrowheads="1"/>
            </p:cNvSpPr>
            <p:nvPr/>
          </p:nvSpPr>
          <p:spPr bwMode="auto">
            <a:xfrm>
              <a:off x="1509"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15" name="Oval 35"/>
            <p:cNvSpPr>
              <a:spLocks noChangeArrowheads="1"/>
            </p:cNvSpPr>
            <p:nvPr/>
          </p:nvSpPr>
          <p:spPr bwMode="auto">
            <a:xfrm>
              <a:off x="1509"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16" name="Oval 36"/>
            <p:cNvSpPr>
              <a:spLocks noChangeArrowheads="1"/>
            </p:cNvSpPr>
            <p:nvPr/>
          </p:nvSpPr>
          <p:spPr bwMode="auto">
            <a:xfrm>
              <a:off x="1509"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17" name="Line 37"/>
            <p:cNvSpPr>
              <a:spLocks noChangeShapeType="1"/>
            </p:cNvSpPr>
            <p:nvPr/>
          </p:nvSpPr>
          <p:spPr bwMode="auto">
            <a:xfrm flipV="1">
              <a:off x="1363" y="2496"/>
              <a:ext cx="0" cy="192"/>
            </a:xfrm>
            <a:prstGeom prst="line">
              <a:avLst/>
            </a:prstGeom>
            <a:noFill/>
            <a:ln w="57150">
              <a:solidFill>
                <a:schemeClr val="bg2"/>
              </a:solidFill>
              <a:round/>
              <a:headEnd/>
              <a:tailEnd/>
            </a:ln>
            <a:effectLst/>
          </p:spPr>
          <p:txBody>
            <a:bodyPr>
              <a:prstTxWarp prst="textNoShape">
                <a:avLst/>
              </a:prstTxWarp>
            </a:bodyPr>
            <a:lstStyle/>
            <a:p>
              <a:endParaRPr lang="en-US"/>
            </a:p>
          </p:txBody>
        </p:sp>
        <p:sp>
          <p:nvSpPr>
            <p:cNvPr id="20518" name="Oval 38"/>
            <p:cNvSpPr>
              <a:spLocks noChangeArrowheads="1"/>
            </p:cNvSpPr>
            <p:nvPr/>
          </p:nvSpPr>
          <p:spPr bwMode="auto">
            <a:xfrm>
              <a:off x="1392" y="3072"/>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20519" name="Oval 39"/>
            <p:cNvSpPr>
              <a:spLocks noChangeArrowheads="1"/>
            </p:cNvSpPr>
            <p:nvPr/>
          </p:nvSpPr>
          <p:spPr bwMode="auto">
            <a:xfrm>
              <a:off x="1389" y="2691"/>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grpSp>
      <p:sp>
        <p:nvSpPr>
          <p:cNvPr id="20520" name="Line 40"/>
          <p:cNvSpPr>
            <a:spLocks noChangeShapeType="1"/>
          </p:cNvSpPr>
          <p:nvPr/>
        </p:nvSpPr>
        <p:spPr bwMode="auto">
          <a:xfrm flipV="1">
            <a:off x="5334000" y="4419600"/>
            <a:ext cx="1066800" cy="685800"/>
          </a:xfrm>
          <a:prstGeom prst="line">
            <a:avLst/>
          </a:prstGeom>
          <a:noFill/>
          <a:ln w="9525">
            <a:solidFill>
              <a:srgbClr val="660066"/>
            </a:solidFill>
            <a:round/>
            <a:headEnd type="triangle" w="med" len="med"/>
            <a:tailEnd type="triangle" w="med" len="med"/>
          </a:ln>
          <a:effectLst/>
        </p:spPr>
        <p:txBody>
          <a:bodyPr>
            <a:prstTxWarp prst="textNoShape">
              <a:avLst/>
            </a:prstTxWarp>
          </a:bodyPr>
          <a:lstStyle/>
          <a:p>
            <a:endParaRPr lang="en-US"/>
          </a:p>
        </p:txBody>
      </p:sp>
      <p:sp>
        <p:nvSpPr>
          <p:cNvPr id="20521" name="Line 41"/>
          <p:cNvSpPr>
            <a:spLocks noChangeShapeType="1"/>
          </p:cNvSpPr>
          <p:nvPr/>
        </p:nvSpPr>
        <p:spPr bwMode="auto">
          <a:xfrm flipH="1">
            <a:off x="4343400" y="5410200"/>
            <a:ext cx="6858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grpSp>
        <p:nvGrpSpPr>
          <p:cNvPr id="5" name="Group 42"/>
          <p:cNvGrpSpPr>
            <a:grpSpLocks/>
          </p:cNvGrpSpPr>
          <p:nvPr/>
        </p:nvGrpSpPr>
        <p:grpSpPr bwMode="auto">
          <a:xfrm>
            <a:off x="4038600" y="5181600"/>
            <a:ext cx="203200" cy="431800"/>
            <a:chOff x="1345" y="2496"/>
            <a:chExt cx="287" cy="789"/>
          </a:xfrm>
        </p:grpSpPr>
        <p:sp>
          <p:nvSpPr>
            <p:cNvPr id="20523" name="AutoShape 43"/>
            <p:cNvSpPr>
              <a:spLocks noChangeArrowheads="1"/>
            </p:cNvSpPr>
            <p:nvPr/>
          </p:nvSpPr>
          <p:spPr bwMode="auto">
            <a:xfrm>
              <a:off x="1345" y="2661"/>
              <a:ext cx="287" cy="624"/>
            </a:xfrm>
            <a:prstGeom prst="roundRect">
              <a:avLst>
                <a:gd name="adj" fmla="val 16667"/>
              </a:avLst>
            </a:prstGeom>
            <a:solidFill>
              <a:schemeClr val="folHlink"/>
            </a:solidFill>
            <a:ln w="9525">
              <a:solidFill>
                <a:schemeClr val="tx1"/>
              </a:solidFill>
              <a:round/>
              <a:headEnd/>
              <a:tailEnd/>
            </a:ln>
            <a:effectLst/>
          </p:spPr>
          <p:txBody>
            <a:bodyPr wrap="none" anchor="ctr">
              <a:prstTxWarp prst="textNoShape">
                <a:avLst/>
              </a:prstTxWarp>
            </a:bodyPr>
            <a:lstStyle/>
            <a:p>
              <a:endParaRPr lang="en-US"/>
            </a:p>
          </p:txBody>
        </p:sp>
        <p:sp>
          <p:nvSpPr>
            <p:cNvPr id="20524" name="Oval 44"/>
            <p:cNvSpPr>
              <a:spLocks noChangeArrowheads="1"/>
            </p:cNvSpPr>
            <p:nvPr/>
          </p:nvSpPr>
          <p:spPr bwMode="auto">
            <a:xfrm>
              <a:off x="1410"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25" name="Oval 45"/>
            <p:cNvSpPr>
              <a:spLocks noChangeArrowheads="1"/>
            </p:cNvSpPr>
            <p:nvPr/>
          </p:nvSpPr>
          <p:spPr bwMode="auto">
            <a:xfrm>
              <a:off x="1458"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26" name="Oval 46"/>
            <p:cNvSpPr>
              <a:spLocks noChangeArrowheads="1"/>
            </p:cNvSpPr>
            <p:nvPr/>
          </p:nvSpPr>
          <p:spPr bwMode="auto">
            <a:xfrm>
              <a:off x="1410"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27" name="Oval 47"/>
            <p:cNvSpPr>
              <a:spLocks noChangeArrowheads="1"/>
            </p:cNvSpPr>
            <p:nvPr/>
          </p:nvSpPr>
          <p:spPr bwMode="auto">
            <a:xfrm>
              <a:off x="1458"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28" name="Oval 48"/>
            <p:cNvSpPr>
              <a:spLocks noChangeArrowheads="1"/>
            </p:cNvSpPr>
            <p:nvPr/>
          </p:nvSpPr>
          <p:spPr bwMode="auto">
            <a:xfrm>
              <a:off x="1410"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29" name="Oval 49"/>
            <p:cNvSpPr>
              <a:spLocks noChangeArrowheads="1"/>
            </p:cNvSpPr>
            <p:nvPr/>
          </p:nvSpPr>
          <p:spPr bwMode="auto">
            <a:xfrm>
              <a:off x="1458"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30" name="Oval 50"/>
            <p:cNvSpPr>
              <a:spLocks noChangeArrowheads="1"/>
            </p:cNvSpPr>
            <p:nvPr/>
          </p:nvSpPr>
          <p:spPr bwMode="auto">
            <a:xfrm>
              <a:off x="1509" y="2907"/>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31" name="Oval 51"/>
            <p:cNvSpPr>
              <a:spLocks noChangeArrowheads="1"/>
            </p:cNvSpPr>
            <p:nvPr/>
          </p:nvSpPr>
          <p:spPr bwMode="auto">
            <a:xfrm>
              <a:off x="1509" y="2955"/>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32" name="Oval 52"/>
            <p:cNvSpPr>
              <a:spLocks noChangeArrowheads="1"/>
            </p:cNvSpPr>
            <p:nvPr/>
          </p:nvSpPr>
          <p:spPr bwMode="auto">
            <a:xfrm>
              <a:off x="1509" y="3003"/>
              <a:ext cx="48" cy="48"/>
            </a:xfrm>
            <a:prstGeom prst="ellipse">
              <a:avLst/>
            </a:prstGeom>
            <a:solidFill>
              <a:srgbClr val="DDDDDD"/>
            </a:solidFill>
            <a:ln w="9525">
              <a:solidFill>
                <a:schemeClr val="tx1"/>
              </a:solidFill>
              <a:round/>
              <a:headEnd/>
              <a:tailEnd/>
            </a:ln>
            <a:effectLst/>
          </p:spPr>
          <p:txBody>
            <a:bodyPr wrap="none" anchor="ctr">
              <a:prstTxWarp prst="textNoShape">
                <a:avLst/>
              </a:prstTxWarp>
            </a:bodyPr>
            <a:lstStyle/>
            <a:p>
              <a:endParaRPr lang="en-US"/>
            </a:p>
          </p:txBody>
        </p:sp>
        <p:sp>
          <p:nvSpPr>
            <p:cNvPr id="20533" name="Line 53"/>
            <p:cNvSpPr>
              <a:spLocks noChangeShapeType="1"/>
            </p:cNvSpPr>
            <p:nvPr/>
          </p:nvSpPr>
          <p:spPr bwMode="auto">
            <a:xfrm flipV="1">
              <a:off x="1363" y="2496"/>
              <a:ext cx="0" cy="192"/>
            </a:xfrm>
            <a:prstGeom prst="line">
              <a:avLst/>
            </a:prstGeom>
            <a:noFill/>
            <a:ln w="57150">
              <a:solidFill>
                <a:schemeClr val="bg2"/>
              </a:solidFill>
              <a:round/>
              <a:headEnd/>
              <a:tailEnd/>
            </a:ln>
            <a:effectLst/>
          </p:spPr>
          <p:txBody>
            <a:bodyPr>
              <a:prstTxWarp prst="textNoShape">
                <a:avLst/>
              </a:prstTxWarp>
            </a:bodyPr>
            <a:lstStyle/>
            <a:p>
              <a:endParaRPr lang="en-US"/>
            </a:p>
          </p:txBody>
        </p:sp>
        <p:sp>
          <p:nvSpPr>
            <p:cNvPr id="20534" name="Oval 54"/>
            <p:cNvSpPr>
              <a:spLocks noChangeArrowheads="1"/>
            </p:cNvSpPr>
            <p:nvPr/>
          </p:nvSpPr>
          <p:spPr bwMode="auto">
            <a:xfrm>
              <a:off x="1392" y="3072"/>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20535" name="Oval 55"/>
            <p:cNvSpPr>
              <a:spLocks noChangeArrowheads="1"/>
            </p:cNvSpPr>
            <p:nvPr/>
          </p:nvSpPr>
          <p:spPr bwMode="auto">
            <a:xfrm>
              <a:off x="1389" y="2691"/>
              <a:ext cx="192" cy="192"/>
            </a:xfrm>
            <a:prstGeom prst="ellipse">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grpSp>
      <p:sp>
        <p:nvSpPr>
          <p:cNvPr id="20536" name="Line 56"/>
          <p:cNvSpPr>
            <a:spLocks noChangeShapeType="1"/>
          </p:cNvSpPr>
          <p:nvPr/>
        </p:nvSpPr>
        <p:spPr bwMode="auto">
          <a:xfrm flipH="1" flipV="1">
            <a:off x="2590800" y="4495800"/>
            <a:ext cx="1295400" cy="609600"/>
          </a:xfrm>
          <a:prstGeom prst="line">
            <a:avLst/>
          </a:prstGeom>
          <a:noFill/>
          <a:ln w="9525">
            <a:solidFill>
              <a:srgbClr val="660066"/>
            </a:solidFill>
            <a:round/>
            <a:headEnd type="triangle" w="med" len="med"/>
            <a:tailEnd type="triangle" w="med" len="med"/>
          </a:ln>
          <a:effectLst/>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b="1" dirty="0"/>
              <a:t>Directional Antenna</a:t>
            </a:r>
          </a:p>
        </p:txBody>
      </p:sp>
      <p:sp>
        <p:nvSpPr>
          <p:cNvPr id="99331" name="Rectangle 3"/>
          <p:cNvSpPr>
            <a:spLocks noGrp="1" noChangeArrowheads="1"/>
          </p:cNvSpPr>
          <p:nvPr>
            <p:ph type="body" idx="1"/>
          </p:nvPr>
        </p:nvSpPr>
        <p:spPr>
          <a:xfrm>
            <a:off x="457200" y="1676400"/>
            <a:ext cx="8229600" cy="4411663"/>
          </a:xfrm>
        </p:spPr>
        <p:txBody>
          <a:bodyPr/>
          <a:lstStyle/>
          <a:p>
            <a:r>
              <a:rPr lang="en-US" sz="2600"/>
              <a:t>One way to get more capacity (number of users) while maintaining cell size is to use directional antenna.</a:t>
            </a:r>
          </a:p>
          <a:p>
            <a:endParaRPr lang="en-US" sz="1000"/>
          </a:p>
          <a:p>
            <a:r>
              <a:rPr lang="en-US" sz="2600"/>
              <a:t>Assume antenna which radiates not in alldirections (360 degrees) but rather in 120 degrees only.</a:t>
            </a:r>
          </a:p>
          <a:p>
            <a:endParaRPr lang="en-US" sz="1000"/>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normAutofit fontScale="90000"/>
          </a:bodyPr>
          <a:lstStyle/>
          <a:p>
            <a:r>
              <a:rPr lang="en-US" b="1" dirty="0"/>
              <a:t>Directional Antenna at Base Station</a:t>
            </a:r>
          </a:p>
        </p:txBody>
      </p:sp>
      <p:sp>
        <p:nvSpPr>
          <p:cNvPr id="100355" name="Rectangle 3"/>
          <p:cNvSpPr>
            <a:spLocks noGrp="1" noChangeArrowheads="1"/>
          </p:cNvSpPr>
          <p:nvPr>
            <p:ph type="body" idx="1"/>
          </p:nvPr>
        </p:nvSpPr>
        <p:spPr/>
        <p:txBody>
          <a:bodyPr/>
          <a:lstStyle/>
          <a:p>
            <a:pPr>
              <a:buFont typeface="Wingdings" pitchFamily="-84" charset="2"/>
              <a:buNone/>
            </a:pPr>
            <a:r>
              <a:rPr lang="en-US" sz="2600"/>
              <a:t>With 120 degree antenna, we draw the cells as:</a:t>
            </a:r>
          </a:p>
          <a:p>
            <a:endParaRPr lang="en-US" sz="2600"/>
          </a:p>
          <a:p>
            <a:endParaRPr lang="en-US" sz="2600"/>
          </a:p>
          <a:p>
            <a:endParaRPr lang="en-US" sz="2600"/>
          </a:p>
          <a:p>
            <a:endParaRPr lang="en-US" sz="2600"/>
          </a:p>
          <a:p>
            <a:endParaRPr lang="en-US" sz="2600"/>
          </a:p>
        </p:txBody>
      </p:sp>
      <p:sp>
        <p:nvSpPr>
          <p:cNvPr id="100395" name="AutoShape 43"/>
          <p:cNvSpPr>
            <a:spLocks noChangeAspect="1" noChangeArrowheads="1"/>
          </p:cNvSpPr>
          <p:nvPr/>
        </p:nvSpPr>
        <p:spPr bwMode="auto">
          <a:xfrm>
            <a:off x="2852738" y="2903538"/>
            <a:ext cx="1028700" cy="912812"/>
          </a:xfrm>
          <a:prstGeom prst="hexagon">
            <a:avLst>
              <a:gd name="adj" fmla="val 28174"/>
              <a:gd name="vf" fmla="val 115470"/>
            </a:avLst>
          </a:prstGeom>
          <a:solidFill>
            <a:srgbClr val="CCEC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396" name="AutoShape 44"/>
          <p:cNvSpPr>
            <a:spLocks noChangeAspect="1" noChangeArrowheads="1"/>
          </p:cNvSpPr>
          <p:nvPr/>
        </p:nvSpPr>
        <p:spPr bwMode="auto">
          <a:xfrm>
            <a:off x="2867025" y="3795713"/>
            <a:ext cx="1028700" cy="914400"/>
          </a:xfrm>
          <a:prstGeom prst="hexagon">
            <a:avLst>
              <a:gd name="adj" fmla="val 28125"/>
              <a:gd name="vf" fmla="val 115470"/>
            </a:avLst>
          </a:prstGeom>
          <a:solidFill>
            <a:srgbClr val="CCEC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397" name="AutoShape 45"/>
          <p:cNvSpPr>
            <a:spLocks noChangeAspect="1" noChangeArrowheads="1"/>
          </p:cNvSpPr>
          <p:nvPr/>
        </p:nvSpPr>
        <p:spPr bwMode="auto">
          <a:xfrm>
            <a:off x="3630613" y="4273550"/>
            <a:ext cx="1028700" cy="914400"/>
          </a:xfrm>
          <a:prstGeom prst="hexagon">
            <a:avLst>
              <a:gd name="adj" fmla="val 28125"/>
              <a:gd name="vf" fmla="val 115470"/>
            </a:avLst>
          </a:prstGeom>
          <a:solidFill>
            <a:srgbClr val="CCEC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398" name="AutoShape 46"/>
          <p:cNvSpPr>
            <a:spLocks noChangeAspect="1" noChangeArrowheads="1"/>
          </p:cNvSpPr>
          <p:nvPr/>
        </p:nvSpPr>
        <p:spPr bwMode="auto">
          <a:xfrm>
            <a:off x="3644900" y="3352800"/>
            <a:ext cx="1028700" cy="914400"/>
          </a:xfrm>
          <a:prstGeom prst="hexagon">
            <a:avLst>
              <a:gd name="adj" fmla="val 28125"/>
              <a:gd name="vf" fmla="val 115470"/>
            </a:avLst>
          </a:prstGeom>
          <a:solidFill>
            <a:srgbClr val="CCEC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399" name="AutoShape 47"/>
          <p:cNvSpPr>
            <a:spLocks noChangeAspect="1" noChangeArrowheads="1"/>
          </p:cNvSpPr>
          <p:nvPr/>
        </p:nvSpPr>
        <p:spPr bwMode="auto">
          <a:xfrm>
            <a:off x="3624263" y="2438400"/>
            <a:ext cx="1028700" cy="914400"/>
          </a:xfrm>
          <a:prstGeom prst="hexagon">
            <a:avLst>
              <a:gd name="adj" fmla="val 28125"/>
              <a:gd name="vf" fmla="val 115470"/>
            </a:avLst>
          </a:prstGeom>
          <a:solidFill>
            <a:srgbClr val="CCEC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00" name="AutoShape 48"/>
          <p:cNvSpPr>
            <a:spLocks noChangeAspect="1" noChangeArrowheads="1"/>
          </p:cNvSpPr>
          <p:nvPr/>
        </p:nvSpPr>
        <p:spPr bwMode="auto">
          <a:xfrm>
            <a:off x="4402138" y="2889250"/>
            <a:ext cx="1028700" cy="912813"/>
          </a:xfrm>
          <a:prstGeom prst="hexagon">
            <a:avLst>
              <a:gd name="adj" fmla="val 28174"/>
              <a:gd name="vf" fmla="val 115470"/>
            </a:avLst>
          </a:prstGeom>
          <a:solidFill>
            <a:srgbClr val="CCEC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01" name="AutoShape 49"/>
          <p:cNvSpPr>
            <a:spLocks noChangeAspect="1" noChangeArrowheads="1"/>
          </p:cNvSpPr>
          <p:nvPr/>
        </p:nvSpPr>
        <p:spPr bwMode="auto">
          <a:xfrm>
            <a:off x="4395788" y="3802063"/>
            <a:ext cx="1028700" cy="914400"/>
          </a:xfrm>
          <a:prstGeom prst="hexagon">
            <a:avLst>
              <a:gd name="adj" fmla="val 28125"/>
              <a:gd name="vf" fmla="val 115470"/>
            </a:avLst>
          </a:prstGeom>
          <a:solidFill>
            <a:srgbClr val="CCEC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02" name="AutoShape 50"/>
          <p:cNvSpPr>
            <a:spLocks noChangeAspect="1" noChangeArrowheads="1"/>
          </p:cNvSpPr>
          <p:nvPr/>
        </p:nvSpPr>
        <p:spPr bwMode="auto">
          <a:xfrm>
            <a:off x="3295650" y="4102100"/>
            <a:ext cx="228600" cy="2286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04" name="AutoShape 52"/>
          <p:cNvSpPr>
            <a:spLocks noChangeAspect="1" noChangeArrowheads="1"/>
          </p:cNvSpPr>
          <p:nvPr/>
        </p:nvSpPr>
        <p:spPr bwMode="auto">
          <a:xfrm>
            <a:off x="4052888" y="2760663"/>
            <a:ext cx="228600" cy="2286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05" name="AutoShape 53"/>
          <p:cNvSpPr>
            <a:spLocks noChangeAspect="1" noChangeArrowheads="1"/>
          </p:cNvSpPr>
          <p:nvPr/>
        </p:nvSpPr>
        <p:spPr bwMode="auto">
          <a:xfrm>
            <a:off x="4052888" y="3624263"/>
            <a:ext cx="228600" cy="2286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06" name="AutoShape 54"/>
          <p:cNvSpPr>
            <a:spLocks noChangeAspect="1" noChangeArrowheads="1"/>
          </p:cNvSpPr>
          <p:nvPr/>
        </p:nvSpPr>
        <p:spPr bwMode="auto">
          <a:xfrm>
            <a:off x="4052888" y="4610100"/>
            <a:ext cx="228600" cy="2286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07" name="AutoShape 55"/>
          <p:cNvSpPr>
            <a:spLocks noChangeAspect="1" noChangeArrowheads="1"/>
          </p:cNvSpPr>
          <p:nvPr/>
        </p:nvSpPr>
        <p:spPr bwMode="auto">
          <a:xfrm>
            <a:off x="4810125" y="4110038"/>
            <a:ext cx="228600" cy="2286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08" name="AutoShape 56"/>
          <p:cNvSpPr>
            <a:spLocks noChangeAspect="1" noChangeArrowheads="1"/>
          </p:cNvSpPr>
          <p:nvPr/>
        </p:nvSpPr>
        <p:spPr bwMode="auto">
          <a:xfrm>
            <a:off x="4852988" y="3167063"/>
            <a:ext cx="228600" cy="2286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13" name="Line 61"/>
          <p:cNvSpPr>
            <a:spLocks noChangeShapeType="1"/>
          </p:cNvSpPr>
          <p:nvPr/>
        </p:nvSpPr>
        <p:spPr bwMode="auto">
          <a:xfrm>
            <a:off x="3124200" y="2917825"/>
            <a:ext cx="228600" cy="457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14" name="Line 62"/>
          <p:cNvSpPr>
            <a:spLocks noChangeShapeType="1"/>
          </p:cNvSpPr>
          <p:nvPr/>
        </p:nvSpPr>
        <p:spPr bwMode="auto">
          <a:xfrm>
            <a:off x="3352800" y="3375025"/>
            <a:ext cx="5334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15" name="Line 63"/>
          <p:cNvSpPr>
            <a:spLocks noChangeShapeType="1"/>
          </p:cNvSpPr>
          <p:nvPr/>
        </p:nvSpPr>
        <p:spPr bwMode="auto">
          <a:xfrm flipH="1">
            <a:off x="3095625" y="3403600"/>
            <a:ext cx="228600" cy="3810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16" name="AutoShape 64"/>
          <p:cNvSpPr>
            <a:spLocks noChangeAspect="1" noChangeArrowheads="1"/>
          </p:cNvSpPr>
          <p:nvPr/>
        </p:nvSpPr>
        <p:spPr bwMode="auto">
          <a:xfrm>
            <a:off x="3252788" y="3238500"/>
            <a:ext cx="228600" cy="2286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17" name="AutoShape 65"/>
          <p:cNvSpPr>
            <a:spLocks noChangeAspect="1" noChangeArrowheads="1"/>
          </p:cNvSpPr>
          <p:nvPr/>
        </p:nvSpPr>
        <p:spPr bwMode="auto">
          <a:xfrm>
            <a:off x="2867025" y="3805238"/>
            <a:ext cx="1028700" cy="912812"/>
          </a:xfrm>
          <a:prstGeom prst="hexagon">
            <a:avLst>
              <a:gd name="adj" fmla="val 28174"/>
              <a:gd name="vf" fmla="val 115470"/>
            </a:avLst>
          </a:prstGeom>
          <a:solidFill>
            <a:srgbClr val="CCEC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18" name="Line 66"/>
          <p:cNvSpPr>
            <a:spLocks noChangeShapeType="1"/>
          </p:cNvSpPr>
          <p:nvPr/>
        </p:nvSpPr>
        <p:spPr bwMode="auto">
          <a:xfrm>
            <a:off x="3138488" y="3819525"/>
            <a:ext cx="228600" cy="457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19" name="Line 67"/>
          <p:cNvSpPr>
            <a:spLocks noChangeShapeType="1"/>
          </p:cNvSpPr>
          <p:nvPr/>
        </p:nvSpPr>
        <p:spPr bwMode="auto">
          <a:xfrm>
            <a:off x="3367088" y="4276725"/>
            <a:ext cx="5334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20" name="Line 68"/>
          <p:cNvSpPr>
            <a:spLocks noChangeShapeType="1"/>
          </p:cNvSpPr>
          <p:nvPr/>
        </p:nvSpPr>
        <p:spPr bwMode="auto">
          <a:xfrm flipH="1">
            <a:off x="3109913" y="4305300"/>
            <a:ext cx="228600" cy="3810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21" name="AutoShape 69"/>
          <p:cNvSpPr>
            <a:spLocks noChangeAspect="1" noChangeArrowheads="1"/>
          </p:cNvSpPr>
          <p:nvPr/>
        </p:nvSpPr>
        <p:spPr bwMode="auto">
          <a:xfrm>
            <a:off x="3267075" y="4140200"/>
            <a:ext cx="228600" cy="2286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22" name="AutoShape 70"/>
          <p:cNvSpPr>
            <a:spLocks noChangeAspect="1" noChangeArrowheads="1"/>
          </p:cNvSpPr>
          <p:nvPr/>
        </p:nvSpPr>
        <p:spPr bwMode="auto">
          <a:xfrm>
            <a:off x="3633788" y="3360738"/>
            <a:ext cx="1028700" cy="912812"/>
          </a:xfrm>
          <a:prstGeom prst="hexagon">
            <a:avLst>
              <a:gd name="adj" fmla="val 28174"/>
              <a:gd name="vf" fmla="val 115470"/>
            </a:avLst>
          </a:prstGeom>
          <a:solidFill>
            <a:srgbClr val="CCEC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23" name="Line 71"/>
          <p:cNvSpPr>
            <a:spLocks noChangeShapeType="1"/>
          </p:cNvSpPr>
          <p:nvPr/>
        </p:nvSpPr>
        <p:spPr bwMode="auto">
          <a:xfrm>
            <a:off x="3905250" y="3375025"/>
            <a:ext cx="228600" cy="457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24" name="Line 72"/>
          <p:cNvSpPr>
            <a:spLocks noChangeShapeType="1"/>
          </p:cNvSpPr>
          <p:nvPr/>
        </p:nvSpPr>
        <p:spPr bwMode="auto">
          <a:xfrm>
            <a:off x="4133850" y="3832225"/>
            <a:ext cx="5334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25" name="Line 73"/>
          <p:cNvSpPr>
            <a:spLocks noChangeShapeType="1"/>
          </p:cNvSpPr>
          <p:nvPr/>
        </p:nvSpPr>
        <p:spPr bwMode="auto">
          <a:xfrm flipH="1">
            <a:off x="3876675" y="3860800"/>
            <a:ext cx="228600" cy="3810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26" name="AutoShape 74"/>
          <p:cNvSpPr>
            <a:spLocks noChangeAspect="1" noChangeArrowheads="1"/>
          </p:cNvSpPr>
          <p:nvPr/>
        </p:nvSpPr>
        <p:spPr bwMode="auto">
          <a:xfrm>
            <a:off x="4033838" y="3695700"/>
            <a:ext cx="228600" cy="2286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27" name="AutoShape 75"/>
          <p:cNvSpPr>
            <a:spLocks noChangeAspect="1" noChangeArrowheads="1"/>
          </p:cNvSpPr>
          <p:nvPr/>
        </p:nvSpPr>
        <p:spPr bwMode="auto">
          <a:xfrm>
            <a:off x="3614738" y="2446338"/>
            <a:ext cx="1028700" cy="912812"/>
          </a:xfrm>
          <a:prstGeom prst="hexagon">
            <a:avLst>
              <a:gd name="adj" fmla="val 28174"/>
              <a:gd name="vf" fmla="val 115470"/>
            </a:avLst>
          </a:prstGeom>
          <a:solidFill>
            <a:srgbClr val="CCEC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28" name="Line 76"/>
          <p:cNvSpPr>
            <a:spLocks noChangeShapeType="1"/>
          </p:cNvSpPr>
          <p:nvPr/>
        </p:nvSpPr>
        <p:spPr bwMode="auto">
          <a:xfrm>
            <a:off x="3886200" y="2460625"/>
            <a:ext cx="228600" cy="457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29" name="Line 77"/>
          <p:cNvSpPr>
            <a:spLocks noChangeShapeType="1"/>
          </p:cNvSpPr>
          <p:nvPr/>
        </p:nvSpPr>
        <p:spPr bwMode="auto">
          <a:xfrm>
            <a:off x="4114800" y="2917825"/>
            <a:ext cx="5334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30" name="Line 78"/>
          <p:cNvSpPr>
            <a:spLocks noChangeShapeType="1"/>
          </p:cNvSpPr>
          <p:nvPr/>
        </p:nvSpPr>
        <p:spPr bwMode="auto">
          <a:xfrm flipH="1">
            <a:off x="3857625" y="2946400"/>
            <a:ext cx="228600" cy="3810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31" name="AutoShape 79"/>
          <p:cNvSpPr>
            <a:spLocks noChangeAspect="1" noChangeArrowheads="1"/>
          </p:cNvSpPr>
          <p:nvPr/>
        </p:nvSpPr>
        <p:spPr bwMode="auto">
          <a:xfrm>
            <a:off x="4014788" y="2781300"/>
            <a:ext cx="228600" cy="2286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32" name="AutoShape 80"/>
          <p:cNvSpPr>
            <a:spLocks noChangeAspect="1" noChangeArrowheads="1"/>
          </p:cNvSpPr>
          <p:nvPr/>
        </p:nvSpPr>
        <p:spPr bwMode="auto">
          <a:xfrm>
            <a:off x="4400550" y="2898775"/>
            <a:ext cx="1028700" cy="912813"/>
          </a:xfrm>
          <a:prstGeom prst="hexagon">
            <a:avLst>
              <a:gd name="adj" fmla="val 28174"/>
              <a:gd name="vf" fmla="val 115470"/>
            </a:avLst>
          </a:prstGeom>
          <a:solidFill>
            <a:srgbClr val="CCEC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33" name="Line 81"/>
          <p:cNvSpPr>
            <a:spLocks noChangeShapeType="1"/>
          </p:cNvSpPr>
          <p:nvPr/>
        </p:nvSpPr>
        <p:spPr bwMode="auto">
          <a:xfrm>
            <a:off x="4672013" y="2913063"/>
            <a:ext cx="228600" cy="457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34" name="Line 82"/>
          <p:cNvSpPr>
            <a:spLocks noChangeShapeType="1"/>
          </p:cNvSpPr>
          <p:nvPr/>
        </p:nvSpPr>
        <p:spPr bwMode="auto">
          <a:xfrm>
            <a:off x="4900613" y="3370263"/>
            <a:ext cx="5334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35" name="Line 83"/>
          <p:cNvSpPr>
            <a:spLocks noChangeShapeType="1"/>
          </p:cNvSpPr>
          <p:nvPr/>
        </p:nvSpPr>
        <p:spPr bwMode="auto">
          <a:xfrm flipH="1">
            <a:off x="4643438" y="3398838"/>
            <a:ext cx="228600" cy="3810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36" name="AutoShape 84"/>
          <p:cNvSpPr>
            <a:spLocks noChangeAspect="1" noChangeArrowheads="1"/>
          </p:cNvSpPr>
          <p:nvPr/>
        </p:nvSpPr>
        <p:spPr bwMode="auto">
          <a:xfrm>
            <a:off x="4800600" y="3233738"/>
            <a:ext cx="228600" cy="2286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37" name="AutoShape 85"/>
          <p:cNvSpPr>
            <a:spLocks noChangeAspect="1" noChangeArrowheads="1"/>
          </p:cNvSpPr>
          <p:nvPr/>
        </p:nvSpPr>
        <p:spPr bwMode="auto">
          <a:xfrm>
            <a:off x="4410075" y="3819525"/>
            <a:ext cx="1028700" cy="912813"/>
          </a:xfrm>
          <a:prstGeom prst="hexagon">
            <a:avLst>
              <a:gd name="adj" fmla="val 28174"/>
              <a:gd name="vf" fmla="val 115470"/>
            </a:avLst>
          </a:prstGeom>
          <a:solidFill>
            <a:srgbClr val="CCEC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38" name="Line 86"/>
          <p:cNvSpPr>
            <a:spLocks noChangeShapeType="1"/>
          </p:cNvSpPr>
          <p:nvPr/>
        </p:nvSpPr>
        <p:spPr bwMode="auto">
          <a:xfrm>
            <a:off x="4681538" y="3833813"/>
            <a:ext cx="228600" cy="457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39" name="Line 87"/>
          <p:cNvSpPr>
            <a:spLocks noChangeShapeType="1"/>
          </p:cNvSpPr>
          <p:nvPr/>
        </p:nvSpPr>
        <p:spPr bwMode="auto">
          <a:xfrm>
            <a:off x="4910138" y="4291013"/>
            <a:ext cx="5334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40" name="Line 88"/>
          <p:cNvSpPr>
            <a:spLocks noChangeShapeType="1"/>
          </p:cNvSpPr>
          <p:nvPr/>
        </p:nvSpPr>
        <p:spPr bwMode="auto">
          <a:xfrm flipH="1">
            <a:off x="4652963" y="4319588"/>
            <a:ext cx="228600" cy="3810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41" name="AutoShape 89"/>
          <p:cNvSpPr>
            <a:spLocks noChangeAspect="1" noChangeArrowheads="1"/>
          </p:cNvSpPr>
          <p:nvPr/>
        </p:nvSpPr>
        <p:spPr bwMode="auto">
          <a:xfrm>
            <a:off x="4810125" y="4154488"/>
            <a:ext cx="228600" cy="2286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42" name="AutoShape 90"/>
          <p:cNvSpPr>
            <a:spLocks noChangeAspect="1" noChangeArrowheads="1"/>
          </p:cNvSpPr>
          <p:nvPr/>
        </p:nvSpPr>
        <p:spPr bwMode="auto">
          <a:xfrm>
            <a:off x="3633788" y="4291013"/>
            <a:ext cx="1028700" cy="912812"/>
          </a:xfrm>
          <a:prstGeom prst="hexagon">
            <a:avLst>
              <a:gd name="adj" fmla="val 28174"/>
              <a:gd name="vf" fmla="val 115470"/>
            </a:avLst>
          </a:prstGeom>
          <a:solidFill>
            <a:srgbClr val="CCEC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100443" name="Line 91"/>
          <p:cNvSpPr>
            <a:spLocks noChangeShapeType="1"/>
          </p:cNvSpPr>
          <p:nvPr/>
        </p:nvSpPr>
        <p:spPr bwMode="auto">
          <a:xfrm>
            <a:off x="3905250" y="4305300"/>
            <a:ext cx="228600" cy="457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44" name="Line 92"/>
          <p:cNvSpPr>
            <a:spLocks noChangeShapeType="1"/>
          </p:cNvSpPr>
          <p:nvPr/>
        </p:nvSpPr>
        <p:spPr bwMode="auto">
          <a:xfrm>
            <a:off x="4133850" y="4762500"/>
            <a:ext cx="5334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45" name="Line 93"/>
          <p:cNvSpPr>
            <a:spLocks noChangeShapeType="1"/>
          </p:cNvSpPr>
          <p:nvPr/>
        </p:nvSpPr>
        <p:spPr bwMode="auto">
          <a:xfrm flipH="1">
            <a:off x="3876675" y="4791075"/>
            <a:ext cx="228600" cy="3810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00446" name="AutoShape 94"/>
          <p:cNvSpPr>
            <a:spLocks noChangeAspect="1" noChangeArrowheads="1"/>
          </p:cNvSpPr>
          <p:nvPr/>
        </p:nvSpPr>
        <p:spPr bwMode="auto">
          <a:xfrm>
            <a:off x="4033838" y="4625975"/>
            <a:ext cx="228600" cy="228600"/>
          </a:xfrm>
          <a:prstGeom prst="triangle">
            <a:avLst>
              <a:gd name="adj" fmla="val 50000"/>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Cellular Network </a:t>
            </a:r>
            <a:br>
              <a:rPr lang="en-US" dirty="0" smtClean="0"/>
            </a:br>
            <a:r>
              <a:rPr lang="en-US" dirty="0" smtClean="0"/>
              <a:t>with Directional Antennas</a:t>
            </a:r>
            <a:endParaRPr lang="en-US" dirty="0"/>
          </a:p>
        </p:txBody>
      </p:sp>
      <p:pic>
        <p:nvPicPr>
          <p:cNvPr id="4" name="Content Placeholder 3" descr="CellTowersAtCorners.gif"/>
          <p:cNvPicPr>
            <a:picLocks noGrp="1" noChangeAspect="1"/>
          </p:cNvPicPr>
          <p:nvPr>
            <p:ph idx="1"/>
          </p:nvPr>
        </p:nvPicPr>
        <p:blipFill>
          <a:blip r:embed="rId2"/>
          <a:srcRect l="-58051" r="-58051"/>
          <a:stretch>
            <a:fillRect/>
          </a:stretch>
        </p:blipFill>
        <p:spPr>
          <a:xfrm>
            <a:off x="0" y="1829153"/>
            <a:ext cx="9144000" cy="5028847"/>
          </a:xfrm>
        </p:spPr>
      </p:pic>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b="1" dirty="0"/>
              <a:t>120 Degree Antenna Towers</a:t>
            </a:r>
          </a:p>
        </p:txBody>
      </p:sp>
      <p:pic>
        <p:nvPicPr>
          <p:cNvPr id="103428" name="Picture 4" descr="cell-phone-tower6"/>
          <p:cNvPicPr>
            <a:picLocks noGrp="1" noChangeAspect="1" noChangeArrowheads="1"/>
          </p:cNvPicPr>
          <p:nvPr>
            <p:ph idx="1"/>
          </p:nvPr>
        </p:nvPicPr>
        <p:blipFill>
          <a:blip r:embed="rId2"/>
          <a:srcRect/>
          <a:stretch>
            <a:fillRect/>
          </a:stretch>
        </p:blipFill>
        <p:spPr>
          <a:xfrm>
            <a:off x="2917825" y="1719263"/>
            <a:ext cx="3308350" cy="4411662"/>
          </a:xfrm>
          <a:noFill/>
          <a:ln/>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JUST CELL PHONE ISSUES</a:t>
            </a:r>
            <a:endParaRPr lang="en-US" b="1" dirty="0"/>
          </a:p>
        </p:txBody>
      </p:sp>
      <p:sp>
        <p:nvSpPr>
          <p:cNvPr id="3" name="Content Placeholder 2"/>
          <p:cNvSpPr>
            <a:spLocks noGrp="1"/>
          </p:cNvSpPr>
          <p:nvPr>
            <p:ph idx="1"/>
          </p:nvPr>
        </p:nvSpPr>
        <p:spPr/>
        <p:txBody>
          <a:bodyPr/>
          <a:lstStyle/>
          <a:p>
            <a:r>
              <a:rPr lang="en-US" b="1" dirty="0" smtClean="0">
                <a:solidFill>
                  <a:srgbClr val="3366FF"/>
                </a:solidFill>
              </a:rPr>
              <a:t>Warrantless Search of Cell Phones Incident to Arrest</a:t>
            </a:r>
          </a:p>
          <a:p>
            <a:r>
              <a:rPr lang="en-US" b="1" dirty="0" smtClean="0">
                <a:solidFill>
                  <a:srgbClr val="3366FF"/>
                </a:solidFill>
              </a:rPr>
              <a:t>Basics of Cell Phones and Evidence Collection</a:t>
            </a:r>
          </a:p>
          <a:p>
            <a:r>
              <a:rPr lang="en-US" b="1" dirty="0" smtClean="0">
                <a:solidFill>
                  <a:srgbClr val="3366FF"/>
                </a:solidFill>
              </a:rPr>
              <a:t>The Electronic Tracking Post-</a:t>
            </a:r>
            <a:r>
              <a:rPr lang="en-US" b="1" i="1" dirty="0" smtClean="0">
                <a:solidFill>
                  <a:srgbClr val="3366FF"/>
                </a:solidFill>
              </a:rPr>
              <a:t>Jones</a:t>
            </a:r>
          </a:p>
          <a:p>
            <a:r>
              <a:rPr lang="en-US" b="1" dirty="0" smtClean="0">
                <a:solidFill>
                  <a:srgbClr val="3366FF"/>
                </a:solidFill>
              </a:rPr>
              <a:t>Cell Phone Data and Records</a:t>
            </a:r>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CELL PHONE CODES </a:t>
            </a:r>
            <a:endParaRPr lang="en-US" dirty="0"/>
          </a:p>
        </p:txBody>
      </p:sp>
      <p:sp>
        <p:nvSpPr>
          <p:cNvPr id="3" name="Content Placeholder 2"/>
          <p:cNvSpPr>
            <a:spLocks noGrp="1"/>
          </p:cNvSpPr>
          <p:nvPr>
            <p:ph idx="1"/>
          </p:nvPr>
        </p:nvSpPr>
        <p:spPr/>
        <p:txBody>
          <a:bodyPr/>
          <a:lstStyle/>
          <a:p>
            <a:r>
              <a:rPr lang="en-US" dirty="0" smtClean="0"/>
              <a:t>All cell phones have special codes associated with them </a:t>
            </a:r>
          </a:p>
          <a:p>
            <a:r>
              <a:rPr lang="en-US" dirty="0" smtClean="0"/>
              <a:t>Service identification code (SID): 5 digit code assigned to each </a:t>
            </a:r>
            <a:r>
              <a:rPr lang="en-US" u="sng" dirty="0" smtClean="0"/>
              <a:t>carrier </a:t>
            </a:r>
          </a:p>
          <a:p>
            <a:r>
              <a:rPr lang="en-US" dirty="0" smtClean="0"/>
              <a:t>Electronic serial number (ESN): 32 bit code programmed into phone by </a:t>
            </a:r>
            <a:r>
              <a:rPr lang="en-US" u="sng" dirty="0" smtClean="0"/>
              <a:t>manufacturer </a:t>
            </a:r>
          </a:p>
          <a:p>
            <a:r>
              <a:rPr lang="en-US" dirty="0" smtClean="0"/>
              <a:t>Mobile identification number (MIN): 10 digit derived from </a:t>
            </a:r>
            <a:r>
              <a:rPr lang="en-US" u="sng" dirty="0" smtClean="0"/>
              <a:t>phone’s number</a:t>
            </a:r>
            <a:endParaRPr lang="en-US" u="sng" dirty="0"/>
          </a:p>
        </p:txBody>
      </p:sp>
    </p:spTree>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PURPOSE OF CODES </a:t>
            </a:r>
            <a:endParaRPr lang="en-US" b="1" dirty="0"/>
          </a:p>
        </p:txBody>
      </p:sp>
      <p:sp>
        <p:nvSpPr>
          <p:cNvPr id="3" name="Content Placeholder 2"/>
          <p:cNvSpPr>
            <a:spLocks noGrp="1"/>
          </p:cNvSpPr>
          <p:nvPr>
            <p:ph idx="1"/>
          </p:nvPr>
        </p:nvSpPr>
        <p:spPr/>
        <p:txBody>
          <a:bodyPr>
            <a:normAutofit lnSpcReduction="10000"/>
          </a:bodyPr>
          <a:lstStyle/>
          <a:p>
            <a:r>
              <a:rPr lang="en-US" dirty="0" smtClean="0"/>
              <a:t>Let say we switch on the phone, then what happens? </a:t>
            </a:r>
          </a:p>
          <a:p>
            <a:r>
              <a:rPr lang="en-US" dirty="0" smtClean="0"/>
              <a:t>It listen for SID on control channel (special frequencies) </a:t>
            </a:r>
          </a:p>
          <a:p>
            <a:r>
              <a:rPr lang="en-US" dirty="0" smtClean="0"/>
              <a:t>“no service” message displayed </a:t>
            </a:r>
          </a:p>
          <a:p>
            <a:r>
              <a:rPr lang="en-US" dirty="0" smtClean="0"/>
              <a:t>Comparison of SID on control channel with the one programmed in phone. </a:t>
            </a:r>
          </a:p>
          <a:p>
            <a:r>
              <a:rPr lang="en-US" dirty="0" smtClean="0"/>
              <a:t>MTSO keeps track of phone’s location in database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Areas of Concern</a:t>
            </a:r>
            <a:endParaRPr lang="en-US" b="1" dirty="0"/>
          </a:p>
        </p:txBody>
      </p:sp>
      <p:sp>
        <p:nvSpPr>
          <p:cNvPr id="3" name="Content Placeholder 2"/>
          <p:cNvSpPr>
            <a:spLocks noGrp="1"/>
          </p:cNvSpPr>
          <p:nvPr>
            <p:ph idx="1"/>
          </p:nvPr>
        </p:nvSpPr>
        <p:spPr/>
        <p:txBody>
          <a:bodyPr/>
          <a:lstStyle/>
          <a:p>
            <a:r>
              <a:rPr lang="en-US" dirty="0" smtClean="0"/>
              <a:t>Line of sight</a:t>
            </a:r>
          </a:p>
          <a:p>
            <a:r>
              <a:rPr lang="en-US" dirty="0" smtClean="0"/>
              <a:t>Geography</a:t>
            </a:r>
          </a:p>
          <a:p>
            <a:r>
              <a:rPr lang="en-US" dirty="0" smtClean="0"/>
              <a:t>Weather</a:t>
            </a:r>
          </a:p>
          <a:p>
            <a:r>
              <a:rPr lang="en-US" dirty="0" smtClean="0"/>
              <a:t>Traffic and usage</a:t>
            </a:r>
          </a:p>
          <a:p>
            <a:r>
              <a:rPr lang="en-US" dirty="0" smtClean="0"/>
              <a:t>Scheduled/unscheduled maintenance</a:t>
            </a:r>
          </a:p>
          <a:p>
            <a:r>
              <a:rPr lang="en-US" dirty="0" smtClean="0"/>
              <a:t>An other things recommend by expert </a:t>
            </a:r>
          </a:p>
          <a:p>
            <a:endParaRPr lang="en-US" dirty="0"/>
          </a:p>
        </p:txBody>
      </p:sp>
    </p:spTree>
    <p:extLst>
      <p:ext uri="{BB962C8B-B14F-4D97-AF65-F5344CB8AC3E}">
        <p14:creationId xmlns:p14="http://schemas.microsoft.com/office/powerpoint/2010/main" val="124343461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3366FF"/>
                </a:solidFill>
              </a:rPr>
              <a:t>The Electronic Tracking Post-</a:t>
            </a:r>
            <a:r>
              <a:rPr lang="en-US" b="1" i="1" dirty="0" smtClean="0">
                <a:solidFill>
                  <a:srgbClr val="3366FF"/>
                </a:solidFill>
              </a:rPr>
              <a:t>Jones</a:t>
            </a:r>
            <a:endParaRPr lang="en-US" b="1" dirty="0">
              <a:solidFill>
                <a:srgbClr val="3366FF"/>
              </a:solidFill>
            </a:endParaRPr>
          </a:p>
        </p:txBody>
      </p:sp>
      <p:sp>
        <p:nvSpPr>
          <p:cNvPr id="3" name="Content Placeholder 2"/>
          <p:cNvSpPr>
            <a:spLocks noGrp="1"/>
          </p:cNvSpPr>
          <p:nvPr>
            <p:ph idx="1"/>
          </p:nvPr>
        </p:nvSpPr>
        <p:spPr/>
        <p:txBody>
          <a:bodyPr>
            <a:normAutofit/>
          </a:bodyPr>
          <a:lstStyle/>
          <a:p>
            <a:pPr>
              <a:buNone/>
            </a:pPr>
            <a:r>
              <a:rPr lang="en-US" dirty="0" smtClean="0"/>
              <a:t>Cell phones are similar to GPS devices but,</a:t>
            </a:r>
          </a:p>
          <a:p>
            <a:pPr>
              <a:buNone/>
            </a:pPr>
            <a:r>
              <a:rPr lang="en-US" dirty="0" smtClean="0"/>
              <a:t>Only GPS addressed in </a:t>
            </a:r>
            <a:r>
              <a:rPr lang="en-US" i="1" dirty="0" smtClean="0"/>
              <a:t>Jones</a:t>
            </a:r>
          </a:p>
          <a:p>
            <a:pPr>
              <a:buNone/>
            </a:pPr>
            <a:r>
              <a:rPr lang="en-US" i="1" dirty="0" smtClean="0"/>
              <a:t> </a:t>
            </a:r>
            <a:endParaRPr lang="en-US" i="1" dirty="0"/>
          </a:p>
        </p:txBody>
      </p:sp>
    </p:spTree>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058526" y="4772526"/>
            <a:ext cx="2085474" cy="2085474"/>
          </a:xfrm>
          <a:prstGeom prst="rect">
            <a:avLst/>
          </a:prstGeom>
        </p:spPr>
      </p:pic>
      <p:sp>
        <p:nvSpPr>
          <p:cNvPr id="2" name="Title 1"/>
          <p:cNvSpPr>
            <a:spLocks noGrp="1"/>
          </p:cNvSpPr>
          <p:nvPr>
            <p:ph type="title"/>
          </p:nvPr>
        </p:nvSpPr>
        <p:spPr/>
        <p:txBody>
          <a:bodyPr>
            <a:normAutofit fontScale="90000"/>
          </a:bodyPr>
          <a:lstStyle/>
          <a:p>
            <a:r>
              <a:rPr lang="en-US" b="1" i="1" dirty="0" smtClean="0"/>
              <a:t>U.S. v. Jones</a:t>
            </a:r>
            <a:r>
              <a:rPr lang="en-US" b="1" dirty="0" smtClean="0"/>
              <a:t>, </a:t>
            </a:r>
            <a:br>
              <a:rPr lang="en-US" b="1" dirty="0" smtClean="0"/>
            </a:br>
            <a:r>
              <a:rPr lang="en-US" b="1" dirty="0" smtClean="0"/>
              <a:t>132 </a:t>
            </a:r>
            <a:r>
              <a:rPr lang="en-US" b="1" dirty="0" err="1" smtClean="0"/>
              <a:t>S.Ct</a:t>
            </a:r>
            <a:r>
              <a:rPr lang="en-US" b="1" dirty="0" smtClean="0"/>
              <a:t>. 645 (2012)</a:t>
            </a:r>
            <a:endParaRPr lang="en-US" b="1" i="1" dirty="0"/>
          </a:p>
        </p:txBody>
      </p:sp>
      <p:sp>
        <p:nvSpPr>
          <p:cNvPr id="3" name="Content Placeholder 2"/>
          <p:cNvSpPr>
            <a:spLocks noGrp="1"/>
          </p:cNvSpPr>
          <p:nvPr>
            <p:ph idx="1"/>
          </p:nvPr>
        </p:nvSpPr>
        <p:spPr>
          <a:xfrm>
            <a:off x="457200" y="1417638"/>
            <a:ext cx="8229600" cy="4525963"/>
          </a:xfrm>
        </p:spPr>
        <p:txBody>
          <a:bodyPr>
            <a:normAutofit/>
          </a:bodyPr>
          <a:lstStyle/>
          <a:p>
            <a:r>
              <a:rPr lang="en-US" u="sng" dirty="0" smtClean="0"/>
              <a:t>Placing a GPS device </a:t>
            </a:r>
            <a:r>
              <a:rPr lang="en-US" dirty="0" smtClean="0"/>
              <a:t>on a vehicle and using it to </a:t>
            </a:r>
            <a:r>
              <a:rPr lang="en-US" u="sng" dirty="0" smtClean="0"/>
              <a:t>track a vehicle’s movement </a:t>
            </a:r>
            <a:r>
              <a:rPr lang="en-US" dirty="0" smtClean="0"/>
              <a:t>constitutes a search for 4</a:t>
            </a:r>
            <a:r>
              <a:rPr lang="en-US" baseline="30000" dirty="0" smtClean="0"/>
              <a:t>th</a:t>
            </a:r>
            <a:r>
              <a:rPr lang="en-US" dirty="0" smtClean="0"/>
              <a:t> Amendment purposes.</a:t>
            </a:r>
          </a:p>
          <a:p>
            <a:r>
              <a:rPr lang="en-US" dirty="0" smtClean="0"/>
              <a:t>Agents obtained a </a:t>
            </a:r>
            <a:r>
              <a:rPr lang="en-US" u="sng" dirty="0" smtClean="0"/>
              <a:t>warrant </a:t>
            </a:r>
            <a:r>
              <a:rPr lang="en-US" dirty="0" smtClean="0"/>
              <a:t>to placed a GPS device on Jones’ Jeep during a drug investigation. However, Agents placed the GPS on the vehicle </a:t>
            </a:r>
            <a:r>
              <a:rPr lang="en-US" u="sng" dirty="0" smtClean="0"/>
              <a:t>beyond the timing that the warrant allowed. </a:t>
            </a:r>
          </a:p>
        </p:txBody>
      </p:sp>
    </p:spTree>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U.S. </a:t>
            </a:r>
            <a:r>
              <a:rPr lang="en-US" b="1" i="1" dirty="0" err="1" smtClean="0"/>
              <a:t>v</a:t>
            </a:r>
            <a:r>
              <a:rPr lang="en-US" b="1" i="1" dirty="0" smtClean="0"/>
              <a:t>. Jones</a:t>
            </a:r>
            <a:r>
              <a:rPr lang="en-US" b="1" dirty="0" smtClean="0"/>
              <a:t>, </a:t>
            </a:r>
            <a:br>
              <a:rPr lang="en-US" b="1" dirty="0" smtClean="0"/>
            </a:br>
            <a:r>
              <a:rPr lang="en-US" b="1" dirty="0" smtClean="0"/>
              <a:t>132 </a:t>
            </a:r>
            <a:r>
              <a:rPr lang="en-US" b="1" dirty="0" err="1" smtClean="0"/>
              <a:t>S.Ct</a:t>
            </a:r>
            <a:r>
              <a:rPr lang="en-US" b="1" dirty="0" smtClean="0"/>
              <a:t>. 645 (2012)</a:t>
            </a:r>
            <a:endParaRPr lang="en-US" b="1" i="1" dirty="0"/>
          </a:p>
        </p:txBody>
      </p:sp>
      <p:sp>
        <p:nvSpPr>
          <p:cNvPr id="3" name="Content Placeholder 2"/>
          <p:cNvSpPr>
            <a:spLocks noGrp="1"/>
          </p:cNvSpPr>
          <p:nvPr>
            <p:ph idx="1"/>
          </p:nvPr>
        </p:nvSpPr>
        <p:spPr>
          <a:xfrm>
            <a:off x="457200" y="1417638"/>
            <a:ext cx="8229600" cy="4708525"/>
          </a:xfrm>
        </p:spPr>
        <p:txBody>
          <a:bodyPr>
            <a:normAutofit fontScale="92500"/>
          </a:bodyPr>
          <a:lstStyle/>
          <a:p>
            <a:r>
              <a:rPr lang="en-US" dirty="0" smtClean="0"/>
              <a:t>Decision based on 18</a:t>
            </a:r>
            <a:r>
              <a:rPr lang="en-US" baseline="30000" dirty="0" smtClean="0"/>
              <a:t>th</a:t>
            </a:r>
            <a:r>
              <a:rPr lang="en-US" dirty="0" smtClean="0"/>
              <a:t> century law of </a:t>
            </a:r>
            <a:r>
              <a:rPr lang="en-US" u="sng" dirty="0" smtClean="0"/>
              <a:t>Trespass</a:t>
            </a:r>
          </a:p>
          <a:p>
            <a:r>
              <a:rPr lang="en-US" dirty="0" smtClean="0"/>
              <a:t>Although a </a:t>
            </a:r>
            <a:r>
              <a:rPr lang="en-US" u="sng" dirty="0" smtClean="0"/>
              <a:t>unanimous </a:t>
            </a:r>
            <a:r>
              <a:rPr lang="en-US" dirty="0" smtClean="0"/>
              <a:t>decision, </a:t>
            </a:r>
            <a:r>
              <a:rPr lang="en-US" u="sng" dirty="0" smtClean="0"/>
              <a:t>5-4 split </a:t>
            </a:r>
            <a:r>
              <a:rPr lang="en-US" dirty="0" smtClean="0"/>
              <a:t>on whether it is a violation as a </a:t>
            </a:r>
            <a:r>
              <a:rPr lang="en-US" u="sng" dirty="0" smtClean="0"/>
              <a:t>trespass </a:t>
            </a:r>
            <a:r>
              <a:rPr lang="en-US" dirty="0" smtClean="0"/>
              <a:t>on property </a:t>
            </a:r>
            <a:r>
              <a:rPr lang="en-US" u="sng" dirty="0" smtClean="0"/>
              <a:t>or </a:t>
            </a:r>
            <a:r>
              <a:rPr lang="en-US" dirty="0" smtClean="0"/>
              <a:t>a violation of </a:t>
            </a:r>
            <a:r>
              <a:rPr lang="en-US" u="sng" dirty="0" smtClean="0"/>
              <a:t>expectation of privacy</a:t>
            </a:r>
          </a:p>
          <a:p>
            <a:r>
              <a:rPr lang="en-US" dirty="0" smtClean="0"/>
              <a:t>Access to </a:t>
            </a:r>
            <a:r>
              <a:rPr lang="en-US" u="sng" dirty="0" smtClean="0"/>
              <a:t>factory installed </a:t>
            </a:r>
            <a:r>
              <a:rPr lang="en-US" dirty="0" smtClean="0"/>
              <a:t>or </a:t>
            </a:r>
            <a:r>
              <a:rPr lang="en-US" u="sng" dirty="0" smtClean="0"/>
              <a:t>cell phone GPS </a:t>
            </a:r>
            <a:r>
              <a:rPr lang="en-US" dirty="0" smtClean="0"/>
              <a:t>was </a:t>
            </a:r>
            <a:r>
              <a:rPr lang="en-US" u="sng" dirty="0" smtClean="0"/>
              <a:t>not addressed </a:t>
            </a:r>
            <a:r>
              <a:rPr lang="en-US" dirty="0" smtClean="0"/>
              <a:t>in </a:t>
            </a:r>
            <a:r>
              <a:rPr lang="en-US" i="1" dirty="0" smtClean="0"/>
              <a:t>Jones (</a:t>
            </a:r>
            <a:r>
              <a:rPr lang="en-US" dirty="0" err="1" smtClean="0"/>
              <a:t>Sotomayor</a:t>
            </a:r>
            <a:r>
              <a:rPr lang="en-US" dirty="0" smtClean="0"/>
              <a:t> concurring)</a:t>
            </a:r>
          </a:p>
          <a:p>
            <a:r>
              <a:rPr lang="en-US" dirty="0" smtClean="0"/>
              <a:t>Alito addresses Reasonable Expectation of Privacy and GPS</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3366FF"/>
                </a:solidFill>
              </a:rPr>
              <a:t>Cell Phone Data and Records</a:t>
            </a:r>
            <a:endParaRPr lang="en-US" b="1" dirty="0">
              <a:solidFill>
                <a:srgbClr val="3366FF"/>
              </a:solidFill>
            </a:endParaRPr>
          </a:p>
        </p:txBody>
      </p:sp>
      <p:sp>
        <p:nvSpPr>
          <p:cNvPr id="3" name="Content Placeholder 2"/>
          <p:cNvSpPr>
            <a:spLocks noGrp="1"/>
          </p:cNvSpPr>
          <p:nvPr>
            <p:ph idx="1"/>
          </p:nvPr>
        </p:nvSpPr>
        <p:spPr/>
        <p:txBody>
          <a:bodyPr/>
          <a:lstStyle/>
          <a:p>
            <a:r>
              <a:rPr lang="en-US" b="1" dirty="0" smtClean="0"/>
              <a:t>Cell Phones as Tracking Devices</a:t>
            </a:r>
          </a:p>
          <a:p>
            <a:r>
              <a:rPr lang="en-US" b="1" dirty="0" smtClean="0"/>
              <a:t>The Stored Communications Act</a:t>
            </a:r>
          </a:p>
          <a:p>
            <a:pPr marL="342900" lvl="2" indent="-342900"/>
            <a:r>
              <a:rPr lang="en-US" sz="2800" b="1" dirty="0" smtClean="0"/>
              <a:t>Cellular Site Location Information (CSLI)</a:t>
            </a:r>
          </a:p>
          <a:p>
            <a:pPr marL="342900" lvl="2" indent="-342900"/>
            <a:r>
              <a:rPr lang="en-US" sz="3200" b="1" dirty="0" smtClean="0"/>
              <a:t>Millions of Subpoena Requests by Law Enforcement</a:t>
            </a:r>
          </a:p>
          <a:p>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Cell Phones as Tracking Devices</a:t>
            </a:r>
            <a:endParaRPr lang="en-US" b="1" dirty="0"/>
          </a:p>
        </p:txBody>
      </p:sp>
      <p:sp>
        <p:nvSpPr>
          <p:cNvPr id="3" name="Content Placeholder 2"/>
          <p:cNvSpPr>
            <a:spLocks noGrp="1"/>
          </p:cNvSpPr>
          <p:nvPr>
            <p:ph idx="1"/>
          </p:nvPr>
        </p:nvSpPr>
        <p:spPr/>
        <p:txBody>
          <a:bodyPr/>
          <a:lstStyle/>
          <a:p>
            <a:r>
              <a:rPr lang="en-US" dirty="0" smtClean="0"/>
              <a:t>Triangulation</a:t>
            </a:r>
          </a:p>
          <a:p>
            <a:r>
              <a:rPr lang="en-US" dirty="0" smtClean="0"/>
              <a:t>New phones are GPS devices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Triangulation</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Since phones connect to multiple towers, </a:t>
            </a:r>
            <a:r>
              <a:rPr lang="en-US" u="sng" dirty="0" smtClean="0"/>
              <a:t>signal strength is analyzed </a:t>
            </a:r>
            <a:r>
              <a:rPr lang="en-US" dirty="0" smtClean="0"/>
              <a:t>and the </a:t>
            </a:r>
            <a:r>
              <a:rPr lang="en-US" u="sng" dirty="0" smtClean="0"/>
              <a:t>distance from each tower is estimated</a:t>
            </a:r>
            <a:r>
              <a:rPr lang="en-US" dirty="0" smtClean="0"/>
              <a:t>. </a:t>
            </a:r>
          </a:p>
          <a:p>
            <a:r>
              <a:rPr lang="en-US" dirty="0" smtClean="0"/>
              <a:t>The </a:t>
            </a:r>
            <a:r>
              <a:rPr lang="en-US" u="sng" dirty="0" smtClean="0"/>
              <a:t>more towers </a:t>
            </a:r>
            <a:r>
              <a:rPr lang="en-US" dirty="0" smtClean="0"/>
              <a:t>the phone is connected to, the </a:t>
            </a:r>
            <a:r>
              <a:rPr lang="en-US" u="sng" dirty="0" smtClean="0"/>
              <a:t>better the estimation</a:t>
            </a:r>
            <a:r>
              <a:rPr lang="en-US" dirty="0" smtClean="0"/>
              <a:t>. </a:t>
            </a:r>
          </a:p>
          <a:p>
            <a:r>
              <a:rPr lang="en-US" dirty="0" smtClean="0"/>
              <a:t>This method </a:t>
            </a:r>
            <a:r>
              <a:rPr lang="en-US" u="sng" dirty="0" smtClean="0"/>
              <a:t>cannot exactly pinpoint where a phone is,</a:t>
            </a:r>
            <a:r>
              <a:rPr lang="en-US" dirty="0" smtClean="0"/>
              <a:t> but is accurate enough to </a:t>
            </a:r>
            <a:r>
              <a:rPr lang="en-US" u="sng" dirty="0" smtClean="0"/>
              <a:t>narrow it down to an area </a:t>
            </a:r>
            <a:r>
              <a:rPr lang="en-US" dirty="0" smtClean="0"/>
              <a:t>the size of an average neighborhood.</a:t>
            </a:r>
          </a:p>
          <a:p>
            <a:r>
              <a:rPr lang="en-US" u="sng" dirty="0" smtClean="0"/>
              <a:t>REAL time or Historic</a:t>
            </a:r>
            <a:endParaRPr lang="en-US" u="sng" dirty="0"/>
          </a:p>
        </p:txBody>
      </p:sp>
    </p:spTree>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GPS</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Wireless service providers are </a:t>
            </a:r>
            <a:r>
              <a:rPr lang="en-US" u="sng" dirty="0" smtClean="0"/>
              <a:t>required by law </a:t>
            </a:r>
            <a:r>
              <a:rPr lang="en-US" dirty="0" smtClean="0"/>
              <a:t>to have the capability to </a:t>
            </a:r>
            <a:r>
              <a:rPr lang="en-US" u="sng" dirty="0" smtClean="0"/>
              <a:t>estimate position within 328 feet. </a:t>
            </a:r>
          </a:p>
          <a:p>
            <a:r>
              <a:rPr lang="en-US" dirty="0" smtClean="0"/>
              <a:t>These devices offer much </a:t>
            </a:r>
            <a:r>
              <a:rPr lang="en-US" u="sng" dirty="0" smtClean="0"/>
              <a:t>higher levels of accuracy.</a:t>
            </a:r>
            <a:r>
              <a:rPr lang="en-US" dirty="0" smtClean="0"/>
              <a:t> In principle, they work on the premise of </a:t>
            </a:r>
            <a:r>
              <a:rPr lang="en-US" u="sng" dirty="0" smtClean="0"/>
              <a:t>triangulation</a:t>
            </a:r>
            <a:r>
              <a:rPr lang="en-US" dirty="0" smtClean="0"/>
              <a:t>.</a:t>
            </a:r>
          </a:p>
          <a:p>
            <a:r>
              <a:rPr lang="en-US" dirty="0" smtClean="0"/>
              <a:t>Devices receives </a:t>
            </a:r>
            <a:r>
              <a:rPr lang="en-US" u="sng" dirty="0" smtClean="0"/>
              <a:t>signals from 12 or more satellites</a:t>
            </a:r>
            <a:r>
              <a:rPr lang="en-US" dirty="0" smtClean="0"/>
              <a:t> in low-Earth orbit. These phones have </a:t>
            </a:r>
            <a:r>
              <a:rPr lang="en-US" u="sng" dirty="0" smtClean="0"/>
              <a:t>software that runs in the background</a:t>
            </a:r>
            <a:r>
              <a:rPr lang="en-US" dirty="0" smtClean="0"/>
              <a:t>, unknown to the user, that </a:t>
            </a:r>
            <a:r>
              <a:rPr lang="en-US" u="sng" dirty="0" smtClean="0"/>
              <a:t>gives the provider accurate readings</a:t>
            </a:r>
            <a:r>
              <a:rPr lang="en-US" dirty="0" smtClean="0"/>
              <a:t> on the customer's whereabouts.</a:t>
            </a:r>
          </a:p>
          <a:p>
            <a:r>
              <a:rPr lang="en-US" u="sng" dirty="0" smtClean="0"/>
              <a:t>Only REAL time, not Historic (that we know of)</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Cell Phone Stats</a:t>
            </a:r>
            <a:endParaRPr lang="en-US" b="1" dirty="0"/>
          </a:p>
        </p:txBody>
      </p:sp>
      <p:sp>
        <p:nvSpPr>
          <p:cNvPr id="3" name="Content Placeholder 2"/>
          <p:cNvSpPr>
            <a:spLocks noGrp="1"/>
          </p:cNvSpPr>
          <p:nvPr>
            <p:ph idx="1"/>
          </p:nvPr>
        </p:nvSpPr>
        <p:spPr/>
        <p:txBody>
          <a:bodyPr/>
          <a:lstStyle/>
          <a:p>
            <a:r>
              <a:rPr lang="en-US" dirty="0" smtClean="0"/>
              <a:t>83% of Americans have a cell phone</a:t>
            </a:r>
          </a:p>
          <a:p>
            <a:pPr>
              <a:buNone/>
            </a:pPr>
            <a:endParaRPr lang="en-US" dirty="0" smtClean="0"/>
          </a:p>
          <a:p>
            <a:r>
              <a:rPr lang="en-US" dirty="0" smtClean="0"/>
              <a:t>45% of cell phones are “</a:t>
            </a:r>
            <a:r>
              <a:rPr lang="en-US" dirty="0" err="1" smtClean="0"/>
              <a:t>Smartphones</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Four Categories of Electronic Surveillance</a:t>
            </a:r>
            <a:endParaRPr lang="en-US" b="1" dirty="0"/>
          </a:p>
        </p:txBody>
      </p:sp>
      <p:sp>
        <p:nvSpPr>
          <p:cNvPr id="3" name="Content Placeholder 2"/>
          <p:cNvSpPr>
            <a:spLocks noGrp="1"/>
          </p:cNvSpPr>
          <p:nvPr>
            <p:ph idx="1"/>
          </p:nvPr>
        </p:nvSpPr>
        <p:spPr/>
        <p:txBody>
          <a:bodyPr>
            <a:normAutofit fontScale="70000" lnSpcReduction="20000"/>
          </a:bodyPr>
          <a:lstStyle/>
          <a:p>
            <a:r>
              <a:rPr lang="en-US" dirty="0" smtClean="0"/>
              <a:t>(1) </a:t>
            </a:r>
            <a:r>
              <a:rPr lang="en-US" b="1" dirty="0" smtClean="0"/>
              <a:t>wiretaps</a:t>
            </a:r>
            <a:r>
              <a:rPr lang="en-US" dirty="0" smtClean="0"/>
              <a:t>, which are authorized pursuant to 18 U.S.C. §§ 2510-2522, upon what could be called a “probable cause plus” showing; </a:t>
            </a:r>
          </a:p>
          <a:p>
            <a:r>
              <a:rPr lang="en-US" dirty="0" smtClean="0"/>
              <a:t>(2) </a:t>
            </a:r>
            <a:r>
              <a:rPr lang="en-US" b="1" dirty="0" smtClean="0"/>
              <a:t>tracking devices</a:t>
            </a:r>
            <a:r>
              <a:rPr lang="en-US" dirty="0" smtClean="0"/>
              <a:t>, which are authorized pursuant to 18 U.S.C. § 3117, upon a Rule 41 probable cause showing; </a:t>
            </a:r>
          </a:p>
          <a:p>
            <a:r>
              <a:rPr lang="en-US" dirty="0" smtClean="0"/>
              <a:t>(3) </a:t>
            </a:r>
            <a:r>
              <a:rPr lang="en-US" b="1" dirty="0" smtClean="0"/>
              <a:t>stored communications and subscriber records</a:t>
            </a:r>
            <a:r>
              <a:rPr lang="en-US" dirty="0" smtClean="0"/>
              <a:t>, which are authorized pursuant to the Stored Communication Act (SCA) upon a showing of </a:t>
            </a:r>
            <a:r>
              <a:rPr lang="en-US" u="sng" dirty="0" smtClean="0"/>
              <a:t>specific and </a:t>
            </a:r>
            <a:r>
              <a:rPr lang="en-US" u="sng" dirty="0" err="1" smtClean="0"/>
              <a:t>articulable</a:t>
            </a:r>
            <a:r>
              <a:rPr lang="en-US" u="sng" dirty="0" smtClean="0"/>
              <a:t> facts </a:t>
            </a:r>
            <a:r>
              <a:rPr lang="en-US" dirty="0" smtClean="0"/>
              <a:t>showing that there are </a:t>
            </a:r>
            <a:r>
              <a:rPr lang="en-US" u="sng" dirty="0" smtClean="0"/>
              <a:t>reasonable grounds </a:t>
            </a:r>
            <a:r>
              <a:rPr lang="en-US" dirty="0" smtClean="0"/>
              <a:t>to believe that the information sought is </a:t>
            </a:r>
            <a:r>
              <a:rPr lang="en-US" u="sng" dirty="0" smtClean="0"/>
              <a:t>relevant and material </a:t>
            </a:r>
            <a:r>
              <a:rPr lang="en-US" dirty="0" smtClean="0"/>
              <a:t>to an </a:t>
            </a:r>
            <a:r>
              <a:rPr lang="en-US" u="sng" dirty="0" smtClean="0"/>
              <a:t>ongoing criminal investigation</a:t>
            </a:r>
            <a:r>
              <a:rPr lang="en-US" dirty="0" smtClean="0"/>
              <a:t>; and </a:t>
            </a:r>
          </a:p>
          <a:p>
            <a:r>
              <a:rPr lang="en-US" dirty="0" smtClean="0"/>
              <a:t>(4) </a:t>
            </a:r>
            <a:r>
              <a:rPr lang="en-US" b="1" dirty="0" smtClean="0"/>
              <a:t>pen registers and trap and trace devices </a:t>
            </a:r>
            <a:r>
              <a:rPr lang="en-US" dirty="0" smtClean="0"/>
              <a:t>authorized pursuant to the pen register statute (PRS), upon the government’s certification that the information sought is relevant and material to an ongoing criminal investigation</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Different Standards for Different Data</a:t>
            </a:r>
            <a:endParaRPr lang="en-US" dirty="0"/>
          </a:p>
        </p:txBody>
      </p:sp>
      <p:sp>
        <p:nvSpPr>
          <p:cNvPr id="3" name="Content Placeholder 2"/>
          <p:cNvSpPr>
            <a:spLocks noGrp="1"/>
          </p:cNvSpPr>
          <p:nvPr>
            <p:ph idx="1"/>
          </p:nvPr>
        </p:nvSpPr>
        <p:spPr>
          <a:xfrm>
            <a:off x="457200" y="1295400"/>
            <a:ext cx="8229600" cy="5029200"/>
          </a:xfrm>
        </p:spPr>
        <p:txBody>
          <a:bodyPr>
            <a:normAutofit lnSpcReduction="10000"/>
          </a:bodyPr>
          <a:lstStyle/>
          <a:p>
            <a:r>
              <a:rPr lang="en-US" b="1" u="sng" dirty="0" smtClean="0"/>
              <a:t>Intercepted real time electronic communications</a:t>
            </a:r>
            <a:r>
              <a:rPr lang="en-US" b="1" dirty="0" smtClean="0"/>
              <a:t> </a:t>
            </a:r>
            <a:r>
              <a:rPr lang="en-US" dirty="0" smtClean="0"/>
              <a:t>(Title III </a:t>
            </a:r>
            <a:r>
              <a:rPr lang="en-US" b="1" dirty="0" smtClean="0"/>
              <a:t>Wiretap</a:t>
            </a:r>
            <a:r>
              <a:rPr lang="en-US" dirty="0" smtClean="0"/>
              <a:t>, “super-warrants”):</a:t>
            </a:r>
          </a:p>
          <a:p>
            <a:r>
              <a:rPr lang="en-US" dirty="0" smtClean="0"/>
              <a:t>18 U.S.C. § 2510-2522 requiring </a:t>
            </a:r>
            <a:r>
              <a:rPr lang="en-US" u="sng" dirty="0" smtClean="0"/>
              <a:t>probable cause </a:t>
            </a:r>
            <a:r>
              <a:rPr lang="en-US" dirty="0" smtClean="0"/>
              <a:t>to believe that a crime has been, is being, or is about to be committed; that communication is </a:t>
            </a:r>
            <a:r>
              <a:rPr lang="en-US" u="sng" dirty="0" smtClean="0"/>
              <a:t>relevant to the crime</a:t>
            </a:r>
            <a:r>
              <a:rPr lang="en-US" dirty="0" smtClean="0"/>
              <a:t>; that </a:t>
            </a:r>
            <a:r>
              <a:rPr lang="en-US" u="sng" dirty="0" smtClean="0"/>
              <a:t>normal investigation procedures have been tried, but failed</a:t>
            </a:r>
            <a:r>
              <a:rPr lang="en-US" dirty="0" smtClean="0"/>
              <a:t>; and the location of communication is </a:t>
            </a:r>
            <a:r>
              <a:rPr lang="en-US" u="sng" dirty="0" smtClean="0"/>
              <a:t>connected to the crime</a:t>
            </a:r>
            <a:r>
              <a:rPr lang="en-US" dirty="0" smtClean="0"/>
              <a:t>.</a:t>
            </a:r>
          </a:p>
        </p:txBody>
      </p:sp>
    </p:spTree>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Different Standards for Different Data</a:t>
            </a:r>
            <a:endParaRPr lang="en-US" dirty="0"/>
          </a:p>
        </p:txBody>
      </p:sp>
      <p:sp>
        <p:nvSpPr>
          <p:cNvPr id="3" name="Content Placeholder 2"/>
          <p:cNvSpPr>
            <a:spLocks noGrp="1"/>
          </p:cNvSpPr>
          <p:nvPr>
            <p:ph idx="1"/>
          </p:nvPr>
        </p:nvSpPr>
        <p:spPr>
          <a:xfrm>
            <a:off x="457200" y="1295400"/>
            <a:ext cx="8229600" cy="5029200"/>
          </a:xfrm>
        </p:spPr>
        <p:txBody>
          <a:bodyPr>
            <a:normAutofit/>
          </a:bodyPr>
          <a:lstStyle/>
          <a:p>
            <a:r>
              <a:rPr lang="en-US" b="1" u="sng" dirty="0" smtClean="0"/>
              <a:t>Tracking Device</a:t>
            </a:r>
            <a:r>
              <a:rPr lang="en-US" dirty="0" smtClean="0"/>
              <a:t> installed GPS devices and Beepers</a:t>
            </a:r>
          </a:p>
          <a:p>
            <a:r>
              <a:rPr lang="en-US" dirty="0" smtClean="0"/>
              <a:t>Magistrate must issue the warrant if there is </a:t>
            </a:r>
            <a:r>
              <a:rPr lang="en-US" u="sng" dirty="0" smtClean="0"/>
              <a:t>probable cause </a:t>
            </a:r>
            <a:r>
              <a:rPr lang="en-US" dirty="0" smtClean="0"/>
              <a:t>to search for and seize a person or property or to</a:t>
            </a:r>
            <a:r>
              <a:rPr lang="en-US" u="sng" dirty="0" smtClean="0"/>
              <a:t> install and use a tracking device.</a:t>
            </a:r>
            <a:r>
              <a:rPr lang="en-US" dirty="0" smtClean="0"/>
              <a:t> Rule 41, Fed Rules Crim. Pro.</a:t>
            </a:r>
            <a:endParaRPr lang="en-US" u="sng" dirty="0" smtClean="0"/>
          </a:p>
        </p:txBody>
      </p:sp>
    </p:spTree>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Different Standards for Different Data</a:t>
            </a:r>
            <a:endParaRPr lang="en-US" dirty="0"/>
          </a:p>
        </p:txBody>
      </p:sp>
      <p:sp>
        <p:nvSpPr>
          <p:cNvPr id="3" name="Content Placeholder 2"/>
          <p:cNvSpPr>
            <a:spLocks noGrp="1"/>
          </p:cNvSpPr>
          <p:nvPr>
            <p:ph idx="1"/>
          </p:nvPr>
        </p:nvSpPr>
        <p:spPr>
          <a:xfrm>
            <a:off x="457200" y="1295400"/>
            <a:ext cx="8229600" cy="5029200"/>
          </a:xfrm>
        </p:spPr>
        <p:txBody>
          <a:bodyPr>
            <a:normAutofit lnSpcReduction="10000"/>
          </a:bodyPr>
          <a:lstStyle/>
          <a:p>
            <a:r>
              <a:rPr lang="en-US" b="1" u="sng" dirty="0" smtClean="0"/>
              <a:t>Stored communications and subscriber or customer account records</a:t>
            </a:r>
            <a:r>
              <a:rPr lang="en-US" b="1" dirty="0" smtClean="0"/>
              <a:t> </a:t>
            </a:r>
            <a:r>
              <a:rPr lang="en-US" dirty="0" smtClean="0"/>
              <a:t>(Billing records and ID information as well as Historic Cell Location information): </a:t>
            </a:r>
          </a:p>
          <a:p>
            <a:r>
              <a:rPr lang="en-US" dirty="0" smtClean="0"/>
              <a:t> </a:t>
            </a:r>
            <a:r>
              <a:rPr lang="en-US" u="sng" dirty="0" smtClean="0"/>
              <a:t>Subpoena </a:t>
            </a:r>
            <a:r>
              <a:rPr lang="en-US" dirty="0" smtClean="0"/>
              <a:t>requiring an application to a Federal Court including </a:t>
            </a:r>
            <a:r>
              <a:rPr lang="en-US" u="sng" dirty="0" smtClean="0"/>
              <a:t>specific and articulable facts showing reasonable grounds for relevancy and materiality</a:t>
            </a:r>
            <a:r>
              <a:rPr lang="en-US" dirty="0" smtClean="0"/>
              <a:t> to ongoing investigation. 18 USC 2703(d) “Stored Communications Act”</a:t>
            </a:r>
          </a:p>
        </p:txBody>
      </p:sp>
    </p:spTree>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Stored Communication Act</a:t>
            </a:r>
            <a:br>
              <a:rPr lang="en-US" b="1" dirty="0" smtClean="0"/>
            </a:br>
            <a:r>
              <a:rPr lang="en-US" b="1" dirty="0" smtClean="0"/>
              <a:t>18 USC 2703</a:t>
            </a:r>
            <a:endParaRPr lang="en-US" b="1" dirty="0"/>
          </a:p>
        </p:txBody>
      </p:sp>
      <p:sp>
        <p:nvSpPr>
          <p:cNvPr id="3" name="Content Placeholder 2"/>
          <p:cNvSpPr>
            <a:spLocks noGrp="1"/>
          </p:cNvSpPr>
          <p:nvPr>
            <p:ph idx="1"/>
          </p:nvPr>
        </p:nvSpPr>
        <p:spPr/>
        <p:txBody>
          <a:bodyPr/>
          <a:lstStyle/>
          <a:p>
            <a:r>
              <a:rPr lang="en-US" dirty="0" smtClean="0"/>
              <a:t>Subscriber information 2703(c) court order, administrative or grand jury subpoena</a:t>
            </a:r>
          </a:p>
          <a:p>
            <a:pPr lvl="1"/>
            <a:r>
              <a:rPr lang="en-US" dirty="0" smtClean="0"/>
              <a:t>Name, address,</a:t>
            </a:r>
          </a:p>
          <a:p>
            <a:pPr lvl="1"/>
            <a:r>
              <a:rPr lang="en-US" dirty="0" smtClean="0"/>
              <a:t>Historic Cell phone information</a:t>
            </a:r>
            <a:endParaRPr lang="en-US" dirty="0"/>
          </a:p>
          <a:p>
            <a:endParaRPr lang="en-US" dirty="0" smtClean="0"/>
          </a:p>
          <a:p>
            <a:r>
              <a:rPr lang="en-US" dirty="0" smtClean="0"/>
              <a:t>Content information- 2703(a) “a warrant”</a:t>
            </a:r>
          </a:p>
          <a:p>
            <a:pPr lvl="1"/>
            <a:r>
              <a:rPr lang="en-US" dirty="0" smtClean="0"/>
              <a:t>Email, text messages, voicemail, photos, videos</a:t>
            </a:r>
            <a:endParaRPr lang="en-US" dirty="0"/>
          </a:p>
        </p:txBody>
      </p:sp>
    </p:spTree>
    <p:extLst>
      <p:ext uri="{BB962C8B-B14F-4D97-AF65-F5344CB8AC3E}">
        <p14:creationId xmlns:p14="http://schemas.microsoft.com/office/powerpoint/2010/main" val="38001430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Subpoenas</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r>
              <a:rPr lang="en-US" dirty="0" smtClean="0"/>
              <a:t>Courts have held: </a:t>
            </a:r>
            <a:r>
              <a:rPr lang="en-US" u="sng" dirty="0" smtClean="0"/>
              <a:t>no expectation of privacy in subscriber information </a:t>
            </a:r>
            <a:r>
              <a:rPr lang="en-US" dirty="0" smtClean="0"/>
              <a:t>and, therefore, a lesser showing is required of law enforcement to obtain the information </a:t>
            </a:r>
            <a:r>
              <a:rPr lang="en-US" sz="2400" i="1" dirty="0" smtClean="0"/>
              <a:t>United States </a:t>
            </a:r>
            <a:r>
              <a:rPr lang="en-US" sz="2400" i="1" dirty="0" err="1" smtClean="0"/>
              <a:t>v</a:t>
            </a:r>
            <a:r>
              <a:rPr lang="en-US" sz="2400" i="1" dirty="0" smtClean="0"/>
              <a:t>. Bynum, 604 F.3d 161, 164 (4th Cir. 2010), United States </a:t>
            </a:r>
            <a:r>
              <a:rPr lang="en-US" sz="2400" i="1" dirty="0" err="1" smtClean="0"/>
              <a:t>v</a:t>
            </a:r>
            <a:r>
              <a:rPr lang="en-US" sz="2400" i="1" dirty="0" smtClean="0"/>
              <a:t>. Perrine, 518 F.3d 1196, 1204, </a:t>
            </a:r>
            <a:r>
              <a:rPr lang="en-US" sz="2400" dirty="0" smtClean="0"/>
              <a:t>(10th Cir. 2008); Guest </a:t>
            </a:r>
            <a:r>
              <a:rPr lang="en-US" sz="2400" dirty="0" err="1" smtClean="0"/>
              <a:t>v</a:t>
            </a:r>
            <a:r>
              <a:rPr lang="en-US" sz="2400" dirty="0" smtClean="0"/>
              <a:t>. Leis, 255 F.3d 325, 335-336 (6th Cir. 2001), United States </a:t>
            </a:r>
            <a:r>
              <a:rPr lang="en-US" sz="2400" dirty="0" err="1" smtClean="0"/>
              <a:t>v</a:t>
            </a:r>
            <a:r>
              <a:rPr lang="en-US" sz="2400" dirty="0" smtClean="0"/>
              <a:t>. Kennedy, 81 F. Supp. 2d 1103, 1110 (D. Kan. 2000).</a:t>
            </a: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Subpoenas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With an administrative subpoena, therefore,  </a:t>
            </a:r>
            <a:r>
              <a:rPr lang="en-US" u="sng" dirty="0" smtClean="0"/>
              <a:t>only the recipient of the subpoena</a:t>
            </a:r>
            <a:r>
              <a:rPr lang="en-US" dirty="0" smtClean="0"/>
              <a:t>, meaning the third party company, has </a:t>
            </a:r>
            <a:r>
              <a:rPr lang="en-US" u="sng" dirty="0" smtClean="0"/>
              <a:t>cause to challenge </a:t>
            </a:r>
            <a:r>
              <a:rPr lang="en-US" dirty="0" smtClean="0"/>
              <a:t>the subpoena. </a:t>
            </a:r>
          </a:p>
          <a:p>
            <a:r>
              <a:rPr lang="en-US" dirty="0" smtClean="0"/>
              <a:t>Recently, </a:t>
            </a:r>
            <a:r>
              <a:rPr lang="en-US" u="sng" dirty="0" smtClean="0"/>
              <a:t>Twitter </a:t>
            </a:r>
            <a:r>
              <a:rPr lang="en-US" dirty="0" smtClean="0"/>
              <a:t>challenged a government subpoena served to obtain the record information of </a:t>
            </a:r>
            <a:r>
              <a:rPr lang="en-US" u="sng" dirty="0" smtClean="0"/>
              <a:t>people suspected to be members of </a:t>
            </a:r>
            <a:r>
              <a:rPr lang="en-US" u="sng" dirty="0" err="1" smtClean="0"/>
              <a:t>WikiLeaks</a:t>
            </a:r>
            <a:r>
              <a:rPr lang="en-US" dirty="0" smtClean="0"/>
              <a:t>.</a:t>
            </a:r>
            <a:r>
              <a:rPr lang="en-US" i="1" dirty="0" smtClean="0"/>
              <a:t> In re Application of the United States of America for an Order Pursuant to 18 U.S.C. § 2703(d), No. GJ3793, </a:t>
            </a:r>
            <a:r>
              <a:rPr lang="en-US" dirty="0" smtClean="0"/>
              <a:t>2011 WL 5508991 (</a:t>
            </a:r>
            <a:r>
              <a:rPr lang="en-US" dirty="0" err="1" smtClean="0"/>
              <a:t>E.D.Va</a:t>
            </a:r>
            <a:r>
              <a:rPr lang="en-US" dirty="0" smtClean="0"/>
              <a:t>. Nov. 10, 2011).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Different Standards for Different Data</a:t>
            </a:r>
            <a:endParaRPr lang="en-US" dirty="0"/>
          </a:p>
        </p:txBody>
      </p:sp>
      <p:sp>
        <p:nvSpPr>
          <p:cNvPr id="3" name="Content Placeholder 2"/>
          <p:cNvSpPr>
            <a:spLocks noGrp="1"/>
          </p:cNvSpPr>
          <p:nvPr>
            <p:ph idx="1"/>
          </p:nvPr>
        </p:nvSpPr>
        <p:spPr>
          <a:xfrm>
            <a:off x="457200" y="1295400"/>
            <a:ext cx="8229600" cy="5029200"/>
          </a:xfrm>
        </p:spPr>
        <p:txBody>
          <a:bodyPr>
            <a:normAutofit/>
          </a:bodyPr>
          <a:lstStyle/>
          <a:p>
            <a:r>
              <a:rPr lang="en-US" b="1" u="sng" dirty="0" smtClean="0"/>
              <a:t>Pen register and trap and trace device</a:t>
            </a:r>
            <a:r>
              <a:rPr lang="en-US" b="1" dirty="0" smtClean="0"/>
              <a:t> </a:t>
            </a:r>
            <a:r>
              <a:rPr lang="en-US" dirty="0" smtClean="0"/>
              <a:t>(incoming and outgoing numbers, data sent and received): Court order requiring an application to a Federal Court showing that the information to be obtained is likely to be “</a:t>
            </a:r>
            <a:r>
              <a:rPr lang="en-US" u="sng" dirty="0" smtClean="0"/>
              <a:t>relevant to an ongoing criminal investigation</a:t>
            </a:r>
            <a:r>
              <a:rPr lang="en-US" dirty="0" smtClean="0"/>
              <a:t>” 18 USC 3122(b)(2)</a:t>
            </a:r>
          </a:p>
        </p:txBody>
      </p:sp>
    </p:spTree>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Issues on the Horizon</a:t>
            </a:r>
            <a:endParaRPr lang="en-US" b="1" dirty="0"/>
          </a:p>
        </p:txBody>
      </p:sp>
      <p:sp>
        <p:nvSpPr>
          <p:cNvPr id="3" name="Content Placeholder 2"/>
          <p:cNvSpPr>
            <a:spLocks noGrp="1"/>
          </p:cNvSpPr>
          <p:nvPr>
            <p:ph idx="1"/>
          </p:nvPr>
        </p:nvSpPr>
        <p:spPr/>
        <p:txBody>
          <a:bodyPr>
            <a:normAutofit lnSpcReduction="10000"/>
          </a:bodyPr>
          <a:lstStyle/>
          <a:p>
            <a:r>
              <a:rPr lang="en-US" b="1" dirty="0" smtClean="0"/>
              <a:t>Cellular Site Location Information (CSLI)</a:t>
            </a:r>
          </a:p>
          <a:p>
            <a:pPr lvl="1"/>
            <a:r>
              <a:rPr lang="en-US" dirty="0" smtClean="0"/>
              <a:t>Gives real time or historical information of a cell phone’s location</a:t>
            </a:r>
          </a:p>
          <a:p>
            <a:r>
              <a:rPr lang="en-US" dirty="0" smtClean="0"/>
              <a:t>Turning a phone into a GPS</a:t>
            </a:r>
          </a:p>
          <a:p>
            <a:r>
              <a:rPr lang="en-US" dirty="0" smtClean="0"/>
              <a:t>Internet based privacy information</a:t>
            </a:r>
          </a:p>
          <a:p>
            <a:pPr lvl="1"/>
            <a:r>
              <a:rPr lang="en-US" dirty="0" smtClean="0"/>
              <a:t>Google Accounts, </a:t>
            </a:r>
            <a:r>
              <a:rPr lang="en-US" dirty="0" err="1" smtClean="0"/>
              <a:t>Facebook</a:t>
            </a:r>
            <a:r>
              <a:rPr lang="en-US" dirty="0" smtClean="0"/>
              <a:t> profiles, Carrier IQ data…</a:t>
            </a:r>
          </a:p>
          <a:p>
            <a:r>
              <a:rPr lang="en-US" dirty="0" smtClean="0"/>
              <a:t>Corporate tracking </a:t>
            </a:r>
            <a:r>
              <a:rPr lang="en-US" dirty="0"/>
              <a:t>of </a:t>
            </a:r>
            <a:r>
              <a:rPr lang="en-US" dirty="0" smtClean="0"/>
              <a:t>consumers</a:t>
            </a:r>
          </a:p>
          <a:p>
            <a:r>
              <a:rPr lang="en-US" dirty="0" smtClean="0"/>
              <a:t>What </a:t>
            </a:r>
            <a:r>
              <a:rPr lang="en-US" dirty="0"/>
              <a:t>about </a:t>
            </a:r>
            <a:r>
              <a:rPr lang="en-US" i="1" dirty="0"/>
              <a:t>Jones?</a:t>
            </a:r>
          </a:p>
          <a:p>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stretch>
            <a:fillRect/>
          </a:stretch>
        </p:blipFill>
        <p:spPr>
          <a:xfrm>
            <a:off x="7688884" y="3602243"/>
            <a:ext cx="1455116" cy="957143"/>
          </a:xfrm>
          <a:prstGeom prst="rect">
            <a:avLst/>
          </a:prstGeom>
        </p:spPr>
      </p:pic>
      <p:pic>
        <p:nvPicPr>
          <p:cNvPr id="10" name="Picture 9"/>
          <p:cNvPicPr>
            <a:picLocks noChangeAspect="1"/>
          </p:cNvPicPr>
          <p:nvPr/>
        </p:nvPicPr>
        <p:blipFill>
          <a:blip r:embed="rId3"/>
          <a:stretch>
            <a:fillRect/>
          </a:stretch>
        </p:blipFill>
        <p:spPr>
          <a:xfrm>
            <a:off x="-366313" y="3052748"/>
            <a:ext cx="1647025" cy="1235269"/>
          </a:xfrm>
          <a:prstGeom prst="rect">
            <a:avLst/>
          </a:prstGeom>
        </p:spPr>
      </p:pic>
      <p:sp>
        <p:nvSpPr>
          <p:cNvPr id="3" name="Content Placeholder 2"/>
          <p:cNvSpPr>
            <a:spLocks noGrp="1"/>
          </p:cNvSpPr>
          <p:nvPr>
            <p:ph idx="1"/>
          </p:nvPr>
        </p:nvSpPr>
        <p:spPr/>
        <p:txBody>
          <a:bodyPr>
            <a:normAutofit/>
          </a:bodyPr>
          <a:lstStyle/>
          <a:p>
            <a:pPr algn="ctr">
              <a:buNone/>
            </a:pPr>
            <a:r>
              <a:rPr lang="en-US" sz="11500" dirty="0" smtClean="0"/>
              <a:t>Third Party Records</a:t>
            </a:r>
            <a:endParaRPr lang="en-US" sz="11500" dirty="0"/>
          </a:p>
        </p:txBody>
      </p:sp>
      <p:pic>
        <p:nvPicPr>
          <p:cNvPr id="4" name="Picture 3"/>
          <p:cNvPicPr>
            <a:picLocks noChangeAspect="1"/>
          </p:cNvPicPr>
          <p:nvPr/>
        </p:nvPicPr>
        <p:blipFill>
          <a:blip r:embed="rId4"/>
          <a:stretch>
            <a:fillRect/>
          </a:stretch>
        </p:blipFill>
        <p:spPr>
          <a:xfrm>
            <a:off x="0" y="1"/>
            <a:ext cx="2405834" cy="1355138"/>
          </a:xfrm>
          <a:prstGeom prst="rect">
            <a:avLst/>
          </a:prstGeom>
        </p:spPr>
      </p:pic>
      <p:pic>
        <p:nvPicPr>
          <p:cNvPr id="5" name="Picture 4"/>
          <p:cNvPicPr>
            <a:picLocks noChangeAspect="1"/>
          </p:cNvPicPr>
          <p:nvPr/>
        </p:nvPicPr>
        <p:blipFill>
          <a:blip r:embed="rId5"/>
          <a:stretch>
            <a:fillRect/>
          </a:stretch>
        </p:blipFill>
        <p:spPr>
          <a:xfrm>
            <a:off x="7400686" y="1"/>
            <a:ext cx="1743313" cy="1162208"/>
          </a:xfrm>
          <a:prstGeom prst="rect">
            <a:avLst/>
          </a:prstGeom>
        </p:spPr>
      </p:pic>
      <p:pic>
        <p:nvPicPr>
          <p:cNvPr id="6" name="Picture 5"/>
          <p:cNvPicPr>
            <a:picLocks noChangeAspect="1"/>
          </p:cNvPicPr>
          <p:nvPr/>
        </p:nvPicPr>
        <p:blipFill>
          <a:blip r:embed="rId6"/>
          <a:stretch>
            <a:fillRect/>
          </a:stretch>
        </p:blipFill>
        <p:spPr>
          <a:xfrm>
            <a:off x="7950242" y="5414665"/>
            <a:ext cx="1193758" cy="1443335"/>
          </a:xfrm>
          <a:prstGeom prst="rect">
            <a:avLst/>
          </a:prstGeom>
        </p:spPr>
      </p:pic>
      <p:pic>
        <p:nvPicPr>
          <p:cNvPr id="7" name="Picture 6"/>
          <p:cNvPicPr>
            <a:picLocks noChangeAspect="1"/>
          </p:cNvPicPr>
          <p:nvPr/>
        </p:nvPicPr>
        <p:blipFill>
          <a:blip r:embed="rId7"/>
          <a:stretch>
            <a:fillRect/>
          </a:stretch>
        </p:blipFill>
        <p:spPr>
          <a:xfrm>
            <a:off x="3520261" y="5663027"/>
            <a:ext cx="2669291" cy="1542257"/>
          </a:xfrm>
          <a:prstGeom prst="rect">
            <a:avLst/>
          </a:prstGeom>
        </p:spPr>
      </p:pic>
      <p:pic>
        <p:nvPicPr>
          <p:cNvPr id="8" name="Picture 7"/>
          <p:cNvPicPr>
            <a:picLocks noChangeAspect="1"/>
          </p:cNvPicPr>
          <p:nvPr/>
        </p:nvPicPr>
        <p:blipFill>
          <a:blip r:embed="rId8"/>
          <a:stretch>
            <a:fillRect/>
          </a:stretch>
        </p:blipFill>
        <p:spPr>
          <a:xfrm>
            <a:off x="3273396" y="234966"/>
            <a:ext cx="2342662" cy="862006"/>
          </a:xfrm>
          <a:prstGeom prst="rect">
            <a:avLst/>
          </a:prstGeom>
        </p:spPr>
      </p:pic>
      <p:pic>
        <p:nvPicPr>
          <p:cNvPr id="9" name="Picture 8"/>
          <p:cNvPicPr>
            <a:picLocks noChangeAspect="1"/>
          </p:cNvPicPr>
          <p:nvPr/>
        </p:nvPicPr>
        <p:blipFill>
          <a:blip r:embed="rId9"/>
          <a:stretch>
            <a:fillRect/>
          </a:stretch>
        </p:blipFill>
        <p:spPr>
          <a:xfrm>
            <a:off x="0" y="5663027"/>
            <a:ext cx="1587606" cy="119497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3366FF"/>
                </a:solidFill>
              </a:rPr>
              <a:t>Warrantless Search of Cell Phones Incident to Arrest</a:t>
            </a:r>
            <a:endParaRPr lang="en-US" dirty="0"/>
          </a:p>
        </p:txBody>
      </p:sp>
      <p:sp>
        <p:nvSpPr>
          <p:cNvPr id="3" name="Content Placeholder 2"/>
          <p:cNvSpPr>
            <a:spLocks noGrp="1"/>
          </p:cNvSpPr>
          <p:nvPr>
            <p:ph idx="1"/>
          </p:nvPr>
        </p:nvSpPr>
        <p:spPr/>
        <p:txBody>
          <a:bodyPr/>
          <a:lstStyle/>
          <a:p>
            <a:r>
              <a:rPr lang="en-US" b="1" dirty="0" smtClean="0"/>
              <a:t>Constitutional Debate:</a:t>
            </a:r>
          </a:p>
          <a:p>
            <a:endParaRPr lang="en-US" dirty="0" smtClean="0"/>
          </a:p>
          <a:p>
            <a:pPr lvl="1"/>
            <a:r>
              <a:rPr lang="en-US" dirty="0" smtClean="0"/>
              <a:t>Cell phone is a “Container”</a:t>
            </a:r>
          </a:p>
          <a:p>
            <a:pPr>
              <a:buNone/>
            </a:pPr>
            <a:r>
              <a:rPr lang="en-US" dirty="0" smtClean="0"/>
              <a:t>							</a:t>
            </a:r>
            <a:r>
              <a:rPr lang="en-US" dirty="0" err="1" smtClean="0"/>
              <a:t>vs</a:t>
            </a:r>
            <a:endParaRPr lang="en-US" dirty="0" smtClean="0"/>
          </a:p>
          <a:p>
            <a:pPr lvl="1"/>
            <a:r>
              <a:rPr lang="en-US" dirty="0" smtClean="0"/>
              <a:t>Cell phone is a “mini-computer”</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Third Party Records</a:t>
            </a:r>
            <a:endParaRPr lang="en-US" b="1" dirty="0"/>
          </a:p>
        </p:txBody>
      </p:sp>
      <p:sp>
        <p:nvSpPr>
          <p:cNvPr id="3" name="Content Placeholder 2"/>
          <p:cNvSpPr>
            <a:spLocks noGrp="1"/>
          </p:cNvSpPr>
          <p:nvPr>
            <p:ph idx="1"/>
          </p:nvPr>
        </p:nvSpPr>
        <p:spPr/>
        <p:txBody>
          <a:bodyPr>
            <a:normAutofit/>
          </a:bodyPr>
          <a:lstStyle/>
          <a:p>
            <a:r>
              <a:rPr lang="en-US" dirty="0" smtClean="0"/>
              <a:t>BIG QUESTIONS!</a:t>
            </a:r>
          </a:p>
          <a:p>
            <a:r>
              <a:rPr lang="en-US" u="sng" dirty="0" smtClean="0"/>
              <a:t>Content of stored communication </a:t>
            </a:r>
            <a:r>
              <a:rPr lang="en-US" dirty="0" smtClean="0"/>
              <a:t>rather than subscriber or billing records</a:t>
            </a:r>
          </a:p>
          <a:p>
            <a:r>
              <a:rPr lang="en-US" dirty="0" smtClean="0"/>
              <a:t>i.e. – Your </a:t>
            </a:r>
            <a:r>
              <a:rPr lang="en-US" u="sng" dirty="0" smtClean="0"/>
              <a:t>Emails </a:t>
            </a:r>
            <a:r>
              <a:rPr lang="en-US" dirty="0" smtClean="0"/>
              <a:t>and </a:t>
            </a:r>
            <a:r>
              <a:rPr lang="en-US" u="sng" dirty="0" smtClean="0"/>
              <a:t>Texts</a:t>
            </a:r>
          </a:p>
          <a:p>
            <a:r>
              <a:rPr lang="en-US" dirty="0" smtClean="0"/>
              <a:t>Not just the date and time of transmission.</a:t>
            </a:r>
          </a:p>
          <a:p>
            <a:r>
              <a:rPr lang="en-US" i="1" dirty="0" smtClean="0"/>
              <a:t>U.S. </a:t>
            </a:r>
            <a:r>
              <a:rPr lang="en-US" i="1" dirty="0" err="1" smtClean="0"/>
              <a:t>v</a:t>
            </a:r>
            <a:r>
              <a:rPr lang="en-US" i="1" dirty="0" smtClean="0"/>
              <a:t>. Miller,</a:t>
            </a:r>
            <a:r>
              <a:rPr lang="en-US" dirty="0" smtClean="0"/>
              <a:t> 425 U.S. 436 (1976) </a:t>
            </a:r>
            <a:r>
              <a:rPr lang="en-US" i="1" dirty="0" smtClean="0"/>
              <a:t> </a:t>
            </a:r>
            <a:r>
              <a:rPr lang="en-US" dirty="0" smtClean="0"/>
              <a:t>says no expectation of privacy in Third Party Records</a:t>
            </a:r>
          </a:p>
          <a:p>
            <a:pPr lvl="1"/>
            <a:r>
              <a:rPr lang="en-US" dirty="0" smtClean="0"/>
              <a:t>i.e.: Bank Records, etc. </a:t>
            </a: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Things to Remember</a:t>
            </a:r>
            <a:endParaRPr lang="en-US" b="1" dirty="0"/>
          </a:p>
        </p:txBody>
      </p:sp>
      <p:sp>
        <p:nvSpPr>
          <p:cNvPr id="3" name="Content Placeholder 2"/>
          <p:cNvSpPr>
            <a:spLocks noGrp="1"/>
          </p:cNvSpPr>
          <p:nvPr>
            <p:ph idx="1"/>
          </p:nvPr>
        </p:nvSpPr>
        <p:spPr/>
        <p:txBody>
          <a:bodyPr>
            <a:normAutofit/>
          </a:bodyPr>
          <a:lstStyle/>
          <a:p>
            <a:r>
              <a:rPr lang="en-US" b="1" dirty="0" smtClean="0"/>
              <a:t>State cases</a:t>
            </a:r>
          </a:p>
          <a:p>
            <a:pPr lvl="1"/>
            <a:r>
              <a:rPr lang="en-US" dirty="0"/>
              <a:t>N</a:t>
            </a:r>
            <a:r>
              <a:rPr lang="en-US" dirty="0" smtClean="0"/>
              <a:t>o </a:t>
            </a:r>
            <a:r>
              <a:rPr lang="en-US" dirty="0"/>
              <a:t>searches of cell phones incident to arrest</a:t>
            </a:r>
          </a:p>
          <a:p>
            <a:pPr lvl="1"/>
            <a:r>
              <a:rPr lang="en-US" dirty="0"/>
              <a:t>Be aware of exigencies, i.e. destruction of </a:t>
            </a:r>
            <a:r>
              <a:rPr lang="en-US" dirty="0" smtClean="0"/>
              <a:t>evidence</a:t>
            </a:r>
          </a:p>
          <a:p>
            <a:pPr marL="342900" lvl="1" indent="-342900">
              <a:buFont typeface="Arial"/>
              <a:buChar char="•"/>
            </a:pPr>
            <a:r>
              <a:rPr lang="en-US" b="1" dirty="0"/>
              <a:t>Federal </a:t>
            </a:r>
            <a:r>
              <a:rPr lang="en-US" b="1" dirty="0" smtClean="0"/>
              <a:t>cases</a:t>
            </a:r>
          </a:p>
          <a:p>
            <a:pPr lvl="1"/>
            <a:r>
              <a:rPr lang="en-US" i="1" dirty="0" smtClean="0"/>
              <a:t>Finley</a:t>
            </a:r>
            <a:r>
              <a:rPr lang="en-US" dirty="0" smtClean="0"/>
              <a:t> controls for now but </a:t>
            </a:r>
            <a:r>
              <a:rPr lang="en-US" i="1" dirty="0" err="1" smtClean="0"/>
              <a:t>Wurie</a:t>
            </a:r>
            <a:r>
              <a:rPr lang="en-US" dirty="0" smtClean="0"/>
              <a:t> is on the horizon.</a:t>
            </a:r>
          </a:p>
          <a:p>
            <a:pPr lvl="1"/>
            <a:r>
              <a:rPr lang="en-US" dirty="0" smtClean="0"/>
              <a:t>Good faith will apply for now, but getting a search warrant is always good practice</a:t>
            </a:r>
          </a:p>
          <a:p>
            <a:pPr lvl="1"/>
            <a:endParaRPr lang="en-US" dirty="0"/>
          </a:p>
        </p:txBody>
      </p:sp>
    </p:spTree>
    <p:extLst>
      <p:ext uri="{BB962C8B-B14F-4D97-AF65-F5344CB8AC3E}">
        <p14:creationId xmlns:p14="http://schemas.microsoft.com/office/powerpoint/2010/main" val="202145427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Things to Remember</a:t>
            </a:r>
            <a:endParaRPr lang="en-US" dirty="0"/>
          </a:p>
        </p:txBody>
      </p:sp>
      <p:sp>
        <p:nvSpPr>
          <p:cNvPr id="3" name="Content Placeholder 2"/>
          <p:cNvSpPr>
            <a:spLocks noGrp="1"/>
          </p:cNvSpPr>
          <p:nvPr>
            <p:ph idx="1"/>
          </p:nvPr>
        </p:nvSpPr>
        <p:spPr/>
        <p:txBody>
          <a:bodyPr/>
          <a:lstStyle/>
          <a:p>
            <a:r>
              <a:rPr lang="en-US" dirty="0" smtClean="0"/>
              <a:t>Cell site location information can be a helpful tool in determining the location of a defendant. </a:t>
            </a:r>
          </a:p>
          <a:p>
            <a:r>
              <a:rPr lang="en-US" dirty="0" smtClean="0"/>
              <a:t>There are strengths and weaknesses of the technology of which you should be aware.</a:t>
            </a:r>
          </a:p>
          <a:p>
            <a:r>
              <a:rPr lang="en-US" dirty="0" smtClean="0"/>
              <a:t>Where necessary consult an expert.</a:t>
            </a:r>
            <a:endParaRPr lang="en-US" dirty="0"/>
          </a:p>
        </p:txBody>
      </p:sp>
    </p:spTree>
    <p:extLst>
      <p:ext uri="{BB962C8B-B14F-4D97-AF65-F5344CB8AC3E}">
        <p14:creationId xmlns:p14="http://schemas.microsoft.com/office/powerpoint/2010/main" val="2239764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Back to the Basics of </a:t>
            </a:r>
            <a:br>
              <a:rPr lang="en-US" b="1" dirty="0" smtClean="0"/>
            </a:br>
            <a:r>
              <a:rPr lang="en-US" b="1" dirty="0" smtClean="0"/>
              <a:t>Search Incident to Arrest</a:t>
            </a:r>
            <a:endParaRPr lang="en-US" b="1" dirty="0"/>
          </a:p>
        </p:txBody>
      </p:sp>
      <p:sp>
        <p:nvSpPr>
          <p:cNvPr id="3" name="Content Placeholder 2"/>
          <p:cNvSpPr>
            <a:spLocks noGrp="1"/>
          </p:cNvSpPr>
          <p:nvPr>
            <p:ph idx="1"/>
          </p:nvPr>
        </p:nvSpPr>
        <p:spPr/>
        <p:txBody>
          <a:bodyPr/>
          <a:lstStyle/>
          <a:p>
            <a:r>
              <a:rPr lang="en-US" i="1" dirty="0" smtClean="0"/>
              <a:t>Weeks </a:t>
            </a:r>
            <a:r>
              <a:rPr lang="en-US" i="1" dirty="0" err="1" smtClean="0"/>
              <a:t>v</a:t>
            </a:r>
            <a:r>
              <a:rPr lang="en-US" i="1" dirty="0" smtClean="0"/>
              <a:t>. U.S. </a:t>
            </a:r>
            <a:r>
              <a:rPr lang="en-US" dirty="0" smtClean="0"/>
              <a:t>(1914)</a:t>
            </a:r>
            <a:r>
              <a:rPr lang="en-US" i="1" dirty="0" smtClean="0"/>
              <a:t> </a:t>
            </a:r>
          </a:p>
          <a:p>
            <a:pPr lvl="1"/>
            <a:r>
              <a:rPr lang="en-US" dirty="0" smtClean="0"/>
              <a:t>Police can search accused when arrested to discover evidence of a crime </a:t>
            </a:r>
          </a:p>
          <a:p>
            <a:r>
              <a:rPr lang="en-US" i="1" dirty="0" smtClean="0"/>
              <a:t>Katz </a:t>
            </a:r>
            <a:r>
              <a:rPr lang="en-US" i="1" dirty="0" err="1" smtClean="0"/>
              <a:t>v</a:t>
            </a:r>
            <a:r>
              <a:rPr lang="en-US" i="1" dirty="0" smtClean="0"/>
              <a:t>. U.S. </a:t>
            </a:r>
            <a:r>
              <a:rPr lang="en-US" dirty="0" smtClean="0"/>
              <a:t>(1967)</a:t>
            </a:r>
            <a:endParaRPr lang="en-US" i="1" dirty="0" smtClean="0"/>
          </a:p>
          <a:p>
            <a:pPr lvl="1"/>
            <a:r>
              <a:rPr lang="en-US" dirty="0" smtClean="0"/>
              <a:t>Search must be reasonable, meaning: pursuant to a warrant </a:t>
            </a:r>
            <a:r>
              <a:rPr lang="en-US" u="sng" dirty="0" smtClean="0"/>
              <a:t>or</a:t>
            </a:r>
            <a:r>
              <a:rPr lang="en-US" dirty="0" smtClean="0"/>
              <a:t> an established exception</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22334</TotalTime>
  <Words>3975</Words>
  <Application>Microsoft Macintosh PowerPoint</Application>
  <PresentationFormat>On-screen Show (4:3)</PresentationFormat>
  <Paragraphs>354</Paragraphs>
  <Slides>82</Slides>
  <Notes>0</Notes>
  <HiddenSlides>0</HiddenSlides>
  <MMClips>0</MMClips>
  <ScaleCrop>false</ScaleCrop>
  <HeadingPairs>
    <vt:vector size="4" baseType="variant">
      <vt:variant>
        <vt:lpstr>Theme</vt:lpstr>
      </vt:variant>
      <vt:variant>
        <vt:i4>1</vt:i4>
      </vt:variant>
      <vt:variant>
        <vt:lpstr>Slide Titles</vt:lpstr>
      </vt:variant>
      <vt:variant>
        <vt:i4>82</vt:i4>
      </vt:variant>
    </vt:vector>
  </HeadingPairs>
  <TitlesOfParts>
    <vt:vector size="83" baseType="lpstr">
      <vt:lpstr>Office Theme</vt:lpstr>
      <vt:lpstr>PowerPoint Presentation</vt:lpstr>
      <vt:lpstr>Cell Phone  Searches &amp; Surveillance</vt:lpstr>
      <vt:lpstr>Presented by: Donald H. Flanary, III Goldstein Goldstein and Hilley &amp; Mark Roomberg Assistant United States Attorney</vt:lpstr>
      <vt:lpstr>Revelations about NSA in December</vt:lpstr>
      <vt:lpstr>Revelations about NSA in December</vt:lpstr>
      <vt:lpstr>JUST CELL PHONE ISSUES</vt:lpstr>
      <vt:lpstr>Cell Phone Stats</vt:lpstr>
      <vt:lpstr>Warrantless Search of Cell Phones Incident to Arrest</vt:lpstr>
      <vt:lpstr>Back to the Basics of  Search Incident to Arrest</vt:lpstr>
      <vt:lpstr>Search Incident to Arrest</vt:lpstr>
      <vt:lpstr>Search Incident to Arrest</vt:lpstr>
      <vt:lpstr>Search Incident to Arrest</vt:lpstr>
      <vt:lpstr>Search Incident to Arrest</vt:lpstr>
      <vt:lpstr>Search Incident to Arrest</vt:lpstr>
      <vt:lpstr>Search Incident to Arrest</vt:lpstr>
      <vt:lpstr>Search Incident to Arrest</vt:lpstr>
      <vt:lpstr>Search Incident to Arrest</vt:lpstr>
      <vt:lpstr>Cell Phone Search Incident to Arrest</vt:lpstr>
      <vt:lpstr>Circuit Split on Searches of Cell Phones</vt:lpstr>
      <vt:lpstr>SPLIT between Circuits</vt:lpstr>
      <vt:lpstr>Case’s that DO allow Search of Cell Phone Incident to Arrest</vt:lpstr>
      <vt:lpstr>Warrantless Search of Cell Phone Upheld</vt:lpstr>
      <vt:lpstr>U.S. v. Finley,  447 F.3d 250 (5th Cir. 2007)</vt:lpstr>
      <vt:lpstr>Finley Rational</vt:lpstr>
      <vt:lpstr>U.S. v. Chan</vt:lpstr>
      <vt:lpstr>Case’s that DO NOT allow Search of Cell Phone Incident to Arrest</vt:lpstr>
      <vt:lpstr>Suppression  of Warrantless Search of Cell Phone</vt:lpstr>
      <vt:lpstr>Smallwood v. State, 2013 WL 1830961 (Fla. May 2, 2013)</vt:lpstr>
      <vt:lpstr>Smallwood v. State, 2013 WL 1830961 (Fla. May 2, 2013)</vt:lpstr>
      <vt:lpstr>United States v. Wurie,  WL 2129119 (1st Cir. May 17, 2013)</vt:lpstr>
      <vt:lpstr>Wurie</vt:lpstr>
      <vt:lpstr>Wurie</vt:lpstr>
      <vt:lpstr>Wurie</vt:lpstr>
      <vt:lpstr>Supreme Court Granted Certiorari</vt:lpstr>
      <vt:lpstr>Cell Phone searches in Texas</vt:lpstr>
      <vt:lpstr>State v. Granville,  No. PD-1095-12, at 2, slip op. (Tex. Crim. App. Feb. 26, 2014)</vt:lpstr>
      <vt:lpstr>State v. Granville</vt:lpstr>
      <vt:lpstr>State v. Granville</vt:lpstr>
      <vt:lpstr>State v. Granville</vt:lpstr>
      <vt:lpstr>State v. Granville</vt:lpstr>
      <vt:lpstr>Litigating Cell Phone Searches</vt:lpstr>
      <vt:lpstr>Basics of Cell Phones  and Evidence Collection</vt:lpstr>
      <vt:lpstr>Nuts and Bolts of Cell Phones </vt:lpstr>
      <vt:lpstr>Nuts and Bolts of Cell Phones </vt:lpstr>
      <vt:lpstr>Basic Cell Phone Location  Technology</vt:lpstr>
      <vt:lpstr>WHAT IS A CELL? </vt:lpstr>
      <vt:lpstr>WHAT IS A CELL? </vt:lpstr>
      <vt:lpstr>WHAT IS A CELL? </vt:lpstr>
      <vt:lpstr>The Core Idea: Cellular Concept</vt:lpstr>
      <vt:lpstr>3 Core Principles</vt:lpstr>
      <vt:lpstr>Tessellation</vt:lpstr>
      <vt:lpstr>Circles Don’t Tessellate</vt:lpstr>
      <vt:lpstr>Thus the Name Cellular</vt:lpstr>
      <vt:lpstr>Handoffs</vt:lpstr>
      <vt:lpstr>A Handoff (Cont’d)</vt:lpstr>
      <vt:lpstr>Directional Antenna</vt:lpstr>
      <vt:lpstr>Directional Antenna at Base Station</vt:lpstr>
      <vt:lpstr>Cellular Network  with Directional Antennas</vt:lpstr>
      <vt:lpstr>120 Degree Antenna Towers</vt:lpstr>
      <vt:lpstr>CELL PHONE CODES </vt:lpstr>
      <vt:lpstr>PURPOSE OF CODES </vt:lpstr>
      <vt:lpstr>Areas of Concern</vt:lpstr>
      <vt:lpstr>The Electronic Tracking Post-Jones</vt:lpstr>
      <vt:lpstr>U.S. v. Jones,  132 S.Ct. 645 (2012)</vt:lpstr>
      <vt:lpstr>U.S. v. Jones,  132 S.Ct. 645 (2012)</vt:lpstr>
      <vt:lpstr>Cell Phone Data and Records</vt:lpstr>
      <vt:lpstr>Cell Phones as Tracking Devices</vt:lpstr>
      <vt:lpstr>Triangulation</vt:lpstr>
      <vt:lpstr>GPS</vt:lpstr>
      <vt:lpstr>Four Categories of Electronic Surveillance</vt:lpstr>
      <vt:lpstr>Different Standards for Different Data</vt:lpstr>
      <vt:lpstr>Different Standards for Different Data</vt:lpstr>
      <vt:lpstr>Different Standards for Different Data</vt:lpstr>
      <vt:lpstr>Stored Communication Act 18 USC 2703</vt:lpstr>
      <vt:lpstr>Administrative Subpoenas</vt:lpstr>
      <vt:lpstr>Administrative Subpoenas</vt:lpstr>
      <vt:lpstr>Different Standards for Different Data</vt:lpstr>
      <vt:lpstr>Issues on the Horizon</vt:lpstr>
      <vt:lpstr>PowerPoint Presentation</vt:lpstr>
      <vt:lpstr>Third Party Records</vt:lpstr>
      <vt:lpstr>Things to Remember</vt:lpstr>
      <vt:lpstr>Things to Remember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Don Flanary</dc:creator>
  <cp:lastModifiedBy>Don Flanary</cp:lastModifiedBy>
  <cp:revision>131</cp:revision>
  <cp:lastPrinted>2013-06-12T17:57:12Z</cp:lastPrinted>
  <dcterms:created xsi:type="dcterms:W3CDTF">2014-01-09T21:18:59Z</dcterms:created>
  <dcterms:modified xsi:type="dcterms:W3CDTF">2014-03-18T18:53:04Z</dcterms:modified>
</cp:coreProperties>
</file>